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8"/>
  </p:notesMasterIdLst>
  <p:handoutMasterIdLst>
    <p:handoutMasterId r:id="rId19"/>
  </p:handoutMasterIdLst>
  <p:sldIdLst>
    <p:sldId id="270" r:id="rId2"/>
    <p:sldId id="281" r:id="rId3"/>
    <p:sldId id="282" r:id="rId4"/>
    <p:sldId id="276" r:id="rId5"/>
    <p:sldId id="257" r:id="rId6"/>
    <p:sldId id="284" r:id="rId7"/>
    <p:sldId id="285" r:id="rId8"/>
    <p:sldId id="289" r:id="rId9"/>
    <p:sldId id="290" r:id="rId10"/>
    <p:sldId id="260" r:id="rId11"/>
    <p:sldId id="288" r:id="rId12"/>
    <p:sldId id="296" r:id="rId13"/>
    <p:sldId id="295" r:id="rId14"/>
    <p:sldId id="286" r:id="rId15"/>
    <p:sldId id="293" r:id="rId16"/>
    <p:sldId id="274" r:id="rId17"/>
  </p:sldIdLst>
  <p:sldSz cx="9144000" cy="6858000" type="screen4x3"/>
  <p:notesSz cx="7023100" cy="9309100"/>
  <p:defaultText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F. Haran" initials="CF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0" autoAdjust="0"/>
    <p:restoredTop sz="96019" autoAdjust="0"/>
  </p:normalViewPr>
  <p:slideViewPr>
    <p:cSldViewPr snapToGrid="0">
      <p:cViewPr varScale="1">
        <p:scale>
          <a:sx n="122" d="100"/>
          <a:sy n="122" d="100"/>
        </p:scale>
        <p:origin x="16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6"/>
    </p:cViewPr>
  </p:sorterViewPr>
  <p:notesViewPr>
    <p:cSldViewPr snapToGrid="0">
      <p:cViewPr varScale="1">
        <p:scale>
          <a:sx n="111" d="100"/>
          <a:sy n="111" d="100"/>
        </p:scale>
        <p:origin x="396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87379007631498E-2"/>
          <c:y val="3.4398451546499197E-2"/>
          <c:w val="0.91604547796359503"/>
          <c:h val="0.780910196702559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High-need adults without 
behavioral health condition</c:v>
                </c:pt>
                <c:pt idx="1">
                  <c:v>High-need adults with 
behavioral health condition</c:v>
                </c:pt>
              </c:strCache>
            </c:strRef>
          </c:cat>
          <c:val>
            <c:numRef>
              <c:f>Sheet1!$B$2:$B$3</c:f>
              <c:numCache>
                <c:formatCode>0%</c:formatCode>
                <c:ptCount val="2"/>
                <c:pt idx="0">
                  <c:v>0.43656499477753702</c:v>
                </c:pt>
                <c:pt idx="1">
                  <c:v>0.56343500522246304</c:v>
                </c:pt>
              </c:numCache>
            </c:numRef>
          </c:val>
        </c:ser>
        <c:dLbls>
          <c:dLblPos val="outEnd"/>
          <c:showLegendKey val="0"/>
          <c:showVal val="1"/>
          <c:showCatName val="0"/>
          <c:showSerName val="0"/>
          <c:showPercent val="0"/>
          <c:showBubbleSize val="0"/>
        </c:dLbls>
        <c:gapWidth val="219"/>
        <c:overlap val="-27"/>
        <c:axId val="407659832"/>
        <c:axId val="297540744"/>
      </c:barChart>
      <c:catAx>
        <c:axId val="407659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5"/>
                </a:solidFill>
                <a:latin typeface="+mn-lt"/>
                <a:ea typeface="+mn-ea"/>
                <a:cs typeface="+mn-cs"/>
              </a:defRPr>
            </a:pPr>
            <a:endParaRPr lang="en-US"/>
          </a:p>
        </c:txPr>
        <c:crossAx val="297540744"/>
        <c:crosses val="autoZero"/>
        <c:auto val="1"/>
        <c:lblAlgn val="ctr"/>
        <c:lblOffset val="100"/>
        <c:noMultiLvlLbl val="0"/>
      </c:catAx>
      <c:valAx>
        <c:axId val="297540744"/>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4076598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698109423367E-2"/>
          <c:y val="4.1521325130283601E-2"/>
          <c:w val="0.97479407261592299"/>
          <c:h val="0.77706450165223895"/>
        </c:manualLayout>
      </c:layout>
      <c:barChart>
        <c:barDir val="col"/>
        <c:grouping val="clustered"/>
        <c:varyColors val="0"/>
        <c:ser>
          <c:idx val="0"/>
          <c:order val="0"/>
          <c:tx>
            <c:strRef>
              <c:f>Sheet1!$B$1</c:f>
              <c:strCache>
                <c:ptCount val="1"/>
                <c:pt idx="0">
                  <c:v>Total adult population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Medicare and Medicaid (dually elgible)</c:v>
                </c:pt>
                <c:pt idx="1">
                  <c:v>Medicare</c:v>
                </c:pt>
                <c:pt idx="2">
                  <c:v>Medicaid</c:v>
                </c:pt>
                <c:pt idx="3">
                  <c:v>Private insurance</c:v>
                </c:pt>
              </c:strCache>
            </c:strRef>
          </c:cat>
          <c:val>
            <c:numRef>
              <c:f>Sheet1!$B$2:$B$9</c:f>
              <c:numCache>
                <c:formatCode>0%</c:formatCode>
                <c:ptCount val="4"/>
                <c:pt idx="0">
                  <c:v>0.54</c:v>
                </c:pt>
                <c:pt idx="1">
                  <c:v>0.62</c:v>
                </c:pt>
                <c:pt idx="2">
                  <c:v>0.39</c:v>
                </c:pt>
                <c:pt idx="3">
                  <c:v>0.54</c:v>
                </c:pt>
              </c:numCache>
            </c:numRef>
          </c:val>
          <c:extLst xmlns:c16r2="http://schemas.microsoft.com/office/drawing/2015/06/chart">
            <c:ext xmlns:c16="http://schemas.microsoft.com/office/drawing/2014/chart" uri="{C3380CC4-5D6E-409C-BE32-E72D297353CC}">
              <c16:uniqueId val="{00000000-8DC9-4428-B094-47E6EA3E0790}"/>
            </c:ext>
          </c:extLst>
        </c:ser>
        <c:ser>
          <c:idx val="1"/>
          <c:order val="1"/>
          <c:tx>
            <c:strRef>
              <c:f>Sheet1!$C$1</c:f>
              <c:strCache>
                <c:ptCount val="1"/>
                <c:pt idx="0">
                  <c:v>High-need adults without behavioral health condition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Medicare and Medicaid (dually elgible)</c:v>
                </c:pt>
                <c:pt idx="1">
                  <c:v>Medicare</c:v>
                </c:pt>
                <c:pt idx="2">
                  <c:v>Medicaid</c:v>
                </c:pt>
                <c:pt idx="3">
                  <c:v>Private insurance</c:v>
                </c:pt>
              </c:strCache>
            </c:strRef>
          </c:cat>
          <c:val>
            <c:numRef>
              <c:f>Sheet1!$C$2:$C$9</c:f>
              <c:numCache>
                <c:formatCode>0%</c:formatCode>
                <c:ptCount val="4"/>
                <c:pt idx="0">
                  <c:v>0.51</c:v>
                </c:pt>
                <c:pt idx="1">
                  <c:v>0.57999999999999996</c:v>
                </c:pt>
                <c:pt idx="2">
                  <c:v>0.44</c:v>
                </c:pt>
                <c:pt idx="3">
                  <c:v>0.52</c:v>
                </c:pt>
              </c:numCache>
            </c:numRef>
          </c:val>
          <c:extLst xmlns:c16r2="http://schemas.microsoft.com/office/drawing/2015/06/chart">
            <c:ext xmlns:c16="http://schemas.microsoft.com/office/drawing/2014/chart" uri="{C3380CC4-5D6E-409C-BE32-E72D297353CC}">
              <c16:uniqueId val="{00000001-8DC9-4428-B094-47E6EA3E0790}"/>
            </c:ext>
          </c:extLst>
        </c:ser>
        <c:ser>
          <c:idx val="2"/>
          <c:order val="2"/>
          <c:tx>
            <c:strRef>
              <c:f>Sheet1!$D$1</c:f>
              <c:strCache>
                <c:ptCount val="1"/>
                <c:pt idx="0">
                  <c:v>High-need adults with behavioral health condition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Medicare and Medicaid (dually elgible)</c:v>
                </c:pt>
                <c:pt idx="1">
                  <c:v>Medicare</c:v>
                </c:pt>
                <c:pt idx="2">
                  <c:v>Medicaid</c:v>
                </c:pt>
                <c:pt idx="3">
                  <c:v>Private insurance</c:v>
                </c:pt>
              </c:strCache>
            </c:strRef>
          </c:cat>
          <c:val>
            <c:numRef>
              <c:f>Sheet1!$D$2:$D$9</c:f>
              <c:numCache>
                <c:formatCode>0%</c:formatCode>
                <c:ptCount val="4"/>
                <c:pt idx="0">
                  <c:v>0.56999999999999995</c:v>
                </c:pt>
                <c:pt idx="1">
                  <c:v>0.51</c:v>
                </c:pt>
                <c:pt idx="2">
                  <c:v>0.36</c:v>
                </c:pt>
                <c:pt idx="3">
                  <c:v>0.41</c:v>
                </c:pt>
              </c:numCache>
            </c:numRef>
          </c:val>
        </c:ser>
        <c:dLbls>
          <c:showLegendKey val="0"/>
          <c:showVal val="1"/>
          <c:showCatName val="0"/>
          <c:showSerName val="0"/>
          <c:showPercent val="0"/>
          <c:showBubbleSize val="0"/>
        </c:dLbls>
        <c:gapWidth val="65"/>
        <c:axId val="412302760"/>
        <c:axId val="412303152"/>
      </c:barChart>
      <c:catAx>
        <c:axId val="412302760"/>
        <c:scaling>
          <c:orientation val="minMax"/>
        </c:scaling>
        <c:delete val="0"/>
        <c:axPos val="b"/>
        <c:numFmt formatCode="General" sourceLinked="1"/>
        <c:majorTickMark val="out"/>
        <c:minorTickMark val="none"/>
        <c:tickLblPos val="nextTo"/>
        <c:spPr>
          <a:noFill/>
          <a:ln w="9525" cap="flat" cmpd="sng" algn="ctr">
            <a:solidFill>
              <a:srgbClr val="838383"/>
            </a:solidFill>
            <a:round/>
          </a:ln>
          <a:effectLst/>
        </c:spPr>
        <c:txPr>
          <a:bodyPr rot="-60000000" spcFirstLastPara="1" vertOverflow="ellipsis" vert="horz" wrap="square" anchor="ctr" anchorCtr="1"/>
          <a:lstStyle/>
          <a:p>
            <a:pPr>
              <a:defRPr sz="1600" b="0" i="0" u="none" strike="noStrike" kern="1200" baseline="0">
                <a:solidFill>
                  <a:schemeClr val="accent5"/>
                </a:solidFill>
                <a:latin typeface="Calibri" charset="0"/>
                <a:ea typeface="Calibri" charset="0"/>
                <a:cs typeface="Calibri" charset="0"/>
              </a:defRPr>
            </a:pPr>
            <a:endParaRPr lang="en-US"/>
          </a:p>
        </c:txPr>
        <c:crossAx val="412303152"/>
        <c:crosses val="autoZero"/>
        <c:auto val="1"/>
        <c:lblAlgn val="ctr"/>
        <c:lblOffset val="100"/>
        <c:noMultiLvlLbl val="0"/>
      </c:catAx>
      <c:valAx>
        <c:axId val="412303152"/>
        <c:scaling>
          <c:orientation val="minMax"/>
          <c:max val="1"/>
        </c:scaling>
        <c:delete val="1"/>
        <c:axPos val="l"/>
        <c:numFmt formatCode="0%" sourceLinked="1"/>
        <c:majorTickMark val="out"/>
        <c:minorTickMark val="none"/>
        <c:tickLblPos val="nextTo"/>
        <c:crossAx val="412302760"/>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600">
          <a:solidFill>
            <a:srgbClr val="33383A"/>
          </a:solidFill>
          <a:latin typeface="Calibri" charset="0"/>
          <a:ea typeface="Calibri" charset="0"/>
          <a:cs typeface="Calibri"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698109423367E-2"/>
          <c:y val="4.1521325130283601E-2"/>
          <c:w val="0.97479407261592299"/>
          <c:h val="0.77706450165223895"/>
        </c:manualLayout>
      </c:layout>
      <c:barChart>
        <c:barDir val="col"/>
        <c:grouping val="clustered"/>
        <c:varyColors val="0"/>
        <c:ser>
          <c:idx val="0"/>
          <c:order val="0"/>
          <c:tx>
            <c:strRef>
              <c:f>Sheet1!$B$1</c:f>
              <c:strCache>
                <c:ptCount val="1"/>
                <c:pt idx="0">
                  <c:v>Total adult population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Medicare and Medicaid (dually elgible)</c:v>
                </c:pt>
                <c:pt idx="1">
                  <c:v>Medicare</c:v>
                </c:pt>
                <c:pt idx="2">
                  <c:v>Medicaid</c:v>
                </c:pt>
                <c:pt idx="3">
                  <c:v>Private insurance</c:v>
                </c:pt>
              </c:strCache>
            </c:strRef>
          </c:cat>
          <c:val>
            <c:numRef>
              <c:f>Sheet1!$B$2:$B$9</c:f>
              <c:numCache>
                <c:formatCode>0%</c:formatCode>
                <c:ptCount val="4"/>
                <c:pt idx="0">
                  <c:v>0.45</c:v>
                </c:pt>
                <c:pt idx="1">
                  <c:v>0.48</c:v>
                </c:pt>
                <c:pt idx="2">
                  <c:v>0.42</c:v>
                </c:pt>
                <c:pt idx="3">
                  <c:v>0.51</c:v>
                </c:pt>
              </c:numCache>
            </c:numRef>
          </c:val>
          <c:extLst xmlns:c16r2="http://schemas.microsoft.com/office/drawing/2015/06/chart">
            <c:ext xmlns:c16="http://schemas.microsoft.com/office/drawing/2014/chart" uri="{C3380CC4-5D6E-409C-BE32-E72D297353CC}">
              <c16:uniqueId val="{00000000-8DC9-4428-B094-47E6EA3E0790}"/>
            </c:ext>
          </c:extLst>
        </c:ser>
        <c:ser>
          <c:idx val="1"/>
          <c:order val="1"/>
          <c:tx>
            <c:strRef>
              <c:f>Sheet1!$C$1</c:f>
              <c:strCache>
                <c:ptCount val="1"/>
                <c:pt idx="0">
                  <c:v>High-need adults without behavioral health condition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Medicare and Medicaid (dually elgible)</c:v>
                </c:pt>
                <c:pt idx="1">
                  <c:v>Medicare</c:v>
                </c:pt>
                <c:pt idx="2">
                  <c:v>Medicaid</c:v>
                </c:pt>
                <c:pt idx="3">
                  <c:v>Private insurance</c:v>
                </c:pt>
              </c:strCache>
            </c:strRef>
          </c:cat>
          <c:val>
            <c:numRef>
              <c:f>Sheet1!$C$2:$C$9</c:f>
              <c:numCache>
                <c:formatCode>0%</c:formatCode>
                <c:ptCount val="4"/>
                <c:pt idx="0">
                  <c:v>0.39</c:v>
                </c:pt>
                <c:pt idx="1">
                  <c:v>0.44</c:v>
                </c:pt>
                <c:pt idx="2">
                  <c:v>0.38</c:v>
                </c:pt>
                <c:pt idx="3">
                  <c:v>0.34</c:v>
                </c:pt>
              </c:numCache>
            </c:numRef>
          </c:val>
          <c:extLst xmlns:c16r2="http://schemas.microsoft.com/office/drawing/2015/06/chart">
            <c:ext xmlns:c16="http://schemas.microsoft.com/office/drawing/2014/chart" uri="{C3380CC4-5D6E-409C-BE32-E72D297353CC}">
              <c16:uniqueId val="{00000001-8DC9-4428-B094-47E6EA3E0790}"/>
            </c:ext>
          </c:extLst>
        </c:ser>
        <c:ser>
          <c:idx val="2"/>
          <c:order val="2"/>
          <c:tx>
            <c:strRef>
              <c:f>Sheet1!$D$1</c:f>
              <c:strCache>
                <c:ptCount val="1"/>
                <c:pt idx="0">
                  <c:v>High-need adults with behavioral health condition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Medicare and Medicaid (dually elgible)</c:v>
                </c:pt>
                <c:pt idx="1">
                  <c:v>Medicare</c:v>
                </c:pt>
                <c:pt idx="2">
                  <c:v>Medicaid</c:v>
                </c:pt>
                <c:pt idx="3">
                  <c:v>Private insurance</c:v>
                </c:pt>
              </c:strCache>
            </c:strRef>
          </c:cat>
          <c:val>
            <c:numRef>
              <c:f>Sheet1!$D$2:$D$9</c:f>
              <c:numCache>
                <c:formatCode>0%</c:formatCode>
                <c:ptCount val="4"/>
                <c:pt idx="0">
                  <c:v>0.49</c:v>
                </c:pt>
                <c:pt idx="1">
                  <c:v>0.39</c:v>
                </c:pt>
                <c:pt idx="2">
                  <c:v>0.33</c:v>
                </c:pt>
                <c:pt idx="3">
                  <c:v>0.36</c:v>
                </c:pt>
              </c:numCache>
            </c:numRef>
          </c:val>
        </c:ser>
        <c:dLbls>
          <c:showLegendKey val="0"/>
          <c:showVal val="1"/>
          <c:showCatName val="0"/>
          <c:showSerName val="0"/>
          <c:showPercent val="0"/>
          <c:showBubbleSize val="0"/>
        </c:dLbls>
        <c:gapWidth val="65"/>
        <c:axId val="414622696"/>
        <c:axId val="412303936"/>
      </c:barChart>
      <c:catAx>
        <c:axId val="414622696"/>
        <c:scaling>
          <c:orientation val="minMax"/>
        </c:scaling>
        <c:delete val="0"/>
        <c:axPos val="b"/>
        <c:numFmt formatCode="General" sourceLinked="1"/>
        <c:majorTickMark val="out"/>
        <c:minorTickMark val="none"/>
        <c:tickLblPos val="nextTo"/>
        <c:spPr>
          <a:noFill/>
          <a:ln w="9525" cap="flat" cmpd="sng" algn="ctr">
            <a:solidFill>
              <a:srgbClr val="838383"/>
            </a:solidFill>
            <a:round/>
          </a:ln>
          <a:effectLst/>
        </c:spPr>
        <c:txPr>
          <a:bodyPr rot="-60000000" spcFirstLastPara="1" vertOverflow="ellipsis" vert="horz" wrap="square" anchor="ctr" anchorCtr="1"/>
          <a:lstStyle/>
          <a:p>
            <a:pPr>
              <a:defRPr sz="1600" b="0" i="0" u="none" strike="noStrike" kern="1200" baseline="0">
                <a:solidFill>
                  <a:schemeClr val="accent5"/>
                </a:solidFill>
                <a:latin typeface="Calibri" charset="0"/>
                <a:ea typeface="Calibri" charset="0"/>
                <a:cs typeface="Calibri" charset="0"/>
              </a:defRPr>
            </a:pPr>
            <a:endParaRPr lang="en-US"/>
          </a:p>
        </c:txPr>
        <c:crossAx val="412303936"/>
        <c:crosses val="autoZero"/>
        <c:auto val="1"/>
        <c:lblAlgn val="ctr"/>
        <c:lblOffset val="100"/>
        <c:noMultiLvlLbl val="0"/>
      </c:catAx>
      <c:valAx>
        <c:axId val="412303936"/>
        <c:scaling>
          <c:orientation val="minMax"/>
          <c:max val="1"/>
        </c:scaling>
        <c:delete val="1"/>
        <c:axPos val="l"/>
        <c:numFmt formatCode="0%" sourceLinked="1"/>
        <c:majorTickMark val="out"/>
        <c:minorTickMark val="none"/>
        <c:tickLblPos val="nextTo"/>
        <c:crossAx val="414622696"/>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600">
          <a:solidFill>
            <a:srgbClr val="33383A"/>
          </a:solidFill>
          <a:latin typeface="Calibri" charset="0"/>
          <a:ea typeface="Calibri" charset="0"/>
          <a:cs typeface="Calibri"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698109423367E-2"/>
          <c:y val="8.9521605907219207E-2"/>
          <c:w val="0.97479407261592299"/>
          <c:h val="0.72906416334804203"/>
        </c:manualLayout>
      </c:layout>
      <c:barChart>
        <c:barDir val="col"/>
        <c:grouping val="clustered"/>
        <c:varyColors val="0"/>
        <c:ser>
          <c:idx val="0"/>
          <c:order val="0"/>
          <c:tx>
            <c:strRef>
              <c:f>Sheet1!$B$1</c:f>
              <c:strCache>
                <c:ptCount val="1"/>
                <c:pt idx="0">
                  <c:v>Total adult population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33383A"/>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Medicare and Medicaid (dually elgible)</c:v>
                </c:pt>
                <c:pt idx="1">
                  <c:v>Medicare</c:v>
                </c:pt>
                <c:pt idx="2">
                  <c:v>Medicaid</c:v>
                </c:pt>
                <c:pt idx="3">
                  <c:v>Private</c:v>
                </c:pt>
              </c:strCache>
            </c:strRef>
          </c:cat>
          <c:val>
            <c:numRef>
              <c:f>Sheet1!$B$2:$B$9</c:f>
              <c:numCache>
                <c:formatCode>0%</c:formatCode>
                <c:ptCount val="4"/>
                <c:pt idx="0">
                  <c:v>0.45</c:v>
                </c:pt>
                <c:pt idx="1">
                  <c:v>0.48</c:v>
                </c:pt>
                <c:pt idx="2">
                  <c:v>0.42</c:v>
                </c:pt>
                <c:pt idx="3">
                  <c:v>0.51</c:v>
                </c:pt>
              </c:numCache>
            </c:numRef>
          </c:val>
          <c:extLst xmlns:c16r2="http://schemas.microsoft.com/office/drawing/2015/06/chart">
            <c:ext xmlns:c16="http://schemas.microsoft.com/office/drawing/2014/chart" uri="{C3380CC4-5D6E-409C-BE32-E72D297353CC}">
              <c16:uniqueId val="{00000000-8DC9-4428-B094-47E6EA3E0790}"/>
            </c:ext>
          </c:extLst>
        </c:ser>
        <c:ser>
          <c:idx val="1"/>
          <c:order val="1"/>
          <c:tx>
            <c:strRef>
              <c:f>Sheet1!$C$1</c:f>
              <c:strCache>
                <c:ptCount val="1"/>
                <c:pt idx="0">
                  <c:v>High-need adults without behavioral health condition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33383A"/>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Medicare and Medicaid (dually elgible)</c:v>
                </c:pt>
                <c:pt idx="1">
                  <c:v>Medicare</c:v>
                </c:pt>
                <c:pt idx="2">
                  <c:v>Medicaid</c:v>
                </c:pt>
                <c:pt idx="3">
                  <c:v>Private</c:v>
                </c:pt>
              </c:strCache>
            </c:strRef>
          </c:cat>
          <c:val>
            <c:numRef>
              <c:f>Sheet1!$C$2:$C$9</c:f>
              <c:numCache>
                <c:formatCode>0%</c:formatCode>
                <c:ptCount val="4"/>
                <c:pt idx="0">
                  <c:v>0.39</c:v>
                </c:pt>
                <c:pt idx="1">
                  <c:v>0.44</c:v>
                </c:pt>
                <c:pt idx="2">
                  <c:v>0.38</c:v>
                </c:pt>
                <c:pt idx="3">
                  <c:v>0.34</c:v>
                </c:pt>
              </c:numCache>
            </c:numRef>
          </c:val>
          <c:extLst xmlns:c16r2="http://schemas.microsoft.com/office/drawing/2015/06/chart">
            <c:ext xmlns:c16="http://schemas.microsoft.com/office/drawing/2014/chart" uri="{C3380CC4-5D6E-409C-BE32-E72D297353CC}">
              <c16:uniqueId val="{00000001-8DC9-4428-B094-47E6EA3E0790}"/>
            </c:ext>
          </c:extLst>
        </c:ser>
        <c:ser>
          <c:idx val="2"/>
          <c:order val="2"/>
          <c:tx>
            <c:strRef>
              <c:f>Sheet1!$D$1</c:f>
              <c:strCache>
                <c:ptCount val="1"/>
                <c:pt idx="0">
                  <c:v>High-need adults with behavioral health condition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33383A"/>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Medicare and Medicaid (dually elgible)</c:v>
                </c:pt>
                <c:pt idx="1">
                  <c:v>Medicare</c:v>
                </c:pt>
                <c:pt idx="2">
                  <c:v>Medicaid</c:v>
                </c:pt>
                <c:pt idx="3">
                  <c:v>Private</c:v>
                </c:pt>
              </c:strCache>
            </c:strRef>
          </c:cat>
          <c:val>
            <c:numRef>
              <c:f>Sheet1!$D$2:$D$9</c:f>
              <c:numCache>
                <c:formatCode>0%</c:formatCode>
                <c:ptCount val="4"/>
                <c:pt idx="0">
                  <c:v>0.49</c:v>
                </c:pt>
                <c:pt idx="1">
                  <c:v>0.39</c:v>
                </c:pt>
                <c:pt idx="2">
                  <c:v>0.33</c:v>
                </c:pt>
                <c:pt idx="3">
                  <c:v>0.36</c:v>
                </c:pt>
              </c:numCache>
            </c:numRef>
          </c:val>
        </c:ser>
        <c:dLbls>
          <c:showLegendKey val="0"/>
          <c:showVal val="1"/>
          <c:showCatName val="0"/>
          <c:showSerName val="0"/>
          <c:showPercent val="0"/>
          <c:showBubbleSize val="0"/>
        </c:dLbls>
        <c:gapWidth val="65"/>
        <c:axId val="298365960"/>
        <c:axId val="298366352"/>
      </c:barChart>
      <c:catAx>
        <c:axId val="298365960"/>
        <c:scaling>
          <c:orientation val="minMax"/>
        </c:scaling>
        <c:delete val="0"/>
        <c:axPos val="b"/>
        <c:numFmt formatCode="General" sourceLinked="1"/>
        <c:majorTickMark val="out"/>
        <c:minorTickMark val="none"/>
        <c:tickLblPos val="nextTo"/>
        <c:spPr>
          <a:noFill/>
          <a:ln w="9525" cap="flat" cmpd="sng" algn="ctr">
            <a:solidFill>
              <a:srgbClr val="838383"/>
            </a:solidFill>
            <a:round/>
          </a:ln>
          <a:effectLst/>
        </c:spPr>
        <c:txPr>
          <a:bodyPr rot="-60000000" spcFirstLastPara="1" vertOverflow="ellipsis" vert="horz" wrap="square" anchor="ctr" anchorCtr="1"/>
          <a:lstStyle/>
          <a:p>
            <a:pPr>
              <a:defRPr sz="1600" b="0" i="0" u="none" strike="noStrike" kern="1200" baseline="0">
                <a:solidFill>
                  <a:srgbClr val="33383A"/>
                </a:solidFill>
                <a:latin typeface="Calibri" charset="0"/>
                <a:ea typeface="Calibri" charset="0"/>
                <a:cs typeface="Calibri" charset="0"/>
              </a:defRPr>
            </a:pPr>
            <a:endParaRPr lang="en-US"/>
          </a:p>
        </c:txPr>
        <c:crossAx val="298366352"/>
        <c:crosses val="autoZero"/>
        <c:auto val="1"/>
        <c:lblAlgn val="ctr"/>
        <c:lblOffset val="100"/>
        <c:noMultiLvlLbl val="0"/>
      </c:catAx>
      <c:valAx>
        <c:axId val="298366352"/>
        <c:scaling>
          <c:orientation val="minMax"/>
          <c:max val="1"/>
        </c:scaling>
        <c:delete val="1"/>
        <c:axPos val="l"/>
        <c:numFmt formatCode="0%" sourceLinked="1"/>
        <c:majorTickMark val="out"/>
        <c:minorTickMark val="none"/>
        <c:tickLblPos val="nextTo"/>
        <c:crossAx val="298365960"/>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600">
          <a:solidFill>
            <a:srgbClr val="33383A"/>
          </a:solidFill>
          <a:latin typeface="Calibri" charset="0"/>
          <a:ea typeface="Calibri" charset="0"/>
          <a:cs typeface="Calibri"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29776380354699E-2"/>
          <c:y val="1.1545255056585E-2"/>
          <c:w val="0.98136639505138701"/>
          <c:h val="0.79948395467865996"/>
        </c:manualLayout>
      </c:layout>
      <c:barChart>
        <c:barDir val="col"/>
        <c:grouping val="clustered"/>
        <c:varyColors val="0"/>
        <c:ser>
          <c:idx val="0"/>
          <c:order val="0"/>
          <c:tx>
            <c:strRef>
              <c:f>Sheet1!$B$1</c:f>
              <c:strCache>
                <c:ptCount val="1"/>
                <c:pt idx="0">
                  <c:v>Total Adult Population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Medical Home</c:v>
                </c:pt>
                <c:pt idx="1">
                  <c:v>Provides Comprehensive Care</c:v>
                </c:pt>
                <c:pt idx="2">
                  <c:v>Is Accessible </c:v>
                </c:pt>
                <c:pt idx="3">
                  <c:v>Engages Patient</c:v>
                </c:pt>
              </c:strCache>
            </c:strRef>
          </c:cat>
          <c:val>
            <c:numRef>
              <c:f>Sheet1!$B$2:$B$5</c:f>
              <c:numCache>
                <c:formatCode>0%</c:formatCode>
                <c:ptCount val="4"/>
                <c:pt idx="0">
                  <c:v>0.36</c:v>
                </c:pt>
                <c:pt idx="1">
                  <c:v>0.71</c:v>
                </c:pt>
                <c:pt idx="2">
                  <c:v>0.42</c:v>
                </c:pt>
                <c:pt idx="3">
                  <c:v>0.56999999999999995</c:v>
                </c:pt>
              </c:numCache>
            </c:numRef>
          </c:val>
          <c:extLst xmlns:c16r2="http://schemas.microsoft.com/office/drawing/2015/06/chart">
            <c:ext xmlns:c16="http://schemas.microsoft.com/office/drawing/2014/chart" uri="{C3380CC4-5D6E-409C-BE32-E72D297353CC}">
              <c16:uniqueId val="{00000000-2E02-4D58-A091-C83025930CC1}"/>
            </c:ext>
          </c:extLst>
        </c:ser>
        <c:ser>
          <c:idx val="1"/>
          <c:order val="1"/>
          <c:tx>
            <c:strRef>
              <c:f>Sheet1!$C$1</c:f>
              <c:strCache>
                <c:ptCount val="1"/>
                <c:pt idx="0">
                  <c:v>High-need adults without behavioral health condition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Medical Home</c:v>
                </c:pt>
                <c:pt idx="1">
                  <c:v>Provides Comprehensive Care</c:v>
                </c:pt>
                <c:pt idx="2">
                  <c:v>Is Accessible </c:v>
                </c:pt>
                <c:pt idx="3">
                  <c:v>Engages Patient</c:v>
                </c:pt>
              </c:strCache>
            </c:strRef>
          </c:cat>
          <c:val>
            <c:numRef>
              <c:f>Sheet1!$C$2:$C$5</c:f>
              <c:numCache>
                <c:formatCode>0%</c:formatCode>
                <c:ptCount val="4"/>
                <c:pt idx="0">
                  <c:v>0.46</c:v>
                </c:pt>
                <c:pt idx="1">
                  <c:v>0.89</c:v>
                </c:pt>
                <c:pt idx="2">
                  <c:v>0.55000000000000004</c:v>
                </c:pt>
                <c:pt idx="3">
                  <c:v>0.72</c:v>
                </c:pt>
              </c:numCache>
            </c:numRef>
          </c:val>
          <c:extLst xmlns:c16r2="http://schemas.microsoft.com/office/drawing/2015/06/chart">
            <c:ext xmlns:c16="http://schemas.microsoft.com/office/drawing/2014/chart" uri="{C3380CC4-5D6E-409C-BE32-E72D297353CC}">
              <c16:uniqueId val="{00000001-2E02-4D58-A091-C83025930CC1}"/>
            </c:ext>
          </c:extLst>
        </c:ser>
        <c:ser>
          <c:idx val="2"/>
          <c:order val="2"/>
          <c:tx>
            <c:strRef>
              <c:f>Sheet1!$D$1</c:f>
              <c:strCache>
                <c:ptCount val="1"/>
                <c:pt idx="0">
                  <c:v>High-need adults with behavioral health condition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Medical Home</c:v>
                </c:pt>
                <c:pt idx="1">
                  <c:v>Provides Comprehensive Care</c:v>
                </c:pt>
                <c:pt idx="2">
                  <c:v>Is Accessible </c:v>
                </c:pt>
                <c:pt idx="3">
                  <c:v>Engages Patient</c:v>
                </c:pt>
              </c:strCache>
            </c:strRef>
          </c:cat>
          <c:val>
            <c:numRef>
              <c:f>Sheet1!$D$2:$D$5</c:f>
              <c:numCache>
                <c:formatCode>0%</c:formatCode>
                <c:ptCount val="4"/>
                <c:pt idx="0">
                  <c:v>0.46</c:v>
                </c:pt>
                <c:pt idx="1">
                  <c:v>0.87</c:v>
                </c:pt>
                <c:pt idx="2">
                  <c:v>0.54</c:v>
                </c:pt>
                <c:pt idx="3">
                  <c:v>0.74</c:v>
                </c:pt>
              </c:numCache>
            </c:numRef>
          </c:val>
          <c:extLst xmlns:c16r2="http://schemas.microsoft.com/office/drawing/2015/06/chart">
            <c:ext xmlns:c16="http://schemas.microsoft.com/office/drawing/2014/chart" uri="{C3380CC4-5D6E-409C-BE32-E72D297353CC}">
              <c16:uniqueId val="{00000000-71A9-4217-AAE0-2C94822F2BA6}"/>
            </c:ext>
          </c:extLst>
        </c:ser>
        <c:dLbls>
          <c:showLegendKey val="0"/>
          <c:showVal val="0"/>
          <c:showCatName val="0"/>
          <c:showSerName val="0"/>
          <c:showPercent val="0"/>
          <c:showBubbleSize val="0"/>
        </c:dLbls>
        <c:gapWidth val="125"/>
        <c:axId val="298367136"/>
        <c:axId val="298367528"/>
      </c:barChart>
      <c:catAx>
        <c:axId val="29836713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98367528"/>
        <c:crosses val="autoZero"/>
        <c:auto val="1"/>
        <c:lblAlgn val="ctr"/>
        <c:lblOffset val="100"/>
        <c:noMultiLvlLbl val="0"/>
      </c:catAx>
      <c:valAx>
        <c:axId val="298367528"/>
        <c:scaling>
          <c:orientation val="minMax"/>
          <c:max val="1"/>
        </c:scaling>
        <c:delete val="1"/>
        <c:axPos val="l"/>
        <c:numFmt formatCode="0%" sourceLinked="0"/>
        <c:majorTickMark val="none"/>
        <c:minorTickMark val="none"/>
        <c:tickLblPos val="nextTo"/>
        <c:crossAx val="2983671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316252090225E-2"/>
          <c:y val="2.9836073085918399E-2"/>
          <c:w val="0.97615116735562102"/>
          <c:h val="0.79666506282308203"/>
        </c:manualLayout>
      </c:layout>
      <c:barChart>
        <c:barDir val="col"/>
        <c:grouping val="clustered"/>
        <c:varyColors val="0"/>
        <c:ser>
          <c:idx val="0"/>
          <c:order val="0"/>
          <c:tx>
            <c:strRef>
              <c:f>Sheet1!$B$1</c:f>
              <c:strCache>
                <c:ptCount val="1"/>
                <c:pt idx="0">
                  <c:v>Total adult population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6"/>
                <c:pt idx="0">
                  <c:v>Age 65+</c:v>
                </c:pt>
                <c:pt idx="1">
                  <c:v>Female</c:v>
                </c:pt>
                <c:pt idx="2">
                  <c:v>White race</c:v>
                </c:pt>
                <c:pt idx="3">
                  <c:v>High school 
or less</c:v>
                </c:pt>
                <c:pt idx="4">
                  <c:v>Income below 200% FPL</c:v>
                </c:pt>
                <c:pt idx="5">
                  <c:v>Poor or fair health status</c:v>
                </c:pt>
              </c:strCache>
            </c:strRef>
          </c:cat>
          <c:val>
            <c:numRef>
              <c:f>Sheet1!$B$2:$B$11</c:f>
              <c:numCache>
                <c:formatCode>0%</c:formatCode>
                <c:ptCount val="6"/>
                <c:pt idx="0">
                  <c:v>0.17</c:v>
                </c:pt>
                <c:pt idx="1">
                  <c:v>0.52</c:v>
                </c:pt>
                <c:pt idx="2">
                  <c:v>0.67</c:v>
                </c:pt>
                <c:pt idx="3">
                  <c:v>0.45</c:v>
                </c:pt>
                <c:pt idx="4">
                  <c:v>0.3</c:v>
                </c:pt>
                <c:pt idx="5">
                  <c:v>0.26</c:v>
                </c:pt>
              </c:numCache>
            </c:numRef>
          </c:val>
          <c:extLst xmlns:c16r2="http://schemas.microsoft.com/office/drawing/2015/06/chart">
            <c:ext xmlns:c16="http://schemas.microsoft.com/office/drawing/2014/chart" uri="{C3380CC4-5D6E-409C-BE32-E72D297353CC}">
              <c16:uniqueId val="{00000000-A673-4FD6-A4FA-F533C0E99275}"/>
            </c:ext>
          </c:extLst>
        </c:ser>
        <c:ser>
          <c:idx val="1"/>
          <c:order val="1"/>
          <c:tx>
            <c:strRef>
              <c:f>Sheet1!$C$1</c:f>
              <c:strCache>
                <c:ptCount val="1"/>
                <c:pt idx="0">
                  <c:v>High need without a behavioral health condition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6"/>
                <c:pt idx="0">
                  <c:v>Age 65+</c:v>
                </c:pt>
                <c:pt idx="1">
                  <c:v>Female</c:v>
                </c:pt>
                <c:pt idx="2">
                  <c:v>White race</c:v>
                </c:pt>
                <c:pt idx="3">
                  <c:v>High school 
or less</c:v>
                </c:pt>
                <c:pt idx="4">
                  <c:v>Income below 200% FPL</c:v>
                </c:pt>
                <c:pt idx="5">
                  <c:v>Poor or fair health status</c:v>
                </c:pt>
              </c:strCache>
            </c:strRef>
          </c:cat>
          <c:val>
            <c:numRef>
              <c:f>Sheet1!$C$2:$C$11</c:f>
              <c:numCache>
                <c:formatCode>0%</c:formatCode>
                <c:ptCount val="6"/>
                <c:pt idx="0">
                  <c:v>0.65</c:v>
                </c:pt>
                <c:pt idx="1">
                  <c:v>0.59</c:v>
                </c:pt>
                <c:pt idx="2">
                  <c:v>0.7</c:v>
                </c:pt>
                <c:pt idx="3">
                  <c:v>0.62</c:v>
                </c:pt>
                <c:pt idx="4">
                  <c:v>0.49</c:v>
                </c:pt>
                <c:pt idx="5">
                  <c:v>0.77</c:v>
                </c:pt>
              </c:numCache>
            </c:numRef>
          </c:val>
          <c:extLst xmlns:c16r2="http://schemas.microsoft.com/office/drawing/2015/06/chart">
            <c:ext xmlns:c16="http://schemas.microsoft.com/office/drawing/2014/chart" uri="{C3380CC4-5D6E-409C-BE32-E72D297353CC}">
              <c16:uniqueId val="{00000001-A673-4FD6-A4FA-F533C0E99275}"/>
            </c:ext>
          </c:extLst>
        </c:ser>
        <c:ser>
          <c:idx val="2"/>
          <c:order val="2"/>
          <c:tx>
            <c:strRef>
              <c:f>Sheet1!$D$1</c:f>
              <c:strCache>
                <c:ptCount val="1"/>
                <c:pt idx="0">
                  <c:v>High need with a behavioral health condition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6"/>
                <c:pt idx="0">
                  <c:v>Age 65+</c:v>
                </c:pt>
                <c:pt idx="1">
                  <c:v>Female</c:v>
                </c:pt>
                <c:pt idx="2">
                  <c:v>White race</c:v>
                </c:pt>
                <c:pt idx="3">
                  <c:v>High school 
or less</c:v>
                </c:pt>
                <c:pt idx="4">
                  <c:v>Income below 200% FPL</c:v>
                </c:pt>
                <c:pt idx="5">
                  <c:v>Poor or fair health status</c:v>
                </c:pt>
              </c:strCache>
            </c:strRef>
          </c:cat>
          <c:val>
            <c:numRef>
              <c:f>Sheet1!$D$2:$D$11</c:f>
              <c:numCache>
                <c:formatCode>0%</c:formatCode>
                <c:ptCount val="6"/>
                <c:pt idx="0">
                  <c:v>0.47</c:v>
                </c:pt>
                <c:pt idx="1">
                  <c:v>0.67</c:v>
                </c:pt>
                <c:pt idx="2">
                  <c:v>0.74</c:v>
                </c:pt>
                <c:pt idx="3">
                  <c:v>0.65</c:v>
                </c:pt>
                <c:pt idx="4">
                  <c:v>0.55000000000000004</c:v>
                </c:pt>
                <c:pt idx="5">
                  <c:v>0.87</c:v>
                </c:pt>
              </c:numCache>
            </c:numRef>
          </c:val>
          <c:extLst xmlns:c16r2="http://schemas.microsoft.com/office/drawing/2015/06/chart">
            <c:ext xmlns:c16="http://schemas.microsoft.com/office/drawing/2014/chart" uri="{C3380CC4-5D6E-409C-BE32-E72D297353CC}">
              <c16:uniqueId val="{00000002-A673-4FD6-A4FA-F533C0E99275}"/>
            </c:ext>
          </c:extLst>
        </c:ser>
        <c:dLbls>
          <c:showLegendKey val="0"/>
          <c:showVal val="1"/>
          <c:showCatName val="0"/>
          <c:showSerName val="0"/>
          <c:showPercent val="0"/>
          <c:showBubbleSize val="0"/>
        </c:dLbls>
        <c:gapWidth val="69"/>
        <c:axId val="297933696"/>
        <c:axId val="297933304"/>
      </c:barChart>
      <c:catAx>
        <c:axId val="297933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charset="0"/>
                <a:ea typeface="Calibri" charset="0"/>
                <a:cs typeface="Calibri" charset="0"/>
              </a:defRPr>
            </a:pPr>
            <a:endParaRPr lang="en-US"/>
          </a:p>
        </c:txPr>
        <c:crossAx val="297933304"/>
        <c:crosses val="autoZero"/>
        <c:auto val="1"/>
        <c:lblAlgn val="ctr"/>
        <c:lblOffset val="100"/>
        <c:noMultiLvlLbl val="0"/>
      </c:catAx>
      <c:valAx>
        <c:axId val="297933304"/>
        <c:scaling>
          <c:orientation val="minMax"/>
          <c:max val="1"/>
          <c:min val="0"/>
        </c:scaling>
        <c:delete val="1"/>
        <c:axPos val="l"/>
        <c:numFmt formatCode="0%" sourceLinked="1"/>
        <c:majorTickMark val="out"/>
        <c:minorTickMark val="none"/>
        <c:tickLblPos val="nextTo"/>
        <c:crossAx val="29793369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Calibri" charset="0"/>
          <a:ea typeface="Calibri" charset="0"/>
          <a:cs typeface="Calibri"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431611194819299E-2"/>
          <c:y val="3.8898434047001003E-2"/>
          <c:w val="0.97615116735562102"/>
          <c:h val="0.76222823236563497"/>
        </c:manualLayout>
      </c:layout>
      <c:barChart>
        <c:barDir val="col"/>
        <c:grouping val="clustered"/>
        <c:varyColors val="0"/>
        <c:ser>
          <c:idx val="0"/>
          <c:order val="0"/>
          <c:tx>
            <c:strRef>
              <c:f>Sheet1!$B$1</c:f>
              <c:strCache>
                <c:ptCount val="1"/>
                <c:pt idx="0">
                  <c:v>Total adult population</c:v>
                </c:pt>
              </c:strCache>
            </c:strRef>
          </c:tx>
          <c:spPr>
            <a:solidFill>
              <a:schemeClr val="accent5"/>
            </a:solidFill>
            <a:ln>
              <a:noFill/>
            </a:ln>
            <a:effectLst/>
          </c:spPr>
          <c:invertIfNegative val="0"/>
          <c:dLbls>
            <c:dLbl>
              <c:idx val="2"/>
              <c:layout>
                <c:manualLayout>
                  <c:x val="-7.8117368947964495E-4"/>
                  <c:y val="2.9297665220550202E-3"/>
                </c:manualLayout>
              </c:layout>
              <c:spPr>
                <a:noFill/>
                <a:ln>
                  <a:noFill/>
                </a:ln>
                <a:effectLst/>
              </c:spPr>
              <c:txPr>
                <a:bodyPr rot="0" spcFirstLastPara="1" vertOverflow="ellipsis" vert="horz" wrap="square" anchor="ctr" anchorCtr="1"/>
                <a:lstStyle/>
                <a:p>
                  <a:pPr>
                    <a:defRPr sz="1400" b="0" i="0" u="none" strike="noStrike" kern="1200" baseline="0">
                      <a:solidFill>
                        <a:schemeClr val="accent5"/>
                      </a:solidFill>
                      <a:latin typeface="Calibri" charset="0"/>
                      <a:ea typeface="Calibri" charset="0"/>
                      <a:cs typeface="Calibri"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4"/>
                <c:pt idx="0">
                  <c:v>Medicare</c:v>
                </c:pt>
                <c:pt idx="1">
                  <c:v>Medicaid</c:v>
                </c:pt>
                <c:pt idx="2">
                  <c:v>Medicare and  Medicaid _x000d_(dually eligible)</c:v>
                </c:pt>
                <c:pt idx="3">
                  <c:v>Private insurance</c:v>
                </c:pt>
              </c:strCache>
            </c:strRef>
          </c:cat>
          <c:val>
            <c:numRef>
              <c:f>Sheet1!$B$2:$B$11</c:f>
              <c:numCache>
                <c:formatCode>0%</c:formatCode>
                <c:ptCount val="4"/>
                <c:pt idx="0">
                  <c:v>0.17</c:v>
                </c:pt>
                <c:pt idx="1">
                  <c:v>0.08</c:v>
                </c:pt>
                <c:pt idx="2">
                  <c:v>0.03</c:v>
                </c:pt>
                <c:pt idx="3">
                  <c:v>0.56057018142357495</c:v>
                </c:pt>
              </c:numCache>
            </c:numRef>
          </c:val>
          <c:extLst xmlns:c16r2="http://schemas.microsoft.com/office/drawing/2015/06/chart">
            <c:ext xmlns:c16="http://schemas.microsoft.com/office/drawing/2014/chart" uri="{C3380CC4-5D6E-409C-BE32-E72D297353CC}">
              <c16:uniqueId val="{00000000-A673-4FD6-A4FA-F533C0E99275}"/>
            </c:ext>
          </c:extLst>
        </c:ser>
        <c:ser>
          <c:idx val="1"/>
          <c:order val="1"/>
          <c:tx>
            <c:strRef>
              <c:f>Sheet1!$C$1</c:f>
              <c:strCache>
                <c:ptCount val="1"/>
                <c:pt idx="0">
                  <c:v>High-need adults without a behavioral health condition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4"/>
                <c:pt idx="0">
                  <c:v>Medicare</c:v>
                </c:pt>
                <c:pt idx="1">
                  <c:v>Medicaid</c:v>
                </c:pt>
                <c:pt idx="2">
                  <c:v>Medicare and  Medicaid _x000d_(dually eligible)</c:v>
                </c:pt>
                <c:pt idx="3">
                  <c:v>Private insurance</c:v>
                </c:pt>
              </c:strCache>
            </c:strRef>
          </c:cat>
          <c:val>
            <c:numRef>
              <c:f>Sheet1!$C$2:$C$11</c:f>
              <c:numCache>
                <c:formatCode>0%</c:formatCode>
                <c:ptCount val="4"/>
                <c:pt idx="0">
                  <c:v>0.56999999999999995</c:v>
                </c:pt>
                <c:pt idx="1">
                  <c:v>0.08</c:v>
                </c:pt>
                <c:pt idx="2">
                  <c:v>0.17</c:v>
                </c:pt>
                <c:pt idx="3">
                  <c:v>0.12731138144767001</c:v>
                </c:pt>
              </c:numCache>
            </c:numRef>
          </c:val>
          <c:extLst xmlns:c16r2="http://schemas.microsoft.com/office/drawing/2015/06/chart">
            <c:ext xmlns:c16="http://schemas.microsoft.com/office/drawing/2014/chart" uri="{C3380CC4-5D6E-409C-BE32-E72D297353CC}">
              <c16:uniqueId val="{00000001-A673-4FD6-A4FA-F533C0E99275}"/>
            </c:ext>
          </c:extLst>
        </c:ser>
        <c:ser>
          <c:idx val="2"/>
          <c:order val="2"/>
          <c:tx>
            <c:strRef>
              <c:f>Sheet1!$D$1</c:f>
              <c:strCache>
                <c:ptCount val="1"/>
                <c:pt idx="0">
                  <c:v>High need with a behavioral health condition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4"/>
                <c:pt idx="0">
                  <c:v>Medicare</c:v>
                </c:pt>
                <c:pt idx="1">
                  <c:v>Medicaid</c:v>
                </c:pt>
                <c:pt idx="2">
                  <c:v>Medicare and  Medicaid _x000d_(dually eligible)</c:v>
                </c:pt>
                <c:pt idx="3">
                  <c:v>Private insurance</c:v>
                </c:pt>
              </c:strCache>
            </c:strRef>
          </c:cat>
          <c:val>
            <c:numRef>
              <c:f>Sheet1!$D$2:$D$11</c:f>
              <c:numCache>
                <c:formatCode>0%</c:formatCode>
                <c:ptCount val="4"/>
                <c:pt idx="0">
                  <c:v>0.44</c:v>
                </c:pt>
                <c:pt idx="1">
                  <c:v>0.16</c:v>
                </c:pt>
                <c:pt idx="2">
                  <c:v>0.22</c:v>
                </c:pt>
                <c:pt idx="3">
                  <c:v>0.124769999255125</c:v>
                </c:pt>
              </c:numCache>
            </c:numRef>
          </c:val>
          <c:extLst xmlns:c16r2="http://schemas.microsoft.com/office/drawing/2015/06/chart">
            <c:ext xmlns:c16="http://schemas.microsoft.com/office/drawing/2014/chart" uri="{C3380CC4-5D6E-409C-BE32-E72D297353CC}">
              <c16:uniqueId val="{00000002-A673-4FD6-A4FA-F533C0E99275}"/>
            </c:ext>
          </c:extLst>
        </c:ser>
        <c:dLbls>
          <c:showLegendKey val="0"/>
          <c:showVal val="1"/>
          <c:showCatName val="0"/>
          <c:showSerName val="0"/>
          <c:showPercent val="0"/>
          <c:showBubbleSize val="0"/>
        </c:dLbls>
        <c:gapWidth val="260"/>
        <c:axId val="297932128"/>
        <c:axId val="404931872"/>
      </c:barChart>
      <c:catAx>
        <c:axId val="297932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5"/>
                </a:solidFill>
                <a:latin typeface="Calibri" charset="0"/>
                <a:ea typeface="Calibri" charset="0"/>
                <a:cs typeface="Calibri" charset="0"/>
              </a:defRPr>
            </a:pPr>
            <a:endParaRPr lang="en-US"/>
          </a:p>
        </c:txPr>
        <c:crossAx val="404931872"/>
        <c:crosses val="autoZero"/>
        <c:auto val="1"/>
        <c:lblAlgn val="ctr"/>
        <c:lblOffset val="100"/>
        <c:noMultiLvlLbl val="0"/>
      </c:catAx>
      <c:valAx>
        <c:axId val="404931872"/>
        <c:scaling>
          <c:orientation val="minMax"/>
          <c:max val="1"/>
          <c:min val="0"/>
        </c:scaling>
        <c:delete val="1"/>
        <c:axPos val="l"/>
        <c:numFmt formatCode="0%" sourceLinked="1"/>
        <c:majorTickMark val="out"/>
        <c:minorTickMark val="none"/>
        <c:tickLblPos val="nextTo"/>
        <c:crossAx val="297932128"/>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Calibri" charset="0"/>
          <a:ea typeface="Calibri" charset="0"/>
          <a:cs typeface="Calibri"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491452754506699E-2"/>
          <c:y val="3.5784557602368199E-2"/>
          <c:w val="0.95211732784970604"/>
          <c:h val="0.76534097677435597"/>
        </c:manualLayout>
      </c:layout>
      <c:barChart>
        <c:barDir val="col"/>
        <c:grouping val="clustered"/>
        <c:varyColors val="0"/>
        <c:ser>
          <c:idx val="0"/>
          <c:order val="0"/>
          <c:tx>
            <c:strRef>
              <c:f>Sheet1!$B$1</c:f>
              <c:strCache>
                <c:ptCount val="1"/>
                <c:pt idx="0">
                  <c:v>Total adult population</c:v>
                </c:pt>
              </c:strCache>
            </c:strRef>
          </c:tx>
          <c:spPr>
            <a:solidFill>
              <a:srgbClr val="5762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department (ED) visits</c:v>
                </c:pt>
                <c:pt idx="1">
                  <c:v>Hospital stays</c:v>
                </c:pt>
              </c:strCache>
            </c:strRef>
          </c:cat>
          <c:val>
            <c:numRef>
              <c:f>Sheet1!$B$2:$B$3</c:f>
              <c:numCache>
                <c:formatCode>General</c:formatCode>
                <c:ptCount val="2"/>
                <c:pt idx="0">
                  <c:v>183</c:v>
                </c:pt>
                <c:pt idx="1">
                  <c:v>107</c:v>
                </c:pt>
              </c:numCache>
            </c:numRef>
          </c:val>
          <c:extLst xmlns:c16r2="http://schemas.microsoft.com/office/drawing/2015/06/chart">
            <c:ext xmlns:c16="http://schemas.microsoft.com/office/drawing/2014/chart" uri="{C3380CC4-5D6E-409C-BE32-E72D297353CC}">
              <c16:uniqueId val="{00000000-40F4-4F4D-8EDA-1A28CEDF6FE4}"/>
            </c:ext>
          </c:extLst>
        </c:ser>
        <c:ser>
          <c:idx val="3"/>
          <c:order val="1"/>
          <c:tx>
            <c:strRef>
              <c:f>Sheet1!$C$1</c:f>
              <c:strCache>
                <c:ptCount val="1"/>
                <c:pt idx="0">
                  <c:v>High need without behavioral health condition</c:v>
                </c:pt>
              </c:strCache>
            </c:strRef>
          </c:tx>
          <c:spPr>
            <a:solidFill>
              <a:srgbClr val="AA36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department (ED) visits</c:v>
                </c:pt>
                <c:pt idx="1">
                  <c:v>Hospital stays</c:v>
                </c:pt>
              </c:strCache>
            </c:strRef>
          </c:cat>
          <c:val>
            <c:numRef>
              <c:f>Sheet1!$C$2:$C$3</c:f>
              <c:numCache>
                <c:formatCode>General</c:formatCode>
                <c:ptCount val="2"/>
                <c:pt idx="0">
                  <c:v>538</c:v>
                </c:pt>
                <c:pt idx="1">
                  <c:v>513</c:v>
                </c:pt>
              </c:numCache>
            </c:numRef>
          </c:val>
          <c:extLst xmlns:c16r2="http://schemas.microsoft.com/office/drawing/2015/06/chart">
            <c:ext xmlns:c16="http://schemas.microsoft.com/office/drawing/2014/chart" uri="{C3380CC4-5D6E-409C-BE32-E72D297353CC}">
              <c16:uniqueId val="{00000001-40F4-4F4D-8EDA-1A28CEDF6FE4}"/>
            </c:ext>
          </c:extLst>
        </c:ser>
        <c:ser>
          <c:idx val="4"/>
          <c:order val="2"/>
          <c:tx>
            <c:strRef>
              <c:f>Sheet1!$D$1</c:f>
              <c:strCache>
                <c:ptCount val="1"/>
                <c:pt idx="0">
                  <c:v>High need with behavioral health condition</c:v>
                </c:pt>
              </c:strCache>
            </c:strRef>
          </c:tx>
          <c:spPr>
            <a:solidFill>
              <a:srgbClr val="FF7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department (ED) visits</c:v>
                </c:pt>
                <c:pt idx="1">
                  <c:v>Hospital stays</c:v>
                </c:pt>
              </c:strCache>
            </c:strRef>
          </c:cat>
          <c:val>
            <c:numRef>
              <c:f>Sheet1!$D$2:$D$3</c:f>
              <c:numCache>
                <c:formatCode>General</c:formatCode>
                <c:ptCount val="2"/>
                <c:pt idx="0">
                  <c:v>683</c:v>
                </c:pt>
                <c:pt idx="1">
                  <c:v>551</c:v>
                </c:pt>
              </c:numCache>
            </c:numRef>
          </c:val>
          <c:extLst xmlns:c16r2="http://schemas.microsoft.com/office/drawing/2015/06/chart">
            <c:ext xmlns:c16="http://schemas.microsoft.com/office/drawing/2014/chart" uri="{C3380CC4-5D6E-409C-BE32-E72D297353CC}">
              <c16:uniqueId val="{00000002-40F4-4F4D-8EDA-1A28CEDF6FE4}"/>
            </c:ext>
          </c:extLst>
        </c:ser>
        <c:dLbls>
          <c:dLblPos val="outEnd"/>
          <c:showLegendKey val="0"/>
          <c:showVal val="1"/>
          <c:showCatName val="0"/>
          <c:showSerName val="0"/>
          <c:showPercent val="0"/>
          <c:showBubbleSize val="0"/>
        </c:dLbls>
        <c:gapWidth val="300"/>
        <c:axId val="404932264"/>
        <c:axId val="378355384"/>
      </c:barChart>
      <c:catAx>
        <c:axId val="40493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charset="0"/>
                <a:ea typeface="Calibri" charset="0"/>
                <a:cs typeface="Calibri" charset="0"/>
              </a:defRPr>
            </a:pPr>
            <a:endParaRPr lang="en-US"/>
          </a:p>
        </c:txPr>
        <c:crossAx val="378355384"/>
        <c:crosses val="autoZero"/>
        <c:auto val="1"/>
        <c:lblAlgn val="ctr"/>
        <c:lblOffset val="100"/>
        <c:noMultiLvlLbl val="0"/>
      </c:catAx>
      <c:valAx>
        <c:axId val="378355384"/>
        <c:scaling>
          <c:orientation val="minMax"/>
        </c:scaling>
        <c:delete val="1"/>
        <c:axPos val="l"/>
        <c:numFmt formatCode="General" sourceLinked="1"/>
        <c:majorTickMark val="none"/>
        <c:minorTickMark val="none"/>
        <c:tickLblPos val="nextTo"/>
        <c:crossAx val="404932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Adult Population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number of medical office visits per year</c:v>
                </c:pt>
              </c:strCache>
            </c:strRef>
          </c:cat>
          <c:val>
            <c:numRef>
              <c:f>Sheet1!$B$2</c:f>
              <c:numCache>
                <c:formatCode>General</c:formatCode>
                <c:ptCount val="1"/>
                <c:pt idx="0">
                  <c:v>3.6</c:v>
                </c:pt>
              </c:numCache>
            </c:numRef>
          </c:val>
          <c:extLst xmlns:c16r2="http://schemas.microsoft.com/office/drawing/2015/06/chart">
            <c:ext xmlns:c16="http://schemas.microsoft.com/office/drawing/2014/chart" uri="{C3380CC4-5D6E-409C-BE32-E72D297353CC}">
              <c16:uniqueId val="{00000000-9149-4539-8C9D-87541A665567}"/>
            </c:ext>
          </c:extLst>
        </c:ser>
        <c:ser>
          <c:idx val="3"/>
          <c:order val="1"/>
          <c:tx>
            <c:strRef>
              <c:f>Sheet1!$C$1</c:f>
              <c:strCache>
                <c:ptCount val="1"/>
                <c:pt idx="0">
                  <c:v>3+CC + FL, no BH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number of medical office visits per year</c:v>
                </c:pt>
              </c:strCache>
            </c:strRef>
          </c:cat>
          <c:val>
            <c:numRef>
              <c:f>Sheet1!$C$2</c:f>
              <c:numCache>
                <c:formatCode>General</c:formatCode>
                <c:ptCount val="1"/>
                <c:pt idx="0">
                  <c:v>9.5</c:v>
                </c:pt>
              </c:numCache>
            </c:numRef>
          </c:val>
          <c:extLst xmlns:c16r2="http://schemas.microsoft.com/office/drawing/2015/06/chart">
            <c:ext xmlns:c16="http://schemas.microsoft.com/office/drawing/2014/chart" uri="{C3380CC4-5D6E-409C-BE32-E72D297353CC}">
              <c16:uniqueId val="{00000001-9149-4539-8C9D-87541A665567}"/>
            </c:ext>
          </c:extLst>
        </c:ser>
        <c:ser>
          <c:idx val="4"/>
          <c:order val="2"/>
          <c:tx>
            <c:strRef>
              <c:f>Sheet1!$D$1</c:f>
              <c:strCache>
                <c:ptCount val="1"/>
                <c:pt idx="0">
                  <c:v>3+CC + FL + BH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number of medical office visits per year</c:v>
                </c:pt>
              </c:strCache>
            </c:strRef>
          </c:cat>
          <c:val>
            <c:numRef>
              <c:f>Sheet1!$D$2</c:f>
              <c:numCache>
                <c:formatCode>General</c:formatCode>
                <c:ptCount val="1"/>
                <c:pt idx="0">
                  <c:v>9.7000000000000011</c:v>
                </c:pt>
              </c:numCache>
            </c:numRef>
          </c:val>
          <c:extLst xmlns:c16r2="http://schemas.microsoft.com/office/drawing/2015/06/chart">
            <c:ext xmlns:c16="http://schemas.microsoft.com/office/drawing/2014/chart" uri="{C3380CC4-5D6E-409C-BE32-E72D297353CC}">
              <c16:uniqueId val="{00000002-9149-4539-8C9D-87541A665567}"/>
            </c:ext>
          </c:extLst>
        </c:ser>
        <c:dLbls>
          <c:dLblPos val="outEnd"/>
          <c:showLegendKey val="0"/>
          <c:showVal val="1"/>
          <c:showCatName val="0"/>
          <c:showSerName val="0"/>
          <c:showPercent val="0"/>
          <c:showBubbleSize val="0"/>
        </c:dLbls>
        <c:gapWidth val="250"/>
        <c:axId val="378356560"/>
        <c:axId val="297176608"/>
      </c:barChart>
      <c:catAx>
        <c:axId val="37835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97176608"/>
        <c:crosses val="autoZero"/>
        <c:auto val="1"/>
        <c:lblAlgn val="ctr"/>
        <c:lblOffset val="100"/>
        <c:noMultiLvlLbl val="0"/>
      </c:catAx>
      <c:valAx>
        <c:axId val="297176608"/>
        <c:scaling>
          <c:orientation val="minMax"/>
          <c:max val="30"/>
        </c:scaling>
        <c:delete val="1"/>
        <c:axPos val="l"/>
        <c:numFmt formatCode="General" sourceLinked="1"/>
        <c:majorTickMark val="out"/>
        <c:minorTickMark val="none"/>
        <c:tickLblPos val="nextTo"/>
        <c:crossAx val="37835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Adult Population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number of paid home health care days per year</c:v>
                </c:pt>
              </c:strCache>
            </c:strRef>
          </c:cat>
          <c:val>
            <c:numRef>
              <c:f>Sheet1!$B$2</c:f>
              <c:numCache>
                <c:formatCode>General</c:formatCode>
                <c:ptCount val="1"/>
                <c:pt idx="0">
                  <c:v>1.6</c:v>
                </c:pt>
              </c:numCache>
            </c:numRef>
          </c:val>
          <c:extLst xmlns:c16r2="http://schemas.microsoft.com/office/drawing/2015/06/chart">
            <c:ext xmlns:c16="http://schemas.microsoft.com/office/drawing/2014/chart" uri="{C3380CC4-5D6E-409C-BE32-E72D297353CC}">
              <c16:uniqueId val="{00000000-953F-43F2-85D6-D307C991F483}"/>
            </c:ext>
          </c:extLst>
        </c:ser>
        <c:ser>
          <c:idx val="3"/>
          <c:order val="1"/>
          <c:tx>
            <c:strRef>
              <c:f>Sheet1!$C$1</c:f>
              <c:strCache>
                <c:ptCount val="1"/>
                <c:pt idx="0">
                  <c:v>3+CC + FL, no BH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number of paid home health care days per year</c:v>
                </c:pt>
              </c:strCache>
            </c:strRef>
          </c:cat>
          <c:val>
            <c:numRef>
              <c:f>Sheet1!$C$2</c:f>
              <c:numCache>
                <c:formatCode>General</c:formatCode>
                <c:ptCount val="1"/>
                <c:pt idx="0">
                  <c:v>21.7</c:v>
                </c:pt>
              </c:numCache>
            </c:numRef>
          </c:val>
          <c:extLst xmlns:c16r2="http://schemas.microsoft.com/office/drawing/2015/06/chart">
            <c:ext xmlns:c16="http://schemas.microsoft.com/office/drawing/2014/chart" uri="{C3380CC4-5D6E-409C-BE32-E72D297353CC}">
              <c16:uniqueId val="{00000001-953F-43F2-85D6-D307C991F483}"/>
            </c:ext>
          </c:extLst>
        </c:ser>
        <c:ser>
          <c:idx val="4"/>
          <c:order val="2"/>
          <c:tx>
            <c:strRef>
              <c:f>Sheet1!$D$1</c:f>
              <c:strCache>
                <c:ptCount val="1"/>
                <c:pt idx="0">
                  <c:v>3+CC + FL + BH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number of paid home health care days per year</c:v>
                </c:pt>
              </c:strCache>
            </c:strRef>
          </c:cat>
          <c:val>
            <c:numRef>
              <c:f>Sheet1!$D$2</c:f>
              <c:numCache>
                <c:formatCode>General</c:formatCode>
                <c:ptCount val="1"/>
                <c:pt idx="0">
                  <c:v>29.4</c:v>
                </c:pt>
              </c:numCache>
            </c:numRef>
          </c:val>
          <c:extLst xmlns:c16r2="http://schemas.microsoft.com/office/drawing/2015/06/chart">
            <c:ext xmlns:c16="http://schemas.microsoft.com/office/drawing/2014/chart" uri="{C3380CC4-5D6E-409C-BE32-E72D297353CC}">
              <c16:uniqueId val="{00000002-953F-43F2-85D6-D307C991F483}"/>
            </c:ext>
          </c:extLst>
        </c:ser>
        <c:dLbls>
          <c:dLblPos val="outEnd"/>
          <c:showLegendKey val="0"/>
          <c:showVal val="1"/>
          <c:showCatName val="0"/>
          <c:showSerName val="0"/>
          <c:showPercent val="0"/>
          <c:showBubbleSize val="0"/>
        </c:dLbls>
        <c:gapWidth val="250"/>
        <c:axId val="412798680"/>
        <c:axId val="412797896"/>
      </c:barChart>
      <c:catAx>
        <c:axId val="41279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12797896"/>
        <c:crosses val="autoZero"/>
        <c:auto val="1"/>
        <c:lblAlgn val="ctr"/>
        <c:lblOffset val="100"/>
        <c:noMultiLvlLbl val="0"/>
      </c:catAx>
      <c:valAx>
        <c:axId val="412797896"/>
        <c:scaling>
          <c:orientation val="minMax"/>
          <c:max val="30"/>
        </c:scaling>
        <c:delete val="1"/>
        <c:axPos val="l"/>
        <c:numFmt formatCode="General" sourceLinked="1"/>
        <c:majorTickMark val="out"/>
        <c:minorTickMark val="none"/>
        <c:tickLblPos val="nextTo"/>
        <c:crossAx val="412798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01321545333099E-3"/>
          <c:y val="1.0065841328916299E-2"/>
          <c:w val="0.97752394437537404"/>
          <c:h val="0.95703450568360304"/>
        </c:manualLayout>
      </c:layout>
      <c:barChart>
        <c:barDir val="col"/>
        <c:grouping val="clustered"/>
        <c:varyColors val="0"/>
        <c:ser>
          <c:idx val="0"/>
          <c:order val="0"/>
          <c:tx>
            <c:strRef>
              <c:f>Sheet1!$B$1</c:f>
              <c:strCache>
                <c:ptCount val="1"/>
                <c:pt idx="0">
                  <c:v>Average annual out-of-pocket spending</c:v>
                </c:pt>
              </c:strCache>
            </c:strRef>
          </c:tx>
          <c:spPr>
            <a:solidFill>
              <a:schemeClr val="accent6">
                <a:lumMod val="40000"/>
                <a:lumOff val="60000"/>
              </a:schemeClr>
            </a:solidFill>
            <a:ln>
              <a:solidFill>
                <a:schemeClr val="tx1"/>
              </a:solidFill>
            </a:ln>
            <a:effectLst/>
          </c:spPr>
          <c:invertIfNegative val="0"/>
          <c:dPt>
            <c:idx val="0"/>
            <c:invertIfNegative val="0"/>
            <c:bubble3D val="0"/>
            <c:spPr>
              <a:solidFill>
                <a:schemeClr val="accent5"/>
              </a:solidFill>
              <a:ln>
                <a:noFill/>
              </a:ln>
              <a:effectLst/>
            </c:spPr>
          </c:dPt>
          <c:dPt>
            <c:idx val="1"/>
            <c:invertIfNegative val="0"/>
            <c:bubble3D val="0"/>
            <c:spPr>
              <a:solidFill>
                <a:schemeClr val="accent1"/>
              </a:solidFill>
              <a:ln>
                <a:noFill/>
              </a:ln>
              <a:effectLst/>
            </c:spPr>
          </c:dPt>
          <c:dPt>
            <c:idx val="2"/>
            <c:invertIfNegative val="0"/>
            <c:bubble3D val="0"/>
            <c:spPr>
              <a:solidFill>
                <a:schemeClr val="accent2"/>
              </a:solidFill>
              <a:ln>
                <a:noFill/>
              </a:ln>
              <a:effectLst/>
            </c:spPr>
          </c:dPt>
          <c:dLbls>
            <c:numFmt formatCode="&quot;$&quot;#,##0" sourceLinked="0"/>
            <c:spPr>
              <a:noFill/>
              <a:ln>
                <a:noFill/>
              </a:ln>
              <a:effectLst/>
            </c:spPr>
            <c:txPr>
              <a:bodyPr rot="0" spcFirstLastPara="1" vertOverflow="ellipsis" vert="horz" wrap="square" anchor="ctr" anchorCtr="1"/>
              <a:lstStyle/>
              <a:p>
                <a:pPr>
                  <a:defRPr sz="1400" b="0" i="0" u="none" strike="noStrike" kern="1200" baseline="0">
                    <a:solidFill>
                      <a:srgbClr val="33383A"/>
                    </a:solidFill>
                    <a:latin typeface="Calibri" charset="0"/>
                    <a:ea typeface="Calibri" charset="0"/>
                    <a:cs typeface="Calibri"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Sheet1!$B$2:$B$5</c:f>
              <c:numCache>
                <c:formatCode>_("$"* #,##0_);_("$"* \(#,##0\);_("$"* "-"??_);_(@_)</c:formatCode>
                <c:ptCount val="3"/>
                <c:pt idx="0">
                  <c:v>702</c:v>
                </c:pt>
                <c:pt idx="1">
                  <c:v>1577.9281450000001</c:v>
                </c:pt>
                <c:pt idx="2">
                  <c:v>1739.6925980000001</c:v>
                </c:pt>
              </c:numCache>
            </c:numRef>
          </c:val>
          <c:extLst xmlns:c16r2="http://schemas.microsoft.com/office/drawing/2015/06/chart">
            <c:ext xmlns:c16="http://schemas.microsoft.com/office/drawing/2014/chart" uri="{C3380CC4-5D6E-409C-BE32-E72D297353CC}">
              <c16:uniqueId val="{00000000-FFAD-4CC6-BD99-081E3574B896}"/>
            </c:ext>
            <c:ext xmlns:c15="http://schemas.microsoft.com/office/drawing/2012/chart" uri="{02D57815-91ED-43cb-92C2-25804820EDAC}">
              <c15:filteredCategoryTitle>
                <c15:cat>
                  <c:multiLvlStrRef>
                    <c:extLst xmlns:c16r2="http://schemas.microsoft.com/office/drawing/2015/06/chart" xmlns:c16="http://schemas.microsoft.com/office/drawing/2014/chart">
                      <c:ext uri="{02D57815-91ED-43cb-92C2-25804820EDAC}">
                        <c15:formulaRef>
                          <c15:sqref>Sheet1!$A$2:$A$5</c15:sqref>
                        </c15:formulaRef>
                      </c:ext>
                    </c:extLst>
                  </c:multiLvlStrRef>
                </c15:cat>
              </c15:filteredCategoryTitle>
            </c:ext>
          </c:extLst>
        </c:ser>
        <c:ser>
          <c:idx val="1"/>
          <c:order val="1"/>
          <c:tx>
            <c:strRef>
              <c:f>Sheet1!$C$1</c:f>
              <c:strCache>
                <c:ptCount val="1"/>
                <c:pt idx="0">
                  <c:v>Average annual health care expenditures</c:v>
                </c:pt>
              </c:strCache>
            </c:strRef>
          </c:tx>
          <c:spPr>
            <a:solidFill>
              <a:schemeClr val="accent5"/>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3AD4-4B50-9322-8E6BA8F5A7E0}"/>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3AD4-4B50-9322-8E6BA8F5A7E0}"/>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3AD4-4B50-9322-8E6BA8F5A7E0}"/>
              </c:ext>
            </c:extLst>
          </c:dPt>
          <c:dLbls>
            <c:numFmt formatCode="&quot;$&quot;#,##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Sheet1!$C$2:$C$5</c:f>
              <c:numCache>
                <c:formatCode>_("$"* #,##0_);_("$"* \(#,##0\);_("$"* "-"??_);_(@_)</c:formatCode>
                <c:ptCount val="3"/>
                <c:pt idx="0">
                  <c:v>4845</c:v>
                </c:pt>
                <c:pt idx="1">
                  <c:v>21324</c:v>
                </c:pt>
                <c:pt idx="2">
                  <c:v>20786</c:v>
                </c:pt>
              </c:numCache>
            </c:numRef>
          </c:val>
          <c:extLst xmlns:c16r2="http://schemas.microsoft.com/office/drawing/2015/06/chart">
            <c:ext xmlns:c16="http://schemas.microsoft.com/office/drawing/2014/chart" uri="{C3380CC4-5D6E-409C-BE32-E72D297353CC}">
              <c16:uniqueId val="{00000006-3AD4-4B50-9322-8E6BA8F5A7E0}"/>
            </c:ext>
            <c:ext xmlns:c15="http://schemas.microsoft.com/office/drawing/2012/chart" uri="{02D57815-91ED-43cb-92C2-25804820EDAC}">
              <c15:filteredCategoryTitle>
                <c15:cat>
                  <c:multiLvlStrRef>
                    <c:extLst xmlns:c16r2="http://schemas.microsoft.com/office/drawing/2015/06/chart" xmlns:c16="http://schemas.microsoft.com/office/drawing/2014/chart">
                      <c:ext uri="{02D57815-91ED-43cb-92C2-25804820EDAC}">
                        <c15:formulaRef>
                          <c15:sqref>Sheet1!$A$2:$A$5</c15:sqref>
                        </c15:formulaRef>
                      </c:ext>
                    </c:extLst>
                  </c:multiLvlStrRef>
                </c15:cat>
              </c15:filteredCategoryTitle>
            </c:ext>
          </c:extLst>
        </c:ser>
        <c:dLbls>
          <c:dLblPos val="outEnd"/>
          <c:showLegendKey val="0"/>
          <c:showVal val="1"/>
          <c:showCatName val="0"/>
          <c:showSerName val="0"/>
          <c:showPercent val="0"/>
          <c:showBubbleSize val="0"/>
        </c:dLbls>
        <c:gapWidth val="100"/>
        <c:overlap val="-10"/>
        <c:axId val="414623480"/>
        <c:axId val="414623872"/>
      </c:barChart>
      <c:catAx>
        <c:axId val="414623480"/>
        <c:scaling>
          <c:orientation val="minMax"/>
        </c:scaling>
        <c:delete val="0"/>
        <c:axPos val="b"/>
        <c:numFmt formatCode="General" sourceLinked="1"/>
        <c:majorTickMark val="out"/>
        <c:minorTickMark val="none"/>
        <c:tickLblPos val="nextTo"/>
        <c:spPr>
          <a:noFill/>
          <a:ln w="9525" cap="flat" cmpd="sng" algn="ctr">
            <a:solidFill>
              <a:srgbClr val="838383"/>
            </a:solidFill>
            <a:round/>
          </a:ln>
          <a:effectLst/>
        </c:spPr>
        <c:txPr>
          <a:bodyPr rot="-60000000" spcFirstLastPara="1" vertOverflow="ellipsis" vert="horz" wrap="square" anchor="ctr" anchorCtr="1"/>
          <a:lstStyle/>
          <a:p>
            <a:pPr>
              <a:defRPr sz="1200" b="0" i="0" u="none" strike="noStrike" kern="1200" baseline="0">
                <a:solidFill>
                  <a:srgbClr val="33383A"/>
                </a:solidFill>
                <a:latin typeface="+mn-lt"/>
                <a:ea typeface="Calibri" charset="0"/>
                <a:cs typeface="Calibri" charset="0"/>
              </a:defRPr>
            </a:pPr>
            <a:endParaRPr lang="en-US"/>
          </a:p>
        </c:txPr>
        <c:crossAx val="414623872"/>
        <c:crossesAt val="0"/>
        <c:auto val="1"/>
        <c:lblAlgn val="ctr"/>
        <c:lblOffset val="100"/>
        <c:noMultiLvlLbl val="0"/>
      </c:catAx>
      <c:valAx>
        <c:axId val="414623872"/>
        <c:scaling>
          <c:orientation val="minMax"/>
          <c:max val="22000"/>
          <c:min val="0"/>
        </c:scaling>
        <c:delete val="1"/>
        <c:axPos val="l"/>
        <c:majorGridlines>
          <c:spPr>
            <a:ln w="9525" cap="flat" cmpd="sng" algn="ctr">
              <a:noFill/>
              <a:round/>
            </a:ln>
            <a:effectLst/>
          </c:spPr>
        </c:majorGridlines>
        <c:numFmt formatCode="&quot;$&quot;#,##0" sourceLinked="0"/>
        <c:majorTickMark val="out"/>
        <c:minorTickMark val="none"/>
        <c:tickLblPos val="nextTo"/>
        <c:crossAx val="414623480"/>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b="0" i="0">
          <a:solidFill>
            <a:srgbClr val="33383A"/>
          </a:solidFill>
          <a:latin typeface="+mn-lt"/>
          <a:ea typeface="Calibri" charset="0"/>
          <a:cs typeface="Calibri"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21993072466299E-2"/>
          <c:y val="2.3112849386643401E-3"/>
          <c:w val="0.96064644517230802"/>
          <c:h val="0.82736242210949695"/>
        </c:manualLayout>
      </c:layout>
      <c:barChart>
        <c:barDir val="col"/>
        <c:grouping val="stacked"/>
        <c:varyColors val="0"/>
        <c:ser>
          <c:idx val="0"/>
          <c:order val="0"/>
          <c:tx>
            <c:strRef>
              <c:f>Sheet1!$B$1</c:f>
              <c:strCache>
                <c:ptCount val="1"/>
                <c:pt idx="0">
                  <c:v>Percent in top-spending category two years in a row</c:v>
                </c:pt>
              </c:strCache>
            </c:strRef>
          </c:tx>
          <c:spPr>
            <a:solidFill>
              <a:schemeClr val="tx2"/>
            </a:solidFill>
            <a:ln>
              <a:noFill/>
            </a:ln>
            <a:effectLst/>
          </c:spPr>
          <c:invertIfNegative val="0"/>
          <c:dPt>
            <c:idx val="3"/>
            <c:invertIfNegative val="0"/>
            <c:bubble3D val="0"/>
            <c:extLst xmlns:c16r2="http://schemas.microsoft.com/office/drawing/2015/06/chart">
              <c:ext xmlns:c16="http://schemas.microsoft.com/office/drawing/2014/chart" uri="{C3380CC4-5D6E-409C-BE32-E72D297353CC}">
                <c16:uniqueId val="{00000003-7B0F-470D-880B-A72A8CDB6D0F}"/>
              </c:ext>
            </c:extLst>
          </c:dPt>
          <c:dPt>
            <c:idx val="4"/>
            <c:invertIfNegative val="0"/>
            <c:bubble3D val="0"/>
            <c:extLst xmlns:c16r2="http://schemas.microsoft.com/office/drawing/2015/06/chart">
              <c:ext xmlns:c16="http://schemas.microsoft.com/office/drawing/2014/chart" uri="{C3380CC4-5D6E-409C-BE32-E72D297353CC}">
                <c16:uniqueId val="{00000005-7B0F-470D-880B-A72A8CDB6D0F}"/>
              </c:ext>
            </c:extLst>
          </c:dPt>
          <c:dPt>
            <c:idx val="6"/>
            <c:invertIfNegative val="0"/>
            <c:bubble3D val="0"/>
          </c:dPt>
          <c:dPt>
            <c:idx val="7"/>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Top 10%</c:v>
                </c:pt>
                <c:pt idx="1">
                  <c:v>Top 5%</c:v>
                </c:pt>
                <c:pt idx="3">
                  <c:v>Top 10%</c:v>
                </c:pt>
                <c:pt idx="4">
                  <c:v>Top 5%</c:v>
                </c:pt>
                <c:pt idx="6">
                  <c:v>Top 10%</c:v>
                </c:pt>
                <c:pt idx="7">
                  <c:v>Top 5%</c:v>
                </c:pt>
              </c:strCache>
            </c:strRef>
          </c:cat>
          <c:val>
            <c:numRef>
              <c:f>Sheet1!$B$2:$B$9</c:f>
              <c:numCache>
                <c:formatCode>General</c:formatCode>
                <c:ptCount val="8"/>
                <c:pt idx="0">
                  <c:v>4</c:v>
                </c:pt>
                <c:pt idx="1">
                  <c:v>2</c:v>
                </c:pt>
                <c:pt idx="3">
                  <c:v>23</c:v>
                </c:pt>
                <c:pt idx="4">
                  <c:v>12</c:v>
                </c:pt>
                <c:pt idx="6">
                  <c:v>34</c:v>
                </c:pt>
                <c:pt idx="7">
                  <c:v>18</c:v>
                </c:pt>
              </c:numCache>
            </c:numRef>
          </c:val>
          <c:extLst xmlns:c16r2="http://schemas.microsoft.com/office/drawing/2015/06/chart">
            <c:ext xmlns:c16="http://schemas.microsoft.com/office/drawing/2014/chart" uri="{C3380CC4-5D6E-409C-BE32-E72D297353CC}">
              <c16:uniqueId val="{00000008-7B0F-470D-880B-A72A8CDB6D0F}"/>
            </c:ext>
          </c:extLst>
        </c:ser>
        <c:ser>
          <c:idx val="1"/>
          <c:order val="1"/>
          <c:tx>
            <c:strRef>
              <c:f>Sheet1!$C$1</c:f>
              <c:strCache>
                <c:ptCount val="1"/>
                <c:pt idx="0">
                  <c:v>Percent in top-spending category one year only</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Top 10%</c:v>
                </c:pt>
                <c:pt idx="1">
                  <c:v>Top 5%</c:v>
                </c:pt>
                <c:pt idx="3">
                  <c:v>Top 10%</c:v>
                </c:pt>
                <c:pt idx="4">
                  <c:v>Top 5%</c:v>
                </c:pt>
                <c:pt idx="6">
                  <c:v>Top 10%</c:v>
                </c:pt>
                <c:pt idx="7">
                  <c:v>Top 5%</c:v>
                </c:pt>
              </c:strCache>
            </c:strRef>
          </c:cat>
          <c:val>
            <c:numRef>
              <c:f>Sheet1!$C$2:$C$9</c:f>
              <c:numCache>
                <c:formatCode>General</c:formatCode>
                <c:ptCount val="8"/>
                <c:pt idx="0">
                  <c:v>12</c:v>
                </c:pt>
                <c:pt idx="1">
                  <c:v>7</c:v>
                </c:pt>
                <c:pt idx="3">
                  <c:v>33</c:v>
                </c:pt>
                <c:pt idx="4">
                  <c:v>28</c:v>
                </c:pt>
                <c:pt idx="6">
                  <c:v>31</c:v>
                </c:pt>
                <c:pt idx="7">
                  <c:v>27</c:v>
                </c:pt>
              </c:numCache>
            </c:numRef>
          </c:val>
          <c:extLst xmlns:c16r2="http://schemas.microsoft.com/office/drawing/2015/06/chart">
            <c:ext xmlns:c16="http://schemas.microsoft.com/office/drawing/2014/chart" uri="{C3380CC4-5D6E-409C-BE32-E72D297353CC}">
              <c16:uniqueId val="{00000011-7B0F-470D-880B-A72A8CDB6D0F}"/>
            </c:ext>
          </c:extLst>
        </c:ser>
        <c:dLbls>
          <c:showLegendKey val="0"/>
          <c:showVal val="1"/>
          <c:showCatName val="0"/>
          <c:showSerName val="0"/>
          <c:showPercent val="0"/>
          <c:showBubbleSize val="0"/>
        </c:dLbls>
        <c:gapWidth val="35"/>
        <c:overlap val="100"/>
        <c:axId val="414626224"/>
        <c:axId val="412300800"/>
      </c:barChart>
      <c:catAx>
        <c:axId val="4146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5"/>
                </a:solidFill>
                <a:latin typeface="Calibri" charset="0"/>
                <a:ea typeface="Calibri" charset="0"/>
                <a:cs typeface="Calibri" charset="0"/>
              </a:defRPr>
            </a:pPr>
            <a:endParaRPr lang="en-US"/>
          </a:p>
        </c:txPr>
        <c:crossAx val="412300800"/>
        <c:crosses val="autoZero"/>
        <c:auto val="1"/>
        <c:lblAlgn val="ctr"/>
        <c:lblOffset val="100"/>
        <c:noMultiLvlLbl val="0"/>
      </c:catAx>
      <c:valAx>
        <c:axId val="412300800"/>
        <c:scaling>
          <c:orientation val="minMax"/>
        </c:scaling>
        <c:delete val="1"/>
        <c:axPos val="l"/>
        <c:numFmt formatCode="General" sourceLinked="1"/>
        <c:majorTickMark val="none"/>
        <c:minorTickMark val="none"/>
        <c:tickLblPos val="nextTo"/>
        <c:crossAx val="414626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3296525795153001E-2"/>
          <c:w val="1"/>
          <c:h val="0.82734194234332903"/>
        </c:manualLayout>
      </c:layout>
      <c:barChart>
        <c:barDir val="col"/>
        <c:grouping val="clustered"/>
        <c:varyColors val="0"/>
        <c:ser>
          <c:idx val="0"/>
          <c:order val="0"/>
          <c:tx>
            <c:strRef>
              <c:f>Sheet1!$B$1</c:f>
              <c:strCache>
                <c:ptCount val="1"/>
                <c:pt idx="0">
                  <c:v>Total Adult Population </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Unment medical need</c:v>
                </c:pt>
                <c:pt idx="1">
                  <c:v>Easy access to specialist</c:v>
                </c:pt>
                <c:pt idx="2">
                  <c:v>Good patient–provider communication</c:v>
                </c:pt>
              </c:strCache>
            </c:strRef>
          </c:cat>
          <c:val>
            <c:numRef>
              <c:f>Sheet1!$B$2:$B$5</c:f>
              <c:numCache>
                <c:formatCode>0%</c:formatCode>
                <c:ptCount val="3"/>
                <c:pt idx="0">
                  <c:v>0.08</c:v>
                </c:pt>
                <c:pt idx="1">
                  <c:v>0.53</c:v>
                </c:pt>
                <c:pt idx="2">
                  <c:v>0.49</c:v>
                </c:pt>
              </c:numCache>
            </c:numRef>
          </c:val>
          <c:extLst xmlns:c16r2="http://schemas.microsoft.com/office/drawing/2015/06/chart">
            <c:ext xmlns:c16="http://schemas.microsoft.com/office/drawing/2014/chart" uri="{C3380CC4-5D6E-409C-BE32-E72D297353CC}">
              <c16:uniqueId val="{00000000-1693-422B-9A5A-9400F6175D2F}"/>
            </c:ext>
          </c:extLst>
        </c:ser>
        <c:ser>
          <c:idx val="1"/>
          <c:order val="1"/>
          <c:tx>
            <c:strRef>
              <c:f>Sheet1!$C$1</c:f>
              <c:strCache>
                <c:ptCount val="1"/>
                <c:pt idx="0">
                  <c:v>High-need adults without a behavioral health condition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Unment medical need</c:v>
                </c:pt>
                <c:pt idx="1">
                  <c:v>Easy access to specialist</c:v>
                </c:pt>
                <c:pt idx="2">
                  <c:v>Good patient–provider communication</c:v>
                </c:pt>
              </c:strCache>
            </c:strRef>
          </c:cat>
          <c:val>
            <c:numRef>
              <c:f>Sheet1!$C$2:$C$5</c:f>
              <c:numCache>
                <c:formatCode>0%</c:formatCode>
                <c:ptCount val="3"/>
                <c:pt idx="0">
                  <c:v>0.18</c:v>
                </c:pt>
                <c:pt idx="1">
                  <c:v>0.54</c:v>
                </c:pt>
                <c:pt idx="2">
                  <c:v>0.42</c:v>
                </c:pt>
              </c:numCache>
            </c:numRef>
          </c:val>
          <c:extLst xmlns:c16r2="http://schemas.microsoft.com/office/drawing/2015/06/chart">
            <c:ext xmlns:c16="http://schemas.microsoft.com/office/drawing/2014/chart" uri="{C3380CC4-5D6E-409C-BE32-E72D297353CC}">
              <c16:uniqueId val="{00000000-103F-4663-B9A3-91822B638848}"/>
            </c:ext>
          </c:extLst>
        </c:ser>
        <c:ser>
          <c:idx val="2"/>
          <c:order val="2"/>
          <c:tx>
            <c:strRef>
              <c:f>Sheet1!$D$1</c:f>
              <c:strCache>
                <c:ptCount val="1"/>
                <c:pt idx="0">
                  <c:v>High-need adults with a behavioral health condition2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Unment medical need</c:v>
                </c:pt>
                <c:pt idx="1">
                  <c:v>Easy access to specialist</c:v>
                </c:pt>
                <c:pt idx="2">
                  <c:v>Good patient–provider communication</c:v>
                </c:pt>
              </c:strCache>
            </c:strRef>
          </c:cat>
          <c:val>
            <c:numRef>
              <c:f>Sheet1!$D$2:$D$5</c:f>
              <c:numCache>
                <c:formatCode>0%</c:formatCode>
                <c:ptCount val="3"/>
                <c:pt idx="0">
                  <c:v>0.22</c:v>
                </c:pt>
                <c:pt idx="1">
                  <c:v>0.46</c:v>
                </c:pt>
                <c:pt idx="2">
                  <c:v>0.39</c:v>
                </c:pt>
              </c:numCache>
            </c:numRef>
          </c:val>
          <c:extLst xmlns:c16r2="http://schemas.microsoft.com/office/drawing/2015/06/chart">
            <c:ext xmlns:c16="http://schemas.microsoft.com/office/drawing/2014/chart" uri="{C3380CC4-5D6E-409C-BE32-E72D297353CC}">
              <c16:uniqueId val="{00000001-103F-4663-B9A3-91822B638848}"/>
            </c:ext>
          </c:extLst>
        </c:ser>
        <c:dLbls>
          <c:dLblPos val="outEnd"/>
          <c:showLegendKey val="0"/>
          <c:showVal val="1"/>
          <c:showCatName val="0"/>
          <c:showSerName val="0"/>
          <c:showPercent val="0"/>
          <c:showBubbleSize val="0"/>
        </c:dLbls>
        <c:gapWidth val="218"/>
        <c:axId val="412301584"/>
        <c:axId val="412301976"/>
      </c:barChart>
      <c:catAx>
        <c:axId val="412301584"/>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412301976"/>
        <c:crosses val="autoZero"/>
        <c:auto val="0"/>
        <c:lblAlgn val="ctr"/>
        <c:lblOffset val="100"/>
        <c:noMultiLvlLbl val="0"/>
      </c:catAx>
      <c:valAx>
        <c:axId val="412301976"/>
        <c:scaling>
          <c:orientation val="minMax"/>
          <c:max val="0.8"/>
          <c:min val="0"/>
        </c:scaling>
        <c:delete val="1"/>
        <c:axPos val="l"/>
        <c:numFmt formatCode="0%" sourceLinked="1"/>
        <c:majorTickMark val="none"/>
        <c:minorTickMark val="none"/>
        <c:tickLblPos val="nextTo"/>
        <c:crossAx val="41230158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0.01691</cdr:x>
      <cdr:y>0.96736</cdr:y>
    </cdr:from>
    <cdr:to>
      <cdr:x>0.88738</cdr:x>
      <cdr:y>1</cdr:y>
    </cdr:to>
    <cdr:sp macro="" textlink="">
      <cdr:nvSpPr>
        <cdr:cNvPr id="2" name="TextBox 6"/>
        <cdr:cNvSpPr txBox="1"/>
      </cdr:nvSpPr>
      <cdr:spPr>
        <a:xfrm xmlns:a="http://schemas.openxmlformats.org/drawingml/2006/main">
          <a:off x="255517" y="6498498"/>
          <a:ext cx="13153178" cy="219291"/>
        </a:xfrm>
        <a:prstGeom xmlns:a="http://schemas.openxmlformats.org/drawingml/2006/main" prst="rect">
          <a:avLst/>
        </a:prstGeom>
        <a:noFill xmlns:a="http://schemas.openxmlformats.org/drawingml/2006/main"/>
      </cdr:spPr>
      <cdr:txBody>
        <a:bodyPr xmlns:a="http://schemas.openxmlformats.org/drawingml/2006/main" wrap="square" rtlCol="0" anchor="b">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825" dirty="0">
            <a:solidFill>
              <a:srgbClr val="33383A"/>
            </a:solidFill>
            <a:latin typeface="Calibri Light" charset="0"/>
            <a:ea typeface="Calibri Light" charset="0"/>
            <a:cs typeface="Calibri Light"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0.01691</cdr:x>
      <cdr:y>0.96736</cdr:y>
    </cdr:from>
    <cdr:to>
      <cdr:x>0.88738</cdr:x>
      <cdr:y>1</cdr:y>
    </cdr:to>
    <cdr:sp macro="" textlink="">
      <cdr:nvSpPr>
        <cdr:cNvPr id="2" name="TextBox 6"/>
        <cdr:cNvSpPr txBox="1"/>
      </cdr:nvSpPr>
      <cdr:spPr>
        <a:xfrm xmlns:a="http://schemas.openxmlformats.org/drawingml/2006/main">
          <a:off x="255517" y="6498498"/>
          <a:ext cx="13153178" cy="219291"/>
        </a:xfrm>
        <a:prstGeom xmlns:a="http://schemas.openxmlformats.org/drawingml/2006/main" prst="rect">
          <a:avLst/>
        </a:prstGeom>
        <a:noFill xmlns:a="http://schemas.openxmlformats.org/drawingml/2006/main"/>
      </cdr:spPr>
      <cdr:txBody>
        <a:bodyPr xmlns:a="http://schemas.openxmlformats.org/drawingml/2006/main" wrap="square" rtlCol="0" anchor="b">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825" dirty="0">
            <a:solidFill>
              <a:srgbClr val="33383A"/>
            </a:solidFill>
            <a:latin typeface="Calibri Light" charset="0"/>
            <a:ea typeface="Calibri Light" charset="0"/>
            <a:cs typeface="Calibri Light"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0.7702</cdr:x>
      <cdr:y>0.94108</cdr:y>
    </cdr:from>
    <cdr:to>
      <cdr:x>0.90077</cdr:x>
      <cdr:y>1</cdr:y>
    </cdr:to>
    <cdr:sp macro="" textlink="">
      <cdr:nvSpPr>
        <cdr:cNvPr id="8" name="TextBox 7"/>
        <cdr:cNvSpPr txBox="1"/>
      </cdr:nvSpPr>
      <cdr:spPr>
        <a:xfrm xmlns:a="http://schemas.openxmlformats.org/drawingml/2006/main">
          <a:off x="6074375" y="4094969"/>
          <a:ext cx="1029730" cy="256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0.28652</cdr:x>
      <cdr:y>0.42154</cdr:y>
    </cdr:from>
    <cdr:to>
      <cdr:x>0.32885</cdr:x>
      <cdr:y>0.45231</cdr:y>
    </cdr:to>
    <cdr:sp macro="" textlink="">
      <cdr:nvSpPr>
        <cdr:cNvPr id="2" name="TextBox 1"/>
        <cdr:cNvSpPr txBox="1"/>
      </cdr:nvSpPr>
      <cdr:spPr>
        <a:xfrm xmlns:a="http://schemas.openxmlformats.org/drawingml/2006/main">
          <a:off x="2259692" y="1988455"/>
          <a:ext cx="333829" cy="145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0.04928</cdr:x>
      <cdr:y>0.85546</cdr:y>
    </cdr:from>
    <cdr:to>
      <cdr:x>0.28183</cdr:x>
      <cdr:y>0.9811</cdr:y>
    </cdr:to>
    <cdr:sp macro="" textlink="">
      <cdr:nvSpPr>
        <cdr:cNvPr id="5" name="TextBox 22"/>
        <cdr:cNvSpPr txBox="1"/>
      </cdr:nvSpPr>
      <cdr:spPr>
        <a:xfrm xmlns:a="http://schemas.openxmlformats.org/drawingml/2006/main">
          <a:off x="298846" y="3631945"/>
          <a:ext cx="1410242" cy="5334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accent5"/>
              </a:solidFill>
            </a:rPr>
            <a:t>Unmet medical </a:t>
          </a:r>
          <a:r>
            <a:rPr lang="en-US" sz="1400" b="1" dirty="0">
              <a:solidFill>
                <a:schemeClr val="accent5"/>
              </a:solidFill>
            </a:rPr>
            <a:t>n</a:t>
          </a:r>
          <a:r>
            <a:rPr lang="en-US" sz="1400" b="1" dirty="0" smtClean="0">
              <a:solidFill>
                <a:schemeClr val="accent5"/>
              </a:solidFill>
            </a:rPr>
            <a:t>eed</a:t>
          </a:r>
          <a:endParaRPr lang="en-US" sz="1400" b="1" i="1" dirty="0">
            <a:solidFill>
              <a:schemeClr val="accent5"/>
            </a:solidFill>
          </a:endParaRPr>
        </a:p>
      </cdr:txBody>
    </cdr:sp>
  </cdr:relSizeAnchor>
  <cdr:relSizeAnchor xmlns:cdr="http://schemas.openxmlformats.org/drawingml/2006/chartDrawing">
    <cdr:from>
      <cdr:x>0.38406</cdr:x>
      <cdr:y>0.85546</cdr:y>
    </cdr:from>
    <cdr:to>
      <cdr:x>0.61267</cdr:x>
      <cdr:y>0.99588</cdr:y>
    </cdr:to>
    <cdr:sp macro="" textlink="">
      <cdr:nvSpPr>
        <cdr:cNvPr id="6" name="TextBox 22"/>
        <cdr:cNvSpPr txBox="1"/>
      </cdr:nvSpPr>
      <cdr:spPr>
        <a:xfrm xmlns:a="http://schemas.openxmlformats.org/drawingml/2006/main">
          <a:off x="2329036" y="3631945"/>
          <a:ext cx="1386348" cy="59616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5"/>
              </a:solidFill>
            </a:rPr>
            <a:t>Easy access to specialists</a:t>
          </a:r>
          <a:endParaRPr lang="en-US" sz="1600" b="1" i="1" dirty="0">
            <a:solidFill>
              <a:schemeClr val="accent5"/>
            </a:solidFill>
          </a:endParaRPr>
        </a:p>
      </cdr:txBody>
    </cdr:sp>
  </cdr:relSizeAnchor>
  <cdr:relSizeAnchor xmlns:cdr="http://schemas.openxmlformats.org/drawingml/2006/chartDrawing">
    <cdr:from>
      <cdr:x>0.66514</cdr:x>
      <cdr:y>0.85546</cdr:y>
    </cdr:from>
    <cdr:to>
      <cdr:x>1</cdr:x>
      <cdr:y>0.9811</cdr:y>
    </cdr:to>
    <cdr:sp macro="" textlink="">
      <cdr:nvSpPr>
        <cdr:cNvPr id="7" name="TextBox 22"/>
        <cdr:cNvSpPr txBox="1"/>
      </cdr:nvSpPr>
      <cdr:spPr>
        <a:xfrm xmlns:a="http://schemas.openxmlformats.org/drawingml/2006/main">
          <a:off x="4033575" y="3631945"/>
          <a:ext cx="2030675" cy="5334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accent5"/>
              </a:solidFill>
            </a:rPr>
            <a:t>Good patient–provider </a:t>
          </a:r>
          <a:r>
            <a:rPr lang="en-US" sz="1400" b="1" dirty="0">
              <a:solidFill>
                <a:schemeClr val="accent5"/>
              </a:solidFill>
            </a:rPr>
            <a:t>c</a:t>
          </a:r>
          <a:r>
            <a:rPr lang="en-US" sz="1400" b="1" dirty="0" smtClean="0">
              <a:solidFill>
                <a:schemeClr val="accent5"/>
              </a:solidFill>
            </a:rPr>
            <a:t>ommunication </a:t>
          </a:r>
          <a:endParaRPr lang="en-US" sz="1400" b="1" i="1" dirty="0">
            <a:solidFill>
              <a:schemeClr val="accent5"/>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0.52597</cdr:x>
      <cdr:y>0.81889</cdr:y>
    </cdr:from>
    <cdr:to>
      <cdr:x>0.72608</cdr:x>
      <cdr:y>0.87307</cdr:y>
    </cdr:to>
    <cdr:sp macro="" textlink="">
      <cdr:nvSpPr>
        <cdr:cNvPr id="18" name="TextBox 1"/>
        <cdr:cNvSpPr txBox="1"/>
      </cdr:nvSpPr>
      <cdr:spPr>
        <a:xfrm xmlns:a="http://schemas.openxmlformats.org/drawingml/2006/main">
          <a:off x="3189613" y="3186043"/>
          <a:ext cx="1213503" cy="2107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0" i="0" dirty="0" smtClean="0">
              <a:solidFill>
                <a:schemeClr val="accent5"/>
              </a:solidFill>
              <a:latin typeface="Calibri" charset="0"/>
              <a:ea typeface="Calibri" charset="0"/>
              <a:cs typeface="Calibri" charset="0"/>
            </a:rPr>
            <a:t>Accessible</a:t>
          </a:r>
          <a:endParaRPr lang="en-US" sz="1400" b="0" i="0" dirty="0">
            <a:solidFill>
              <a:schemeClr val="accent5"/>
            </a:solidFill>
            <a:latin typeface="Calibri" charset="0"/>
            <a:ea typeface="Calibri" charset="0"/>
            <a:cs typeface="Calibri" charset="0"/>
          </a:endParaRPr>
        </a:p>
      </cdr:txBody>
    </cdr:sp>
  </cdr:relSizeAnchor>
  <cdr:relSizeAnchor xmlns:cdr="http://schemas.openxmlformats.org/drawingml/2006/chartDrawing">
    <cdr:from>
      <cdr:x>0.77963</cdr:x>
      <cdr:y>0.81889</cdr:y>
    </cdr:from>
    <cdr:to>
      <cdr:x>0.96564</cdr:x>
      <cdr:y>0.89802</cdr:y>
    </cdr:to>
    <cdr:sp macro="" textlink="">
      <cdr:nvSpPr>
        <cdr:cNvPr id="19" name="TextBox 1"/>
        <cdr:cNvSpPr txBox="1"/>
      </cdr:nvSpPr>
      <cdr:spPr>
        <a:xfrm xmlns:a="http://schemas.openxmlformats.org/drawingml/2006/main">
          <a:off x="4727856" y="3186043"/>
          <a:ext cx="1128045" cy="3078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0" i="0" dirty="0" smtClean="0">
              <a:solidFill>
                <a:schemeClr val="accent5"/>
              </a:solidFill>
              <a:latin typeface="Calibri" charset="0"/>
              <a:ea typeface="Calibri" charset="0"/>
              <a:cs typeface="Calibri" charset="0"/>
            </a:rPr>
            <a:t>Responsive</a:t>
          </a:r>
          <a:endParaRPr lang="en-US" sz="1400" b="0" i="0" dirty="0">
            <a:solidFill>
              <a:schemeClr val="accent5"/>
            </a:solidFill>
            <a:latin typeface="Calibri" charset="0"/>
            <a:ea typeface="Calibri" charset="0"/>
            <a:cs typeface="Calibri" charset="0"/>
          </a:endParaRPr>
        </a:p>
      </cdr:txBody>
    </cdr:sp>
  </cdr:relSizeAnchor>
  <cdr:relSizeAnchor xmlns:cdr="http://schemas.openxmlformats.org/drawingml/2006/chartDrawing">
    <cdr:from>
      <cdr:x>0.25681</cdr:x>
      <cdr:y>0.81689</cdr:y>
    </cdr:from>
    <cdr:to>
      <cdr:x>0.50376</cdr:x>
      <cdr:y>0.87507</cdr:y>
    </cdr:to>
    <cdr:sp macro="" textlink="">
      <cdr:nvSpPr>
        <cdr:cNvPr id="15" name="TextBox 1"/>
        <cdr:cNvSpPr txBox="1"/>
      </cdr:nvSpPr>
      <cdr:spPr>
        <a:xfrm xmlns:a="http://schemas.openxmlformats.org/drawingml/2006/main">
          <a:off x="1557367" y="3178262"/>
          <a:ext cx="1497565" cy="2263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0" i="0" dirty="0" smtClean="0">
              <a:solidFill>
                <a:schemeClr val="accent5"/>
              </a:solidFill>
              <a:latin typeface="Calibri" charset="0"/>
              <a:ea typeface="Calibri" charset="0"/>
              <a:cs typeface="Calibri" charset="0"/>
            </a:rPr>
            <a:t>Comprehensive</a:t>
          </a:r>
          <a:endParaRPr lang="en-US" sz="1400" b="0" i="0" dirty="0">
            <a:solidFill>
              <a:schemeClr val="accent5"/>
            </a:solidFill>
            <a:latin typeface="Calibri" charset="0"/>
            <a:ea typeface="Calibri" charset="0"/>
            <a:cs typeface="Calibri" charset="0"/>
          </a:endParaRPr>
        </a:p>
        <a:p xmlns:a="http://schemas.openxmlformats.org/drawingml/2006/main">
          <a:pPr algn="ctr"/>
          <a:r>
            <a:rPr lang="en-US" sz="1400" b="0" i="0" dirty="0">
              <a:solidFill>
                <a:schemeClr val="accent5"/>
              </a:solidFill>
              <a:latin typeface="Calibri" charset="0"/>
              <a:ea typeface="Calibri" charset="0"/>
              <a:cs typeface="Calibri" charset="0"/>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51E49CE-7781-754D-9B3F-534863EBD80B}" type="slidenum">
              <a:rPr lang="en-US" smtClean="0"/>
              <a:t>‹#›</a:t>
            </a:fld>
            <a:endParaRPr lang="en-US"/>
          </a:p>
        </p:txBody>
      </p:sp>
    </p:spTree>
    <p:extLst>
      <p:ext uri="{BB962C8B-B14F-4D97-AF65-F5344CB8AC3E}">
        <p14:creationId xmlns:p14="http://schemas.microsoft.com/office/powerpoint/2010/main" val="1025199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6A9D0853-6186-4FC3-B687-F6E1A0BD298B}" type="datetimeFigureOut">
              <a:rPr lang="en-US" smtClean="0"/>
              <a:t>11/22/2016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4C5F6B9A-FF38-4E44-99C6-48026F39334B}" type="slidenum">
              <a:rPr lang="en-US" smtClean="0"/>
              <a:t>‹#›</a:t>
            </a:fld>
            <a:endParaRPr lang="en-US"/>
          </a:p>
        </p:txBody>
      </p:sp>
    </p:spTree>
    <p:extLst>
      <p:ext uri="{BB962C8B-B14F-4D97-AF65-F5344CB8AC3E}">
        <p14:creationId xmlns:p14="http://schemas.microsoft.com/office/powerpoint/2010/main" val="2109683799"/>
      </p:ext>
    </p:extLst>
  </p:cSld>
  <p:clrMap bg1="lt1" tx1="dk1" bg2="lt2" tx2="dk2" accent1="accent1" accent2="accent2" accent3="accent3" accent4="accent4" accent5="accent5" accent6="accent6" hlink="hlink" folHlink="folHlink"/>
  <p:notesStyle>
    <a:lvl1pPr marL="0" algn="l" defTabSz="914312" rtl="0" eaLnBrk="1" latinLnBrk="0" hangingPunct="1">
      <a:defRPr sz="1200" kern="1200">
        <a:solidFill>
          <a:schemeClr val="tx1"/>
        </a:solidFill>
        <a:latin typeface="+mn-lt"/>
        <a:ea typeface="+mn-ea"/>
        <a:cs typeface="+mn-cs"/>
      </a:defRPr>
    </a:lvl1pPr>
    <a:lvl2pPr marL="457156" algn="l" defTabSz="914312" rtl="0" eaLnBrk="1" latinLnBrk="0" hangingPunct="1">
      <a:defRPr sz="1200" kern="1200">
        <a:solidFill>
          <a:schemeClr val="tx1"/>
        </a:solidFill>
        <a:latin typeface="+mn-lt"/>
        <a:ea typeface="+mn-ea"/>
        <a:cs typeface="+mn-cs"/>
      </a:defRPr>
    </a:lvl2pPr>
    <a:lvl3pPr marL="914312" algn="l" defTabSz="914312" rtl="0" eaLnBrk="1" latinLnBrk="0" hangingPunct="1">
      <a:defRPr sz="1200" kern="1200">
        <a:solidFill>
          <a:schemeClr val="tx1"/>
        </a:solidFill>
        <a:latin typeface="+mn-lt"/>
        <a:ea typeface="+mn-ea"/>
        <a:cs typeface="+mn-cs"/>
      </a:defRPr>
    </a:lvl3pPr>
    <a:lvl4pPr marL="1371467" algn="l" defTabSz="914312" rtl="0" eaLnBrk="1" latinLnBrk="0" hangingPunct="1">
      <a:defRPr sz="1200" kern="1200">
        <a:solidFill>
          <a:schemeClr val="tx1"/>
        </a:solidFill>
        <a:latin typeface="+mn-lt"/>
        <a:ea typeface="+mn-ea"/>
        <a:cs typeface="+mn-cs"/>
      </a:defRPr>
    </a:lvl4pPr>
    <a:lvl5pPr marL="1828623" algn="l" defTabSz="914312" rtl="0" eaLnBrk="1" latinLnBrk="0" hangingPunct="1">
      <a:defRPr sz="1200" kern="1200">
        <a:solidFill>
          <a:schemeClr val="tx1"/>
        </a:solidFill>
        <a:latin typeface="+mn-lt"/>
        <a:ea typeface="+mn-ea"/>
        <a:cs typeface="+mn-cs"/>
      </a:defRPr>
    </a:lvl5pPr>
    <a:lvl6pPr marL="2285779" algn="l" defTabSz="914312" rtl="0" eaLnBrk="1" latinLnBrk="0" hangingPunct="1">
      <a:defRPr sz="1200" kern="1200">
        <a:solidFill>
          <a:schemeClr val="tx1"/>
        </a:solidFill>
        <a:latin typeface="+mn-lt"/>
        <a:ea typeface="+mn-ea"/>
        <a:cs typeface="+mn-cs"/>
      </a:defRPr>
    </a:lvl6pPr>
    <a:lvl7pPr marL="2742935" algn="l" defTabSz="914312" rtl="0" eaLnBrk="1" latinLnBrk="0" hangingPunct="1">
      <a:defRPr sz="1200" kern="1200">
        <a:solidFill>
          <a:schemeClr val="tx1"/>
        </a:solidFill>
        <a:latin typeface="+mn-lt"/>
        <a:ea typeface="+mn-ea"/>
        <a:cs typeface="+mn-cs"/>
      </a:defRPr>
    </a:lvl7pPr>
    <a:lvl8pPr marL="3200090" algn="l" defTabSz="914312" rtl="0" eaLnBrk="1" latinLnBrk="0" hangingPunct="1">
      <a:defRPr sz="1200" kern="1200">
        <a:solidFill>
          <a:schemeClr val="tx1"/>
        </a:solidFill>
        <a:latin typeface="+mn-lt"/>
        <a:ea typeface="+mn-ea"/>
        <a:cs typeface="+mn-cs"/>
      </a:defRPr>
    </a:lvl8pPr>
    <a:lvl9pPr marL="3657246" algn="l" defTabSz="9143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5F6B9A-FF38-4E44-99C6-48026F39334B}" type="slidenum">
              <a:rPr lang="en-US" smtClean="0"/>
              <a:t>1</a:t>
            </a:fld>
            <a:endParaRPr lang="en-US"/>
          </a:p>
        </p:txBody>
      </p:sp>
    </p:spTree>
    <p:extLst>
      <p:ext uri="{BB962C8B-B14F-4D97-AF65-F5344CB8AC3E}">
        <p14:creationId xmlns:p14="http://schemas.microsoft.com/office/powerpoint/2010/main" val="2299557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8A73F8-A6B7-40C7-9454-E365ED79E01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4936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00088"/>
            <a:ext cx="4660900" cy="3495675"/>
          </a:xfrm>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E28A73F8-A6B7-40C7-9454-E365ED79E01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7319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5F6B9A-FF38-4E44-99C6-48026F39334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7599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00088"/>
            <a:ext cx="4660900" cy="3495675"/>
          </a:xfrm>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E28A73F8-A6B7-40C7-9454-E365ED79E01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8397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6B9A-FF38-4E44-99C6-48026F39334B}" type="slidenum">
              <a:rPr lang="en-US" smtClean="0"/>
              <a:t>5</a:t>
            </a:fld>
            <a:endParaRPr lang="en-US"/>
          </a:p>
        </p:txBody>
      </p:sp>
    </p:spTree>
    <p:extLst>
      <p:ext uri="{BB962C8B-B14F-4D97-AF65-F5344CB8AC3E}">
        <p14:creationId xmlns:p14="http://schemas.microsoft.com/office/powerpoint/2010/main" val="318088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6B9A-FF38-4E44-99C6-48026F39334B}" type="slidenum">
              <a:rPr lang="en-US" smtClean="0"/>
              <a:t>7</a:t>
            </a:fld>
            <a:endParaRPr lang="en-US"/>
          </a:p>
        </p:txBody>
      </p:sp>
    </p:spTree>
    <p:extLst>
      <p:ext uri="{BB962C8B-B14F-4D97-AF65-F5344CB8AC3E}">
        <p14:creationId xmlns:p14="http://schemas.microsoft.com/office/powerpoint/2010/main" val="126485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6B9A-FF38-4E44-99C6-48026F39334B}" type="slidenum">
              <a:rPr lang="en-US" smtClean="0"/>
              <a:t>10</a:t>
            </a:fld>
            <a:endParaRPr lang="en-US"/>
          </a:p>
        </p:txBody>
      </p:sp>
    </p:spTree>
    <p:extLst>
      <p:ext uri="{BB962C8B-B14F-4D97-AF65-F5344CB8AC3E}">
        <p14:creationId xmlns:p14="http://schemas.microsoft.com/office/powerpoint/2010/main" val="405338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6B9A-FF38-4E44-99C6-48026F39334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1789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6B9A-FF38-4E44-99C6-48026F39334B}" type="slidenum">
              <a:rPr lang="en-US" smtClean="0"/>
              <a:t>12</a:t>
            </a:fld>
            <a:endParaRPr lang="en-US"/>
          </a:p>
        </p:txBody>
      </p:sp>
    </p:spTree>
    <p:extLst>
      <p:ext uri="{BB962C8B-B14F-4D97-AF65-F5344CB8AC3E}">
        <p14:creationId xmlns:p14="http://schemas.microsoft.com/office/powerpoint/2010/main" val="99365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6B9A-FF38-4E44-99C6-48026F39334B}" type="slidenum">
              <a:rPr lang="en-US" smtClean="0"/>
              <a:t>13</a:t>
            </a:fld>
            <a:endParaRPr lang="en-US"/>
          </a:p>
        </p:txBody>
      </p:sp>
    </p:spTree>
    <p:extLst>
      <p:ext uri="{BB962C8B-B14F-4D97-AF65-F5344CB8AC3E}">
        <p14:creationId xmlns:p14="http://schemas.microsoft.com/office/powerpoint/2010/main" val="80122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lvl1pPr algn="ct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5"/>
                </a:solidFill>
              </a:defRPr>
            </a:lvl1pPr>
            <a:lvl2pPr marL="342831" indent="0" algn="ctr">
              <a:buNone/>
              <a:defRPr>
                <a:solidFill>
                  <a:schemeClr val="tx1">
                    <a:tint val="75000"/>
                  </a:schemeClr>
                </a:solidFill>
              </a:defRPr>
            </a:lvl2pPr>
            <a:lvl3pPr marL="685661" indent="0" algn="ctr">
              <a:buNone/>
              <a:defRPr>
                <a:solidFill>
                  <a:schemeClr val="tx1">
                    <a:tint val="75000"/>
                  </a:schemeClr>
                </a:solidFill>
              </a:defRPr>
            </a:lvl3pPr>
            <a:lvl4pPr marL="1028491" indent="0" algn="ctr">
              <a:buNone/>
              <a:defRPr>
                <a:solidFill>
                  <a:schemeClr val="tx1">
                    <a:tint val="75000"/>
                  </a:schemeClr>
                </a:solidFill>
              </a:defRPr>
            </a:lvl4pPr>
            <a:lvl5pPr marL="1371322" indent="0" algn="ctr">
              <a:buNone/>
              <a:defRPr>
                <a:solidFill>
                  <a:schemeClr val="tx1">
                    <a:tint val="75000"/>
                  </a:schemeClr>
                </a:solidFill>
              </a:defRPr>
            </a:lvl5pPr>
            <a:lvl6pPr marL="1714152" indent="0" algn="ctr">
              <a:buNone/>
              <a:defRPr>
                <a:solidFill>
                  <a:schemeClr val="tx1">
                    <a:tint val="75000"/>
                  </a:schemeClr>
                </a:solidFill>
              </a:defRPr>
            </a:lvl6pPr>
            <a:lvl7pPr marL="2056983" indent="0" algn="ctr">
              <a:buNone/>
              <a:defRPr>
                <a:solidFill>
                  <a:schemeClr val="tx1">
                    <a:tint val="75000"/>
                  </a:schemeClr>
                </a:solidFill>
              </a:defRPr>
            </a:lvl7pPr>
            <a:lvl8pPr marL="2399813" indent="0" algn="ctr">
              <a:buNone/>
              <a:defRPr>
                <a:solidFill>
                  <a:schemeClr val="tx1">
                    <a:tint val="75000"/>
                  </a:schemeClr>
                </a:solidFill>
              </a:defRPr>
            </a:lvl8pPr>
            <a:lvl9pPr marL="2742644" indent="0" algn="ctr">
              <a:buNone/>
              <a:defRPr>
                <a:solidFill>
                  <a:schemeClr val="tx1">
                    <a:tint val="75000"/>
                  </a:schemeClr>
                </a:solidFill>
              </a:defRPr>
            </a:lvl9pPr>
          </a:lstStyle>
          <a:p>
            <a:r>
              <a:rPr lang="en-US" dirty="0" smtClean="0"/>
              <a:t>Click to edit Master subtitle style</a:t>
            </a:r>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295401"/>
            <a:ext cx="8534400" cy="4830763"/>
          </a:xfrm>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a:xfrm>
            <a:off x="152400" y="6278565"/>
            <a:ext cx="8777714" cy="480318"/>
          </a:xfrm>
          <a:prstGeom prst="rect">
            <a:avLst/>
          </a:prstGeom>
        </p:spPr>
        <p:txBody>
          <a:bodyPr/>
          <a:lstStyle>
            <a:lvl1pPr>
              <a:defRPr sz="1125">
                <a:solidFill>
                  <a:schemeClr val="accent5"/>
                </a:solidFill>
              </a:defRPr>
            </a:lvl1pPr>
          </a:lstStyle>
          <a:p>
            <a:endParaRPr lang="en-US" dirty="0"/>
          </a:p>
        </p:txBody>
      </p:sp>
    </p:spTree>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831" indent="0">
              <a:buNone/>
              <a:defRPr sz="1500" b="1"/>
            </a:lvl2pPr>
            <a:lvl3pPr marL="685661" indent="0">
              <a:buNone/>
              <a:defRPr sz="1350" b="1"/>
            </a:lvl3pPr>
            <a:lvl4pPr marL="1028491" indent="0">
              <a:buNone/>
              <a:defRPr sz="1200" b="1"/>
            </a:lvl4pPr>
            <a:lvl5pPr marL="1371322" indent="0">
              <a:buNone/>
              <a:defRPr sz="1200" b="1"/>
            </a:lvl5pPr>
            <a:lvl6pPr marL="1714152" indent="0">
              <a:buNone/>
              <a:defRPr sz="1200" b="1"/>
            </a:lvl6pPr>
            <a:lvl7pPr marL="2056983" indent="0">
              <a:buNone/>
              <a:defRPr sz="1200" b="1"/>
            </a:lvl7pPr>
            <a:lvl8pPr marL="2399813" indent="0">
              <a:buNone/>
              <a:defRPr sz="1200" b="1"/>
            </a:lvl8pPr>
            <a:lvl9pPr marL="274264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831" indent="0">
              <a:buNone/>
              <a:defRPr sz="1500" b="1"/>
            </a:lvl2pPr>
            <a:lvl3pPr marL="685661" indent="0">
              <a:buNone/>
              <a:defRPr sz="1350" b="1"/>
            </a:lvl3pPr>
            <a:lvl4pPr marL="1028491" indent="0">
              <a:buNone/>
              <a:defRPr sz="1200" b="1"/>
            </a:lvl4pPr>
            <a:lvl5pPr marL="1371322" indent="0">
              <a:buNone/>
              <a:defRPr sz="1200" b="1"/>
            </a:lvl5pPr>
            <a:lvl6pPr marL="1714152" indent="0">
              <a:buNone/>
              <a:defRPr sz="1200" b="1"/>
            </a:lvl6pPr>
            <a:lvl7pPr marL="2056983" indent="0">
              <a:buNone/>
              <a:defRPr sz="1200" b="1"/>
            </a:lvl7pPr>
            <a:lvl8pPr marL="2399813" indent="0">
              <a:buNone/>
              <a:defRPr sz="1200" b="1"/>
            </a:lvl8pPr>
            <a:lvl9pPr marL="274264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278565"/>
            <a:ext cx="8777714" cy="480318"/>
          </a:xfrm>
          <a:prstGeom prst="rect">
            <a:avLst/>
          </a:prstGeom>
        </p:spPr>
        <p:txBody>
          <a:bodyPr/>
          <a:lstStyle>
            <a:lvl1pPr>
              <a:defRPr sz="1125">
                <a:solidFill>
                  <a:schemeClr val="accent5"/>
                </a:solidFill>
              </a:defRPr>
            </a:lvl1pPr>
          </a:lstStyle>
          <a:p>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1"/>
            <a:ext cx="2133600" cy="365125"/>
          </a:xfrm>
          <a:prstGeom prst="rect">
            <a:avLst/>
          </a:prstGeom>
        </p:spPr>
        <p:txBody>
          <a:bodyPr/>
          <a:lstStyle/>
          <a:p>
            <a:fld id="{AF28721A-6B24-4222-BF35-5ADA7B34A0AD}" type="datetime1">
              <a:rPr lang="en-US" smtClean="0">
                <a:solidFill>
                  <a:prstClr val="black">
                    <a:tint val="75000"/>
                  </a:prstClr>
                </a:solidFill>
              </a:rPr>
              <a:t>11/22/2016</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7772400" y="6629400"/>
            <a:ext cx="1371600" cy="228600"/>
          </a:xfrm>
          <a:prstGeom prst="rect">
            <a:avLst/>
          </a:prstGeom>
        </p:spPr>
        <p:txBody>
          <a:bodyPr/>
          <a:lstStyle/>
          <a:p>
            <a:fld id="{222A23C5-E17A-456D-8D3B-DBDF38D3CDC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2743200" cy="6858024"/>
          </a:xfrm>
          <a:prstGeom prst="rect">
            <a:avLst/>
          </a:prstGeom>
          <a:solidFill>
            <a:srgbClr val="1F497D"/>
          </a:solidFill>
        </p:spPr>
        <p:txBody>
          <a:bodyPr vert="horz" lIns="68573" tIns="34287" rIns="68573" bIns="34287"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defRPr/>
            </a:pPr>
            <a:endParaRPr lang="en-US" sz="3374" dirty="0">
              <a:solidFill>
                <a:sysClr val="window" lastClr="FFFFFF"/>
              </a:solidFill>
              <a:latin typeface="Georgia"/>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22" name="Text Placeholder 21"/>
          <p:cNvSpPr>
            <a:spLocks noGrp="1"/>
          </p:cNvSpPr>
          <p:nvPr>
            <p:ph type="body" sz="quarter" idx="11"/>
          </p:nvPr>
        </p:nvSpPr>
        <p:spPr>
          <a:xfrm>
            <a:off x="-1" y="-1"/>
            <a:ext cx="2743201" cy="6858001"/>
          </a:xfrm>
          <a:prstGeom prst="rect">
            <a:avLst/>
          </a:prstGeom>
        </p:spPr>
        <p:txBody>
          <a:bodyPr lIns="182880" tIns="182880" rIns="182880" bIns="182880" anchor="ctr" anchorCtr="0"/>
          <a:lstStyle>
            <a:lvl1pPr marL="0" indent="0" algn="l">
              <a:lnSpc>
                <a:spcPct val="100000"/>
              </a:lnSpc>
              <a:spcBef>
                <a:spcPts val="0"/>
              </a:spcBef>
              <a:buNone/>
              <a:defRPr sz="3200" b="0" i="0">
                <a:solidFill>
                  <a:schemeClr val="bg1"/>
                </a:solidFill>
                <a:latin typeface="Georgia" charset="0"/>
                <a:ea typeface="Georgia" charset="0"/>
                <a:cs typeface="Georgia"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dirty="0" smtClean="0"/>
              <a:t>Click to edit Master text styles</a:t>
            </a:r>
          </a:p>
        </p:txBody>
      </p:sp>
      <p:sp>
        <p:nvSpPr>
          <p:cNvPr id="25" name="Text Placeholder 24"/>
          <p:cNvSpPr>
            <a:spLocks noGrp="1"/>
          </p:cNvSpPr>
          <p:nvPr>
            <p:ph type="body" sz="quarter" idx="12"/>
          </p:nvPr>
        </p:nvSpPr>
        <p:spPr>
          <a:xfrm>
            <a:off x="2903621" y="5678905"/>
            <a:ext cx="3898232" cy="1072023"/>
          </a:xfrm>
          <a:prstGeom prst="rect">
            <a:avLst/>
          </a:prstGeom>
        </p:spPr>
        <p:txBody>
          <a:bodyPr anchor="b" anchorCtr="0"/>
          <a:lstStyle>
            <a:lvl1pPr marL="0" indent="0">
              <a:buNone/>
              <a:defRPr sz="1100">
                <a:solidFill>
                  <a:schemeClr val="accent6"/>
                </a:solidFill>
                <a:latin typeface="Calibri" charset="0"/>
                <a:ea typeface="Calibri"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dirty="0" smtClean="0"/>
              <a:t>Click to edit Master text styles</a:t>
            </a:r>
          </a:p>
        </p:txBody>
      </p:sp>
      <p:sp>
        <p:nvSpPr>
          <p:cNvPr id="2" name="TextBox 1"/>
          <p:cNvSpPr txBox="1"/>
          <p:nvPr userDrawn="1"/>
        </p:nvSpPr>
        <p:spPr>
          <a:xfrm>
            <a:off x="9641305" y="930442"/>
            <a:ext cx="184731" cy="369332"/>
          </a:xfrm>
          <a:prstGeom prst="rect">
            <a:avLst/>
          </a:prstGeom>
          <a:noFill/>
        </p:spPr>
        <p:txBody>
          <a:bodyPr wrap="none" rtlCol="0">
            <a:spAutoFit/>
          </a:bodyPr>
          <a:lstStyle/>
          <a:p>
            <a:endParaRPr lang="en-US" dirty="0"/>
          </a:p>
        </p:txBody>
      </p:sp>
      <p:sp>
        <p:nvSpPr>
          <p:cNvPr id="9" name="Content Placeholder 2"/>
          <p:cNvSpPr>
            <a:spLocks noGrp="1"/>
          </p:cNvSpPr>
          <p:nvPr>
            <p:ph idx="1"/>
          </p:nvPr>
        </p:nvSpPr>
        <p:spPr>
          <a:xfrm>
            <a:off x="2903621" y="336884"/>
            <a:ext cx="6063915" cy="5181600"/>
          </a:xfrm>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664461"/>
          </a:xfrm>
          <a:prstGeom prst="rect">
            <a:avLst/>
          </a:prstGeom>
          <a:solidFill>
            <a:srgbClr val="1F497D"/>
          </a:solidFill>
        </p:spPr>
        <p:txBody>
          <a:bodyPr vert="horz" lIns="182880" tIns="182880" rIns="182880" bIns="18288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defRPr/>
            </a:pPr>
            <a:endParaRPr lang="en-US" sz="3374" dirty="0">
              <a:solidFill>
                <a:sysClr val="window" lastClr="FFFFFF"/>
              </a:solidFill>
              <a:latin typeface="Georgia"/>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22" name="Text Placeholder 21"/>
          <p:cNvSpPr>
            <a:spLocks noGrp="1"/>
          </p:cNvSpPr>
          <p:nvPr>
            <p:ph type="body" sz="quarter" idx="11"/>
          </p:nvPr>
        </p:nvSpPr>
        <p:spPr>
          <a:xfrm>
            <a:off x="-1" y="-1"/>
            <a:ext cx="9132017" cy="1664461"/>
          </a:xfrm>
          <a:prstGeom prst="rect">
            <a:avLst/>
          </a:prstGeom>
        </p:spPr>
        <p:txBody>
          <a:bodyPr lIns="182880" tIns="182880" rIns="182880" bIns="182880" anchor="ctr" anchorCtr="0"/>
          <a:lstStyle>
            <a:lvl1pPr marL="0" indent="0" algn="ctr">
              <a:lnSpc>
                <a:spcPct val="100000"/>
              </a:lnSpc>
              <a:spcBef>
                <a:spcPts val="0"/>
              </a:spcBef>
              <a:buNone/>
              <a:defRPr sz="3200" b="0" i="0">
                <a:solidFill>
                  <a:schemeClr val="bg1"/>
                </a:solidFill>
                <a:latin typeface="Georgia" charset="0"/>
                <a:ea typeface="Georgia" charset="0"/>
                <a:cs typeface="Georgia"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dirty="0" smtClean="0"/>
              <a:t>Click to edit Master text styles</a:t>
            </a:r>
          </a:p>
        </p:txBody>
      </p:sp>
      <p:sp>
        <p:nvSpPr>
          <p:cNvPr id="25" name="Text Placeholder 24"/>
          <p:cNvSpPr>
            <a:spLocks noGrp="1"/>
          </p:cNvSpPr>
          <p:nvPr>
            <p:ph type="body" sz="quarter" idx="12"/>
          </p:nvPr>
        </p:nvSpPr>
        <p:spPr>
          <a:xfrm>
            <a:off x="0" y="6258958"/>
            <a:ext cx="6801853" cy="491970"/>
          </a:xfrm>
          <a:prstGeom prst="rect">
            <a:avLst/>
          </a:prstGeom>
        </p:spPr>
        <p:txBody>
          <a:bodyPr anchor="b" anchorCtr="0"/>
          <a:lstStyle>
            <a:lvl1pPr marL="0" indent="0">
              <a:buNone/>
              <a:defRPr sz="1100">
                <a:solidFill>
                  <a:schemeClr val="accent6"/>
                </a:solidFill>
                <a:latin typeface="Calibri" charset="0"/>
                <a:ea typeface="Calibri"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dirty="0" smtClean="0"/>
              <a:t>Click to edit Master text styles</a:t>
            </a:r>
          </a:p>
        </p:txBody>
      </p:sp>
      <p:sp>
        <p:nvSpPr>
          <p:cNvPr id="2" name="TextBox 1"/>
          <p:cNvSpPr txBox="1"/>
          <p:nvPr userDrawn="1"/>
        </p:nvSpPr>
        <p:spPr>
          <a:xfrm>
            <a:off x="9641305" y="930442"/>
            <a:ext cx="184731" cy="369332"/>
          </a:xfrm>
          <a:prstGeom prst="rect">
            <a:avLst/>
          </a:prstGeom>
          <a:noFill/>
        </p:spPr>
        <p:txBody>
          <a:bodyPr wrap="none" rtlCol="0">
            <a:spAutoFit/>
          </a:bodyPr>
          <a:lstStyle/>
          <a:p>
            <a:endParaRPr lang="en-US" dirty="0"/>
          </a:p>
        </p:txBody>
      </p:sp>
      <p:sp>
        <p:nvSpPr>
          <p:cNvPr id="9" name="Content Placeholder 2"/>
          <p:cNvSpPr>
            <a:spLocks noGrp="1"/>
          </p:cNvSpPr>
          <p:nvPr>
            <p:ph idx="1"/>
          </p:nvPr>
        </p:nvSpPr>
        <p:spPr>
          <a:xfrm>
            <a:off x="152399" y="1860884"/>
            <a:ext cx="8815137" cy="4265280"/>
          </a:xfrm>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36382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8423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5" r:id="rId3"/>
    <p:sldLayoutId id="2147483727" r:id="rId4"/>
    <p:sldLayoutId id="2147483729" r:id="rId5"/>
    <p:sldLayoutId id="2147483728" r:id="rId6"/>
  </p:sldLayoutIdLst>
  <p:timing>
    <p:tnLst>
      <p:par>
        <p:cTn id="1" dur="indefinite" restart="never" nodeType="tmRoot"/>
      </p:par>
    </p:tnLst>
  </p:timing>
  <p:hf hdr="0" ftr="0" dt="0"/>
  <p:txStyles>
    <p:titleStyle>
      <a:lvl1pPr algn="l" defTabSz="685661" rtl="0" eaLnBrk="1" latinLnBrk="0" hangingPunct="1">
        <a:spcBef>
          <a:spcPct val="0"/>
        </a:spcBef>
        <a:buNone/>
        <a:defRPr sz="2999" kern="1200">
          <a:solidFill>
            <a:schemeClr val="bg1"/>
          </a:solidFill>
          <a:latin typeface="Calibri" charset="0"/>
          <a:ea typeface="Calibri" charset="0"/>
          <a:cs typeface="Calibri" charset="0"/>
        </a:defRPr>
      </a:lvl1pPr>
    </p:titleStyle>
    <p:bodyStyle>
      <a:lvl1pPr marL="257123" indent="-257123" algn="l" defTabSz="685661" rtl="0" eaLnBrk="1" latinLnBrk="0" hangingPunct="1">
        <a:spcBef>
          <a:spcPct val="20000"/>
        </a:spcBef>
        <a:buFont typeface="Arial" panose="020B0604020202020204" pitchFamily="34" charset="0"/>
        <a:buChar char="•"/>
        <a:defRPr sz="2400" kern="1200">
          <a:solidFill>
            <a:schemeClr val="accent5"/>
          </a:solidFill>
          <a:latin typeface="Calibri" charset="0"/>
          <a:ea typeface="Calibri" charset="0"/>
          <a:cs typeface="Calibri" charset="0"/>
        </a:defRPr>
      </a:lvl1pPr>
      <a:lvl2pPr marL="557099" indent="-214269" algn="l" defTabSz="685661" rtl="0" eaLnBrk="1" latinLnBrk="0" hangingPunct="1">
        <a:spcBef>
          <a:spcPct val="20000"/>
        </a:spcBef>
        <a:buFont typeface="Arial" panose="020B0604020202020204" pitchFamily="34" charset="0"/>
        <a:buChar char="–"/>
        <a:defRPr sz="2099" kern="1200">
          <a:solidFill>
            <a:schemeClr val="accent5"/>
          </a:solidFill>
          <a:latin typeface="Calibri" charset="0"/>
          <a:ea typeface="Calibri" charset="0"/>
          <a:cs typeface="Calibri" charset="0"/>
        </a:defRPr>
      </a:lvl2pPr>
      <a:lvl3pPr marL="857076" indent="-171415" algn="l" defTabSz="685661" rtl="0" eaLnBrk="1" latinLnBrk="0" hangingPunct="1">
        <a:spcBef>
          <a:spcPct val="20000"/>
        </a:spcBef>
        <a:buFont typeface="Arial" panose="020B0604020202020204" pitchFamily="34" charset="0"/>
        <a:buChar char="•"/>
        <a:defRPr sz="1800" kern="1200">
          <a:solidFill>
            <a:schemeClr val="accent5"/>
          </a:solidFill>
          <a:latin typeface="Calibri" charset="0"/>
          <a:ea typeface="Calibri" charset="0"/>
          <a:cs typeface="Calibri" charset="0"/>
        </a:defRPr>
      </a:lvl3pPr>
      <a:lvl4pPr marL="1199907" indent="-171415" algn="l" defTabSz="685661" rtl="0" eaLnBrk="1" latinLnBrk="0" hangingPunct="1">
        <a:spcBef>
          <a:spcPct val="20000"/>
        </a:spcBef>
        <a:buFont typeface="Arial" panose="020B0604020202020204" pitchFamily="34" charset="0"/>
        <a:buChar char="–"/>
        <a:defRPr sz="1500" kern="1200">
          <a:solidFill>
            <a:schemeClr val="accent5"/>
          </a:solidFill>
          <a:latin typeface="Calibri" charset="0"/>
          <a:ea typeface="Calibri" charset="0"/>
          <a:cs typeface="Calibri" charset="0"/>
        </a:defRPr>
      </a:lvl4pPr>
      <a:lvl5pPr marL="1542737" indent="-171415" algn="l" defTabSz="685661" rtl="0" eaLnBrk="1" latinLnBrk="0" hangingPunct="1">
        <a:spcBef>
          <a:spcPct val="20000"/>
        </a:spcBef>
        <a:buFont typeface="Arial" panose="020B0604020202020204" pitchFamily="34" charset="0"/>
        <a:buChar char="»"/>
        <a:defRPr sz="1500" kern="1200">
          <a:solidFill>
            <a:schemeClr val="accent5"/>
          </a:solidFill>
          <a:latin typeface="Calibri" charset="0"/>
          <a:ea typeface="Calibri" charset="0"/>
          <a:cs typeface="Calibri" charset="0"/>
        </a:defRPr>
      </a:lvl5pPr>
      <a:lvl6pPr marL="1885567"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398"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229"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059"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61" rtl="0" eaLnBrk="1" latinLnBrk="0" hangingPunct="1">
        <a:defRPr sz="1350" kern="1200">
          <a:solidFill>
            <a:schemeClr val="tx1"/>
          </a:solidFill>
          <a:latin typeface="+mn-lt"/>
          <a:ea typeface="+mn-ea"/>
          <a:cs typeface="+mn-cs"/>
        </a:defRPr>
      </a:lvl1pPr>
      <a:lvl2pPr marL="342831" algn="l" defTabSz="685661" rtl="0" eaLnBrk="1" latinLnBrk="0" hangingPunct="1">
        <a:defRPr sz="1350" kern="1200">
          <a:solidFill>
            <a:schemeClr val="tx1"/>
          </a:solidFill>
          <a:latin typeface="+mn-lt"/>
          <a:ea typeface="+mn-ea"/>
          <a:cs typeface="+mn-cs"/>
        </a:defRPr>
      </a:lvl2pPr>
      <a:lvl3pPr marL="685661" algn="l" defTabSz="685661" rtl="0" eaLnBrk="1" latinLnBrk="0" hangingPunct="1">
        <a:defRPr sz="1350" kern="1200">
          <a:solidFill>
            <a:schemeClr val="tx1"/>
          </a:solidFill>
          <a:latin typeface="+mn-lt"/>
          <a:ea typeface="+mn-ea"/>
          <a:cs typeface="+mn-cs"/>
        </a:defRPr>
      </a:lvl3pPr>
      <a:lvl4pPr marL="1028491" algn="l" defTabSz="685661" rtl="0" eaLnBrk="1" latinLnBrk="0" hangingPunct="1">
        <a:defRPr sz="1350" kern="1200">
          <a:solidFill>
            <a:schemeClr val="tx1"/>
          </a:solidFill>
          <a:latin typeface="+mn-lt"/>
          <a:ea typeface="+mn-ea"/>
          <a:cs typeface="+mn-cs"/>
        </a:defRPr>
      </a:lvl4pPr>
      <a:lvl5pPr marL="1371322" algn="l" defTabSz="685661" rtl="0" eaLnBrk="1" latinLnBrk="0" hangingPunct="1">
        <a:defRPr sz="1350" kern="1200">
          <a:solidFill>
            <a:schemeClr val="tx1"/>
          </a:solidFill>
          <a:latin typeface="+mn-lt"/>
          <a:ea typeface="+mn-ea"/>
          <a:cs typeface="+mn-cs"/>
        </a:defRPr>
      </a:lvl5pPr>
      <a:lvl6pPr marL="1714152" algn="l" defTabSz="685661" rtl="0" eaLnBrk="1" latinLnBrk="0" hangingPunct="1">
        <a:defRPr sz="1350" kern="1200">
          <a:solidFill>
            <a:schemeClr val="tx1"/>
          </a:solidFill>
          <a:latin typeface="+mn-lt"/>
          <a:ea typeface="+mn-ea"/>
          <a:cs typeface="+mn-cs"/>
        </a:defRPr>
      </a:lvl6pPr>
      <a:lvl7pPr marL="2056983" algn="l" defTabSz="685661" rtl="0" eaLnBrk="1" latinLnBrk="0" hangingPunct="1">
        <a:defRPr sz="1350" kern="1200">
          <a:solidFill>
            <a:schemeClr val="tx1"/>
          </a:solidFill>
          <a:latin typeface="+mn-lt"/>
          <a:ea typeface="+mn-ea"/>
          <a:cs typeface="+mn-cs"/>
        </a:defRPr>
      </a:lvl7pPr>
      <a:lvl8pPr marL="2399813" algn="l" defTabSz="685661" rtl="0" eaLnBrk="1" latinLnBrk="0" hangingPunct="1">
        <a:defRPr sz="1350" kern="1200">
          <a:solidFill>
            <a:schemeClr val="tx1"/>
          </a:solidFill>
          <a:latin typeface="+mn-lt"/>
          <a:ea typeface="+mn-ea"/>
          <a:cs typeface="+mn-cs"/>
        </a:defRPr>
      </a:lvl8pPr>
      <a:lvl9pPr marL="2742644" algn="l" defTabSz="68566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icpsr.umich.edu/icpsrweb/content/AHRQMCC/shared-code.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commonwealthfund.org/publications/issue-briefs/2016/aug/high-need-high-cost-patients-meps1"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687" t="10" r="14299" b="-1"/>
          <a:stretch/>
        </p:blipFill>
        <p:spPr>
          <a:xfrm>
            <a:off x="-1" y="1"/>
            <a:ext cx="9144001" cy="6856094"/>
          </a:xfrm>
          <a:prstGeom prst="rect">
            <a:avLst/>
          </a:prstGeom>
        </p:spPr>
      </p:pic>
      <p:sp>
        <p:nvSpPr>
          <p:cNvPr id="2" name="Title 1"/>
          <p:cNvSpPr>
            <a:spLocks noGrp="1"/>
          </p:cNvSpPr>
          <p:nvPr>
            <p:ph type="ctrTitle"/>
          </p:nvPr>
        </p:nvSpPr>
        <p:spPr>
          <a:xfrm>
            <a:off x="360680" y="1521435"/>
            <a:ext cx="5506720" cy="1102411"/>
          </a:xfrm>
        </p:spPr>
        <p:txBody>
          <a:bodyPr>
            <a:noAutofit/>
          </a:bodyPr>
          <a:lstStyle/>
          <a:p>
            <a:pPr algn="l"/>
            <a:r>
              <a:rPr lang="en-US" sz="3600" dirty="0">
                <a:solidFill>
                  <a:schemeClr val="bg1"/>
                </a:solidFill>
                <a:latin typeface="Georgia" panose="02040502050405020303" pitchFamily="18" charset="0"/>
              </a:rPr>
              <a:t>The Impact of a Behavioral Health Condition on the </a:t>
            </a:r>
            <a:r>
              <a:rPr lang="en-US" sz="3600" dirty="0" smtClean="0">
                <a:solidFill>
                  <a:schemeClr val="bg1"/>
                </a:solidFill>
                <a:latin typeface="Georgia" panose="02040502050405020303" pitchFamily="18" charset="0"/>
              </a:rPr>
              <a:t/>
            </a:r>
            <a:br>
              <a:rPr lang="en-US" sz="3600" dirty="0" smtClean="0">
                <a:solidFill>
                  <a:schemeClr val="bg1"/>
                </a:solidFill>
                <a:latin typeface="Georgia" panose="02040502050405020303" pitchFamily="18" charset="0"/>
              </a:rPr>
            </a:br>
            <a:r>
              <a:rPr lang="en-US" sz="3600" dirty="0" smtClean="0">
                <a:solidFill>
                  <a:schemeClr val="bg1"/>
                </a:solidFill>
                <a:latin typeface="Georgia" panose="02040502050405020303" pitchFamily="18" charset="0"/>
              </a:rPr>
              <a:t>High-Need </a:t>
            </a:r>
            <a:r>
              <a:rPr lang="en-US" sz="3600" dirty="0">
                <a:solidFill>
                  <a:schemeClr val="bg1"/>
                </a:solidFill>
                <a:latin typeface="Georgia" panose="02040502050405020303" pitchFamily="18" charset="0"/>
              </a:rPr>
              <a:t>Patient</a:t>
            </a:r>
          </a:p>
        </p:txBody>
      </p:sp>
      <p:sp>
        <p:nvSpPr>
          <p:cNvPr id="3" name="Subtitle 2"/>
          <p:cNvSpPr>
            <a:spLocks noGrp="1"/>
          </p:cNvSpPr>
          <p:nvPr>
            <p:ph type="subTitle" idx="1"/>
          </p:nvPr>
        </p:nvSpPr>
        <p:spPr>
          <a:xfrm>
            <a:off x="360680" y="4145281"/>
            <a:ext cx="4739640" cy="1664810"/>
          </a:xfrm>
        </p:spPr>
        <p:txBody>
          <a:bodyPr>
            <a:noAutofit/>
          </a:bodyPr>
          <a:lstStyle/>
          <a:p>
            <a:pPr algn="l">
              <a:spcBef>
                <a:spcPts val="0"/>
              </a:spcBef>
              <a:spcAft>
                <a:spcPts val="1350"/>
              </a:spcAft>
            </a:pPr>
            <a:r>
              <a:rPr lang="en-US" sz="2250" b="1" dirty="0">
                <a:solidFill>
                  <a:schemeClr val="tx2"/>
                </a:solidFill>
                <a:latin typeface="Georgia" panose="02040502050405020303" pitchFamily="18" charset="0"/>
              </a:rPr>
              <a:t>November 2016</a:t>
            </a:r>
            <a:endParaRPr lang="en-US" sz="2025" b="1" dirty="0">
              <a:solidFill>
                <a:schemeClr val="tx2"/>
              </a:solidFill>
              <a:latin typeface="Georgia" panose="02040502050405020303" pitchFamily="18" charset="0"/>
            </a:endParaRPr>
          </a:p>
          <a:p>
            <a:pPr algn="l"/>
            <a:r>
              <a:rPr lang="en-US" sz="1400" b="1" dirty="0">
                <a:solidFill>
                  <a:schemeClr val="tx2"/>
                </a:solidFill>
              </a:rPr>
              <a:t>Susan L. Hayes, Jamie </a:t>
            </a:r>
            <a:r>
              <a:rPr lang="en-US" sz="1400" b="1" dirty="0" smtClean="0">
                <a:solidFill>
                  <a:schemeClr val="tx2"/>
                </a:solidFill>
              </a:rPr>
              <a:t>Ryan, Claudia </a:t>
            </a:r>
            <a:r>
              <a:rPr lang="en-US" sz="1400" b="1" dirty="0">
                <a:solidFill>
                  <a:schemeClr val="tx2"/>
                </a:solidFill>
              </a:rPr>
              <a:t>A. Salzberg, </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Douglas </a:t>
            </a:r>
            <a:r>
              <a:rPr lang="en-US" sz="1400" b="1" dirty="0">
                <a:solidFill>
                  <a:schemeClr val="tx2"/>
                </a:solidFill>
              </a:rPr>
              <a:t>McCarthy, David C. Radley, </a:t>
            </a:r>
            <a:r>
              <a:rPr lang="en-US" sz="1400" b="1" dirty="0" smtClean="0">
                <a:solidFill>
                  <a:schemeClr val="tx2"/>
                </a:solidFill>
              </a:rPr>
              <a:t>Melinda </a:t>
            </a:r>
            <a:r>
              <a:rPr lang="en-US" sz="1400" b="1" dirty="0">
                <a:solidFill>
                  <a:schemeClr val="tx2"/>
                </a:solidFill>
              </a:rPr>
              <a:t>K. Abrams, </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Tanya </a:t>
            </a:r>
            <a:r>
              <a:rPr lang="en-US" sz="1400" b="1" dirty="0">
                <a:solidFill>
                  <a:schemeClr val="tx2"/>
                </a:solidFill>
              </a:rPr>
              <a:t>Shah, and Gerard F. Anderson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 y="5723373"/>
            <a:ext cx="3075216" cy="916021"/>
          </a:xfrm>
          <a:prstGeom prst="rect">
            <a:avLst/>
          </a:prstGeom>
        </p:spPr>
      </p:pic>
    </p:spTree>
    <p:extLst>
      <p:ext uri="{BB962C8B-B14F-4D97-AF65-F5344CB8AC3E}">
        <p14:creationId xmlns:p14="http://schemas.microsoft.com/office/powerpoint/2010/main" val="2849583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a:t>High-need adults with </a:t>
            </a:r>
            <a:r>
              <a:rPr lang="en-US" sz="2400" dirty="0" smtClean="0"/>
              <a:t>a behavioral </a:t>
            </a:r>
            <a:r>
              <a:rPr lang="en-US" sz="2400" dirty="0"/>
              <a:t>health </a:t>
            </a:r>
            <a:r>
              <a:rPr lang="en-US" sz="2400" dirty="0" smtClean="0"/>
              <a:t>condition </a:t>
            </a:r>
            <a:r>
              <a:rPr lang="en-US" sz="2400" dirty="0"/>
              <a:t>have an even greater likelihood than </a:t>
            </a:r>
            <a:r>
              <a:rPr lang="en-US" sz="2400" dirty="0" smtClean="0"/>
              <a:t>those </a:t>
            </a:r>
            <a:r>
              <a:rPr lang="en-US" sz="2400" dirty="0"/>
              <a:t>without such </a:t>
            </a:r>
            <a:r>
              <a:rPr lang="en-US" sz="2400" dirty="0" smtClean="0"/>
              <a:t>a condition </a:t>
            </a:r>
            <a:r>
              <a:rPr lang="en-US" sz="2400" dirty="0"/>
              <a:t>to remain high spenders over two years</a:t>
            </a:r>
            <a:r>
              <a:rPr lang="en-US" sz="2400" dirty="0" smtClean="0"/>
              <a:t>.</a:t>
            </a:r>
            <a:endParaRPr lang="en-US" sz="2400" dirty="0"/>
          </a:p>
        </p:txBody>
      </p:sp>
      <p:sp>
        <p:nvSpPr>
          <p:cNvPr id="3" name="Text Placeholder 2"/>
          <p:cNvSpPr>
            <a:spLocks noGrp="1"/>
          </p:cNvSpPr>
          <p:nvPr>
            <p:ph type="body" sz="quarter" idx="12"/>
          </p:nvPr>
        </p:nvSpPr>
        <p:spPr>
          <a:xfrm>
            <a:off x="2903621" y="5678905"/>
            <a:ext cx="3881740" cy="1072023"/>
          </a:xfrm>
        </p:spPr>
        <p:txBody>
          <a:bodyPr/>
          <a:lstStyle/>
          <a:p>
            <a:pPr>
              <a:spcBef>
                <a:spcPts val="250"/>
              </a:spcBef>
            </a:pPr>
            <a:r>
              <a:rPr lang="en-US" dirty="0" smtClean="0">
                <a:solidFill>
                  <a:srgbClr val="33383A"/>
                </a:solidFill>
              </a:rPr>
              <a:t>Notes: </a:t>
            </a:r>
            <a:r>
              <a:rPr lang="en-US" dirty="0">
                <a:solidFill>
                  <a:srgbClr val="33383A"/>
                </a:solidFill>
              </a:rPr>
              <a:t>Noninstitutionalized civilian population age 18 and older. Percentages are based on total individuals in each cohort for whom there were </a:t>
            </a:r>
            <a:r>
              <a:rPr lang="en-US" dirty="0" smtClean="0">
                <a:solidFill>
                  <a:srgbClr val="33383A"/>
                </a:solidFill>
              </a:rPr>
              <a:t>two </a:t>
            </a:r>
            <a:r>
              <a:rPr lang="en-US" dirty="0">
                <a:solidFill>
                  <a:srgbClr val="33383A"/>
                </a:solidFill>
              </a:rPr>
              <a:t>years of </a:t>
            </a:r>
            <a:r>
              <a:rPr lang="en-US" dirty="0" smtClean="0">
                <a:solidFill>
                  <a:srgbClr val="33383A"/>
                </a:solidFill>
              </a:rPr>
              <a:t>data.</a:t>
            </a:r>
          </a:p>
          <a:p>
            <a:pPr>
              <a:spcBef>
                <a:spcPts val="250"/>
              </a:spcBef>
            </a:pPr>
            <a:r>
              <a:rPr lang="en-US" dirty="0" smtClean="0">
                <a:solidFill>
                  <a:srgbClr val="33383A"/>
                </a:solidFill>
              </a:rPr>
              <a:t>Data</a:t>
            </a:r>
            <a:r>
              <a:rPr lang="en-US" dirty="0">
                <a:solidFill>
                  <a:srgbClr val="33383A"/>
                </a:solidFill>
              </a:rPr>
              <a:t>: 2009–2011 Medical Expenditure Panel Survey (MEPS). Analysis by C. A. </a:t>
            </a:r>
            <a:r>
              <a:rPr lang="en-US" dirty="0" err="1">
                <a:solidFill>
                  <a:srgbClr val="33383A"/>
                </a:solidFill>
              </a:rPr>
              <a:t>Salzberg</a:t>
            </a:r>
            <a:r>
              <a:rPr lang="en-US" dirty="0">
                <a:solidFill>
                  <a:srgbClr val="33383A"/>
                </a:solidFill>
              </a:rPr>
              <a:t>, Johns Hopkins University.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0491911"/>
              </p:ext>
            </p:extLst>
          </p:nvPr>
        </p:nvGraphicFramePr>
        <p:xfrm>
          <a:off x="2903538" y="336550"/>
          <a:ext cx="6064250" cy="46885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22"/>
          <p:cNvSpPr txBox="1"/>
          <p:nvPr/>
        </p:nvSpPr>
        <p:spPr>
          <a:xfrm>
            <a:off x="2961241" y="4790782"/>
            <a:ext cx="161362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accent5"/>
                </a:solidFill>
              </a:rPr>
              <a:t>Total adult population</a:t>
            </a:r>
            <a:endParaRPr lang="en-US" sz="1400" b="1" i="1" dirty="0">
              <a:solidFill>
                <a:schemeClr val="accent5"/>
              </a:solidFill>
            </a:endParaRPr>
          </a:p>
        </p:txBody>
      </p:sp>
      <p:sp>
        <p:nvSpPr>
          <p:cNvPr id="15" name="TextBox 23"/>
          <p:cNvSpPr txBox="1"/>
          <p:nvPr/>
        </p:nvSpPr>
        <p:spPr>
          <a:xfrm>
            <a:off x="5161683" y="4790782"/>
            <a:ext cx="1589494"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5"/>
                </a:solidFill>
              </a:rPr>
              <a:t>High-need </a:t>
            </a:r>
            <a:r>
              <a:rPr lang="en-US" sz="1400" b="1" dirty="0">
                <a:solidFill>
                  <a:schemeClr val="accent5"/>
                </a:solidFill>
              </a:rPr>
              <a:t>adults</a:t>
            </a:r>
            <a:br>
              <a:rPr lang="en-US" sz="1400" b="1" dirty="0">
                <a:solidFill>
                  <a:schemeClr val="accent5"/>
                </a:solidFill>
              </a:rPr>
            </a:br>
            <a:r>
              <a:rPr lang="en-US" sz="1400" b="1" dirty="0">
                <a:solidFill>
                  <a:schemeClr val="accent5"/>
                </a:solidFill>
              </a:rPr>
              <a:t>without behavioral health </a:t>
            </a:r>
            <a:r>
              <a:rPr lang="en-US" sz="1400" b="1" dirty="0" smtClean="0">
                <a:solidFill>
                  <a:schemeClr val="accent5"/>
                </a:solidFill>
              </a:rPr>
              <a:t>condition</a:t>
            </a:r>
            <a:endParaRPr lang="en-US" sz="1400" b="1" dirty="0">
              <a:solidFill>
                <a:schemeClr val="accent5"/>
              </a:solidFill>
            </a:endParaRPr>
          </a:p>
        </p:txBody>
      </p:sp>
      <p:sp>
        <p:nvSpPr>
          <p:cNvPr id="16" name="TextBox 25"/>
          <p:cNvSpPr txBox="1"/>
          <p:nvPr/>
        </p:nvSpPr>
        <p:spPr>
          <a:xfrm>
            <a:off x="7364857" y="4790782"/>
            <a:ext cx="1491834"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5"/>
                </a:solidFill>
              </a:rPr>
              <a:t>High-need </a:t>
            </a:r>
            <a:r>
              <a:rPr lang="en-US" sz="1400" b="1" dirty="0">
                <a:solidFill>
                  <a:schemeClr val="accent5"/>
                </a:solidFill>
              </a:rPr>
              <a:t>adults with behavioral health </a:t>
            </a:r>
            <a:r>
              <a:rPr lang="en-US" sz="1400" b="1" dirty="0" smtClean="0">
                <a:solidFill>
                  <a:schemeClr val="accent5"/>
                </a:solidFill>
              </a:rPr>
              <a:t>condition</a:t>
            </a:r>
            <a:endParaRPr lang="en-US" sz="1400" b="1" dirty="0">
              <a:solidFill>
                <a:schemeClr val="accent5"/>
              </a:solidFill>
            </a:endParaRPr>
          </a:p>
        </p:txBody>
      </p:sp>
      <p:grpSp>
        <p:nvGrpSpPr>
          <p:cNvPr id="17" name="Group 16"/>
          <p:cNvGrpSpPr/>
          <p:nvPr/>
        </p:nvGrpSpPr>
        <p:grpSpPr>
          <a:xfrm>
            <a:off x="2987773" y="175795"/>
            <a:ext cx="4213887" cy="523220"/>
            <a:chOff x="3459197" y="2095969"/>
            <a:chExt cx="4213887" cy="523220"/>
          </a:xfrm>
        </p:grpSpPr>
        <p:sp>
          <p:nvSpPr>
            <p:cNvPr id="18" name="TextBox 17"/>
            <p:cNvSpPr txBox="1"/>
            <p:nvPr/>
          </p:nvSpPr>
          <p:spPr>
            <a:xfrm>
              <a:off x="3568925" y="2095969"/>
              <a:ext cx="410415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accent5"/>
                  </a:solidFill>
                </a:rPr>
                <a:t>Percent in top-spending category one year only</a:t>
              </a:r>
            </a:p>
            <a:p>
              <a:r>
                <a:rPr lang="en-US" sz="1400" dirty="0">
                  <a:solidFill>
                    <a:schemeClr val="accent5"/>
                  </a:solidFill>
                </a:rPr>
                <a:t>Percent in top-spending category two years in a row</a:t>
              </a:r>
            </a:p>
          </p:txBody>
        </p:sp>
        <p:sp>
          <p:nvSpPr>
            <p:cNvPr id="19" name="TextBox 18"/>
            <p:cNvSpPr txBox="1">
              <a:spLocks/>
            </p:cNvSpPr>
            <p:nvPr/>
          </p:nvSpPr>
          <p:spPr>
            <a:xfrm>
              <a:off x="3459197" y="2206370"/>
              <a:ext cx="109728" cy="109728"/>
            </a:xfrm>
            <a:prstGeom prst="rect">
              <a:avLst/>
            </a:prstGeom>
            <a:solidFill>
              <a:schemeClr val="accent4">
                <a:lumMod val="50000"/>
              </a:schemeClr>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20" name="TextBox 19"/>
            <p:cNvSpPr txBox="1">
              <a:spLocks/>
            </p:cNvSpPr>
            <p:nvPr/>
          </p:nvSpPr>
          <p:spPr>
            <a:xfrm>
              <a:off x="3459197" y="2419095"/>
              <a:ext cx="109728" cy="109728"/>
            </a:xfrm>
            <a:prstGeom prst="rect">
              <a:avLst/>
            </a:prstGeom>
            <a:solidFill>
              <a:schemeClr val="tx2"/>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grpSp>
    </p:spTree>
    <p:extLst>
      <p:ext uri="{BB962C8B-B14F-4D97-AF65-F5344CB8AC3E}">
        <p14:creationId xmlns:p14="http://schemas.microsoft.com/office/powerpoint/2010/main" val="192820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smtClean="0"/>
              <a:t>High-need adults </a:t>
            </a:r>
            <a:r>
              <a:rPr lang="en-US" sz="2400" dirty="0"/>
              <a:t>with a b</a:t>
            </a:r>
            <a:r>
              <a:rPr lang="en-US" sz="2400" dirty="0" smtClean="0"/>
              <a:t>ehavioral </a:t>
            </a:r>
            <a:r>
              <a:rPr lang="en-US" sz="2400" dirty="0"/>
              <a:t>h</a:t>
            </a:r>
            <a:r>
              <a:rPr lang="en-US" sz="2400" dirty="0" smtClean="0"/>
              <a:t>ealth </a:t>
            </a:r>
            <a:r>
              <a:rPr lang="en-US" sz="2400" dirty="0"/>
              <a:t>c</a:t>
            </a:r>
            <a:r>
              <a:rPr lang="en-US" sz="2400" dirty="0" smtClean="0"/>
              <a:t>ondition </a:t>
            </a:r>
            <a:r>
              <a:rPr lang="en-US" sz="2400" dirty="0"/>
              <a:t>h</a:t>
            </a:r>
            <a:r>
              <a:rPr lang="en-US" sz="2400" dirty="0" smtClean="0"/>
              <a:t>ave more unmet needs </a:t>
            </a:r>
            <a:r>
              <a:rPr lang="en-US" sz="2400" dirty="0"/>
              <a:t>and a</a:t>
            </a:r>
            <a:r>
              <a:rPr lang="en-US" sz="2400" dirty="0" smtClean="0"/>
              <a:t>re </a:t>
            </a:r>
            <a:r>
              <a:rPr lang="en-US" sz="2400" dirty="0"/>
              <a:t>l</a:t>
            </a:r>
            <a:r>
              <a:rPr lang="en-US" sz="2400" dirty="0" smtClean="0"/>
              <a:t>ess likely </a:t>
            </a:r>
            <a:r>
              <a:rPr lang="en-US" sz="2400" dirty="0"/>
              <a:t>to </a:t>
            </a:r>
            <a:r>
              <a:rPr lang="en-US" sz="2400" dirty="0" smtClean="0"/>
              <a:t>report </a:t>
            </a:r>
            <a:r>
              <a:rPr lang="en-US" sz="2400" dirty="0"/>
              <a:t>e</a:t>
            </a:r>
            <a:r>
              <a:rPr lang="en-US" sz="2400" dirty="0" smtClean="0"/>
              <a:t>asy access </a:t>
            </a:r>
            <a:r>
              <a:rPr lang="en-US" sz="2400" dirty="0"/>
              <a:t>to </a:t>
            </a:r>
            <a:r>
              <a:rPr lang="en-US" sz="2400" dirty="0" smtClean="0"/>
              <a:t>specialists </a:t>
            </a:r>
            <a:r>
              <a:rPr lang="en-US" sz="2400" dirty="0"/>
              <a:t>and g</a:t>
            </a:r>
            <a:r>
              <a:rPr lang="en-US" sz="2400" dirty="0" smtClean="0"/>
              <a:t>ood provider communication</a:t>
            </a:r>
            <a:r>
              <a:rPr lang="en-US" sz="2400" dirty="0"/>
              <a:t>.</a:t>
            </a:r>
          </a:p>
        </p:txBody>
      </p:sp>
      <p:sp>
        <p:nvSpPr>
          <p:cNvPr id="3" name="Text Placeholder 2"/>
          <p:cNvSpPr>
            <a:spLocks noGrp="1"/>
          </p:cNvSpPr>
          <p:nvPr>
            <p:ph type="body" sz="quarter" idx="12"/>
          </p:nvPr>
        </p:nvSpPr>
        <p:spPr/>
        <p:txBody>
          <a:bodyPr/>
          <a:lstStyle/>
          <a:p>
            <a:r>
              <a:rPr lang="en-US" dirty="0" smtClean="0"/>
              <a:t>Data</a:t>
            </a:r>
            <a:r>
              <a:rPr lang="en-US" dirty="0"/>
              <a:t>: 2009–2011 Medical Expenditure Panel Survey (MEPS). Analysis by C. A. </a:t>
            </a:r>
            <a:r>
              <a:rPr lang="en-US" dirty="0" err="1"/>
              <a:t>Salzberg</a:t>
            </a:r>
            <a:r>
              <a:rPr lang="en-US" dirty="0"/>
              <a:t>, Johns Hopkins University</a:t>
            </a:r>
            <a:r>
              <a:rPr lang="en-US" dirty="0" smtClean="0"/>
              <a: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09949237"/>
              </p:ext>
            </p:extLst>
          </p:nvPr>
        </p:nvGraphicFramePr>
        <p:xfrm>
          <a:off x="2903538" y="336550"/>
          <a:ext cx="6064250" cy="424561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987773" y="175795"/>
            <a:ext cx="4213887" cy="738664"/>
            <a:chOff x="3459197" y="2095969"/>
            <a:chExt cx="4213887" cy="738664"/>
          </a:xfrm>
        </p:grpSpPr>
        <p:sp>
          <p:nvSpPr>
            <p:cNvPr id="14" name="TextBox 13"/>
            <p:cNvSpPr txBox="1"/>
            <p:nvPr/>
          </p:nvSpPr>
          <p:spPr>
            <a:xfrm>
              <a:off x="3568925" y="2095969"/>
              <a:ext cx="410415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accent5"/>
                  </a:solidFill>
                </a:rPr>
                <a:t>Total adult population </a:t>
              </a:r>
            </a:p>
            <a:p>
              <a:r>
                <a:rPr lang="en-US" sz="1400" dirty="0">
                  <a:solidFill>
                    <a:schemeClr val="accent5"/>
                  </a:solidFill>
                </a:rPr>
                <a:t>High-need adults without behavioral health </a:t>
              </a:r>
              <a:r>
                <a:rPr lang="en-US" sz="1400" dirty="0" smtClean="0">
                  <a:solidFill>
                    <a:schemeClr val="accent5"/>
                  </a:solidFill>
                </a:rPr>
                <a:t>condition </a:t>
              </a:r>
              <a:endParaRPr lang="en-US" sz="1400" dirty="0">
                <a:solidFill>
                  <a:schemeClr val="accent5"/>
                </a:solidFill>
              </a:endParaRPr>
            </a:p>
            <a:p>
              <a:r>
                <a:rPr lang="en-US" sz="1400" dirty="0" smtClean="0">
                  <a:solidFill>
                    <a:schemeClr val="accent5"/>
                  </a:solidFill>
                </a:rPr>
                <a:t>High-need adults </a:t>
              </a:r>
              <a:r>
                <a:rPr lang="en-US" sz="1400" dirty="0">
                  <a:solidFill>
                    <a:schemeClr val="accent5"/>
                  </a:solidFill>
                </a:rPr>
                <a:t>with behavioral health condition</a:t>
              </a:r>
              <a:endParaRPr lang="en-US" sz="1400" b="1" dirty="0">
                <a:solidFill>
                  <a:schemeClr val="accent5"/>
                </a:solidFill>
              </a:endParaRPr>
            </a:p>
          </p:txBody>
        </p:sp>
        <p:sp>
          <p:nvSpPr>
            <p:cNvPr id="15" name="TextBox 14"/>
            <p:cNvSpPr txBox="1">
              <a:spLocks/>
            </p:cNvSpPr>
            <p:nvPr/>
          </p:nvSpPr>
          <p:spPr>
            <a:xfrm>
              <a:off x="3459197" y="2206370"/>
              <a:ext cx="109728" cy="109728"/>
            </a:xfrm>
            <a:prstGeom prst="rect">
              <a:avLst/>
            </a:prstGeom>
            <a:solidFill>
              <a:schemeClr val="accent5"/>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16" name="TextBox 15"/>
            <p:cNvSpPr txBox="1">
              <a:spLocks/>
            </p:cNvSpPr>
            <p:nvPr/>
          </p:nvSpPr>
          <p:spPr>
            <a:xfrm>
              <a:off x="3459197" y="2419095"/>
              <a:ext cx="109728" cy="109728"/>
            </a:xfrm>
            <a:prstGeom prst="rect">
              <a:avLst/>
            </a:prstGeom>
            <a:solidFill>
              <a:schemeClr val="accent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17" name="TextBox 16"/>
            <p:cNvSpPr txBox="1">
              <a:spLocks/>
            </p:cNvSpPr>
            <p:nvPr/>
          </p:nvSpPr>
          <p:spPr>
            <a:xfrm>
              <a:off x="3459197" y="2631819"/>
              <a:ext cx="109728" cy="109728"/>
            </a:xfrm>
            <a:prstGeom prst="rect">
              <a:avLst/>
            </a:prstGeom>
            <a:solidFill>
              <a:schemeClr val="accent2"/>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grpSp>
      <p:sp>
        <p:nvSpPr>
          <p:cNvPr id="18" name="Text Placeholder 2"/>
          <p:cNvSpPr txBox="1">
            <a:spLocks/>
          </p:cNvSpPr>
          <p:nvPr/>
        </p:nvSpPr>
        <p:spPr>
          <a:xfrm>
            <a:off x="2903538" y="5290404"/>
            <a:ext cx="6064250" cy="1072023"/>
          </a:xfrm>
          <a:prstGeom prst="rect">
            <a:avLst/>
          </a:prstGeom>
        </p:spPr>
        <p:txBody>
          <a:bodyPr anchor="b" anchorCtr="0"/>
          <a:lstStyle>
            <a:lvl1pPr marL="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1pPr>
            <a:lvl2pPr marL="45720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2pPr>
            <a:lvl3pPr marL="91440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3pPr>
            <a:lvl4pPr marL="137160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4pPr>
            <a:lvl5pPr marL="182880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5pPr>
            <a:lvl6pPr marL="1885567"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398"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229"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059"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smtClean="0"/>
              <a:t>Notes: Noninstitutionalized civilian population age 18 and older. Unmet need means the respondent reported that they needed necessary health care or prescription medication but were unable to receive it or were delayed in receiving it during the past 12 months. Easy access to specialists means the respondent reported they needed to see a specialist and that it was </a:t>
            </a:r>
            <a:r>
              <a:rPr lang="en-US" dirty="0" smtClean="0">
                <a:solidFill>
                  <a:schemeClr val="tx1"/>
                </a:solidFill>
              </a:rPr>
              <a:t>always</a:t>
            </a:r>
            <a:r>
              <a:rPr lang="en-US" dirty="0" smtClean="0">
                <a:solidFill>
                  <a:srgbClr val="FF0000"/>
                </a:solidFill>
              </a:rPr>
              <a:t> </a:t>
            </a:r>
            <a:r>
              <a:rPr lang="en-US" dirty="0" smtClean="0"/>
              <a:t>easy to get a specialist referral. Good patient–provider communication is a composite measure restricted to those who went to a doctor’s office or clinic to get care and reported that the health care provider always: listened carefully; explained things in a way that was easy to understand; showed respect for what the patient had to say; and spent enough time with the patient.</a:t>
            </a:r>
            <a:endParaRPr lang="en-US" dirty="0"/>
          </a:p>
        </p:txBody>
      </p:sp>
    </p:spTree>
    <p:extLst>
      <p:ext uri="{BB962C8B-B14F-4D97-AF65-F5344CB8AC3E}">
        <p14:creationId xmlns:p14="http://schemas.microsoft.com/office/powerpoint/2010/main" val="213748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 y="-1"/>
            <a:ext cx="9144000" cy="1645920"/>
          </a:xfrm>
        </p:spPr>
        <p:txBody>
          <a:bodyPr anchor="ctr" anchorCtr="0"/>
          <a:lstStyle/>
          <a:p>
            <a:pPr algn="l">
              <a:spcAft>
                <a:spcPts val="1012"/>
              </a:spcAft>
            </a:pPr>
            <a:r>
              <a:rPr lang="en-US" sz="2000" dirty="0"/>
              <a:t>High-need adults with a behavioral health condition who have both Medicare and Medicaid coverage (“dual </a:t>
            </a:r>
            <a:r>
              <a:rPr lang="en-US" sz="2000" dirty="0" err="1"/>
              <a:t>eligibles</a:t>
            </a:r>
            <a:r>
              <a:rPr lang="en-US" sz="2000" dirty="0"/>
              <a:t>”) are more likely to report easy access to </a:t>
            </a:r>
            <a:r>
              <a:rPr lang="en-US" sz="2000" dirty="0" smtClean="0"/>
              <a:t>specialists. They are </a:t>
            </a:r>
            <a:r>
              <a:rPr lang="en-US" sz="2000" dirty="0"/>
              <a:t>also more likely than high-need </a:t>
            </a:r>
            <a:r>
              <a:rPr lang="en-US" sz="2000" dirty="0" smtClean="0"/>
              <a:t>dual </a:t>
            </a:r>
            <a:r>
              <a:rPr lang="en-US" sz="2000" dirty="0" err="1"/>
              <a:t>eligibles</a:t>
            </a:r>
            <a:r>
              <a:rPr lang="en-US" sz="2000" dirty="0"/>
              <a:t> without a behavioral health condition, as well as dual </a:t>
            </a:r>
            <a:r>
              <a:rPr lang="en-US" sz="2000" dirty="0" err="1"/>
              <a:t>eligibles</a:t>
            </a:r>
            <a:r>
              <a:rPr lang="en-US" sz="2000" dirty="0"/>
              <a:t> in the total adult population, to say this was their experience</a:t>
            </a:r>
            <a:r>
              <a:rPr lang="en-US" sz="2000" dirty="0" smtClean="0"/>
              <a:t>.</a:t>
            </a:r>
            <a:endParaRPr lang="en-US" sz="2000" dirty="0"/>
          </a:p>
        </p:txBody>
      </p:sp>
      <p:sp>
        <p:nvSpPr>
          <p:cNvPr id="3" name="Text Placeholder 2"/>
          <p:cNvSpPr>
            <a:spLocks noGrp="1"/>
          </p:cNvSpPr>
          <p:nvPr>
            <p:ph type="body" sz="quarter" idx="12"/>
          </p:nvPr>
        </p:nvSpPr>
        <p:spPr/>
        <p:txBody>
          <a:bodyPr/>
          <a:lstStyle/>
          <a:p>
            <a:pPr>
              <a:spcBef>
                <a:spcPts val="250"/>
              </a:spcBef>
            </a:pPr>
            <a:r>
              <a:rPr lang="en-US" dirty="0" smtClean="0"/>
              <a:t>Notes: </a:t>
            </a:r>
            <a:r>
              <a:rPr lang="en-US" dirty="0"/>
              <a:t>Noninstitutionalized civilian population age 18 and older. Easy access to specialists means the respondent reported they needed to see a specialist and that it was </a:t>
            </a:r>
            <a:r>
              <a:rPr lang="en-US" dirty="0" smtClean="0">
                <a:solidFill>
                  <a:schemeClr val="tx1"/>
                </a:solidFill>
              </a:rPr>
              <a:t>always </a:t>
            </a:r>
            <a:r>
              <a:rPr lang="en-US" dirty="0" smtClean="0"/>
              <a:t>easy </a:t>
            </a:r>
            <a:r>
              <a:rPr lang="en-US" dirty="0"/>
              <a:t>to get a specialist </a:t>
            </a:r>
            <a:r>
              <a:rPr lang="en-US" dirty="0" smtClean="0"/>
              <a:t>referral.</a:t>
            </a:r>
          </a:p>
          <a:p>
            <a:pPr>
              <a:spcBef>
                <a:spcPts val="250"/>
              </a:spcBef>
            </a:pPr>
            <a:r>
              <a:rPr lang="en-US" dirty="0" smtClean="0"/>
              <a:t>Data</a:t>
            </a:r>
            <a:r>
              <a:rPr lang="en-US" dirty="0"/>
              <a:t>: 2009–2011 Medical Expenditure Panel Survey (MEPS). Analysis by C. A. </a:t>
            </a:r>
            <a:r>
              <a:rPr lang="en-US" dirty="0" err="1"/>
              <a:t>Salzberg</a:t>
            </a:r>
            <a:r>
              <a:rPr lang="en-US" dirty="0"/>
              <a:t>, Johns Hopkins University</a:t>
            </a:r>
            <a:r>
              <a:rPr lang="en-US" dirty="0" smtClean="0"/>
              <a: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6968200"/>
              </p:ext>
            </p:extLst>
          </p:nvPr>
        </p:nvGraphicFramePr>
        <p:xfrm>
          <a:off x="152400" y="1859286"/>
          <a:ext cx="8815388" cy="34968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029504"/>
            <a:ext cx="8815388" cy="369332"/>
          </a:xfrm>
          <a:prstGeom prst="rect">
            <a:avLst/>
          </a:prstGeom>
          <a:noFill/>
        </p:spPr>
        <p:txBody>
          <a:bodyPr wrap="square" rtlCol="0">
            <a:spAutoFit/>
          </a:bodyPr>
          <a:lstStyle/>
          <a:p>
            <a:pPr algn="ctr"/>
            <a:r>
              <a:rPr lang="en-US" b="1" dirty="0">
                <a:solidFill>
                  <a:schemeClr val="accent5"/>
                </a:solidFill>
              </a:rPr>
              <a:t>Easy </a:t>
            </a:r>
            <a:r>
              <a:rPr lang="en-US" b="1" dirty="0" smtClean="0">
                <a:solidFill>
                  <a:schemeClr val="accent5"/>
                </a:solidFill>
              </a:rPr>
              <a:t>access </a:t>
            </a:r>
            <a:r>
              <a:rPr lang="en-US" b="1" dirty="0">
                <a:solidFill>
                  <a:schemeClr val="accent5"/>
                </a:solidFill>
              </a:rPr>
              <a:t>to </a:t>
            </a:r>
            <a:r>
              <a:rPr lang="en-US" b="1" dirty="0" smtClean="0">
                <a:solidFill>
                  <a:schemeClr val="accent5"/>
                </a:solidFill>
              </a:rPr>
              <a:t>specialists</a:t>
            </a:r>
            <a:endParaRPr lang="en-US" b="1" dirty="0">
              <a:solidFill>
                <a:schemeClr val="accent5"/>
              </a:solidFill>
            </a:endParaRPr>
          </a:p>
        </p:txBody>
      </p:sp>
      <p:grpSp>
        <p:nvGrpSpPr>
          <p:cNvPr id="7" name="Group 6"/>
          <p:cNvGrpSpPr/>
          <p:nvPr/>
        </p:nvGrpSpPr>
        <p:grpSpPr>
          <a:xfrm>
            <a:off x="346207" y="1789788"/>
            <a:ext cx="4213887" cy="738664"/>
            <a:chOff x="3459197" y="2095969"/>
            <a:chExt cx="4213887" cy="738664"/>
          </a:xfrm>
        </p:grpSpPr>
        <p:sp>
          <p:nvSpPr>
            <p:cNvPr id="9" name="TextBox 8"/>
            <p:cNvSpPr txBox="1"/>
            <p:nvPr/>
          </p:nvSpPr>
          <p:spPr>
            <a:xfrm>
              <a:off x="3568925" y="2095969"/>
              <a:ext cx="410415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accent5"/>
                  </a:solidFill>
                </a:rPr>
                <a:t>Total adult population </a:t>
              </a:r>
            </a:p>
            <a:p>
              <a:r>
                <a:rPr lang="en-US" sz="1400" dirty="0">
                  <a:solidFill>
                    <a:schemeClr val="accent5"/>
                  </a:solidFill>
                </a:rPr>
                <a:t>High-need adults without behavioral health </a:t>
              </a:r>
              <a:r>
                <a:rPr lang="en-US" sz="1400" dirty="0" smtClean="0">
                  <a:solidFill>
                    <a:schemeClr val="accent5"/>
                  </a:solidFill>
                </a:rPr>
                <a:t>condition </a:t>
              </a:r>
              <a:endParaRPr lang="en-US" sz="1400" dirty="0">
                <a:solidFill>
                  <a:schemeClr val="accent5"/>
                </a:solidFill>
              </a:endParaRPr>
            </a:p>
            <a:p>
              <a:r>
                <a:rPr lang="en-US" sz="1400" dirty="0" smtClean="0">
                  <a:solidFill>
                    <a:schemeClr val="accent5"/>
                  </a:solidFill>
                </a:rPr>
                <a:t>High-need adults </a:t>
              </a:r>
              <a:r>
                <a:rPr lang="en-US" sz="1400" dirty="0">
                  <a:solidFill>
                    <a:schemeClr val="accent5"/>
                  </a:solidFill>
                </a:rPr>
                <a:t>with behavioral health condition</a:t>
              </a:r>
              <a:endParaRPr lang="en-US" sz="1400" b="1" dirty="0">
                <a:solidFill>
                  <a:schemeClr val="accent5"/>
                </a:solidFill>
              </a:endParaRPr>
            </a:p>
          </p:txBody>
        </p:sp>
        <p:sp>
          <p:nvSpPr>
            <p:cNvPr id="10" name="TextBox 9"/>
            <p:cNvSpPr txBox="1">
              <a:spLocks/>
            </p:cNvSpPr>
            <p:nvPr/>
          </p:nvSpPr>
          <p:spPr>
            <a:xfrm>
              <a:off x="3459197" y="2206370"/>
              <a:ext cx="109728" cy="109728"/>
            </a:xfrm>
            <a:prstGeom prst="rect">
              <a:avLst/>
            </a:prstGeom>
            <a:solidFill>
              <a:schemeClr val="accent5"/>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12" name="TextBox 11"/>
            <p:cNvSpPr txBox="1">
              <a:spLocks/>
            </p:cNvSpPr>
            <p:nvPr/>
          </p:nvSpPr>
          <p:spPr>
            <a:xfrm>
              <a:off x="3459197" y="2419095"/>
              <a:ext cx="109728" cy="109728"/>
            </a:xfrm>
            <a:prstGeom prst="rect">
              <a:avLst/>
            </a:prstGeom>
            <a:solidFill>
              <a:schemeClr val="accent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13" name="TextBox 12"/>
            <p:cNvSpPr txBox="1">
              <a:spLocks/>
            </p:cNvSpPr>
            <p:nvPr/>
          </p:nvSpPr>
          <p:spPr>
            <a:xfrm>
              <a:off x="3459197" y="2631819"/>
              <a:ext cx="109728" cy="109728"/>
            </a:xfrm>
            <a:prstGeom prst="rect">
              <a:avLst/>
            </a:prstGeom>
            <a:solidFill>
              <a:schemeClr val="accent2"/>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grpSp>
    </p:spTree>
    <p:extLst>
      <p:ext uri="{BB962C8B-B14F-4D97-AF65-F5344CB8AC3E}">
        <p14:creationId xmlns:p14="http://schemas.microsoft.com/office/powerpoint/2010/main" val="58743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 y="0"/>
            <a:ext cx="9144000" cy="1645920"/>
          </a:xfrm>
        </p:spPr>
        <p:txBody>
          <a:bodyPr anchor="ctr" anchorCtr="0"/>
          <a:lstStyle/>
          <a:p>
            <a:pPr algn="l">
              <a:spcAft>
                <a:spcPts val="1012"/>
              </a:spcAft>
            </a:pPr>
            <a:r>
              <a:rPr lang="en-US" sz="2000" dirty="0"/>
              <a:t>High-need adults with a behavioral health condition who have both Medicare and Medicaid coverage (“dual </a:t>
            </a:r>
            <a:r>
              <a:rPr lang="en-US" sz="2000" dirty="0" err="1"/>
              <a:t>eligibles</a:t>
            </a:r>
            <a:r>
              <a:rPr lang="en-US" sz="2000" dirty="0"/>
              <a:t>”) are more likely to report </a:t>
            </a:r>
            <a:r>
              <a:rPr lang="en-US" sz="2000" dirty="0" smtClean="0"/>
              <a:t>good </a:t>
            </a:r>
            <a:r>
              <a:rPr lang="en-US" sz="2000" dirty="0"/>
              <a:t>communication with their </a:t>
            </a:r>
            <a:r>
              <a:rPr lang="en-US" sz="2000" dirty="0" smtClean="0"/>
              <a:t>provider. They are </a:t>
            </a:r>
            <a:r>
              <a:rPr lang="en-US" sz="2000" dirty="0"/>
              <a:t>also more likely than high-need </a:t>
            </a:r>
            <a:r>
              <a:rPr lang="en-US" sz="2000" dirty="0" smtClean="0"/>
              <a:t>dual </a:t>
            </a:r>
            <a:r>
              <a:rPr lang="en-US" sz="2000" dirty="0" err="1"/>
              <a:t>eligibles</a:t>
            </a:r>
            <a:r>
              <a:rPr lang="en-US" sz="2000" dirty="0"/>
              <a:t> without a behavioral health condition, as well as dual </a:t>
            </a:r>
            <a:r>
              <a:rPr lang="en-US" sz="2000" dirty="0" err="1"/>
              <a:t>eligibles</a:t>
            </a:r>
            <a:r>
              <a:rPr lang="en-US" sz="2000" dirty="0"/>
              <a:t> in the total adult population, to say this was their experience</a:t>
            </a:r>
            <a:r>
              <a:rPr lang="en-US" sz="2000" dirty="0" smtClean="0"/>
              <a:t>.</a:t>
            </a:r>
            <a:endParaRPr lang="en-US" sz="2000" dirty="0"/>
          </a:p>
        </p:txBody>
      </p:sp>
      <p:sp>
        <p:nvSpPr>
          <p:cNvPr id="3" name="Text Placeholder 2"/>
          <p:cNvSpPr>
            <a:spLocks noGrp="1"/>
          </p:cNvSpPr>
          <p:nvPr>
            <p:ph type="body" sz="quarter" idx="12"/>
          </p:nvPr>
        </p:nvSpPr>
        <p:spPr/>
        <p:txBody>
          <a:bodyPr/>
          <a:lstStyle/>
          <a:p>
            <a:pPr>
              <a:spcBef>
                <a:spcPts val="250"/>
              </a:spcBef>
            </a:pPr>
            <a:r>
              <a:rPr lang="en-US" dirty="0" smtClean="0"/>
              <a:t>Notes: </a:t>
            </a:r>
            <a:r>
              <a:rPr lang="en-US" dirty="0"/>
              <a:t>Noninstitutionalized civilian population age 18 and older. </a:t>
            </a:r>
            <a:r>
              <a:rPr lang="en-US" dirty="0" smtClean="0"/>
              <a:t>Good patient–provider </a:t>
            </a:r>
            <a:r>
              <a:rPr lang="en-US" dirty="0"/>
              <a:t>communication is a composite measure restricted </a:t>
            </a:r>
            <a:r>
              <a:rPr lang="en-US" dirty="0" smtClean="0"/>
              <a:t>to </a:t>
            </a:r>
            <a:r>
              <a:rPr lang="en-US" dirty="0"/>
              <a:t>those who went to a doctor’s office or clinic to get care and reported that the health care provider always: listened carefully; explained things in a way that was easy to understand; showed respect for what the patient had to say; and spent enough time with the patient.</a:t>
            </a:r>
          </a:p>
          <a:p>
            <a:pPr>
              <a:spcBef>
                <a:spcPts val="250"/>
              </a:spcBef>
            </a:pPr>
            <a:r>
              <a:rPr lang="en-US" dirty="0"/>
              <a:t>Data: 2009–2011 Medical Expenditure Panel Survey (MEPS). Analysis by C. A. </a:t>
            </a:r>
            <a:r>
              <a:rPr lang="en-US" dirty="0" err="1"/>
              <a:t>Salzberg</a:t>
            </a:r>
            <a:r>
              <a:rPr lang="en-US" dirty="0"/>
              <a:t>, Johns Hopkins University</a:t>
            </a:r>
            <a:r>
              <a:rPr lang="en-US" dirty="0" smtClean="0"/>
              <a: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85268877"/>
              </p:ext>
            </p:extLst>
          </p:nvPr>
        </p:nvGraphicFramePr>
        <p:xfrm>
          <a:off x="152400" y="1860549"/>
          <a:ext cx="8814816" cy="3493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7"/>
          <p:cNvGraphicFramePr>
            <a:graphicFrameLocks/>
          </p:cNvGraphicFramePr>
          <p:nvPr>
            <p:extLst>
              <p:ext uri="{D42A27DB-BD31-4B8C-83A1-F6EECF244321}">
                <p14:modId xmlns:p14="http://schemas.microsoft.com/office/powerpoint/2010/main" val="2058488568"/>
              </p:ext>
            </p:extLst>
          </p:nvPr>
        </p:nvGraphicFramePr>
        <p:xfrm>
          <a:off x="5730309" y="7345625"/>
          <a:ext cx="3184220" cy="342269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52400" y="5029504"/>
            <a:ext cx="8815388" cy="369332"/>
          </a:xfrm>
          <a:prstGeom prst="rect">
            <a:avLst/>
          </a:prstGeom>
          <a:noFill/>
        </p:spPr>
        <p:txBody>
          <a:bodyPr wrap="square" rtlCol="0">
            <a:spAutoFit/>
          </a:bodyPr>
          <a:lstStyle/>
          <a:p>
            <a:pPr algn="ctr"/>
            <a:r>
              <a:rPr lang="en-US" b="1">
                <a:solidFill>
                  <a:schemeClr val="accent5"/>
                </a:solidFill>
              </a:rPr>
              <a:t>Good </a:t>
            </a:r>
            <a:r>
              <a:rPr lang="en-US" b="1" smtClean="0">
                <a:solidFill>
                  <a:schemeClr val="accent5"/>
                </a:solidFill>
              </a:rPr>
              <a:t>patient–provider communication</a:t>
            </a:r>
            <a:endParaRPr lang="en-US" b="1" dirty="0">
              <a:solidFill>
                <a:schemeClr val="accent5"/>
              </a:solidFill>
            </a:endParaRPr>
          </a:p>
        </p:txBody>
      </p:sp>
      <p:grpSp>
        <p:nvGrpSpPr>
          <p:cNvPr id="23" name="Group 22"/>
          <p:cNvGrpSpPr/>
          <p:nvPr/>
        </p:nvGrpSpPr>
        <p:grpSpPr>
          <a:xfrm>
            <a:off x="346207" y="1789788"/>
            <a:ext cx="4213887" cy="738664"/>
            <a:chOff x="3459197" y="2095969"/>
            <a:chExt cx="4213887" cy="738664"/>
          </a:xfrm>
        </p:grpSpPr>
        <p:sp>
          <p:nvSpPr>
            <p:cNvPr id="24" name="TextBox 23"/>
            <p:cNvSpPr txBox="1"/>
            <p:nvPr/>
          </p:nvSpPr>
          <p:spPr>
            <a:xfrm>
              <a:off x="3568925" y="2095969"/>
              <a:ext cx="410415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accent5"/>
                  </a:solidFill>
                </a:rPr>
                <a:t>Total adult population </a:t>
              </a:r>
            </a:p>
            <a:p>
              <a:r>
                <a:rPr lang="en-US" sz="1400" dirty="0">
                  <a:solidFill>
                    <a:schemeClr val="accent5"/>
                  </a:solidFill>
                </a:rPr>
                <a:t>High-need adults without behavioral health </a:t>
              </a:r>
              <a:r>
                <a:rPr lang="en-US" sz="1400" dirty="0" smtClean="0">
                  <a:solidFill>
                    <a:schemeClr val="accent5"/>
                  </a:solidFill>
                </a:rPr>
                <a:t>condition </a:t>
              </a:r>
              <a:endParaRPr lang="en-US" sz="1400" dirty="0">
                <a:solidFill>
                  <a:schemeClr val="accent5"/>
                </a:solidFill>
              </a:endParaRPr>
            </a:p>
            <a:p>
              <a:r>
                <a:rPr lang="en-US" sz="1400" dirty="0" smtClean="0">
                  <a:solidFill>
                    <a:schemeClr val="accent5"/>
                  </a:solidFill>
                </a:rPr>
                <a:t>High-need adults </a:t>
              </a:r>
              <a:r>
                <a:rPr lang="en-US" sz="1400" dirty="0">
                  <a:solidFill>
                    <a:schemeClr val="accent5"/>
                  </a:solidFill>
                </a:rPr>
                <a:t>with behavioral health condition</a:t>
              </a:r>
              <a:endParaRPr lang="en-US" sz="1400" b="1" dirty="0">
                <a:solidFill>
                  <a:schemeClr val="accent5"/>
                </a:solidFill>
              </a:endParaRPr>
            </a:p>
          </p:txBody>
        </p:sp>
        <p:sp>
          <p:nvSpPr>
            <p:cNvPr id="25" name="TextBox 24"/>
            <p:cNvSpPr txBox="1">
              <a:spLocks/>
            </p:cNvSpPr>
            <p:nvPr/>
          </p:nvSpPr>
          <p:spPr>
            <a:xfrm>
              <a:off x="3459197" y="2206370"/>
              <a:ext cx="109728" cy="109728"/>
            </a:xfrm>
            <a:prstGeom prst="rect">
              <a:avLst/>
            </a:prstGeom>
            <a:solidFill>
              <a:schemeClr val="accent5"/>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26" name="TextBox 25"/>
            <p:cNvSpPr txBox="1">
              <a:spLocks/>
            </p:cNvSpPr>
            <p:nvPr/>
          </p:nvSpPr>
          <p:spPr>
            <a:xfrm>
              <a:off x="3459197" y="2419095"/>
              <a:ext cx="109728" cy="109728"/>
            </a:xfrm>
            <a:prstGeom prst="rect">
              <a:avLst/>
            </a:prstGeom>
            <a:solidFill>
              <a:schemeClr val="accent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27" name="TextBox 26"/>
            <p:cNvSpPr txBox="1">
              <a:spLocks/>
            </p:cNvSpPr>
            <p:nvPr/>
          </p:nvSpPr>
          <p:spPr>
            <a:xfrm>
              <a:off x="3459197" y="2631819"/>
              <a:ext cx="109728" cy="109728"/>
            </a:xfrm>
            <a:prstGeom prst="rect">
              <a:avLst/>
            </a:prstGeom>
            <a:solidFill>
              <a:schemeClr val="accent2"/>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grpSp>
    </p:spTree>
    <p:extLst>
      <p:ext uri="{BB962C8B-B14F-4D97-AF65-F5344CB8AC3E}">
        <p14:creationId xmlns:p14="http://schemas.microsoft.com/office/powerpoint/2010/main" val="62409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a:t>Nearly half of adults with high needs, regardless of whether they had a behavioral health condition, had a usual source of care that offered three key components of a medical home: comprehensive, accessible, and responsive care. </a:t>
            </a:r>
          </a:p>
          <a:p>
            <a:endParaRPr lang="en-US" sz="2000" dirty="0"/>
          </a:p>
          <a:p>
            <a:r>
              <a:rPr lang="en-US" sz="2000" dirty="0"/>
              <a:t>While this rate still leaves ample room for improvement, it is higher than the rate for adults overall (36%). </a:t>
            </a:r>
          </a:p>
        </p:txBody>
      </p:sp>
      <p:sp>
        <p:nvSpPr>
          <p:cNvPr id="3" name="Text Placeholder 2"/>
          <p:cNvSpPr>
            <a:spLocks noGrp="1"/>
          </p:cNvSpPr>
          <p:nvPr>
            <p:ph type="body" sz="quarter" idx="12"/>
          </p:nvPr>
        </p:nvSpPr>
        <p:spPr/>
        <p:txBody>
          <a:bodyPr/>
          <a:lstStyle/>
          <a:p>
            <a:r>
              <a:rPr lang="en-US" dirty="0" smtClean="0"/>
              <a:t>Data</a:t>
            </a:r>
            <a:r>
              <a:rPr lang="en-US" dirty="0"/>
              <a:t>: </a:t>
            </a:r>
            <a:r>
              <a:rPr lang="en-US" dirty="0" smtClean="0"/>
              <a:t>2009–2011 </a:t>
            </a:r>
            <a:r>
              <a:rPr lang="en-US" dirty="0"/>
              <a:t>Medical Panel Expenditure Survey (MEPS). Analysis by C. </a:t>
            </a:r>
            <a:r>
              <a:rPr lang="en-US" dirty="0" err="1"/>
              <a:t>Salzberg</a:t>
            </a:r>
            <a:r>
              <a:rPr lang="en-US" dirty="0"/>
              <a:t>, </a:t>
            </a:r>
            <a:r>
              <a:rPr lang="en-US" dirty="0" smtClean="0"/>
              <a:t>Johns </a:t>
            </a:r>
            <a:r>
              <a:rPr lang="en-US" dirty="0"/>
              <a:t>Hopkins University.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0790716"/>
              </p:ext>
            </p:extLst>
          </p:nvPr>
        </p:nvGraphicFramePr>
        <p:xfrm>
          <a:off x="2903538" y="914459"/>
          <a:ext cx="6064250" cy="389068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2"/>
          <p:cNvSpPr txBox="1">
            <a:spLocks/>
          </p:cNvSpPr>
          <p:nvPr/>
        </p:nvSpPr>
        <p:spPr>
          <a:xfrm>
            <a:off x="2903620" y="5284755"/>
            <a:ext cx="6138779" cy="1072023"/>
          </a:xfrm>
          <a:prstGeom prst="rect">
            <a:avLst/>
          </a:prstGeom>
        </p:spPr>
        <p:txBody>
          <a:bodyPr anchor="b" anchorCtr="0"/>
          <a:lstStyle>
            <a:lvl1pPr marL="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1pPr>
            <a:lvl2pPr marL="45720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2pPr>
            <a:lvl3pPr marL="91440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3pPr>
            <a:lvl4pPr marL="137160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4pPr>
            <a:lvl5pPr marL="1828800" indent="0" algn="l" defTabSz="685661" rtl="0" eaLnBrk="1" latinLnBrk="0" hangingPunct="1">
              <a:spcBef>
                <a:spcPct val="20000"/>
              </a:spcBef>
              <a:buFont typeface="Arial" panose="020B0604020202020204" pitchFamily="34" charset="0"/>
              <a:buNone/>
              <a:defRPr sz="1100" kern="1200">
                <a:solidFill>
                  <a:schemeClr val="accent6"/>
                </a:solidFill>
                <a:latin typeface="Calibri" charset="0"/>
                <a:ea typeface="Calibri" charset="0"/>
                <a:cs typeface="Calibri" charset="0"/>
              </a:defRPr>
            </a:lvl5pPr>
            <a:lvl6pPr marL="1885567"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398"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229"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059" indent="-171415" algn="l" defTabSz="68566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smtClean="0"/>
              <a:t>Notes: Noninstitutionalized civilian population age 18 and older. Comprehensive care means the usual provider offered care for routine or minor health problems and ongoing health problems, preventive health care, and referrals to other health providers. Accessible care means the usual provider offered office hours at night or the weekend, or the respondent had no difficulty contacting the provider by phone during regular hours or after hours. Responsive care means the usual provider usually asks about prescription medications and treatments prescribed by other doctors or usually asks the patient to help decide among a choice of treatments.</a:t>
            </a:r>
            <a:endParaRPr lang="en-US" dirty="0"/>
          </a:p>
        </p:txBody>
      </p:sp>
      <p:grpSp>
        <p:nvGrpSpPr>
          <p:cNvPr id="19" name="Group 18"/>
          <p:cNvGrpSpPr/>
          <p:nvPr/>
        </p:nvGrpSpPr>
        <p:grpSpPr>
          <a:xfrm>
            <a:off x="2987773" y="175795"/>
            <a:ext cx="4213887" cy="738664"/>
            <a:chOff x="3459197" y="2095969"/>
            <a:chExt cx="4213887" cy="738664"/>
          </a:xfrm>
        </p:grpSpPr>
        <p:sp>
          <p:nvSpPr>
            <p:cNvPr id="20" name="TextBox 19"/>
            <p:cNvSpPr txBox="1"/>
            <p:nvPr/>
          </p:nvSpPr>
          <p:spPr>
            <a:xfrm>
              <a:off x="3568925" y="2095969"/>
              <a:ext cx="410415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accent5"/>
                  </a:solidFill>
                </a:rPr>
                <a:t>Total adult population </a:t>
              </a:r>
            </a:p>
            <a:p>
              <a:r>
                <a:rPr lang="en-US" sz="1400" dirty="0">
                  <a:solidFill>
                    <a:schemeClr val="accent5"/>
                  </a:solidFill>
                </a:rPr>
                <a:t>High-need adults without behavioral health </a:t>
              </a:r>
              <a:r>
                <a:rPr lang="en-US" sz="1400" dirty="0" smtClean="0">
                  <a:solidFill>
                    <a:schemeClr val="accent5"/>
                  </a:solidFill>
                </a:rPr>
                <a:t>condition </a:t>
              </a:r>
              <a:endParaRPr lang="en-US" sz="1400" dirty="0">
                <a:solidFill>
                  <a:schemeClr val="accent5"/>
                </a:solidFill>
              </a:endParaRPr>
            </a:p>
            <a:p>
              <a:r>
                <a:rPr lang="en-US" sz="1400" dirty="0" smtClean="0">
                  <a:solidFill>
                    <a:schemeClr val="accent5"/>
                  </a:solidFill>
                </a:rPr>
                <a:t>High-need adults </a:t>
              </a:r>
              <a:r>
                <a:rPr lang="en-US" sz="1400" dirty="0">
                  <a:solidFill>
                    <a:schemeClr val="accent5"/>
                  </a:solidFill>
                </a:rPr>
                <a:t>with behavioral health condition</a:t>
              </a:r>
              <a:endParaRPr lang="en-US" sz="1400" b="1" dirty="0">
                <a:solidFill>
                  <a:schemeClr val="accent5"/>
                </a:solidFill>
              </a:endParaRPr>
            </a:p>
          </p:txBody>
        </p:sp>
        <p:sp>
          <p:nvSpPr>
            <p:cNvPr id="21" name="TextBox 20"/>
            <p:cNvSpPr txBox="1">
              <a:spLocks/>
            </p:cNvSpPr>
            <p:nvPr/>
          </p:nvSpPr>
          <p:spPr>
            <a:xfrm>
              <a:off x="3459197" y="2206370"/>
              <a:ext cx="109728" cy="109728"/>
            </a:xfrm>
            <a:prstGeom prst="rect">
              <a:avLst/>
            </a:prstGeom>
            <a:solidFill>
              <a:schemeClr val="accent5"/>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22" name="TextBox 21"/>
            <p:cNvSpPr txBox="1">
              <a:spLocks/>
            </p:cNvSpPr>
            <p:nvPr/>
          </p:nvSpPr>
          <p:spPr>
            <a:xfrm>
              <a:off x="3459197" y="2419095"/>
              <a:ext cx="109728" cy="109728"/>
            </a:xfrm>
            <a:prstGeom prst="rect">
              <a:avLst/>
            </a:prstGeom>
            <a:solidFill>
              <a:schemeClr val="accent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23" name="TextBox 22"/>
            <p:cNvSpPr txBox="1">
              <a:spLocks/>
            </p:cNvSpPr>
            <p:nvPr/>
          </p:nvSpPr>
          <p:spPr>
            <a:xfrm>
              <a:off x="3459197" y="2631819"/>
              <a:ext cx="109728" cy="109728"/>
            </a:xfrm>
            <a:prstGeom prst="rect">
              <a:avLst/>
            </a:prstGeom>
            <a:solidFill>
              <a:schemeClr val="accent2"/>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grpSp>
      <p:sp>
        <p:nvSpPr>
          <p:cNvPr id="11" name="TextBox 10"/>
          <p:cNvSpPr txBox="1"/>
          <p:nvPr/>
        </p:nvSpPr>
        <p:spPr>
          <a:xfrm>
            <a:off x="3149285" y="4480520"/>
            <a:ext cx="1157968" cy="2596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5"/>
                </a:solidFill>
              </a:rPr>
              <a:t>Has medical home</a:t>
            </a:r>
            <a:endParaRPr lang="en-US" sz="1400" b="1" dirty="0">
              <a:solidFill>
                <a:schemeClr val="accent5"/>
              </a:solidFill>
            </a:endParaRPr>
          </a:p>
        </p:txBody>
      </p:sp>
      <p:sp>
        <p:nvSpPr>
          <p:cNvPr id="12" name="TextBox 11"/>
          <p:cNvSpPr txBox="1"/>
          <p:nvPr/>
        </p:nvSpPr>
        <p:spPr>
          <a:xfrm>
            <a:off x="5465464" y="4480520"/>
            <a:ext cx="2468878" cy="4570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5"/>
                </a:solidFill>
              </a:rPr>
              <a:t>Has individual components of medical home care </a:t>
            </a:r>
            <a:endParaRPr lang="en-US" sz="1400" b="1" dirty="0">
              <a:solidFill>
                <a:schemeClr val="accent5"/>
              </a:solidFill>
            </a:endParaRPr>
          </a:p>
        </p:txBody>
      </p:sp>
    </p:spTree>
    <p:extLst>
      <p:ext uri="{BB962C8B-B14F-4D97-AF65-F5344CB8AC3E}">
        <p14:creationId xmlns:p14="http://schemas.microsoft.com/office/powerpoint/2010/main" val="17917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prstClr val="white"/>
                </a:solidFill>
                <a:latin typeface="Georgia" panose="02040502050405020303" pitchFamily="18" charset="0"/>
              </a:rPr>
              <a:t>How </a:t>
            </a:r>
            <a:r>
              <a:rPr lang="en-US" dirty="0" smtClean="0">
                <a:solidFill>
                  <a:prstClr val="white"/>
                </a:solidFill>
                <a:latin typeface="Georgia" panose="02040502050405020303" pitchFamily="18" charset="0"/>
              </a:rPr>
              <a:t>can </a:t>
            </a:r>
            <a:r>
              <a:rPr lang="en-US" dirty="0">
                <a:solidFill>
                  <a:prstClr val="white"/>
                </a:solidFill>
                <a:latin typeface="Georgia" panose="02040502050405020303" pitchFamily="18" charset="0"/>
              </a:rPr>
              <a:t>w</a:t>
            </a:r>
            <a:r>
              <a:rPr lang="en-US" dirty="0" smtClean="0">
                <a:solidFill>
                  <a:prstClr val="white"/>
                </a:solidFill>
                <a:latin typeface="Georgia" panose="02040502050405020303" pitchFamily="18" charset="0"/>
              </a:rPr>
              <a:t>e better </a:t>
            </a:r>
            <a:r>
              <a:rPr lang="en-US" dirty="0">
                <a:solidFill>
                  <a:prstClr val="white"/>
                </a:solidFill>
                <a:latin typeface="Georgia" panose="02040502050405020303" pitchFamily="18" charset="0"/>
              </a:rPr>
              <a:t>s</a:t>
            </a:r>
            <a:r>
              <a:rPr lang="en-US" dirty="0" smtClean="0">
                <a:solidFill>
                  <a:prstClr val="white"/>
                </a:solidFill>
                <a:latin typeface="Georgia" panose="02040502050405020303" pitchFamily="18" charset="0"/>
              </a:rPr>
              <a:t>erve high-need patients </a:t>
            </a:r>
            <a:br>
              <a:rPr lang="en-US" dirty="0" smtClean="0">
                <a:solidFill>
                  <a:prstClr val="white"/>
                </a:solidFill>
                <a:latin typeface="Georgia" panose="02040502050405020303" pitchFamily="18" charset="0"/>
              </a:rPr>
            </a:br>
            <a:r>
              <a:rPr lang="en-US" dirty="0" smtClean="0">
                <a:solidFill>
                  <a:prstClr val="white"/>
                </a:solidFill>
                <a:latin typeface="Georgia" panose="02040502050405020303" pitchFamily="18" charset="0"/>
              </a:rPr>
              <a:t>with behavioral health conditions?</a:t>
            </a:r>
            <a:endParaRPr lang="en-US" dirty="0"/>
          </a:p>
        </p:txBody>
      </p:sp>
      <p:sp>
        <p:nvSpPr>
          <p:cNvPr id="3" name="Content Placeholder 2"/>
          <p:cNvSpPr>
            <a:spLocks noGrp="1"/>
          </p:cNvSpPr>
          <p:nvPr>
            <p:ph idx="1"/>
          </p:nvPr>
        </p:nvSpPr>
        <p:spPr/>
        <p:txBody>
          <a:bodyPr>
            <a:noAutofit/>
          </a:bodyPr>
          <a:lstStyle/>
          <a:p>
            <a:pPr>
              <a:spcBef>
                <a:spcPts val="0"/>
              </a:spcBef>
              <a:spcAft>
                <a:spcPts val="1350"/>
              </a:spcAft>
              <a:buFont typeface="Arial" charset="0"/>
              <a:buChar char="•"/>
            </a:pPr>
            <a:r>
              <a:rPr lang="en-US" sz="1800" dirty="0"/>
              <a:t>Step up efforts to screen patients for behavioral health conditions and offer appropriate treatment and referral for services at multiple touch points across the continuum of care.</a:t>
            </a:r>
          </a:p>
          <a:p>
            <a:pPr>
              <a:spcBef>
                <a:spcPts val="0"/>
              </a:spcBef>
              <a:spcAft>
                <a:spcPts val="1350"/>
              </a:spcAft>
              <a:buFont typeface="Arial" charset="0"/>
              <a:buChar char="•"/>
            </a:pPr>
            <a:r>
              <a:rPr lang="en-US" sz="1800" dirty="0"/>
              <a:t>Support the continued transformation of primary care practices into “patient-centered medical homes” that integrate behavioral health and primary care for high-need populations.</a:t>
            </a:r>
          </a:p>
          <a:p>
            <a:pPr>
              <a:spcBef>
                <a:spcPts val="0"/>
              </a:spcBef>
              <a:spcAft>
                <a:spcPts val="1350"/>
              </a:spcAft>
              <a:buFont typeface="Arial" charset="0"/>
              <a:buChar char="•"/>
            </a:pPr>
            <a:r>
              <a:rPr lang="en-US" sz="1800" dirty="0"/>
              <a:t>Ensure the adequacy of behavioral health services in public insurance programs, which cover the vast majority of high-need adults, e.g., pursue opportunities to integrate behavioral and physical health in Medicaid managed care programs.</a:t>
            </a:r>
          </a:p>
          <a:p>
            <a:pPr>
              <a:spcBef>
                <a:spcPts val="0"/>
              </a:spcBef>
              <a:spcAft>
                <a:spcPts val="1350"/>
              </a:spcAft>
              <a:buFont typeface="Arial" charset="0"/>
              <a:buChar char="•"/>
            </a:pPr>
            <a:r>
              <a:rPr lang="en-US" sz="1800" dirty="0" smtClean="0"/>
              <a:t>Encourage payers to promote </a:t>
            </a:r>
            <a:r>
              <a:rPr lang="en-US" sz="1800" dirty="0"/>
              <a:t>integrated behavioral health care through benefit and network design, participation in </a:t>
            </a:r>
            <a:r>
              <a:rPr lang="en-US" sz="1800" dirty="0" err="1" smtClean="0"/>
              <a:t>multipayer</a:t>
            </a:r>
            <a:r>
              <a:rPr lang="en-US" sz="1800" dirty="0" smtClean="0"/>
              <a:t> </a:t>
            </a:r>
            <a:r>
              <a:rPr lang="en-US" sz="1800" dirty="0"/>
              <a:t>initiatives, and appropriate incentives and technical support.</a:t>
            </a:r>
          </a:p>
        </p:txBody>
      </p:sp>
    </p:spTree>
    <p:extLst>
      <p:ext uri="{BB962C8B-B14F-4D97-AF65-F5344CB8AC3E}">
        <p14:creationId xmlns:p14="http://schemas.microsoft.com/office/powerpoint/2010/main" val="90767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983" y="0"/>
            <a:ext cx="9132017" cy="1664461"/>
          </a:xfrm>
        </p:spPr>
        <p:txBody>
          <a:bodyPr/>
          <a:lstStyle/>
          <a:p>
            <a:r>
              <a:rPr lang="en-US" dirty="0">
                <a:solidFill>
                  <a:prstClr val="white"/>
                </a:solidFill>
                <a:latin typeface="Georgia" panose="02040502050405020303" pitchFamily="18" charset="0"/>
              </a:rPr>
              <a:t>How </a:t>
            </a:r>
            <a:r>
              <a:rPr lang="en-US" dirty="0" smtClean="0">
                <a:solidFill>
                  <a:prstClr val="white"/>
                </a:solidFill>
                <a:latin typeface="Georgia" panose="02040502050405020303" pitchFamily="18" charset="0"/>
              </a:rPr>
              <a:t>this study was conducted.</a:t>
            </a:r>
            <a:endParaRPr lang="en-US" dirty="0">
              <a:solidFill>
                <a:sysClr val="window" lastClr="FFFFFF"/>
              </a:solidFill>
              <a:latin typeface="Georgia"/>
            </a:endParaRPr>
          </a:p>
        </p:txBody>
      </p:sp>
      <p:sp>
        <p:nvSpPr>
          <p:cNvPr id="3" name="Content Placeholder 2"/>
          <p:cNvSpPr>
            <a:spLocks noGrp="1"/>
          </p:cNvSpPr>
          <p:nvPr>
            <p:ph idx="1"/>
          </p:nvPr>
        </p:nvSpPr>
        <p:spPr>
          <a:xfrm>
            <a:off x="164383" y="1860885"/>
            <a:ext cx="8815137" cy="4265280"/>
          </a:xfrm>
        </p:spPr>
        <p:txBody>
          <a:bodyPr>
            <a:noAutofit/>
          </a:bodyPr>
          <a:lstStyle/>
          <a:p>
            <a:pPr marL="0" indent="0">
              <a:spcBef>
                <a:spcPts val="0"/>
              </a:spcBef>
              <a:spcAft>
                <a:spcPts val="1350"/>
              </a:spcAft>
              <a:buNone/>
            </a:pPr>
            <a:r>
              <a:rPr lang="en-US" sz="1462" dirty="0"/>
              <a:t>We conducted a retrospective cohort analysis of the 2009–2011 Medical Expenditure Panel Survey (MEPS). MEPS is representative of the noninstitutionalized U.S. population. We focused our analysis on adults </a:t>
            </a:r>
            <a:r>
              <a:rPr lang="en-US" sz="1462" dirty="0" smtClean="0"/>
              <a:t>age </a:t>
            </a:r>
            <a:r>
              <a:rPr lang="en-US" sz="1462" dirty="0"/>
              <a:t>18 and older. </a:t>
            </a:r>
          </a:p>
          <a:p>
            <a:pPr marL="0" indent="0">
              <a:spcBef>
                <a:spcPts val="0"/>
              </a:spcBef>
              <a:spcAft>
                <a:spcPts val="1350"/>
              </a:spcAft>
              <a:buNone/>
            </a:pPr>
            <a:r>
              <a:rPr lang="en-US" sz="1462" dirty="0"/>
              <a:t>MEPS respondents were classified into four mutually exclusive cohorts that were defined hierarchically, first among persons with and without functional limitation and then by the presence of fewer than three, or three or more, chronic diseases.</a:t>
            </a:r>
          </a:p>
          <a:p>
            <a:pPr marL="0" indent="0">
              <a:spcBef>
                <a:spcPts val="0"/>
              </a:spcBef>
              <a:spcAft>
                <a:spcPts val="1350"/>
              </a:spcAft>
              <a:buNone/>
            </a:pPr>
            <a:r>
              <a:rPr lang="en-US" sz="1462" dirty="0"/>
              <a:t>Chronic diseases, including behavioral health conditions, were identified using a previously described approach that assigns ICD–9 diagnosis codes (i.e., first three digits) to the Agency for Healthcare Research and Quality’s Clinical Classification System. More information is available </a:t>
            </a:r>
            <a:r>
              <a:rPr lang="en-US" sz="1462" dirty="0">
                <a:hlinkClick r:id="rId3"/>
              </a:rPr>
              <a:t>here</a:t>
            </a:r>
            <a:r>
              <a:rPr lang="en-US" sz="1462" dirty="0"/>
              <a:t>. Functional status was based on respondents’ self-reported limitations in activities of daily living (i.e., basic personal care tasks) or instrumental activities of daily living, such as shopping, preparing food, managing medications, and performing routine household tasks. </a:t>
            </a:r>
          </a:p>
          <a:p>
            <a:pPr marL="0" indent="0">
              <a:spcBef>
                <a:spcPts val="0"/>
              </a:spcBef>
              <a:spcAft>
                <a:spcPts val="1350"/>
              </a:spcAft>
              <a:buNone/>
            </a:pPr>
            <a:r>
              <a:rPr lang="en-US" sz="1462" i="1" dirty="0"/>
              <a:t>Limitations: </a:t>
            </a:r>
            <a:r>
              <a:rPr lang="en-US" sz="1462" dirty="0"/>
              <a:t>Behavioral health conditions may go undiagnosed or untreated for many reasons, including stigma, barriers to care, or lack of awareness.</a:t>
            </a:r>
          </a:p>
        </p:txBody>
      </p:sp>
    </p:spTree>
    <p:extLst>
      <p:ext uri="{BB962C8B-B14F-4D97-AF65-F5344CB8AC3E}">
        <p14:creationId xmlns:p14="http://schemas.microsoft.com/office/powerpoint/2010/main" val="11255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6"/>
          <p:cNvSpPr>
            <a:spLocks noGrp="1"/>
          </p:cNvSpPr>
          <p:nvPr>
            <p:ph type="body" sz="quarter" idx="11"/>
          </p:nvPr>
        </p:nvSpPr>
        <p:spPr/>
        <p:txBody>
          <a:bodyPr>
            <a:noAutofit/>
          </a:bodyPr>
          <a:lstStyle/>
          <a:p>
            <a:pPr algn="ctr"/>
            <a:r>
              <a:rPr lang="en-US" sz="2475" b="0" dirty="0"/>
              <a:t>About </a:t>
            </a:r>
            <a:r>
              <a:rPr lang="en-US" sz="2475" b="0" dirty="0">
                <a:solidFill>
                  <a:schemeClr val="accent2"/>
                </a:solidFill>
              </a:rPr>
              <a:t>one in 20 U.S. adults </a:t>
            </a:r>
            <a:r>
              <a:rPr lang="en-US" sz="2475" b="0" dirty="0"/>
              <a:t>living in the community—12 million people—have </a:t>
            </a:r>
            <a:r>
              <a:rPr lang="en-US" sz="2475" b="0" dirty="0">
                <a:solidFill>
                  <a:schemeClr val="accent2"/>
                </a:solidFill>
              </a:rPr>
              <a:t>high needs</a:t>
            </a:r>
            <a:r>
              <a:rPr lang="en-US" sz="2475" b="0" dirty="0"/>
              <a:t>, or three or more chronic conditions and a functional limitation such as TK that hinders their ability to care for themselves</a:t>
            </a:r>
            <a:r>
              <a:rPr lang="en-US" sz="2475" dirty="0"/>
              <a:t>.</a:t>
            </a:r>
          </a:p>
        </p:txBody>
      </p:sp>
      <p:sp>
        <p:nvSpPr>
          <p:cNvPr id="7" name="Text Placeholder 6"/>
          <p:cNvSpPr>
            <a:spLocks noGrp="1"/>
          </p:cNvSpPr>
          <p:nvPr>
            <p:ph type="body" sz="quarter" idx="12"/>
          </p:nvPr>
        </p:nvSpPr>
        <p:spPr/>
        <p:txBody>
          <a:bodyPr/>
          <a:lstStyle/>
          <a:p>
            <a:r>
              <a:rPr lang="en-US" dirty="0">
                <a:solidFill>
                  <a:srgbClr val="33383A"/>
                </a:solidFill>
                <a:latin typeface="Calibri Light" charset="0"/>
                <a:ea typeface="Calibri Light" charset="0"/>
                <a:cs typeface="Calibri Light" charset="0"/>
              </a:rPr>
              <a:t>Source: S</a:t>
            </a:r>
            <a:r>
              <a:rPr lang="en-US" dirty="0" smtClean="0">
                <a:solidFill>
                  <a:srgbClr val="33383A"/>
                </a:solidFill>
                <a:latin typeface="Calibri Light" charset="0"/>
                <a:ea typeface="Calibri Light" charset="0"/>
                <a:cs typeface="Calibri Light" charset="0"/>
              </a:rPr>
              <a:t>. L. Hayes</a:t>
            </a:r>
            <a:r>
              <a:rPr lang="en-US" dirty="0">
                <a:solidFill>
                  <a:srgbClr val="33383A"/>
                </a:solidFill>
                <a:latin typeface="Calibri Light" charset="0"/>
                <a:ea typeface="Calibri Light" charset="0"/>
                <a:cs typeface="Calibri Light" charset="0"/>
              </a:rPr>
              <a:t>, C</a:t>
            </a:r>
            <a:r>
              <a:rPr lang="en-US" dirty="0" smtClean="0">
                <a:solidFill>
                  <a:srgbClr val="33383A"/>
                </a:solidFill>
                <a:latin typeface="Calibri Light" charset="0"/>
                <a:ea typeface="Calibri Light" charset="0"/>
                <a:cs typeface="Calibri Light" charset="0"/>
              </a:rPr>
              <a:t>. A</a:t>
            </a:r>
            <a:r>
              <a:rPr lang="en-US" dirty="0">
                <a:solidFill>
                  <a:srgbClr val="33383A"/>
                </a:solidFill>
                <a:latin typeface="Calibri Light" charset="0"/>
                <a:ea typeface="Calibri Light" charset="0"/>
                <a:cs typeface="Calibri Light" charset="0"/>
              </a:rPr>
              <a:t>. </a:t>
            </a:r>
            <a:r>
              <a:rPr lang="en-US" dirty="0" err="1">
                <a:solidFill>
                  <a:srgbClr val="33383A"/>
                </a:solidFill>
                <a:latin typeface="Calibri Light" charset="0"/>
                <a:ea typeface="Calibri Light" charset="0"/>
                <a:cs typeface="Calibri Light" charset="0"/>
              </a:rPr>
              <a:t>Salzberg</a:t>
            </a:r>
            <a:r>
              <a:rPr lang="en-US" dirty="0">
                <a:solidFill>
                  <a:srgbClr val="33383A"/>
                </a:solidFill>
                <a:latin typeface="Calibri Light" charset="0"/>
                <a:ea typeface="Calibri Light" charset="0"/>
                <a:cs typeface="Calibri Light" charset="0"/>
              </a:rPr>
              <a:t>, D. McCarthy, D</a:t>
            </a:r>
            <a:r>
              <a:rPr lang="en-US" dirty="0" smtClean="0">
                <a:solidFill>
                  <a:srgbClr val="33383A"/>
                </a:solidFill>
                <a:latin typeface="Calibri Light" charset="0"/>
                <a:ea typeface="Calibri Light" charset="0"/>
                <a:cs typeface="Calibri Light" charset="0"/>
              </a:rPr>
              <a:t>. C</a:t>
            </a:r>
            <a:r>
              <a:rPr lang="en-US" dirty="0">
                <a:solidFill>
                  <a:srgbClr val="33383A"/>
                </a:solidFill>
                <a:latin typeface="Calibri Light" charset="0"/>
                <a:ea typeface="Calibri Light" charset="0"/>
                <a:cs typeface="Calibri Light" charset="0"/>
              </a:rPr>
              <a:t>. </a:t>
            </a:r>
            <a:r>
              <a:rPr lang="en-US" dirty="0" smtClean="0">
                <a:solidFill>
                  <a:srgbClr val="33383A"/>
                </a:solidFill>
                <a:latin typeface="Calibri Light" charset="0"/>
                <a:ea typeface="Calibri Light" charset="0"/>
                <a:cs typeface="Calibri Light" charset="0"/>
              </a:rPr>
              <a:t>Radley, M. K. Abrams, T. Shah, and G. F. Anderson, </a:t>
            </a:r>
            <a:r>
              <a:rPr lang="en-US" i="1" dirty="0">
                <a:solidFill>
                  <a:srgbClr val="33383A"/>
                </a:solidFill>
                <a:latin typeface="Calibri Light" charset="0"/>
                <a:ea typeface="Calibri Light" charset="0"/>
                <a:cs typeface="Calibri Light" charset="0"/>
                <a:hlinkClick r:id="rId3"/>
              </a:rPr>
              <a:t>High-Need, High-Cost Patients: Who Are They and How Do They Use Health Care?</a:t>
            </a:r>
            <a:r>
              <a:rPr lang="en-US" i="1" dirty="0">
                <a:solidFill>
                  <a:srgbClr val="33383A"/>
                </a:solidFill>
                <a:latin typeface="Calibri Light" charset="0"/>
                <a:ea typeface="Calibri Light" charset="0"/>
                <a:cs typeface="Calibri Light" charset="0"/>
              </a:rPr>
              <a:t> </a:t>
            </a:r>
            <a:r>
              <a:rPr lang="en-US" dirty="0">
                <a:solidFill>
                  <a:srgbClr val="33383A"/>
                </a:solidFill>
                <a:latin typeface="Calibri Light" charset="0"/>
                <a:ea typeface="Calibri Light" charset="0"/>
                <a:cs typeface="Calibri Light" charset="0"/>
              </a:rPr>
              <a:t>(The Commonwealth Fund, </a:t>
            </a:r>
            <a:r>
              <a:rPr lang="en-US" dirty="0" smtClean="0">
                <a:solidFill>
                  <a:srgbClr val="33383A"/>
                </a:solidFill>
                <a:latin typeface="Calibri Light" charset="0"/>
                <a:ea typeface="Calibri Light" charset="0"/>
                <a:cs typeface="Calibri Light" charset="0"/>
              </a:rPr>
              <a:t>Aug. </a:t>
            </a:r>
            <a:r>
              <a:rPr lang="en-US" dirty="0">
                <a:solidFill>
                  <a:srgbClr val="33383A"/>
                </a:solidFill>
                <a:latin typeface="Calibri Light" charset="0"/>
                <a:ea typeface="Calibri Light" charset="0"/>
                <a:cs typeface="Calibri Light" charset="0"/>
              </a:rPr>
              <a:t>2016). </a:t>
            </a:r>
          </a:p>
        </p:txBody>
      </p:sp>
      <p:sp>
        <p:nvSpPr>
          <p:cNvPr id="5" name="Content Placeholder 4"/>
          <p:cNvSpPr>
            <a:spLocks noGrp="1"/>
          </p:cNvSpPr>
          <p:nvPr>
            <p:ph idx="1"/>
          </p:nvPr>
        </p:nvSpPr>
        <p:spPr>
          <a:xfrm>
            <a:off x="493450" y="2474762"/>
            <a:ext cx="8145113" cy="2759242"/>
          </a:xfrm>
        </p:spPr>
        <p:txBody>
          <a:bodyPr/>
          <a:lstStyle/>
          <a:p>
            <a:pPr marL="0" indent="0" algn="ctr">
              <a:buNone/>
            </a:pPr>
            <a:r>
              <a:rPr lang="en-US" sz="3200" dirty="0"/>
              <a:t>About </a:t>
            </a:r>
            <a:r>
              <a:rPr lang="en-US" sz="3200" dirty="0">
                <a:solidFill>
                  <a:schemeClr val="accent2"/>
                </a:solidFill>
              </a:rPr>
              <a:t>one in 20 U.S. adults </a:t>
            </a:r>
            <a:r>
              <a:rPr lang="en-US" sz="3200" dirty="0"/>
              <a:t>living in the community—12 million people—have </a:t>
            </a:r>
            <a:r>
              <a:rPr lang="en-US" sz="3200" dirty="0">
                <a:solidFill>
                  <a:schemeClr val="accent2"/>
                </a:solidFill>
              </a:rPr>
              <a:t>high needs</a:t>
            </a:r>
            <a:r>
              <a:rPr lang="en-US" sz="3200" dirty="0"/>
              <a:t>, or three or more chronic conditions </a:t>
            </a:r>
            <a:r>
              <a:rPr lang="en-US" sz="3200" dirty="0" smtClean="0"/>
              <a:t/>
            </a:r>
            <a:br>
              <a:rPr lang="en-US" sz="3200" dirty="0" smtClean="0"/>
            </a:br>
            <a:r>
              <a:rPr lang="en-US" sz="3200" dirty="0" smtClean="0"/>
              <a:t>and </a:t>
            </a:r>
            <a:r>
              <a:rPr lang="en-US" sz="3200" dirty="0"/>
              <a:t>a functional limitation </a:t>
            </a:r>
            <a:r>
              <a:rPr lang="en-US" sz="3200" dirty="0" smtClean="0"/>
              <a:t>that </a:t>
            </a:r>
            <a:r>
              <a:rPr lang="en-US" sz="3200" dirty="0"/>
              <a:t>hinders </a:t>
            </a:r>
            <a:r>
              <a:rPr lang="en-US" sz="3200" dirty="0" smtClean="0"/>
              <a:t/>
            </a:r>
            <a:br>
              <a:rPr lang="en-US" sz="3200" dirty="0" smtClean="0"/>
            </a:br>
            <a:r>
              <a:rPr lang="en-US" sz="3200" dirty="0" smtClean="0"/>
              <a:t>their </a:t>
            </a:r>
            <a:r>
              <a:rPr lang="en-US" sz="3200" dirty="0"/>
              <a:t>ability to care for </a:t>
            </a:r>
            <a:r>
              <a:rPr lang="en-US" sz="3200" dirty="0" smtClean="0"/>
              <a:t>themselves.</a:t>
            </a:r>
            <a:endParaRPr lang="en-US" sz="3200" dirty="0"/>
          </a:p>
        </p:txBody>
      </p:sp>
      <p:sp>
        <p:nvSpPr>
          <p:cNvPr id="106" name="Title 1"/>
          <p:cNvSpPr txBox="1">
            <a:spLocks/>
          </p:cNvSpPr>
          <p:nvPr/>
        </p:nvSpPr>
        <p:spPr>
          <a:xfrm>
            <a:off x="0" y="0"/>
            <a:ext cx="9144000" cy="1664461"/>
          </a:xfrm>
          <a:prstGeom prst="rect">
            <a:avLst/>
          </a:prstGeom>
          <a:solidFill>
            <a:srgbClr val="1F497D"/>
          </a:solidFill>
        </p:spPr>
        <p:txBody>
          <a:bodyPr vert="horz" lIns="68573" tIns="34287" rIns="68573" bIns="34287"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defRPr/>
            </a:pPr>
            <a:r>
              <a:rPr lang="en-US" sz="4000" dirty="0">
                <a:solidFill>
                  <a:sysClr val="window" lastClr="FFFFFF"/>
                </a:solidFill>
                <a:latin typeface="Georgia"/>
              </a:rPr>
              <a:t>Who </a:t>
            </a:r>
            <a:r>
              <a:rPr lang="en-US" sz="4000" dirty="0" smtClean="0">
                <a:solidFill>
                  <a:sysClr val="window" lastClr="FFFFFF"/>
                </a:solidFill>
                <a:latin typeface="Georgia"/>
              </a:rPr>
              <a:t>are high-need patients</a:t>
            </a:r>
            <a:r>
              <a:rPr lang="en-US" sz="4000" dirty="0">
                <a:solidFill>
                  <a:sysClr val="window" lastClr="FFFFFF"/>
                </a:solidFill>
                <a:latin typeface="Georgia"/>
              </a:rPr>
              <a:t>?</a:t>
            </a:r>
          </a:p>
        </p:txBody>
      </p:sp>
    </p:spTree>
    <p:extLst>
      <p:ext uri="{BB962C8B-B14F-4D97-AF65-F5344CB8AC3E}">
        <p14:creationId xmlns:p14="http://schemas.microsoft.com/office/powerpoint/2010/main" val="2774861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pPr>
              <a:spcBef>
                <a:spcPts val="250"/>
              </a:spcBef>
            </a:pPr>
            <a:r>
              <a:rPr lang="en-US" dirty="0"/>
              <a:t>Note: Noninstitutionalized civilian population age 18 and </a:t>
            </a:r>
            <a:r>
              <a:rPr lang="en-US" dirty="0" smtClean="0"/>
              <a:t>older.</a:t>
            </a:r>
          </a:p>
          <a:p>
            <a:pPr>
              <a:spcBef>
                <a:spcPts val="250"/>
              </a:spcBef>
            </a:pPr>
            <a:r>
              <a:rPr lang="en-US" dirty="0" smtClean="0"/>
              <a:t>Data</a:t>
            </a:r>
            <a:r>
              <a:rPr lang="en-US" dirty="0"/>
              <a:t>: 2009–2011 Medical Expenditure Panel Survey (MEPS). Analysis by C. A. </a:t>
            </a:r>
            <a:r>
              <a:rPr lang="en-US" dirty="0" err="1"/>
              <a:t>Salzberg</a:t>
            </a:r>
            <a:r>
              <a:rPr lang="en-US" dirty="0"/>
              <a:t>, Johns Hopkins University.</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425747613"/>
              </p:ext>
            </p:extLst>
          </p:nvPr>
        </p:nvGraphicFramePr>
        <p:xfrm>
          <a:off x="2743200" y="0"/>
          <a:ext cx="6400800" cy="447787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3445787" y="4518213"/>
            <a:ext cx="2252784" cy="507831"/>
          </a:xfrm>
          <a:prstGeom prst="rect">
            <a:avLst/>
          </a:prstGeom>
          <a:noFill/>
        </p:spPr>
        <p:txBody>
          <a:bodyPr wrap="square" rtlCol="0">
            <a:spAutoFit/>
          </a:bodyPr>
          <a:lstStyle/>
          <a:p>
            <a:pPr algn="ctr"/>
            <a:r>
              <a:rPr lang="en-US" sz="1350" i="1" dirty="0">
                <a:solidFill>
                  <a:schemeClr val="accent6"/>
                </a:solidFill>
                <a:latin typeface="Calibri" charset="0"/>
                <a:ea typeface="Calibri" charset="0"/>
                <a:cs typeface="Calibri" charset="0"/>
              </a:rPr>
              <a:t>Estimated </a:t>
            </a:r>
            <a:br>
              <a:rPr lang="en-US" sz="1350" i="1" dirty="0">
                <a:solidFill>
                  <a:schemeClr val="accent6"/>
                </a:solidFill>
                <a:latin typeface="Calibri" charset="0"/>
                <a:ea typeface="Calibri" charset="0"/>
                <a:cs typeface="Calibri" charset="0"/>
              </a:rPr>
            </a:br>
            <a:r>
              <a:rPr lang="en-US" sz="1350" i="1" dirty="0">
                <a:solidFill>
                  <a:schemeClr val="accent6"/>
                </a:solidFill>
                <a:latin typeface="Calibri" charset="0"/>
                <a:ea typeface="Calibri" charset="0"/>
                <a:cs typeface="Calibri" charset="0"/>
              </a:rPr>
              <a:t>5.2 million </a:t>
            </a:r>
            <a:r>
              <a:rPr lang="en-US" sz="1350" i="1" dirty="0" smtClean="0">
                <a:solidFill>
                  <a:schemeClr val="accent6"/>
                </a:solidFill>
                <a:latin typeface="Calibri" charset="0"/>
                <a:ea typeface="Calibri" charset="0"/>
                <a:cs typeface="Calibri" charset="0"/>
              </a:rPr>
              <a:t>people </a:t>
            </a:r>
            <a:endParaRPr lang="en-US" sz="1350" i="1" dirty="0">
              <a:solidFill>
                <a:schemeClr val="accent6"/>
              </a:solidFill>
              <a:latin typeface="Calibri" charset="0"/>
              <a:ea typeface="Calibri" charset="0"/>
              <a:cs typeface="Calibri" charset="0"/>
            </a:endParaRPr>
          </a:p>
        </p:txBody>
      </p:sp>
      <p:sp>
        <p:nvSpPr>
          <p:cNvPr id="18" name="TextBox 17"/>
          <p:cNvSpPr txBox="1"/>
          <p:nvPr/>
        </p:nvSpPr>
        <p:spPr>
          <a:xfrm>
            <a:off x="6374264" y="4518212"/>
            <a:ext cx="2290499" cy="507831"/>
          </a:xfrm>
          <a:prstGeom prst="rect">
            <a:avLst/>
          </a:prstGeom>
          <a:noFill/>
        </p:spPr>
        <p:txBody>
          <a:bodyPr wrap="square" rtlCol="0">
            <a:spAutoFit/>
          </a:bodyPr>
          <a:lstStyle/>
          <a:p>
            <a:pPr algn="ctr"/>
            <a:r>
              <a:rPr lang="en-US" sz="1350" i="1" dirty="0">
                <a:solidFill>
                  <a:schemeClr val="accent6"/>
                </a:solidFill>
                <a:latin typeface="Calibri" charset="0"/>
                <a:ea typeface="Calibri" charset="0"/>
                <a:cs typeface="Calibri" charset="0"/>
              </a:rPr>
              <a:t>Estimated </a:t>
            </a:r>
            <a:br>
              <a:rPr lang="en-US" sz="1350" i="1" dirty="0">
                <a:solidFill>
                  <a:schemeClr val="accent6"/>
                </a:solidFill>
                <a:latin typeface="Calibri" charset="0"/>
                <a:ea typeface="Calibri" charset="0"/>
                <a:cs typeface="Calibri" charset="0"/>
              </a:rPr>
            </a:br>
            <a:r>
              <a:rPr lang="en-US" sz="1350" i="1" dirty="0">
                <a:solidFill>
                  <a:schemeClr val="accent6"/>
                </a:solidFill>
                <a:latin typeface="Calibri" charset="0"/>
                <a:ea typeface="Calibri" charset="0"/>
                <a:cs typeface="Calibri" charset="0"/>
              </a:rPr>
              <a:t>6.7 million people</a:t>
            </a:r>
          </a:p>
        </p:txBody>
      </p:sp>
      <p:sp>
        <p:nvSpPr>
          <p:cNvPr id="10" name="Text Placeholder 9"/>
          <p:cNvSpPr>
            <a:spLocks noGrp="1"/>
          </p:cNvSpPr>
          <p:nvPr>
            <p:ph type="body" sz="quarter" idx="11"/>
          </p:nvPr>
        </p:nvSpPr>
        <p:spPr>
          <a:xfrm>
            <a:off x="-1" y="-1"/>
            <a:ext cx="2743201" cy="6858001"/>
          </a:xfrm>
        </p:spPr>
        <p:txBody>
          <a:bodyPr/>
          <a:lstStyle/>
          <a:p>
            <a:r>
              <a:rPr lang="en-US" sz="2400" dirty="0"/>
              <a:t>More than half of high-need adults have a behavioral health condition such </a:t>
            </a:r>
            <a:r>
              <a:rPr lang="en-US" sz="2400" dirty="0" smtClean="0"/>
              <a:t>as depression</a:t>
            </a:r>
            <a:r>
              <a:rPr lang="en-US" sz="2400" dirty="0"/>
              <a:t>, </a:t>
            </a:r>
            <a:r>
              <a:rPr lang="en-US" sz="2400" dirty="0" smtClean="0"/>
              <a:t>anxiety</a:t>
            </a:r>
            <a:r>
              <a:rPr lang="en-US" sz="2400" dirty="0"/>
              <a:t>, alcohol- or </a:t>
            </a:r>
            <a:r>
              <a:rPr lang="en-US" sz="2400" dirty="0" smtClean="0"/>
              <a:t>substance-related disorder</a:t>
            </a:r>
            <a:r>
              <a:rPr lang="en-US" sz="2400" dirty="0"/>
              <a:t>, or serious mental illness like </a:t>
            </a:r>
            <a:r>
              <a:rPr lang="en-US" sz="2400" dirty="0" smtClean="0"/>
              <a:t>schizophrenia, </a:t>
            </a:r>
            <a:r>
              <a:rPr lang="en-US" sz="2400" dirty="0"/>
              <a:t>among their chronic </a:t>
            </a:r>
            <a:r>
              <a:rPr lang="en-US" sz="2400" dirty="0" smtClean="0"/>
              <a:t>conditions.</a:t>
            </a:r>
            <a:endParaRPr lang="en-US" sz="2400" dirty="0"/>
          </a:p>
        </p:txBody>
      </p:sp>
    </p:spTree>
    <p:extLst>
      <p:ext uri="{BB962C8B-B14F-4D97-AF65-F5344CB8AC3E}">
        <p14:creationId xmlns:p14="http://schemas.microsoft.com/office/powerpoint/2010/main" val="2005894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nSpc>
                <a:spcPct val="100000"/>
              </a:lnSpc>
            </a:pPr>
            <a:r>
              <a:rPr lang="en-US" sz="3000" dirty="0"/>
              <a:t>Our analysis finds that high-need adults with </a:t>
            </a:r>
            <a:r>
              <a:rPr lang="en-US" sz="3000" dirty="0" smtClean="0"/>
              <a:t>a behavioral </a:t>
            </a:r>
            <a:r>
              <a:rPr lang="en-US" sz="3000" dirty="0"/>
              <a:t>health </a:t>
            </a:r>
            <a:r>
              <a:rPr lang="en-US" sz="3000" dirty="0" smtClean="0"/>
              <a:t>condition </a:t>
            </a:r>
            <a:r>
              <a:rPr lang="en-US" sz="3000" dirty="0"/>
              <a:t>differ </a:t>
            </a:r>
            <a:r>
              <a:rPr lang="en-US" sz="3000" dirty="0" smtClean="0"/>
              <a:t>in </a:t>
            </a:r>
            <a:r>
              <a:rPr lang="en-US" sz="3000" dirty="0"/>
              <a:t>important </a:t>
            </a:r>
            <a:r>
              <a:rPr lang="en-US" sz="3000" dirty="0" smtClean="0"/>
              <a:t>ways </a:t>
            </a:r>
            <a:r>
              <a:rPr lang="en-US" sz="3000" dirty="0"/>
              <a:t>from other high-need adults. They are</a:t>
            </a:r>
            <a:r>
              <a:rPr lang="en-US" sz="3000" dirty="0" smtClean="0"/>
              <a:t>:</a:t>
            </a:r>
            <a:endParaRPr lang="en-US" sz="3000" dirty="0"/>
          </a:p>
        </p:txBody>
      </p:sp>
      <p:sp>
        <p:nvSpPr>
          <p:cNvPr id="3" name="Content Placeholder 2"/>
          <p:cNvSpPr>
            <a:spLocks noGrp="1"/>
          </p:cNvSpPr>
          <p:nvPr>
            <p:ph idx="1"/>
          </p:nvPr>
        </p:nvSpPr>
        <p:spPr>
          <a:xfrm>
            <a:off x="152400" y="1860884"/>
            <a:ext cx="8373036" cy="4265280"/>
          </a:xfrm>
        </p:spPr>
        <p:txBody>
          <a:bodyPr>
            <a:noAutofit/>
          </a:bodyPr>
          <a:lstStyle/>
          <a:p>
            <a:pPr>
              <a:spcBef>
                <a:spcPts val="0"/>
              </a:spcBef>
              <a:spcAft>
                <a:spcPts val="1800"/>
              </a:spcAft>
            </a:pPr>
            <a:r>
              <a:rPr lang="en-US" sz="2200" dirty="0">
                <a:solidFill>
                  <a:schemeClr val="accent6"/>
                </a:solidFill>
              </a:rPr>
              <a:t>Relatively younger (more than half are ages </a:t>
            </a:r>
            <a:r>
              <a:rPr lang="en-US" sz="2200" dirty="0" smtClean="0">
                <a:solidFill>
                  <a:schemeClr val="accent6"/>
                </a:solidFill>
              </a:rPr>
              <a:t>18–64</a:t>
            </a:r>
            <a:r>
              <a:rPr lang="en-US" sz="2200" dirty="0">
                <a:solidFill>
                  <a:schemeClr val="accent6"/>
                </a:solidFill>
              </a:rPr>
              <a:t>) and more likely to be insured by Medicaid, either alone or in combination with </a:t>
            </a:r>
            <a:r>
              <a:rPr lang="en-US" sz="2200" dirty="0" smtClean="0">
                <a:solidFill>
                  <a:schemeClr val="accent6"/>
                </a:solidFill>
              </a:rPr>
              <a:t>Medicare.</a:t>
            </a:r>
            <a:endParaRPr lang="en-US" sz="2200" dirty="0">
              <a:solidFill>
                <a:schemeClr val="accent6"/>
              </a:solidFill>
            </a:endParaRPr>
          </a:p>
          <a:p>
            <a:pPr>
              <a:spcBef>
                <a:spcPts val="0"/>
              </a:spcBef>
              <a:spcAft>
                <a:spcPts val="1800"/>
              </a:spcAft>
            </a:pPr>
            <a:r>
              <a:rPr lang="en-US" sz="2200" dirty="0">
                <a:solidFill>
                  <a:schemeClr val="accent6"/>
                </a:solidFill>
              </a:rPr>
              <a:t>More likely to be female, white, less </a:t>
            </a:r>
            <a:r>
              <a:rPr lang="en-US" sz="2200" dirty="0" smtClean="0">
                <a:solidFill>
                  <a:schemeClr val="accent6"/>
                </a:solidFill>
              </a:rPr>
              <a:t>educated, </a:t>
            </a:r>
            <a:r>
              <a:rPr lang="en-US" sz="2200" dirty="0">
                <a:solidFill>
                  <a:schemeClr val="accent6"/>
                </a:solidFill>
              </a:rPr>
              <a:t>low income, and have fair or poor health status. </a:t>
            </a:r>
          </a:p>
          <a:p>
            <a:pPr>
              <a:spcBef>
                <a:spcPts val="0"/>
              </a:spcBef>
              <a:spcAft>
                <a:spcPts val="1800"/>
              </a:spcAft>
            </a:pPr>
            <a:r>
              <a:rPr lang="en-US" sz="2200" dirty="0">
                <a:solidFill>
                  <a:schemeClr val="accent6"/>
                </a:solidFill>
              </a:rPr>
              <a:t>More likely to make use of the hospital emergency department and paid home health care.</a:t>
            </a:r>
          </a:p>
          <a:p>
            <a:pPr>
              <a:spcBef>
                <a:spcPts val="0"/>
              </a:spcBef>
              <a:spcAft>
                <a:spcPts val="1800"/>
              </a:spcAft>
            </a:pPr>
            <a:r>
              <a:rPr lang="en-US" sz="2200" dirty="0">
                <a:solidFill>
                  <a:schemeClr val="accent6"/>
                </a:solidFill>
              </a:rPr>
              <a:t>Less likely to report that the health care system works for them in important ways.</a:t>
            </a:r>
          </a:p>
        </p:txBody>
      </p:sp>
    </p:spTree>
    <p:extLst>
      <p:ext uri="{BB962C8B-B14F-4D97-AF65-F5344CB8AC3E}">
        <p14:creationId xmlns:p14="http://schemas.microsoft.com/office/powerpoint/2010/main" val="167369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p:txBody>
          <a:bodyPr/>
          <a:lstStyle/>
          <a:p>
            <a:r>
              <a:rPr lang="en-US" sz="3000" dirty="0" smtClean="0">
                <a:solidFill>
                  <a:sysClr val="window" lastClr="FFFFFF"/>
                </a:solidFill>
                <a:latin typeface="Georgia"/>
              </a:rPr>
              <a:t>High-need adults </a:t>
            </a:r>
            <a:r>
              <a:rPr lang="en-US" sz="3000" dirty="0">
                <a:solidFill>
                  <a:sysClr val="window" lastClr="FFFFFF"/>
                </a:solidFill>
                <a:latin typeface="Georgia"/>
              </a:rPr>
              <a:t>with a </a:t>
            </a:r>
            <a:r>
              <a:rPr lang="en-US" sz="3000" dirty="0" smtClean="0">
                <a:solidFill>
                  <a:sysClr val="window" lastClr="FFFFFF"/>
                </a:solidFill>
                <a:latin typeface="Georgia"/>
              </a:rPr>
              <a:t>behavioral health condition </a:t>
            </a:r>
            <a:r>
              <a:rPr lang="en-US" sz="3000" dirty="0">
                <a:solidFill>
                  <a:sysClr val="window" lastClr="FFFFFF"/>
                </a:solidFill>
                <a:latin typeface="Georgia"/>
              </a:rPr>
              <a:t>h</a:t>
            </a:r>
            <a:r>
              <a:rPr lang="en-US" sz="3000" dirty="0" smtClean="0">
                <a:solidFill>
                  <a:sysClr val="window" lastClr="FFFFFF"/>
                </a:solidFill>
                <a:latin typeface="Georgia"/>
              </a:rPr>
              <a:t>ave </a:t>
            </a:r>
            <a:r>
              <a:rPr lang="en-US" sz="3000" dirty="0">
                <a:solidFill>
                  <a:sysClr val="window" lastClr="FFFFFF"/>
                </a:solidFill>
                <a:latin typeface="Georgia"/>
              </a:rPr>
              <a:t>u</a:t>
            </a:r>
            <a:r>
              <a:rPr lang="en-US" sz="3000" dirty="0" smtClean="0">
                <a:solidFill>
                  <a:sysClr val="window" lastClr="FFFFFF"/>
                </a:solidFill>
                <a:latin typeface="Georgia"/>
              </a:rPr>
              <a:t>nique demographic characteristics.</a:t>
            </a:r>
            <a:endParaRPr lang="en-US" sz="3000" dirty="0">
              <a:solidFill>
                <a:sysClr val="window" lastClr="FFFFFF"/>
              </a:solidFill>
              <a:latin typeface="Georgia"/>
            </a:endParaRPr>
          </a:p>
        </p:txBody>
      </p:sp>
      <p:sp>
        <p:nvSpPr>
          <p:cNvPr id="19" name="Text Placeholder 18"/>
          <p:cNvSpPr>
            <a:spLocks noGrp="1"/>
          </p:cNvSpPr>
          <p:nvPr>
            <p:ph type="body" sz="quarter" idx="12"/>
          </p:nvPr>
        </p:nvSpPr>
        <p:spPr/>
        <p:txBody>
          <a:bodyPr/>
          <a:lstStyle/>
          <a:p>
            <a:pPr>
              <a:spcBef>
                <a:spcPts val="250"/>
              </a:spcBef>
            </a:pPr>
            <a:r>
              <a:rPr lang="en-US" dirty="0"/>
              <a:t>Note: Noninstitutionalized civilian population age 18 and </a:t>
            </a:r>
            <a:r>
              <a:rPr lang="en-US" dirty="0" smtClean="0"/>
              <a:t>older.</a:t>
            </a:r>
          </a:p>
          <a:p>
            <a:pPr>
              <a:spcBef>
                <a:spcPts val="250"/>
              </a:spcBef>
            </a:pPr>
            <a:r>
              <a:rPr lang="en-US" dirty="0" smtClean="0"/>
              <a:t>Data</a:t>
            </a:r>
            <a:r>
              <a:rPr lang="en-US" dirty="0"/>
              <a:t>: 2009–2011 Medical Expenditure Panel Survey (MEPS). Analysis by C. A. </a:t>
            </a:r>
            <a:r>
              <a:rPr lang="en-US" dirty="0" err="1"/>
              <a:t>Salzberg</a:t>
            </a:r>
            <a:r>
              <a:rPr lang="en-US" dirty="0"/>
              <a:t>, Johns Hopkins University</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8310027"/>
              </p:ext>
            </p:extLst>
          </p:nvPr>
        </p:nvGraphicFramePr>
        <p:xfrm>
          <a:off x="143256" y="2017384"/>
          <a:ext cx="8815388" cy="400578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569693" y="1797255"/>
            <a:ext cx="4213887" cy="738664"/>
            <a:chOff x="3459197" y="2095969"/>
            <a:chExt cx="4213887" cy="738664"/>
          </a:xfrm>
        </p:grpSpPr>
        <p:sp>
          <p:nvSpPr>
            <p:cNvPr id="12" name="TextBox 11"/>
            <p:cNvSpPr txBox="1"/>
            <p:nvPr/>
          </p:nvSpPr>
          <p:spPr>
            <a:xfrm>
              <a:off x="3568925" y="2095969"/>
              <a:ext cx="410415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accent5"/>
                  </a:solidFill>
                </a:rPr>
                <a:t>Total adult population </a:t>
              </a:r>
            </a:p>
            <a:p>
              <a:r>
                <a:rPr lang="en-US" sz="1400" dirty="0">
                  <a:solidFill>
                    <a:schemeClr val="accent5"/>
                  </a:solidFill>
                </a:rPr>
                <a:t>High-need adults without behavioral health </a:t>
              </a:r>
              <a:r>
                <a:rPr lang="en-US" sz="1400" dirty="0" smtClean="0">
                  <a:solidFill>
                    <a:schemeClr val="accent5"/>
                  </a:solidFill>
                </a:rPr>
                <a:t>condition </a:t>
              </a:r>
              <a:endParaRPr lang="en-US" sz="1400" dirty="0">
                <a:solidFill>
                  <a:schemeClr val="accent5"/>
                </a:solidFill>
              </a:endParaRPr>
            </a:p>
            <a:p>
              <a:r>
                <a:rPr lang="en-US" sz="1400" dirty="0" smtClean="0">
                  <a:solidFill>
                    <a:schemeClr val="accent5"/>
                  </a:solidFill>
                </a:rPr>
                <a:t>High-need adults </a:t>
              </a:r>
              <a:r>
                <a:rPr lang="en-US" sz="1400" dirty="0">
                  <a:solidFill>
                    <a:schemeClr val="accent5"/>
                  </a:solidFill>
                </a:rPr>
                <a:t>with behavioral health condition</a:t>
              </a:r>
              <a:endParaRPr lang="en-US" sz="1400" b="1" dirty="0">
                <a:solidFill>
                  <a:schemeClr val="accent5"/>
                </a:solidFill>
              </a:endParaRPr>
            </a:p>
          </p:txBody>
        </p:sp>
        <p:sp>
          <p:nvSpPr>
            <p:cNvPr id="13" name="TextBox 12"/>
            <p:cNvSpPr txBox="1">
              <a:spLocks/>
            </p:cNvSpPr>
            <p:nvPr/>
          </p:nvSpPr>
          <p:spPr>
            <a:xfrm>
              <a:off x="3459197" y="2206370"/>
              <a:ext cx="109728" cy="109728"/>
            </a:xfrm>
            <a:prstGeom prst="rect">
              <a:avLst/>
            </a:prstGeom>
            <a:solidFill>
              <a:schemeClr val="accent5"/>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14" name="TextBox 13"/>
            <p:cNvSpPr txBox="1">
              <a:spLocks/>
            </p:cNvSpPr>
            <p:nvPr/>
          </p:nvSpPr>
          <p:spPr>
            <a:xfrm>
              <a:off x="3459197" y="2419095"/>
              <a:ext cx="109728" cy="109728"/>
            </a:xfrm>
            <a:prstGeom prst="rect">
              <a:avLst/>
            </a:prstGeom>
            <a:solidFill>
              <a:schemeClr val="accent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16" name="TextBox 15"/>
            <p:cNvSpPr txBox="1">
              <a:spLocks/>
            </p:cNvSpPr>
            <p:nvPr/>
          </p:nvSpPr>
          <p:spPr>
            <a:xfrm>
              <a:off x="3459197" y="2631819"/>
              <a:ext cx="109728" cy="109728"/>
            </a:xfrm>
            <a:prstGeom prst="rect">
              <a:avLst/>
            </a:prstGeom>
            <a:solidFill>
              <a:schemeClr val="accent2"/>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grpSp>
    </p:spTree>
    <p:extLst>
      <p:ext uri="{BB962C8B-B14F-4D97-AF65-F5344CB8AC3E}">
        <p14:creationId xmlns:p14="http://schemas.microsoft.com/office/powerpoint/2010/main" val="372314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defRPr/>
            </a:pPr>
            <a:r>
              <a:rPr lang="en-US" sz="3000" dirty="0" smtClean="0">
                <a:solidFill>
                  <a:sysClr val="window" lastClr="FFFFFF"/>
                </a:solidFill>
                <a:latin typeface="Georgia"/>
              </a:rPr>
              <a:t>High-need adults </a:t>
            </a:r>
            <a:r>
              <a:rPr lang="en-US" sz="3000" dirty="0">
                <a:solidFill>
                  <a:sysClr val="window" lastClr="FFFFFF"/>
                </a:solidFill>
                <a:latin typeface="Georgia"/>
              </a:rPr>
              <a:t>with a b</a:t>
            </a:r>
            <a:r>
              <a:rPr lang="en-US" sz="3000" dirty="0" smtClean="0">
                <a:solidFill>
                  <a:sysClr val="window" lastClr="FFFFFF"/>
                </a:solidFill>
                <a:latin typeface="Georgia"/>
              </a:rPr>
              <a:t>ehavioral health condition </a:t>
            </a:r>
            <a:r>
              <a:rPr lang="en-US" sz="3000" dirty="0">
                <a:solidFill>
                  <a:sysClr val="window" lastClr="FFFFFF"/>
                </a:solidFill>
                <a:latin typeface="Georgia"/>
              </a:rPr>
              <a:t>a</a:t>
            </a:r>
            <a:r>
              <a:rPr lang="en-US" sz="3000" dirty="0" smtClean="0">
                <a:solidFill>
                  <a:sysClr val="window" lastClr="FFFFFF"/>
                </a:solidFill>
                <a:latin typeface="Georgia"/>
              </a:rPr>
              <a:t>re </a:t>
            </a:r>
            <a:r>
              <a:rPr lang="en-US" sz="3000" dirty="0">
                <a:solidFill>
                  <a:sysClr val="window" lastClr="FFFFFF"/>
                </a:solidFill>
                <a:latin typeface="Georgia"/>
              </a:rPr>
              <a:t>m</a:t>
            </a:r>
            <a:r>
              <a:rPr lang="en-US" sz="3000" dirty="0" smtClean="0">
                <a:solidFill>
                  <a:sysClr val="window" lastClr="FFFFFF"/>
                </a:solidFill>
                <a:latin typeface="Georgia"/>
              </a:rPr>
              <a:t>ore likely </a:t>
            </a:r>
            <a:r>
              <a:rPr lang="en-US" sz="3000" dirty="0">
                <a:solidFill>
                  <a:sysClr val="window" lastClr="FFFFFF"/>
                </a:solidFill>
                <a:latin typeface="Georgia"/>
              </a:rPr>
              <a:t>to h</a:t>
            </a:r>
            <a:r>
              <a:rPr lang="en-US" sz="3000" dirty="0" smtClean="0">
                <a:solidFill>
                  <a:sysClr val="window" lastClr="FFFFFF"/>
                </a:solidFill>
                <a:latin typeface="Georgia"/>
              </a:rPr>
              <a:t>ave Medicaid.</a:t>
            </a:r>
            <a:endParaRPr lang="en-US" sz="3000" dirty="0"/>
          </a:p>
        </p:txBody>
      </p:sp>
      <p:sp>
        <p:nvSpPr>
          <p:cNvPr id="3" name="Text Placeholder 2"/>
          <p:cNvSpPr>
            <a:spLocks noGrp="1"/>
          </p:cNvSpPr>
          <p:nvPr>
            <p:ph type="body" sz="quarter" idx="12"/>
          </p:nvPr>
        </p:nvSpPr>
        <p:spPr/>
        <p:txBody>
          <a:bodyPr/>
          <a:lstStyle/>
          <a:p>
            <a:pPr>
              <a:spcBef>
                <a:spcPts val="250"/>
              </a:spcBef>
            </a:pPr>
            <a:r>
              <a:rPr lang="en-US" dirty="0"/>
              <a:t>Note: Noninstitutionalized civilian population age 18 and </a:t>
            </a:r>
            <a:r>
              <a:rPr lang="en-US" dirty="0" smtClean="0"/>
              <a:t>older.</a:t>
            </a:r>
          </a:p>
          <a:p>
            <a:pPr>
              <a:spcBef>
                <a:spcPts val="250"/>
              </a:spcBef>
            </a:pPr>
            <a:r>
              <a:rPr lang="en-US" dirty="0" smtClean="0"/>
              <a:t>Data</a:t>
            </a:r>
            <a:r>
              <a:rPr lang="en-US" dirty="0"/>
              <a:t>: 2009–2011 Medical Expenditure Panel Survey (MEPS). Analysis by C. A. </a:t>
            </a:r>
            <a:r>
              <a:rPr lang="en-US" dirty="0" err="1"/>
              <a:t>Salzberg</a:t>
            </a:r>
            <a:r>
              <a:rPr lang="en-US" dirty="0"/>
              <a:t>, Johns Hopkins University</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2816090"/>
              </p:ext>
            </p:extLst>
          </p:nvPr>
        </p:nvGraphicFramePr>
        <p:xfrm>
          <a:off x="158313" y="1660525"/>
          <a:ext cx="8815388" cy="4265613"/>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569693" y="1797255"/>
            <a:ext cx="4213887" cy="738664"/>
            <a:chOff x="3459197" y="2095969"/>
            <a:chExt cx="4213887" cy="738664"/>
          </a:xfrm>
        </p:grpSpPr>
        <p:sp>
          <p:nvSpPr>
            <p:cNvPr id="9" name="TextBox 8"/>
            <p:cNvSpPr txBox="1"/>
            <p:nvPr/>
          </p:nvSpPr>
          <p:spPr>
            <a:xfrm>
              <a:off x="3568925" y="2095969"/>
              <a:ext cx="410415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accent5"/>
                  </a:solidFill>
                </a:rPr>
                <a:t>Total adult population </a:t>
              </a:r>
            </a:p>
            <a:p>
              <a:r>
                <a:rPr lang="en-US" sz="1400" dirty="0">
                  <a:solidFill>
                    <a:schemeClr val="accent5"/>
                  </a:solidFill>
                </a:rPr>
                <a:t>High-need adults without behavioral health </a:t>
              </a:r>
              <a:r>
                <a:rPr lang="en-US" sz="1400" dirty="0" smtClean="0">
                  <a:solidFill>
                    <a:schemeClr val="accent5"/>
                  </a:solidFill>
                </a:rPr>
                <a:t>condition </a:t>
              </a:r>
              <a:endParaRPr lang="en-US" sz="1400" dirty="0">
                <a:solidFill>
                  <a:schemeClr val="accent5"/>
                </a:solidFill>
              </a:endParaRPr>
            </a:p>
            <a:p>
              <a:r>
                <a:rPr lang="en-US" sz="1400" dirty="0" smtClean="0">
                  <a:solidFill>
                    <a:schemeClr val="accent5"/>
                  </a:solidFill>
                </a:rPr>
                <a:t>High-need adults </a:t>
              </a:r>
              <a:r>
                <a:rPr lang="en-US" sz="1400" dirty="0">
                  <a:solidFill>
                    <a:schemeClr val="accent5"/>
                  </a:solidFill>
                </a:rPr>
                <a:t>with behavioral health condition</a:t>
              </a:r>
              <a:endParaRPr lang="en-US" sz="1400" b="1" dirty="0">
                <a:solidFill>
                  <a:schemeClr val="accent5"/>
                </a:solidFill>
              </a:endParaRPr>
            </a:p>
          </p:txBody>
        </p:sp>
        <p:sp>
          <p:nvSpPr>
            <p:cNvPr id="10" name="TextBox 9"/>
            <p:cNvSpPr txBox="1">
              <a:spLocks/>
            </p:cNvSpPr>
            <p:nvPr/>
          </p:nvSpPr>
          <p:spPr>
            <a:xfrm>
              <a:off x="3459197" y="2206370"/>
              <a:ext cx="109728" cy="109728"/>
            </a:xfrm>
            <a:prstGeom prst="rect">
              <a:avLst/>
            </a:prstGeom>
            <a:solidFill>
              <a:schemeClr val="accent5"/>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11" name="TextBox 10"/>
            <p:cNvSpPr txBox="1">
              <a:spLocks/>
            </p:cNvSpPr>
            <p:nvPr/>
          </p:nvSpPr>
          <p:spPr>
            <a:xfrm>
              <a:off x="3459197" y="2419095"/>
              <a:ext cx="109728" cy="109728"/>
            </a:xfrm>
            <a:prstGeom prst="rect">
              <a:avLst/>
            </a:prstGeom>
            <a:solidFill>
              <a:schemeClr val="accent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12" name="TextBox 11"/>
            <p:cNvSpPr txBox="1">
              <a:spLocks/>
            </p:cNvSpPr>
            <p:nvPr/>
          </p:nvSpPr>
          <p:spPr>
            <a:xfrm>
              <a:off x="3459197" y="2631819"/>
              <a:ext cx="109728" cy="109728"/>
            </a:xfrm>
            <a:prstGeom prst="rect">
              <a:avLst/>
            </a:prstGeom>
            <a:solidFill>
              <a:schemeClr val="accent2"/>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grpSp>
    </p:spTree>
    <p:extLst>
      <p:ext uri="{BB962C8B-B14F-4D97-AF65-F5344CB8AC3E}">
        <p14:creationId xmlns:p14="http://schemas.microsoft.com/office/powerpoint/2010/main" val="275067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sz="3000" dirty="0">
                <a:solidFill>
                  <a:prstClr val="white"/>
                </a:solidFill>
                <a:latin typeface="Georgia" panose="02040502050405020303" pitchFamily="18" charset="0"/>
              </a:rPr>
              <a:t>Emergency </a:t>
            </a:r>
            <a:r>
              <a:rPr lang="en-US" sz="3000" dirty="0" smtClean="0">
                <a:solidFill>
                  <a:prstClr val="white"/>
                </a:solidFill>
                <a:latin typeface="Georgia" panose="02040502050405020303" pitchFamily="18" charset="0"/>
              </a:rPr>
              <a:t>department </a:t>
            </a:r>
            <a:r>
              <a:rPr lang="en-US" sz="3000" dirty="0">
                <a:solidFill>
                  <a:prstClr val="white"/>
                </a:solidFill>
                <a:latin typeface="Georgia" panose="02040502050405020303" pitchFamily="18" charset="0"/>
              </a:rPr>
              <a:t>u</a:t>
            </a:r>
            <a:r>
              <a:rPr lang="en-US" sz="3000" dirty="0" smtClean="0">
                <a:solidFill>
                  <a:prstClr val="white"/>
                </a:solidFill>
                <a:latin typeface="Georgia" panose="02040502050405020303" pitchFamily="18" charset="0"/>
              </a:rPr>
              <a:t>se is </a:t>
            </a:r>
            <a:r>
              <a:rPr lang="en-US" sz="3000" dirty="0">
                <a:solidFill>
                  <a:prstClr val="white"/>
                </a:solidFill>
                <a:latin typeface="Georgia" panose="02040502050405020303" pitchFamily="18" charset="0"/>
              </a:rPr>
              <a:t>h</a:t>
            </a:r>
            <a:r>
              <a:rPr lang="en-US" sz="3000" dirty="0" smtClean="0">
                <a:solidFill>
                  <a:prstClr val="white"/>
                </a:solidFill>
                <a:latin typeface="Georgia" panose="02040502050405020303" pitchFamily="18" charset="0"/>
              </a:rPr>
              <a:t>igher </a:t>
            </a:r>
            <a:r>
              <a:rPr lang="en-US" sz="3000" dirty="0">
                <a:solidFill>
                  <a:prstClr val="white"/>
                </a:solidFill>
                <a:latin typeface="Georgia" panose="02040502050405020303" pitchFamily="18" charset="0"/>
              </a:rPr>
              <a:t>for </a:t>
            </a:r>
            <a:r>
              <a:rPr lang="en-US" sz="3000" dirty="0" smtClean="0">
                <a:solidFill>
                  <a:prstClr val="white"/>
                </a:solidFill>
                <a:latin typeface="Georgia" panose="02040502050405020303" pitchFamily="18" charset="0"/>
              </a:rPr>
              <a:t>high-need </a:t>
            </a:r>
            <a:r>
              <a:rPr lang="en-US" sz="3000" dirty="0">
                <a:solidFill>
                  <a:prstClr val="white"/>
                </a:solidFill>
                <a:latin typeface="Georgia" panose="02040502050405020303" pitchFamily="18" charset="0"/>
              </a:rPr>
              <a:t>a</a:t>
            </a:r>
            <a:r>
              <a:rPr lang="en-US" sz="3000" dirty="0" smtClean="0">
                <a:solidFill>
                  <a:prstClr val="white"/>
                </a:solidFill>
                <a:latin typeface="Georgia" panose="02040502050405020303" pitchFamily="18" charset="0"/>
              </a:rPr>
              <a:t>dults with </a:t>
            </a:r>
            <a:r>
              <a:rPr lang="en-US" sz="3000" dirty="0">
                <a:solidFill>
                  <a:prstClr val="white"/>
                </a:solidFill>
                <a:latin typeface="Georgia" panose="02040502050405020303" pitchFamily="18" charset="0"/>
              </a:rPr>
              <a:t>a </a:t>
            </a:r>
            <a:r>
              <a:rPr lang="en-US" sz="3000" dirty="0" smtClean="0">
                <a:solidFill>
                  <a:prstClr val="white"/>
                </a:solidFill>
                <a:latin typeface="Georgia" panose="02040502050405020303" pitchFamily="18" charset="0"/>
              </a:rPr>
              <a:t>behavioral </a:t>
            </a:r>
            <a:r>
              <a:rPr lang="en-US" sz="3000" dirty="0">
                <a:solidFill>
                  <a:prstClr val="white"/>
                </a:solidFill>
                <a:latin typeface="Georgia" panose="02040502050405020303" pitchFamily="18" charset="0"/>
              </a:rPr>
              <a:t>h</a:t>
            </a:r>
            <a:r>
              <a:rPr lang="en-US" sz="3000" dirty="0" smtClean="0">
                <a:solidFill>
                  <a:prstClr val="white"/>
                </a:solidFill>
                <a:latin typeface="Georgia" panose="02040502050405020303" pitchFamily="18" charset="0"/>
              </a:rPr>
              <a:t>ealth condition.</a:t>
            </a:r>
            <a:endParaRPr lang="en-US" sz="3000" dirty="0">
              <a:solidFill>
                <a:sysClr val="window" lastClr="FFFFFF"/>
              </a:solidFill>
              <a:latin typeface="Georgia"/>
            </a:endParaRPr>
          </a:p>
        </p:txBody>
      </p:sp>
      <p:sp>
        <p:nvSpPr>
          <p:cNvPr id="7" name="Text Placeholder 6"/>
          <p:cNvSpPr>
            <a:spLocks noGrp="1"/>
          </p:cNvSpPr>
          <p:nvPr>
            <p:ph type="body" sz="quarter" idx="12"/>
          </p:nvPr>
        </p:nvSpPr>
        <p:spPr/>
        <p:txBody>
          <a:bodyPr/>
          <a:lstStyle/>
          <a:p>
            <a:pPr>
              <a:spcBef>
                <a:spcPts val="250"/>
              </a:spcBef>
            </a:pPr>
            <a:r>
              <a:rPr lang="en-US" dirty="0"/>
              <a:t>Note: Noninstitutionalized civilian population age 18 and </a:t>
            </a:r>
            <a:r>
              <a:rPr lang="en-US" dirty="0" smtClean="0"/>
              <a:t>older.</a:t>
            </a:r>
          </a:p>
          <a:p>
            <a:pPr>
              <a:spcBef>
                <a:spcPts val="250"/>
              </a:spcBef>
            </a:pPr>
            <a:r>
              <a:rPr lang="en-US" dirty="0" smtClean="0"/>
              <a:t>Data</a:t>
            </a:r>
            <a:r>
              <a:rPr lang="en-US" dirty="0"/>
              <a:t>: 2009–2011 Medical Expenditure Panel Survey (MEPS). Analysis by C. A. </a:t>
            </a:r>
            <a:r>
              <a:rPr lang="en-US" dirty="0" err="1"/>
              <a:t>Salzberg</a:t>
            </a:r>
            <a:r>
              <a:rPr lang="en-US" dirty="0"/>
              <a:t>, Johns Hopkins University</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0756886"/>
              </p:ext>
            </p:extLst>
          </p:nvPr>
        </p:nvGraphicFramePr>
        <p:xfrm>
          <a:off x="2903538" y="924368"/>
          <a:ext cx="6064250" cy="466145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58236" y="5073013"/>
            <a:ext cx="2383071" cy="300082"/>
          </a:xfrm>
          <a:prstGeom prst="rect">
            <a:avLst/>
          </a:prstGeom>
          <a:noFill/>
        </p:spPr>
        <p:txBody>
          <a:bodyPr wrap="square" rtlCol="0">
            <a:spAutoFit/>
          </a:bodyPr>
          <a:lstStyle/>
          <a:p>
            <a:pPr algn="ctr"/>
            <a:r>
              <a:rPr lang="en-US" sz="1350" i="1" dirty="0">
                <a:solidFill>
                  <a:schemeClr val="accent6"/>
                </a:solidFill>
                <a:latin typeface="Calibri" charset="0"/>
                <a:ea typeface="Calibri" charset="0"/>
                <a:cs typeface="Calibri" charset="0"/>
              </a:rPr>
              <a:t>Rate per 1,000 population</a:t>
            </a:r>
          </a:p>
        </p:txBody>
      </p:sp>
      <p:sp>
        <p:nvSpPr>
          <p:cNvPr id="24" name="TextBox 23"/>
          <p:cNvSpPr txBox="1"/>
          <p:nvPr/>
        </p:nvSpPr>
        <p:spPr>
          <a:xfrm>
            <a:off x="6133332" y="5073013"/>
            <a:ext cx="2383071" cy="300082"/>
          </a:xfrm>
          <a:prstGeom prst="rect">
            <a:avLst/>
          </a:prstGeom>
          <a:noFill/>
        </p:spPr>
        <p:txBody>
          <a:bodyPr wrap="square" rtlCol="0">
            <a:spAutoFit/>
          </a:bodyPr>
          <a:lstStyle/>
          <a:p>
            <a:pPr algn="ctr"/>
            <a:r>
              <a:rPr lang="en-US" sz="1350" i="1" dirty="0">
                <a:solidFill>
                  <a:schemeClr val="accent6"/>
                </a:solidFill>
                <a:latin typeface="Calibri" charset="0"/>
                <a:ea typeface="Calibri" charset="0"/>
                <a:cs typeface="Calibri" charset="0"/>
              </a:rPr>
              <a:t>Rate per 1,000 population</a:t>
            </a:r>
          </a:p>
        </p:txBody>
      </p:sp>
      <p:grpSp>
        <p:nvGrpSpPr>
          <p:cNvPr id="15" name="Group 14"/>
          <p:cNvGrpSpPr/>
          <p:nvPr/>
        </p:nvGrpSpPr>
        <p:grpSpPr>
          <a:xfrm>
            <a:off x="2987773" y="175795"/>
            <a:ext cx="4213887" cy="738664"/>
            <a:chOff x="3459197" y="2095969"/>
            <a:chExt cx="4213887" cy="738664"/>
          </a:xfrm>
        </p:grpSpPr>
        <p:sp>
          <p:nvSpPr>
            <p:cNvPr id="16" name="TextBox 15"/>
            <p:cNvSpPr txBox="1"/>
            <p:nvPr/>
          </p:nvSpPr>
          <p:spPr>
            <a:xfrm>
              <a:off x="3568925" y="2095969"/>
              <a:ext cx="410415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accent5"/>
                  </a:solidFill>
                </a:rPr>
                <a:t>Total adult population </a:t>
              </a:r>
            </a:p>
            <a:p>
              <a:r>
                <a:rPr lang="en-US" sz="1400" dirty="0">
                  <a:solidFill>
                    <a:schemeClr val="accent5"/>
                  </a:solidFill>
                </a:rPr>
                <a:t>High-need adults without behavioral health </a:t>
              </a:r>
              <a:r>
                <a:rPr lang="en-US" sz="1400" dirty="0" smtClean="0">
                  <a:solidFill>
                    <a:schemeClr val="accent5"/>
                  </a:solidFill>
                </a:rPr>
                <a:t>condition </a:t>
              </a:r>
              <a:endParaRPr lang="en-US" sz="1400" dirty="0">
                <a:solidFill>
                  <a:schemeClr val="accent5"/>
                </a:solidFill>
              </a:endParaRPr>
            </a:p>
            <a:p>
              <a:r>
                <a:rPr lang="en-US" sz="1400" dirty="0" smtClean="0">
                  <a:solidFill>
                    <a:schemeClr val="accent5"/>
                  </a:solidFill>
                </a:rPr>
                <a:t>High-need adults </a:t>
              </a:r>
              <a:r>
                <a:rPr lang="en-US" sz="1400" dirty="0">
                  <a:solidFill>
                    <a:schemeClr val="accent5"/>
                  </a:solidFill>
                </a:rPr>
                <a:t>with behavioral health condition</a:t>
              </a:r>
              <a:endParaRPr lang="en-US" sz="1400" b="1" dirty="0">
                <a:solidFill>
                  <a:schemeClr val="accent5"/>
                </a:solidFill>
              </a:endParaRPr>
            </a:p>
          </p:txBody>
        </p:sp>
        <p:sp>
          <p:nvSpPr>
            <p:cNvPr id="17" name="TextBox 16"/>
            <p:cNvSpPr txBox="1">
              <a:spLocks/>
            </p:cNvSpPr>
            <p:nvPr/>
          </p:nvSpPr>
          <p:spPr>
            <a:xfrm>
              <a:off x="3459197" y="2206370"/>
              <a:ext cx="109728" cy="109728"/>
            </a:xfrm>
            <a:prstGeom prst="rect">
              <a:avLst/>
            </a:prstGeom>
            <a:solidFill>
              <a:schemeClr val="accent5"/>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25" name="TextBox 24"/>
            <p:cNvSpPr txBox="1">
              <a:spLocks/>
            </p:cNvSpPr>
            <p:nvPr/>
          </p:nvSpPr>
          <p:spPr>
            <a:xfrm>
              <a:off x="3459197" y="2419095"/>
              <a:ext cx="109728" cy="109728"/>
            </a:xfrm>
            <a:prstGeom prst="rect">
              <a:avLst/>
            </a:prstGeom>
            <a:solidFill>
              <a:schemeClr val="accent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26" name="TextBox 25"/>
            <p:cNvSpPr txBox="1">
              <a:spLocks/>
            </p:cNvSpPr>
            <p:nvPr/>
          </p:nvSpPr>
          <p:spPr>
            <a:xfrm>
              <a:off x="3459197" y="2631819"/>
              <a:ext cx="109728" cy="109728"/>
            </a:xfrm>
            <a:prstGeom prst="rect">
              <a:avLst/>
            </a:prstGeom>
            <a:solidFill>
              <a:schemeClr val="accent2"/>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grpSp>
    </p:spTree>
    <p:extLst>
      <p:ext uri="{BB962C8B-B14F-4D97-AF65-F5344CB8AC3E}">
        <p14:creationId xmlns:p14="http://schemas.microsoft.com/office/powerpoint/2010/main" val="372306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000" dirty="0" smtClean="0">
                <a:solidFill>
                  <a:prstClr val="white"/>
                </a:solidFill>
                <a:latin typeface="Georgia" panose="02040502050405020303" pitchFamily="18" charset="0"/>
              </a:rPr>
              <a:t>High-need </a:t>
            </a:r>
            <a:r>
              <a:rPr lang="en-US" sz="3000" dirty="0">
                <a:solidFill>
                  <a:prstClr val="white"/>
                </a:solidFill>
                <a:latin typeface="Georgia" panose="02040502050405020303" pitchFamily="18" charset="0"/>
              </a:rPr>
              <a:t>a</a:t>
            </a:r>
            <a:r>
              <a:rPr lang="en-US" sz="3000" dirty="0" smtClean="0">
                <a:solidFill>
                  <a:prstClr val="white"/>
                </a:solidFill>
                <a:latin typeface="Georgia" panose="02040502050405020303" pitchFamily="18" charset="0"/>
              </a:rPr>
              <a:t>dults </a:t>
            </a:r>
            <a:r>
              <a:rPr lang="en-US" sz="3000" dirty="0">
                <a:solidFill>
                  <a:prstClr val="white"/>
                </a:solidFill>
                <a:latin typeface="Georgia" panose="02040502050405020303" pitchFamily="18" charset="0"/>
              </a:rPr>
              <a:t>with a b</a:t>
            </a:r>
            <a:r>
              <a:rPr lang="en-US" sz="3000" dirty="0" smtClean="0">
                <a:solidFill>
                  <a:prstClr val="white"/>
                </a:solidFill>
                <a:latin typeface="Georgia" panose="02040502050405020303" pitchFamily="18" charset="0"/>
              </a:rPr>
              <a:t>ehavioral </a:t>
            </a:r>
            <a:r>
              <a:rPr lang="en-US" sz="3000" dirty="0">
                <a:solidFill>
                  <a:prstClr val="white"/>
                </a:solidFill>
                <a:latin typeface="Georgia" panose="02040502050405020303" pitchFamily="18" charset="0"/>
              </a:rPr>
              <a:t>h</a:t>
            </a:r>
            <a:r>
              <a:rPr lang="en-US" sz="3000" dirty="0" smtClean="0">
                <a:solidFill>
                  <a:prstClr val="white"/>
                </a:solidFill>
                <a:latin typeface="Georgia" panose="02040502050405020303" pitchFamily="18" charset="0"/>
              </a:rPr>
              <a:t>ealth </a:t>
            </a:r>
            <a:r>
              <a:rPr lang="en-US" sz="3000" dirty="0">
                <a:solidFill>
                  <a:prstClr val="white"/>
                </a:solidFill>
                <a:latin typeface="Georgia" panose="02040502050405020303" pitchFamily="18" charset="0"/>
              </a:rPr>
              <a:t>c</a:t>
            </a:r>
            <a:r>
              <a:rPr lang="en-US" sz="3000" dirty="0" smtClean="0">
                <a:solidFill>
                  <a:prstClr val="white"/>
                </a:solidFill>
                <a:latin typeface="Georgia" panose="02040502050405020303" pitchFamily="18" charset="0"/>
              </a:rPr>
              <a:t>ondition</a:t>
            </a:r>
            <a:r>
              <a:rPr lang="en-US" sz="3000" dirty="0">
                <a:solidFill>
                  <a:prstClr val="white"/>
                </a:solidFill>
                <a:latin typeface="Georgia" panose="02040502050405020303" pitchFamily="18" charset="0"/>
              </a:rPr>
              <a:t/>
            </a:r>
            <a:br>
              <a:rPr lang="en-US" sz="3000" dirty="0">
                <a:solidFill>
                  <a:prstClr val="white"/>
                </a:solidFill>
                <a:latin typeface="Georgia" panose="02040502050405020303" pitchFamily="18" charset="0"/>
              </a:rPr>
            </a:br>
            <a:r>
              <a:rPr lang="en-US" sz="3000" dirty="0" smtClean="0">
                <a:solidFill>
                  <a:prstClr val="white"/>
                </a:solidFill>
                <a:latin typeface="Georgia" panose="02040502050405020303" pitchFamily="18" charset="0"/>
              </a:rPr>
              <a:t>use more home care.</a:t>
            </a:r>
            <a:endParaRPr lang="en-US" sz="3000" dirty="0">
              <a:solidFill>
                <a:sysClr val="window" lastClr="FFFFFF"/>
              </a:solidFill>
              <a:latin typeface="Georgia" panose="02040502050405020303" pitchFamily="18" charset="0"/>
            </a:endParaRPr>
          </a:p>
        </p:txBody>
      </p:sp>
      <p:sp>
        <p:nvSpPr>
          <p:cNvPr id="3" name="Text Placeholder 2"/>
          <p:cNvSpPr>
            <a:spLocks noGrp="1"/>
          </p:cNvSpPr>
          <p:nvPr>
            <p:ph type="body" sz="quarter" idx="12"/>
          </p:nvPr>
        </p:nvSpPr>
        <p:spPr/>
        <p:txBody>
          <a:bodyPr/>
          <a:lstStyle/>
          <a:p>
            <a:pPr>
              <a:spcBef>
                <a:spcPts val="250"/>
              </a:spcBef>
            </a:pPr>
            <a:r>
              <a:rPr lang="en-US" dirty="0">
                <a:solidFill>
                  <a:srgbClr val="33383A"/>
                </a:solidFill>
              </a:rPr>
              <a:t>Note: Noninstitutionalized civilian population age 18 and </a:t>
            </a:r>
            <a:r>
              <a:rPr lang="en-US" dirty="0" smtClean="0">
                <a:solidFill>
                  <a:srgbClr val="33383A"/>
                </a:solidFill>
              </a:rPr>
              <a:t>older.</a:t>
            </a:r>
          </a:p>
          <a:p>
            <a:pPr>
              <a:spcBef>
                <a:spcPts val="250"/>
              </a:spcBef>
            </a:pPr>
            <a:r>
              <a:rPr lang="en-US" dirty="0" smtClean="0">
                <a:solidFill>
                  <a:srgbClr val="33383A"/>
                </a:solidFill>
              </a:rPr>
              <a:t>Data</a:t>
            </a:r>
            <a:r>
              <a:rPr lang="en-US" dirty="0">
                <a:solidFill>
                  <a:srgbClr val="33383A"/>
                </a:solidFill>
              </a:rPr>
              <a:t>: 2009–2011 Medical Expenditure Panel Survey (MEPS). Analysis by C. A. </a:t>
            </a:r>
            <a:r>
              <a:rPr lang="en-US" dirty="0" err="1">
                <a:solidFill>
                  <a:srgbClr val="33383A"/>
                </a:solidFill>
              </a:rPr>
              <a:t>Salzberg</a:t>
            </a:r>
            <a:r>
              <a:rPr lang="en-US" dirty="0">
                <a:solidFill>
                  <a:srgbClr val="33383A"/>
                </a:solidFill>
              </a:rPr>
              <a:t>, Johns Hopkins University</a:t>
            </a:r>
            <a:r>
              <a:rPr lang="en-US" dirty="0" smtClean="0">
                <a:solidFill>
                  <a:srgbClr val="33383A"/>
                </a:solidFill>
              </a:rPr>
              <a:t>.</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46810990"/>
              </p:ext>
            </p:extLst>
          </p:nvPr>
        </p:nvGraphicFramePr>
        <p:xfrm>
          <a:off x="2903538" y="1622584"/>
          <a:ext cx="3151240" cy="3924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856344512"/>
              </p:ext>
            </p:extLst>
          </p:nvPr>
        </p:nvGraphicFramePr>
        <p:xfrm>
          <a:off x="5994401" y="1622584"/>
          <a:ext cx="3149599" cy="3924776"/>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987773" y="175795"/>
            <a:ext cx="4213887" cy="738664"/>
            <a:chOff x="3459197" y="2095969"/>
            <a:chExt cx="4213887" cy="738664"/>
          </a:xfrm>
        </p:grpSpPr>
        <p:sp>
          <p:nvSpPr>
            <p:cNvPr id="16" name="TextBox 15"/>
            <p:cNvSpPr txBox="1"/>
            <p:nvPr/>
          </p:nvSpPr>
          <p:spPr>
            <a:xfrm>
              <a:off x="3568925" y="2095969"/>
              <a:ext cx="410415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accent5"/>
                  </a:solidFill>
                </a:rPr>
                <a:t>Total adult population </a:t>
              </a:r>
            </a:p>
            <a:p>
              <a:r>
                <a:rPr lang="en-US" sz="1400" dirty="0">
                  <a:solidFill>
                    <a:schemeClr val="accent5"/>
                  </a:solidFill>
                </a:rPr>
                <a:t>High-need adults without behavioral health </a:t>
              </a:r>
              <a:r>
                <a:rPr lang="en-US" sz="1400" dirty="0" smtClean="0">
                  <a:solidFill>
                    <a:schemeClr val="accent5"/>
                  </a:solidFill>
                </a:rPr>
                <a:t>condition </a:t>
              </a:r>
              <a:endParaRPr lang="en-US" sz="1400" dirty="0">
                <a:solidFill>
                  <a:schemeClr val="accent5"/>
                </a:solidFill>
              </a:endParaRPr>
            </a:p>
            <a:p>
              <a:r>
                <a:rPr lang="en-US" sz="1400" dirty="0" smtClean="0">
                  <a:solidFill>
                    <a:schemeClr val="accent5"/>
                  </a:solidFill>
                </a:rPr>
                <a:t>High-need adults </a:t>
              </a:r>
              <a:r>
                <a:rPr lang="en-US" sz="1400" dirty="0">
                  <a:solidFill>
                    <a:schemeClr val="accent5"/>
                  </a:solidFill>
                </a:rPr>
                <a:t>with behavioral health condition</a:t>
              </a:r>
              <a:endParaRPr lang="en-US" sz="1400" b="1" dirty="0">
                <a:solidFill>
                  <a:schemeClr val="accent5"/>
                </a:solidFill>
              </a:endParaRPr>
            </a:p>
          </p:txBody>
        </p:sp>
        <p:sp>
          <p:nvSpPr>
            <p:cNvPr id="21" name="TextBox 20"/>
            <p:cNvSpPr txBox="1">
              <a:spLocks/>
            </p:cNvSpPr>
            <p:nvPr/>
          </p:nvSpPr>
          <p:spPr>
            <a:xfrm>
              <a:off x="3459197" y="2206370"/>
              <a:ext cx="109728" cy="109728"/>
            </a:xfrm>
            <a:prstGeom prst="rect">
              <a:avLst/>
            </a:prstGeom>
            <a:solidFill>
              <a:schemeClr val="accent5"/>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22" name="TextBox 21"/>
            <p:cNvSpPr txBox="1">
              <a:spLocks/>
            </p:cNvSpPr>
            <p:nvPr/>
          </p:nvSpPr>
          <p:spPr>
            <a:xfrm>
              <a:off x="3459197" y="2419095"/>
              <a:ext cx="109728" cy="109728"/>
            </a:xfrm>
            <a:prstGeom prst="rect">
              <a:avLst/>
            </a:prstGeom>
            <a:solidFill>
              <a:schemeClr val="accent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sp>
          <p:nvSpPr>
            <p:cNvPr id="23" name="TextBox 22"/>
            <p:cNvSpPr txBox="1">
              <a:spLocks/>
            </p:cNvSpPr>
            <p:nvPr/>
          </p:nvSpPr>
          <p:spPr>
            <a:xfrm>
              <a:off x="3459197" y="2631819"/>
              <a:ext cx="109728" cy="109728"/>
            </a:xfrm>
            <a:prstGeom prst="rect">
              <a:avLst/>
            </a:prstGeom>
            <a:solidFill>
              <a:schemeClr val="accent2"/>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142" dirty="0">
                <a:solidFill>
                  <a:prstClr val="black"/>
                </a:solidFill>
              </a:endParaRPr>
            </a:p>
          </p:txBody>
        </p:sp>
      </p:grpSp>
    </p:spTree>
    <p:extLst>
      <p:ext uri="{BB962C8B-B14F-4D97-AF65-F5344CB8AC3E}">
        <p14:creationId xmlns:p14="http://schemas.microsoft.com/office/powerpoint/2010/main" val="133657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300" dirty="0"/>
              <a:t>Average annual per-person spending on health care for high-need adults is more </a:t>
            </a:r>
            <a:r>
              <a:rPr lang="en-US" sz="2300" dirty="0" smtClean="0"/>
              <a:t>than four </a:t>
            </a:r>
            <a:r>
              <a:rPr lang="en-US" sz="2300" dirty="0"/>
              <a:t>times the average for all U.S. adults. High-need adults with a behavioral health condition have slightly higher average annual out-of-pocket costs than those without such a condition.</a:t>
            </a:r>
          </a:p>
        </p:txBody>
      </p:sp>
      <p:sp>
        <p:nvSpPr>
          <p:cNvPr id="4" name="Text Placeholder 3"/>
          <p:cNvSpPr>
            <a:spLocks noGrp="1"/>
          </p:cNvSpPr>
          <p:nvPr>
            <p:ph type="body" sz="quarter" idx="12"/>
          </p:nvPr>
        </p:nvSpPr>
        <p:spPr/>
        <p:txBody>
          <a:bodyPr/>
          <a:lstStyle/>
          <a:p>
            <a:pPr>
              <a:spcBef>
                <a:spcPts val="250"/>
              </a:spcBef>
            </a:pPr>
            <a:r>
              <a:rPr lang="en-US" dirty="0">
                <a:solidFill>
                  <a:srgbClr val="33383A"/>
                </a:solidFill>
              </a:rPr>
              <a:t>Note: Noninstitutionalized civilian population age 18 and </a:t>
            </a:r>
            <a:r>
              <a:rPr lang="en-US" dirty="0" smtClean="0">
                <a:solidFill>
                  <a:srgbClr val="33383A"/>
                </a:solidFill>
              </a:rPr>
              <a:t>older.</a:t>
            </a:r>
          </a:p>
          <a:p>
            <a:pPr>
              <a:spcBef>
                <a:spcPts val="250"/>
              </a:spcBef>
            </a:pPr>
            <a:r>
              <a:rPr lang="en-US" dirty="0" smtClean="0">
                <a:solidFill>
                  <a:srgbClr val="33383A"/>
                </a:solidFill>
              </a:rPr>
              <a:t>Data</a:t>
            </a:r>
            <a:r>
              <a:rPr lang="en-US" dirty="0">
                <a:solidFill>
                  <a:srgbClr val="33383A"/>
                </a:solidFill>
              </a:rPr>
              <a:t>: 2009–2011 Medical Expenditure Panel Survey (MEPS). Analysis by C. A. </a:t>
            </a:r>
            <a:r>
              <a:rPr lang="en-US" dirty="0" err="1">
                <a:solidFill>
                  <a:srgbClr val="33383A"/>
                </a:solidFill>
              </a:rPr>
              <a:t>Salzberg</a:t>
            </a:r>
            <a:r>
              <a:rPr lang="en-US" dirty="0">
                <a:solidFill>
                  <a:srgbClr val="33383A"/>
                </a:solidFill>
              </a:rPr>
              <a:t>, Johns Hopkins University</a:t>
            </a:r>
            <a:r>
              <a:rPr lang="en-US" dirty="0" smtClean="0">
                <a:solidFill>
                  <a:srgbClr val="33383A"/>
                </a:solidFill>
              </a:rPr>
              <a:t>.</a:t>
            </a:r>
            <a:endParaRPr lang="en-US" dirty="0">
              <a:solidFill>
                <a:srgbClr val="33383A"/>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77287343"/>
              </p:ext>
            </p:extLst>
          </p:nvPr>
        </p:nvGraphicFramePr>
        <p:xfrm>
          <a:off x="2903538" y="336550"/>
          <a:ext cx="6064250" cy="356162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2"/>
          <p:cNvSpPr txBox="1"/>
          <p:nvPr/>
        </p:nvSpPr>
        <p:spPr>
          <a:xfrm>
            <a:off x="3082925" y="4605815"/>
            <a:ext cx="1613623"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accent5"/>
                </a:solidFill>
              </a:rPr>
              <a:t>Total adult population</a:t>
            </a:r>
            <a:br>
              <a:rPr lang="en-US" sz="1400" b="1" dirty="0">
                <a:solidFill>
                  <a:schemeClr val="accent5"/>
                </a:solidFill>
              </a:rPr>
            </a:br>
            <a:endParaRPr lang="en-US" sz="1400" b="1" i="1" dirty="0">
              <a:solidFill>
                <a:schemeClr val="accent5"/>
              </a:solidFill>
            </a:endParaRPr>
          </a:p>
        </p:txBody>
      </p:sp>
      <p:sp>
        <p:nvSpPr>
          <p:cNvPr id="10" name="TextBox 23"/>
          <p:cNvSpPr txBox="1"/>
          <p:nvPr/>
        </p:nvSpPr>
        <p:spPr>
          <a:xfrm>
            <a:off x="5084425" y="4605815"/>
            <a:ext cx="1624020"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5"/>
                </a:solidFill>
              </a:rPr>
              <a:t>High-need </a:t>
            </a:r>
            <a:r>
              <a:rPr lang="en-US" sz="1400" b="1" dirty="0">
                <a:solidFill>
                  <a:schemeClr val="accent5"/>
                </a:solidFill>
              </a:rPr>
              <a:t>adults</a:t>
            </a:r>
            <a:br>
              <a:rPr lang="en-US" sz="1400" b="1" dirty="0">
                <a:solidFill>
                  <a:schemeClr val="accent5"/>
                </a:solidFill>
              </a:rPr>
            </a:br>
            <a:r>
              <a:rPr lang="en-US" sz="1400" b="1" dirty="0">
                <a:solidFill>
                  <a:schemeClr val="accent5"/>
                </a:solidFill>
              </a:rPr>
              <a:t>without behavioral health </a:t>
            </a:r>
            <a:r>
              <a:rPr lang="en-US" sz="1400" b="1" dirty="0" smtClean="0">
                <a:solidFill>
                  <a:schemeClr val="accent5"/>
                </a:solidFill>
              </a:rPr>
              <a:t>condition</a:t>
            </a:r>
            <a:endParaRPr lang="en-US" sz="1400" b="1" dirty="0">
              <a:solidFill>
                <a:schemeClr val="accent5"/>
              </a:solidFill>
            </a:endParaRPr>
          </a:p>
        </p:txBody>
      </p:sp>
      <p:sp>
        <p:nvSpPr>
          <p:cNvPr id="11" name="TextBox 25"/>
          <p:cNvSpPr txBox="1"/>
          <p:nvPr/>
        </p:nvSpPr>
        <p:spPr>
          <a:xfrm>
            <a:off x="7172638" y="4605815"/>
            <a:ext cx="1441811"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5"/>
                </a:solidFill>
              </a:rPr>
              <a:t>High-need </a:t>
            </a:r>
            <a:r>
              <a:rPr lang="en-US" sz="1400" b="1" dirty="0">
                <a:solidFill>
                  <a:schemeClr val="accent5"/>
                </a:solidFill>
              </a:rPr>
              <a:t>adults with behavioral health </a:t>
            </a:r>
            <a:r>
              <a:rPr lang="en-US" sz="1400" b="1" dirty="0" smtClean="0">
                <a:solidFill>
                  <a:schemeClr val="accent5"/>
                </a:solidFill>
              </a:rPr>
              <a:t>condition</a:t>
            </a:r>
            <a:endParaRPr lang="en-US" sz="1400" b="1" dirty="0">
              <a:solidFill>
                <a:schemeClr val="accent5"/>
              </a:solidFill>
            </a:endParaRPr>
          </a:p>
        </p:txBody>
      </p:sp>
      <p:sp>
        <p:nvSpPr>
          <p:cNvPr id="2" name="TextBox 1"/>
          <p:cNvSpPr txBox="1"/>
          <p:nvPr/>
        </p:nvSpPr>
        <p:spPr>
          <a:xfrm>
            <a:off x="3180397" y="3908484"/>
            <a:ext cx="740409" cy="523220"/>
          </a:xfrm>
          <a:prstGeom prst="rect">
            <a:avLst/>
          </a:prstGeom>
          <a:noFill/>
        </p:spPr>
        <p:txBody>
          <a:bodyPr wrap="square" rtlCol="0">
            <a:spAutoFit/>
          </a:bodyPr>
          <a:lstStyle/>
          <a:p>
            <a:pPr algn="ctr"/>
            <a:r>
              <a:rPr lang="en-US" sz="1400" dirty="0">
                <a:solidFill>
                  <a:schemeClr val="accent5"/>
                </a:solidFill>
              </a:rPr>
              <a:t>Out of </a:t>
            </a:r>
            <a:br>
              <a:rPr lang="en-US" sz="1400" dirty="0">
                <a:solidFill>
                  <a:schemeClr val="accent5"/>
                </a:solidFill>
              </a:rPr>
            </a:br>
            <a:r>
              <a:rPr lang="en-US" sz="1400" dirty="0">
                <a:solidFill>
                  <a:schemeClr val="accent5"/>
                </a:solidFill>
              </a:rPr>
              <a:t>pocket</a:t>
            </a:r>
          </a:p>
        </p:txBody>
      </p:sp>
      <p:sp>
        <p:nvSpPr>
          <p:cNvPr id="21" name="TextBox 20"/>
          <p:cNvSpPr txBox="1"/>
          <p:nvPr/>
        </p:nvSpPr>
        <p:spPr>
          <a:xfrm>
            <a:off x="3953704" y="3908484"/>
            <a:ext cx="623905" cy="307777"/>
          </a:xfrm>
          <a:prstGeom prst="rect">
            <a:avLst/>
          </a:prstGeom>
          <a:noFill/>
        </p:spPr>
        <p:txBody>
          <a:bodyPr wrap="square" rtlCol="0">
            <a:spAutoFit/>
          </a:bodyPr>
          <a:lstStyle/>
          <a:p>
            <a:pPr algn="ctr"/>
            <a:r>
              <a:rPr lang="en-US" sz="1400" dirty="0">
                <a:solidFill>
                  <a:schemeClr val="accent5"/>
                </a:solidFill>
              </a:rPr>
              <a:t>Total</a:t>
            </a:r>
          </a:p>
        </p:txBody>
      </p:sp>
      <p:sp>
        <p:nvSpPr>
          <p:cNvPr id="17" name="TextBox 16"/>
          <p:cNvSpPr txBox="1"/>
          <p:nvPr/>
        </p:nvSpPr>
        <p:spPr>
          <a:xfrm>
            <a:off x="5154614" y="3908484"/>
            <a:ext cx="740409" cy="523220"/>
          </a:xfrm>
          <a:prstGeom prst="rect">
            <a:avLst/>
          </a:prstGeom>
          <a:noFill/>
        </p:spPr>
        <p:txBody>
          <a:bodyPr wrap="square" rtlCol="0">
            <a:spAutoFit/>
          </a:bodyPr>
          <a:lstStyle/>
          <a:p>
            <a:pPr algn="ctr"/>
            <a:r>
              <a:rPr lang="en-US" sz="1400" dirty="0">
                <a:solidFill>
                  <a:schemeClr val="accent5"/>
                </a:solidFill>
              </a:rPr>
              <a:t>Out of </a:t>
            </a:r>
            <a:br>
              <a:rPr lang="en-US" sz="1400" dirty="0">
                <a:solidFill>
                  <a:schemeClr val="accent5"/>
                </a:solidFill>
              </a:rPr>
            </a:br>
            <a:r>
              <a:rPr lang="en-US" sz="1400" dirty="0">
                <a:solidFill>
                  <a:schemeClr val="accent5"/>
                </a:solidFill>
              </a:rPr>
              <a:t>pocket</a:t>
            </a:r>
          </a:p>
        </p:txBody>
      </p:sp>
      <p:sp>
        <p:nvSpPr>
          <p:cNvPr id="18" name="TextBox 17"/>
          <p:cNvSpPr txBox="1"/>
          <p:nvPr/>
        </p:nvSpPr>
        <p:spPr>
          <a:xfrm>
            <a:off x="5927921" y="3908484"/>
            <a:ext cx="623905" cy="307777"/>
          </a:xfrm>
          <a:prstGeom prst="rect">
            <a:avLst/>
          </a:prstGeom>
          <a:noFill/>
        </p:spPr>
        <p:txBody>
          <a:bodyPr wrap="square" rtlCol="0">
            <a:spAutoFit/>
          </a:bodyPr>
          <a:lstStyle/>
          <a:p>
            <a:pPr algn="ctr"/>
            <a:r>
              <a:rPr lang="en-US" sz="1400" dirty="0">
                <a:solidFill>
                  <a:schemeClr val="accent5"/>
                </a:solidFill>
              </a:rPr>
              <a:t>Total</a:t>
            </a:r>
          </a:p>
        </p:txBody>
      </p:sp>
      <p:sp>
        <p:nvSpPr>
          <p:cNvPr id="19" name="TextBox 18"/>
          <p:cNvSpPr txBox="1"/>
          <p:nvPr/>
        </p:nvSpPr>
        <p:spPr>
          <a:xfrm>
            <a:off x="7125654" y="3908484"/>
            <a:ext cx="740409" cy="523220"/>
          </a:xfrm>
          <a:prstGeom prst="rect">
            <a:avLst/>
          </a:prstGeom>
          <a:noFill/>
        </p:spPr>
        <p:txBody>
          <a:bodyPr wrap="square" rtlCol="0">
            <a:spAutoFit/>
          </a:bodyPr>
          <a:lstStyle/>
          <a:p>
            <a:pPr algn="ctr"/>
            <a:r>
              <a:rPr lang="en-US" sz="1400" dirty="0">
                <a:solidFill>
                  <a:schemeClr val="accent5"/>
                </a:solidFill>
              </a:rPr>
              <a:t>Out of </a:t>
            </a:r>
            <a:br>
              <a:rPr lang="en-US" sz="1400" dirty="0">
                <a:solidFill>
                  <a:schemeClr val="accent5"/>
                </a:solidFill>
              </a:rPr>
            </a:br>
            <a:r>
              <a:rPr lang="en-US" sz="1400" dirty="0">
                <a:solidFill>
                  <a:schemeClr val="accent5"/>
                </a:solidFill>
              </a:rPr>
              <a:t>pocket</a:t>
            </a:r>
          </a:p>
        </p:txBody>
      </p:sp>
      <p:sp>
        <p:nvSpPr>
          <p:cNvPr id="20" name="TextBox 19"/>
          <p:cNvSpPr txBox="1"/>
          <p:nvPr/>
        </p:nvSpPr>
        <p:spPr>
          <a:xfrm>
            <a:off x="7898961" y="3908484"/>
            <a:ext cx="623905" cy="307777"/>
          </a:xfrm>
          <a:prstGeom prst="rect">
            <a:avLst/>
          </a:prstGeom>
          <a:noFill/>
        </p:spPr>
        <p:txBody>
          <a:bodyPr wrap="square" rtlCol="0">
            <a:spAutoFit/>
          </a:bodyPr>
          <a:lstStyle/>
          <a:p>
            <a:pPr algn="ctr"/>
            <a:r>
              <a:rPr lang="en-US" sz="1400" dirty="0">
                <a:solidFill>
                  <a:schemeClr val="accent5"/>
                </a:solidFill>
              </a:rPr>
              <a:t>Total</a:t>
            </a:r>
          </a:p>
        </p:txBody>
      </p:sp>
    </p:spTree>
    <p:extLst>
      <p:ext uri="{BB962C8B-B14F-4D97-AF65-F5344CB8AC3E}">
        <p14:creationId xmlns:p14="http://schemas.microsoft.com/office/powerpoint/2010/main" val="3559373120"/>
      </p:ext>
    </p:extLst>
  </p:cSld>
  <p:clrMapOvr>
    <a:masterClrMapping/>
  </p:clrMapOvr>
</p:sld>
</file>

<file path=ppt/theme/theme1.xml><?xml version="1.0" encoding="utf-8"?>
<a:theme xmlns:a="http://schemas.openxmlformats.org/drawingml/2006/main" name="CMWF">
  <a:themeElements>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WF" id="{A6B284E5-2A9F-DD47-923B-93E6C8CAA7D1}" vid="{3F1EE464-E524-BC4F-964F-9C4BD11714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CMWF</Template>
  <TotalTime>22972</TotalTime>
  <Words>1836</Words>
  <Application>Microsoft Office PowerPoint</Application>
  <PresentationFormat>On-screen Show (4:3)</PresentationFormat>
  <Paragraphs>122</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Georgia</vt:lpstr>
      <vt:lpstr>CMWF</vt:lpstr>
      <vt:lpstr>The Impact of a Behavioral Health Condition on the  High-Need Patient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 1. Adults with behavioral health conditions…</dc:title>
  <dc:creator>Jamie Ryan</dc:creator>
  <cp:lastModifiedBy>Samantha Chase</cp:lastModifiedBy>
  <cp:revision>377</cp:revision>
  <cp:lastPrinted>2016-11-09T18:42:18Z</cp:lastPrinted>
  <dcterms:created xsi:type="dcterms:W3CDTF">2016-06-17T14:26:27Z</dcterms:created>
  <dcterms:modified xsi:type="dcterms:W3CDTF">2016-11-22T14:13:37Z</dcterms:modified>
</cp:coreProperties>
</file>