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93" r:id="rId2"/>
  </p:sldMasterIdLst>
  <p:notesMasterIdLst>
    <p:notesMasterId r:id="rId8"/>
  </p:notesMasterIdLst>
  <p:sldIdLst>
    <p:sldId id="300" r:id="rId3"/>
    <p:sldId id="307" r:id="rId4"/>
    <p:sldId id="308" r:id="rId5"/>
    <p:sldId id="309" r:id="rId6"/>
    <p:sldId id="310" r:id="rId7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83A"/>
    <a:srgbClr val="AA3607"/>
    <a:srgbClr val="FF7300"/>
    <a:srgbClr val="0A3C53"/>
    <a:srgbClr val="838383"/>
    <a:srgbClr val="C5E8F0"/>
    <a:srgbClr val="5B9BD7"/>
    <a:srgbClr val="8CD1F1"/>
    <a:srgbClr val="1478A7"/>
    <a:srgbClr val="5B6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04" autoAdjust="0"/>
    <p:restoredTop sz="94722" autoAdjust="0"/>
  </p:normalViewPr>
  <p:slideViewPr>
    <p:cSldViewPr snapToGrid="0">
      <p:cViewPr varScale="1">
        <p:scale>
          <a:sx n="101" d="100"/>
          <a:sy n="101" d="100"/>
        </p:scale>
        <p:origin x="8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8202738041901E-2"/>
          <c:y val="9.5176869549479098E-2"/>
          <c:w val="0.97479407261592299"/>
          <c:h val="0.72906416334804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8571303230503263E-3"/>
                  <c:y val="5.5459778176472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56971954791197E-2"/>
                      <c:h val="5.2736190133942859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1248544578938292E-7"/>
                  <c:y val="1.6239442408664897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99817064919514E-2"/>
                      <c:h val="5.5563867889114056E-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Uninsured</c:v>
                </c:pt>
                <c:pt idx="1">
                  <c:v>Employer</c:v>
                </c:pt>
                <c:pt idx="2">
                  <c:v>Medicaid</c:v>
                </c:pt>
                <c:pt idx="3">
                  <c:v>Direct-purchase</c:v>
                </c:pt>
                <c:pt idx="4">
                  <c:v>Military</c:v>
                </c:pt>
                <c:pt idx="5">
                  <c:v>Medicare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41.3</c:v>
                </c:pt>
                <c:pt idx="1">
                  <c:v>156</c:v>
                </c:pt>
                <c:pt idx="2">
                  <c:v>51.2</c:v>
                </c:pt>
                <c:pt idx="3">
                  <c:v>22.5</c:v>
                </c:pt>
                <c:pt idx="4">
                  <c:v>10.9</c:v>
                </c:pt>
                <c:pt idx="5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9-4428-B094-47E6EA3E07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8571303230503263E-3"/>
                  <c:y val="6.51501407827279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56971954791197E-2"/>
                      <c:h val="6.4046901154627661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0"/>
                  <c:y val="1.0013491541300015E-2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0271295772718209E-2"/>
                      <c:h val="4.3816233557306211E-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Uninsured</c:v>
                </c:pt>
                <c:pt idx="1">
                  <c:v>Employer</c:v>
                </c:pt>
                <c:pt idx="2">
                  <c:v>Medicaid</c:v>
                </c:pt>
                <c:pt idx="3">
                  <c:v>Direct-purchase</c:v>
                </c:pt>
                <c:pt idx="4">
                  <c:v>Military</c:v>
                </c:pt>
                <c:pt idx="5">
                  <c:v>Medicare</c:v>
                </c:pt>
              </c:strCache>
            </c:strRef>
          </c:cat>
          <c:val>
            <c:numRef>
              <c:f>Sheet1!$C$2:$C$7</c:f>
              <c:numCache>
                <c:formatCode>0%</c:formatCode>
                <c:ptCount val="6"/>
                <c:pt idx="0">
                  <c:v>32.299999999999997</c:v>
                </c:pt>
                <c:pt idx="1">
                  <c:v>161.80000000000001</c:v>
                </c:pt>
                <c:pt idx="2">
                  <c:v>58.4</c:v>
                </c:pt>
                <c:pt idx="3">
                  <c:v>33.9</c:v>
                </c:pt>
                <c:pt idx="4">
                  <c:v>10.5</c:v>
                </c:pt>
                <c:pt idx="5">
                  <c:v>7.7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9-4428-B094-47E6EA3E07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6.7207501156220529E-3"/>
                </c:manualLayout>
              </c:layout>
              <c:numFmt formatCode="#,##0.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0" i="0" u="none" strike="noStrike" kern="1200" baseline="0">
                      <a:solidFill>
                        <a:schemeClr val="tx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Uninsured</c:v>
                </c:pt>
                <c:pt idx="1">
                  <c:v>Employer</c:v>
                </c:pt>
                <c:pt idx="2">
                  <c:v>Medicaid</c:v>
                </c:pt>
                <c:pt idx="3">
                  <c:v>Direct-purchase</c:v>
                </c:pt>
                <c:pt idx="4">
                  <c:v>Military</c:v>
                </c:pt>
                <c:pt idx="5">
                  <c:v>Medicare</c:v>
                </c:pt>
              </c:strCache>
            </c:strRef>
          </c:cat>
          <c:val>
            <c:numRef>
              <c:f>Sheet1!$D$2:$D$7</c:f>
              <c:numCache>
                <c:formatCode>0%</c:formatCode>
                <c:ptCount val="6"/>
                <c:pt idx="0">
                  <c:v>28.5</c:v>
                </c:pt>
                <c:pt idx="1">
                  <c:v>164.2</c:v>
                </c:pt>
                <c:pt idx="2">
                  <c:v>59.1</c:v>
                </c:pt>
                <c:pt idx="3">
                  <c:v>39</c:v>
                </c:pt>
                <c:pt idx="4">
                  <c:v>11.4</c:v>
                </c:pt>
                <c:pt idx="5">
                  <c:v>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49751688"/>
        <c:axId val="249752080"/>
      </c:barChart>
      <c:catAx>
        <c:axId val="249751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52080"/>
        <c:crosses val="autoZero"/>
        <c:auto val="1"/>
        <c:lblAlgn val="ctr"/>
        <c:lblOffset val="100"/>
        <c:noMultiLvlLbl val="0"/>
      </c:catAx>
      <c:valAx>
        <c:axId val="249752080"/>
        <c:scaling>
          <c:orientation val="minMax"/>
          <c:max val="18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9751688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8202738041901E-2"/>
          <c:y val="0.11859050052588449"/>
          <c:w val="0.97479407261592299"/>
          <c:h val="0.70565051588300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2.8571303230503263E-3"/>
                  <c:y val="5.54597781764729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56971954791197E-2"/>
                      <c:h val="5.2736190133942859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428677646970743E-3"/>
                  <c:y val="6.07253242186166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99817064919514E-2"/>
                      <c:h val="5.5563820990948885E-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Total, under 65</c:v>
                </c:pt>
                <c:pt idx="1">
                  <c:v>Under 19</c:v>
                </c:pt>
                <c:pt idx="2">
                  <c:v>19-25</c:v>
                </c:pt>
                <c:pt idx="3">
                  <c:v>26-34</c:v>
                </c:pt>
                <c:pt idx="4">
                  <c:v>35-44</c:v>
                </c:pt>
                <c:pt idx="5">
                  <c:v>45-64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15.3</c:v>
                </c:pt>
                <c:pt idx="1">
                  <c:v>7.5</c:v>
                </c:pt>
                <c:pt idx="2">
                  <c:v>22.1</c:v>
                </c:pt>
                <c:pt idx="3">
                  <c:v>23.7</c:v>
                </c:pt>
                <c:pt idx="4">
                  <c:v>18.899999999999999</c:v>
                </c:pt>
                <c:pt idx="5">
                  <c:v>14.6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9-4428-B094-47E6EA3E07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8571303230503263E-3"/>
                  <c:y val="6.51501407827279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8956971954791197E-2"/>
                      <c:h val="6.4046901154627661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4285651615250584E-3"/>
                  <c:y val="4.9816700911379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99817064919514E-2"/>
                      <c:h val="4.3816271354551226E-2"/>
                    </c:manualLayout>
                  </c15:layout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Total, under 65</c:v>
                </c:pt>
                <c:pt idx="1">
                  <c:v>Under 19</c:v>
                </c:pt>
                <c:pt idx="2">
                  <c:v>19-25</c:v>
                </c:pt>
                <c:pt idx="3">
                  <c:v>26-34</c:v>
                </c:pt>
                <c:pt idx="4">
                  <c:v>35-44</c:v>
                </c:pt>
                <c:pt idx="5">
                  <c:v>45-64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12</c:v>
                </c:pt>
                <c:pt idx="1">
                  <c:v>6.2</c:v>
                </c:pt>
                <c:pt idx="2" formatCode="0%">
                  <c:v>17.100000000000001</c:v>
                </c:pt>
                <c:pt idx="3" formatCode="0%">
                  <c:v>18.2</c:v>
                </c:pt>
                <c:pt idx="4" formatCode="0%">
                  <c:v>15.4</c:v>
                </c:pt>
                <c:pt idx="5" formatCode="0%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9-4428-B094-47E6EA3E07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4.41825929930616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Total, under 65</c:v>
                </c:pt>
                <c:pt idx="1">
                  <c:v>Under 19</c:v>
                </c:pt>
                <c:pt idx="2">
                  <c:v>19-25</c:v>
                </c:pt>
                <c:pt idx="3">
                  <c:v>26-34</c:v>
                </c:pt>
                <c:pt idx="4">
                  <c:v>35-44</c:v>
                </c:pt>
                <c:pt idx="5">
                  <c:v>45-64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10.5</c:v>
                </c:pt>
                <c:pt idx="1">
                  <c:v>5.3</c:v>
                </c:pt>
                <c:pt idx="2">
                  <c:v>14.5</c:v>
                </c:pt>
                <c:pt idx="3">
                  <c:v>16.3</c:v>
                </c:pt>
                <c:pt idx="4">
                  <c:v>13.7</c:v>
                </c:pt>
                <c:pt idx="5">
                  <c:v>9.6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39875936"/>
        <c:axId val="739876328"/>
      </c:barChart>
      <c:catAx>
        <c:axId val="73987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876328"/>
        <c:crosses val="autoZero"/>
        <c:auto val="1"/>
        <c:lblAlgn val="ctr"/>
        <c:lblOffset val="100"/>
        <c:noMultiLvlLbl val="0"/>
      </c:catAx>
      <c:valAx>
        <c:axId val="739876328"/>
        <c:scaling>
          <c:orientation val="minMax"/>
          <c:max val="3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8759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8202738041901E-2"/>
          <c:y val="0.11859050052588449"/>
          <c:w val="0.97479407261592299"/>
          <c:h val="0.70565051588300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15.3</c:v>
                </c:pt>
                <c:pt idx="1">
                  <c:v>14.9</c:v>
                </c:pt>
                <c:pt idx="2">
                  <c:v>17.399999999999999</c:v>
                </c:pt>
                <c:pt idx="3">
                  <c:v>25.6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9-4428-B094-47E6EA3E07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12</c:v>
                </c:pt>
                <c:pt idx="1">
                  <c:v>11.8</c:v>
                </c:pt>
                <c:pt idx="2" formatCode="0%">
                  <c:v>12.9</c:v>
                </c:pt>
                <c:pt idx="3" formatCode="0%">
                  <c:v>20.9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9-4428-B094-47E6EA3E07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Total</c:v>
                </c:pt>
                <c:pt idx="1">
                  <c:v>White</c:v>
                </c:pt>
                <c:pt idx="2">
                  <c:v>African American</c:v>
                </c:pt>
                <c:pt idx="3">
                  <c:v>Latino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10.5</c:v>
                </c:pt>
                <c:pt idx="1">
                  <c:v>10.3</c:v>
                </c:pt>
                <c:pt idx="2">
                  <c:v>12.2</c:v>
                </c:pt>
                <c:pt idx="3">
                  <c:v>17.2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739877112"/>
        <c:axId val="629222832"/>
      </c:barChart>
      <c:catAx>
        <c:axId val="739877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22832"/>
        <c:crosses val="autoZero"/>
        <c:auto val="1"/>
        <c:lblAlgn val="ctr"/>
        <c:lblOffset val="100"/>
        <c:noMultiLvlLbl val="0"/>
      </c:catAx>
      <c:valAx>
        <c:axId val="629222832"/>
        <c:scaling>
          <c:orientation val="minMax"/>
          <c:max val="3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398771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698202738041901E-2"/>
          <c:y val="0.11859050052588449"/>
          <c:w val="0.97479407261592299"/>
          <c:h val="0.705650515883002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rgbClr val="838383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Below 100% FPL</c:v>
                </c:pt>
                <c:pt idx="2">
                  <c:v>100% to 249% FPL</c:v>
                </c:pt>
                <c:pt idx="3">
                  <c:v>250% to 399% FPL</c:v>
                </c:pt>
                <c:pt idx="4">
                  <c:v>400% FPL or more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15.3</c:v>
                </c:pt>
                <c:pt idx="1">
                  <c:v>26.9</c:v>
                </c:pt>
                <c:pt idx="2">
                  <c:v>23.2</c:v>
                </c:pt>
                <c:pt idx="3">
                  <c:v>12.5</c:v>
                </c:pt>
                <c:pt idx="4">
                  <c:v>6.3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C9-4428-B094-47E6EA3E07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AA3607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Below 100% FPL</c:v>
                </c:pt>
                <c:pt idx="2">
                  <c:v>100% to 249% FPL</c:v>
                </c:pt>
                <c:pt idx="3">
                  <c:v>250% to 399% FPL</c:v>
                </c:pt>
                <c:pt idx="4">
                  <c:v>400% FPL or more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12</c:v>
                </c:pt>
                <c:pt idx="1">
                  <c:v>21</c:v>
                </c:pt>
                <c:pt idx="2" formatCode="0%">
                  <c:v>17.100000000000001</c:v>
                </c:pt>
                <c:pt idx="3" formatCode="0%">
                  <c:v>10.7</c:v>
                </c:pt>
                <c:pt idx="4" formatCode="0%">
                  <c:v>5.4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DC9-4428-B094-47E6EA3E07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7300"/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Total</c:v>
                </c:pt>
                <c:pt idx="1">
                  <c:v>Below 100% FPL</c:v>
                </c:pt>
                <c:pt idx="2">
                  <c:v>100% to 249% FPL</c:v>
                </c:pt>
                <c:pt idx="3">
                  <c:v>250% to 399% FPL</c:v>
                </c:pt>
                <c:pt idx="4">
                  <c:v>400% FPL or more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10.5</c:v>
                </c:pt>
                <c:pt idx="1">
                  <c:v>18.899999999999999</c:v>
                </c:pt>
                <c:pt idx="2">
                  <c:v>15.3</c:v>
                </c:pt>
                <c:pt idx="3">
                  <c:v>9.1</c:v>
                </c:pt>
                <c:pt idx="4">
                  <c:v>5.0999999999999996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629223616"/>
        <c:axId val="629224008"/>
      </c:barChart>
      <c:catAx>
        <c:axId val="62922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rgbClr val="838383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24008"/>
        <c:crosses val="autoZero"/>
        <c:auto val="1"/>
        <c:lblAlgn val="ctr"/>
        <c:lblOffset val="100"/>
        <c:noMultiLvlLbl val="0"/>
      </c:catAx>
      <c:valAx>
        <c:axId val="629224008"/>
        <c:scaling>
          <c:orientation val="minMax"/>
          <c:max val="30"/>
        </c:scaling>
        <c:delete val="0"/>
        <c:axPos val="l"/>
        <c:numFmt formatCode="#,##0.0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33383A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922361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33383A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rgbClr val="33383A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08B529-4A1A-49BF-8C9D-266BD9008E0C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0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3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67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88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76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555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10400" y="0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88849E-59FB-4CBD-9B75-4C472D9325DD}" type="slidenum">
              <a:rPr lang="en-US">
                <a:solidFill>
                  <a:srgbClr val="000000"/>
                </a:solidFill>
                <a:latin typeface="Calibri" charset="0"/>
                <a:ea typeface="ＭＳ Ｐゴシック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37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32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990284"/>
              </p:ext>
            </p:extLst>
          </p:nvPr>
        </p:nvGraphicFramePr>
        <p:xfrm>
          <a:off x="126981" y="1129554"/>
          <a:ext cx="8890039" cy="51157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More than 24 Million More People Under Age 65 Purchased Coverage on Their Own Or Enrolled in Medicaid, 2013-2015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81" y="5659956"/>
            <a:ext cx="9132017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Among 271 million people under age 65</a:t>
            </a:r>
            <a:endParaRPr lang="en-US" sz="1200" b="1" dirty="0">
              <a:solidFill>
                <a:srgbClr val="33383A"/>
              </a:solidFill>
              <a:latin typeface="Calibri" panose="020F05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U.S. Census Bureau, 2013, 2014, and 2015 Current Population Survey Reports and from CPS’s table creator at http://www.census.gov/cps/data/cpstablecreator.html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-114997" y="1214591"/>
            <a:ext cx="1845941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dirty="0" smtClean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Millions, under age 65</a:t>
            </a:r>
            <a:endParaRPr lang="en-US" sz="1200" dirty="0">
              <a:solidFill>
                <a:srgbClr val="33383A"/>
              </a:solidFill>
              <a:latin typeface="Calibri" panose="020F0502020204030204" pitchFamily="34" charset="0"/>
              <a:ea typeface="Calibri Light" charset="0"/>
              <a:cs typeface="Calibri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86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4574666"/>
              </p:ext>
            </p:extLst>
          </p:nvPr>
        </p:nvGraphicFramePr>
        <p:xfrm>
          <a:off x="126981" y="1129553"/>
          <a:ext cx="8890039" cy="542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Young Adults Have Made the Greatest Gains in Coverage: Uninsured Rate Fell More than 7 Percentage Points, 2013-2015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81" y="5968353"/>
            <a:ext cx="9132017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Age</a:t>
            </a:r>
            <a:endParaRPr lang="en-US" sz="1200" b="1" dirty="0">
              <a:solidFill>
                <a:srgbClr val="33383A"/>
              </a:solidFill>
              <a:latin typeface="Calibri" panose="020F05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2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U.S. Census Bureau, 2013, 2014, and 2015 Current Population Survey Reports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84" y="1203639"/>
            <a:ext cx="1845941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Percent under age 65 who were uninsured all year</a:t>
            </a:r>
          </a:p>
        </p:txBody>
      </p:sp>
    </p:spTree>
    <p:extLst>
      <p:ext uri="{BB962C8B-B14F-4D97-AF65-F5344CB8AC3E}">
        <p14:creationId xmlns:p14="http://schemas.microsoft.com/office/powerpoint/2010/main" val="4051208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9082312"/>
              </p:ext>
            </p:extLst>
          </p:nvPr>
        </p:nvGraphicFramePr>
        <p:xfrm>
          <a:off x="126981" y="1129553"/>
          <a:ext cx="8890039" cy="542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African-Americans and Latinos Made Significant Coverage Gains, 2013-2015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81" y="5968353"/>
            <a:ext cx="9132017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Race/Ethnicity</a:t>
            </a:r>
            <a:endParaRPr lang="en-US" sz="1200" b="1" dirty="0">
              <a:solidFill>
                <a:srgbClr val="33383A"/>
              </a:solidFill>
              <a:latin typeface="Calibri" panose="020F05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Note: White and African Americans only includes those who are White or African American alone.</a:t>
            </a:r>
          </a:p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U.S. Census Bureau, 2013, 2014, and 2015 Current Population Survey Reports and from CPS’s table creator at http://www.census.gov/cps/data/cpstablecreator.html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84" y="1203639"/>
            <a:ext cx="1845941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Percent under age 65 who were uninsured all year</a:t>
            </a:r>
          </a:p>
        </p:txBody>
      </p:sp>
    </p:spTree>
    <p:extLst>
      <p:ext uri="{BB962C8B-B14F-4D97-AF65-F5344CB8AC3E}">
        <p14:creationId xmlns:p14="http://schemas.microsoft.com/office/powerpoint/2010/main" val="3676516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429002"/>
              </p:ext>
            </p:extLst>
          </p:nvPr>
        </p:nvGraphicFramePr>
        <p:xfrm>
          <a:off x="126981" y="1129553"/>
          <a:ext cx="8890039" cy="5424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1" y="301752"/>
            <a:ext cx="9144000" cy="914400"/>
          </a:xfrm>
        </p:spPr>
        <p:txBody>
          <a:bodyPr anchor="t" anchorCtr="0">
            <a:noAutofit/>
          </a:bodyPr>
          <a:lstStyle/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People with Low and Moderate Incomes Continue to Make Strong </a:t>
            </a:r>
            <a:b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Coverage Gains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6981" y="5968353"/>
            <a:ext cx="9132017" cy="27699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Income</a:t>
            </a:r>
            <a:endParaRPr lang="en-US" sz="1200" b="1" dirty="0">
              <a:solidFill>
                <a:srgbClr val="33383A"/>
              </a:solidFill>
              <a:latin typeface="Calibri" panose="020F0502020204030204" pitchFamily="34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4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5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U.S. Census Bureau, 2013, 2014, and 2015 Current Population Survey Reports and from CPS’s table creator at http://www.census.gov/cps/data/cpstablecreator.html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1984" y="1203639"/>
            <a:ext cx="1845941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dirty="0">
                <a:solidFill>
                  <a:srgbClr val="33383A"/>
                </a:solidFill>
                <a:latin typeface="Calibri" panose="020F0502020204030204" pitchFamily="34" charset="0"/>
                <a:ea typeface="Calibri Light" charset="0"/>
                <a:cs typeface="Calibri Light" charset="0"/>
              </a:rPr>
              <a:t>Percent under age 65 who were uninsured all year</a:t>
            </a:r>
          </a:p>
        </p:txBody>
      </p:sp>
    </p:spTree>
    <p:extLst>
      <p:ext uri="{BB962C8B-B14F-4D97-AF65-F5344CB8AC3E}">
        <p14:creationId xmlns:p14="http://schemas.microsoft.com/office/powerpoint/2010/main" val="3737853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66"/>
          <p:cNvSpPr>
            <a:spLocks noChangeArrowheads="1"/>
          </p:cNvSpPr>
          <p:nvPr/>
        </p:nvSpPr>
        <p:spPr bwMode="auto">
          <a:xfrm>
            <a:off x="5562600" y="4724400"/>
            <a:ext cx="457200" cy="228600"/>
          </a:xfrm>
          <a:prstGeom prst="rect">
            <a:avLst/>
          </a:prstGeom>
          <a:solidFill>
            <a:srgbClr val="AB360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6258">
                  <a:lumMod val="75000"/>
                </a:srgbClr>
              </a:solidFill>
              <a:latin typeface="Verdana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129" name="Rectangle 66"/>
          <p:cNvSpPr>
            <a:spLocks noChangeArrowheads="1"/>
          </p:cNvSpPr>
          <p:nvPr/>
        </p:nvSpPr>
        <p:spPr bwMode="auto">
          <a:xfrm>
            <a:off x="381000" y="5181600"/>
            <a:ext cx="457200" cy="228600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6258">
                  <a:lumMod val="75000"/>
                </a:srgbClr>
              </a:solidFill>
              <a:latin typeface="Verdana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136" name="Rectangle 66"/>
          <p:cNvSpPr>
            <a:spLocks noChangeArrowheads="1"/>
          </p:cNvSpPr>
          <p:nvPr/>
        </p:nvSpPr>
        <p:spPr bwMode="auto">
          <a:xfrm>
            <a:off x="381000" y="5562600"/>
            <a:ext cx="457200" cy="2286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6258"/>
              </a:solidFill>
              <a:latin typeface="Verdana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188" name="Rectangle 66"/>
          <p:cNvSpPr>
            <a:spLocks noChangeArrowheads="1"/>
          </p:cNvSpPr>
          <p:nvPr/>
        </p:nvSpPr>
        <p:spPr bwMode="auto">
          <a:xfrm>
            <a:off x="381000" y="4800600"/>
            <a:ext cx="457200" cy="2286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6258">
                  <a:lumMod val="75000"/>
                </a:srgbClr>
              </a:solidFill>
              <a:latin typeface="Verdana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192" name="TextBox 191"/>
          <p:cNvSpPr txBox="1"/>
          <p:nvPr/>
        </p:nvSpPr>
        <p:spPr>
          <a:xfrm>
            <a:off x="914400" y="5181600"/>
            <a:ext cx="20581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8</a:t>
            </a:r>
            <a:r>
              <a:rPr lang="en-US" sz="1200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%–&lt;10.5% uninsured</a:t>
            </a:r>
            <a:endParaRPr lang="en-US" sz="1200" dirty="0">
              <a:solidFill>
                <a:srgbClr val="576258">
                  <a:lumMod val="75000"/>
                </a:srgb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914399" y="5562600"/>
            <a:ext cx="2003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10.5%–</a:t>
            </a:r>
            <a:r>
              <a:rPr lang="en-US" sz="1200" u="sng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&lt;</a:t>
            </a:r>
            <a:r>
              <a:rPr lang="en-US" sz="1200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14% uninsured</a:t>
            </a:r>
            <a:endParaRPr lang="en-US" sz="1200" dirty="0">
              <a:solidFill>
                <a:srgbClr val="576258">
                  <a:lumMod val="75000"/>
                </a:srgb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6264275" y="4724400"/>
            <a:ext cx="18129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&gt;14% uninsured</a:t>
            </a:r>
            <a:endParaRPr lang="en-US" sz="1200" dirty="0">
              <a:solidFill>
                <a:srgbClr val="576258">
                  <a:lumMod val="75000"/>
                </a:srgb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34" name="Text Box 4"/>
          <p:cNvSpPr txBox="1">
            <a:spLocks noChangeArrowheads="1"/>
          </p:cNvSpPr>
          <p:nvPr/>
        </p:nvSpPr>
        <p:spPr bwMode="auto">
          <a:xfrm>
            <a:off x="0" y="6405303"/>
            <a:ext cx="659466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576258"/>
                </a:solidFill>
                <a:latin typeface="Calibri" charset="0"/>
                <a:ea typeface="ＭＳ Ｐゴシック" charset="0"/>
              </a:rPr>
              <a:t>Source</a:t>
            </a:r>
            <a:r>
              <a:rPr lang="en-US" sz="1100" dirty="0">
                <a:solidFill>
                  <a:srgbClr val="576258"/>
                </a:solidFill>
                <a:latin typeface="Calibri" charset="0"/>
                <a:ea typeface="ＭＳ Ｐゴシック" charset="0"/>
              </a:rPr>
              <a:t>: </a:t>
            </a:r>
            <a:r>
              <a:rPr lang="en-US" sz="1100" i="1" dirty="0" smtClean="0">
                <a:solidFill>
                  <a:srgbClr val="576258"/>
                </a:solidFill>
                <a:latin typeface="Calibri" charset="0"/>
                <a:ea typeface="ＭＳ Ｐゴシック" charset="0"/>
              </a:rPr>
              <a:t>Health Insurance Coverage in the United States: </a:t>
            </a:r>
            <a:r>
              <a:rPr lang="en-US" sz="1100" dirty="0" smtClean="0">
                <a:solidFill>
                  <a:srgbClr val="576258"/>
                </a:solidFill>
                <a:latin typeface="Calibri" charset="0"/>
                <a:ea typeface="ＭＳ Ｐゴシック" charset="0"/>
              </a:rPr>
              <a:t>2015. U.S. Census Bureau, 2013 and 2015 American Community Surveys. </a:t>
            </a:r>
          </a:p>
        </p:txBody>
      </p:sp>
      <p:sp>
        <p:nvSpPr>
          <p:cNvPr id="137" name="Rectangle 66"/>
          <p:cNvSpPr>
            <a:spLocks noChangeArrowheads="1"/>
          </p:cNvSpPr>
          <p:nvPr/>
        </p:nvSpPr>
        <p:spPr bwMode="auto">
          <a:xfrm>
            <a:off x="5562600" y="5105400"/>
            <a:ext cx="457200" cy="228600"/>
          </a:xfrm>
          <a:prstGeom prst="rect">
            <a:avLst/>
          </a:prstGeom>
          <a:pattFill prst="pct90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576258">
                  <a:lumMod val="75000"/>
                </a:srgbClr>
              </a:solidFill>
              <a:latin typeface="Verdana" pitchFamily="34" charset="0"/>
              <a:ea typeface="ＭＳ Ｐゴシック" charset="0"/>
              <a:cs typeface="Arial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245225" y="5105400"/>
            <a:ext cx="1831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*Not expanding Medicaid   (as of January 1, 2015)</a:t>
            </a:r>
            <a:endParaRPr lang="en-US" sz="1200" dirty="0">
              <a:solidFill>
                <a:srgbClr val="576258">
                  <a:lumMod val="75000"/>
                </a:srgb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914400" y="4800600"/>
            <a:ext cx="17557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576258">
                    <a:lumMod val="75000"/>
                  </a:srgbClr>
                </a:solidFill>
                <a:latin typeface="Calibri" charset="0"/>
                <a:ea typeface="ＭＳ Ｐゴシック" charset="0"/>
              </a:rPr>
              <a:t>3%–&lt;8% uninsured</a:t>
            </a:r>
            <a:endParaRPr lang="en-US" sz="1200" dirty="0">
              <a:solidFill>
                <a:srgbClr val="576258">
                  <a:lumMod val="75000"/>
                </a:srgbClr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75550" y="117425"/>
            <a:ext cx="9144000" cy="4732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Uninsured Rates Declined Nationwide from 2013 to 2015</a:t>
            </a: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1832066" y="1507984"/>
            <a:ext cx="914401" cy="4732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2013</a:t>
            </a:r>
            <a:endParaRPr lang="en-US" sz="20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6400800" y="1505569"/>
            <a:ext cx="914401" cy="47321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2015</a:t>
            </a:r>
            <a:endParaRPr lang="en-US" sz="20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985952"/>
            <a:ext cx="4376786" cy="23075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638" y="2066916"/>
            <a:ext cx="4468723" cy="235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68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14334</TotalTime>
  <Words>297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Corbel</vt:lpstr>
      <vt:lpstr>Georgia</vt:lpstr>
      <vt:lpstr>Trebuchet MS</vt:lpstr>
      <vt:lpstr>Verdana</vt:lpstr>
      <vt:lpstr>Theme1</vt:lpstr>
      <vt:lpstr>CMWF_template_5-2014_white_bg</vt:lpstr>
      <vt:lpstr>More than 24 Million More People Under Age 65 Purchased Coverage on Their Own Or Enrolled in Medicaid, 2013-2015</vt:lpstr>
      <vt:lpstr>Young Adults Have Made the Greatest Gains in Coverage: Uninsured Rate Fell More than 7 Percentage Points, 2013-2015</vt:lpstr>
      <vt:lpstr>African-Americans and Latinos Made Significant Coverage Gains, 2013-2015</vt:lpstr>
      <vt:lpstr>People with Low and Moderate Incomes Continue to Make Strong  Coverage Gains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EXHIBITS—High-Need, High-Cost Patients: Who Are They and How Do They Use Health Care?</dc:title>
  <dc:subject/>
  <dc:creator>Hayes Salzberg McCarthy Radley Abrams Shah Anderson</dc:creator>
  <cp:keywords>EXHIBITS—High-Need, High-Cost Patients: Who Are They and How Do They Use Health Care?</cp:keywords>
  <dc:description/>
  <cp:lastModifiedBy>Samantha Chase</cp:lastModifiedBy>
  <cp:revision>582</cp:revision>
  <cp:lastPrinted>2016-05-24T22:29:13Z</cp:lastPrinted>
  <dcterms:created xsi:type="dcterms:W3CDTF">2016-02-02T14:51:22Z</dcterms:created>
  <dcterms:modified xsi:type="dcterms:W3CDTF">2016-09-13T19:37:09Z</dcterms:modified>
  <cp:category/>
</cp:coreProperties>
</file>