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3.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4.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5.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notesSlides/notesSlide6.xml" ContentType="application/vnd.openxmlformats-officedocument.presentationml.notesSlide+xml"/>
  <Override PartName="/ppt/charts/chart2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1.xml" ContentType="application/vnd.openxmlformats-officedocument.themeOverride+xml"/>
  <Override PartName="/ppt/drawings/drawing1.xml" ContentType="application/vnd.openxmlformats-officedocument.drawingml.chartshapes+xml"/>
  <Override PartName="/ppt/charts/chart2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2.xml" ContentType="application/vnd.openxmlformats-officedocument.themeOverride+xml"/>
  <Override PartName="/ppt/drawings/drawing2.xml" ContentType="application/vnd.openxmlformats-officedocument.drawingml.chartshapes+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3.xml" ContentType="application/vnd.openxmlformats-officedocument.themeOverride+xml"/>
  <Override PartName="/ppt/notesSlides/notesSlide7.xml" ContentType="application/vnd.openxmlformats-officedocument.presentationml.notesSlide+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4.xml" ContentType="application/vnd.openxmlformats-officedocument.themeOverrid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33"/>
  </p:notesMasterIdLst>
  <p:handoutMasterIdLst>
    <p:handoutMasterId r:id="rId34"/>
  </p:handoutMasterIdLst>
  <p:sldIdLst>
    <p:sldId id="256" r:id="rId2"/>
    <p:sldId id="354" r:id="rId3"/>
    <p:sldId id="384" r:id="rId4"/>
    <p:sldId id="385" r:id="rId5"/>
    <p:sldId id="386" r:id="rId6"/>
    <p:sldId id="387" r:id="rId7"/>
    <p:sldId id="388" r:id="rId8"/>
    <p:sldId id="389" r:id="rId9"/>
    <p:sldId id="390" r:id="rId10"/>
    <p:sldId id="391" r:id="rId11"/>
    <p:sldId id="363" r:id="rId12"/>
    <p:sldId id="395" r:id="rId13"/>
    <p:sldId id="396" r:id="rId14"/>
    <p:sldId id="366" r:id="rId15"/>
    <p:sldId id="392" r:id="rId16"/>
    <p:sldId id="393" r:id="rId17"/>
    <p:sldId id="394" r:id="rId18"/>
    <p:sldId id="370" r:id="rId19"/>
    <p:sldId id="397" r:id="rId20"/>
    <p:sldId id="398" r:id="rId21"/>
    <p:sldId id="399" r:id="rId22"/>
    <p:sldId id="400" r:id="rId23"/>
    <p:sldId id="401" r:id="rId24"/>
    <p:sldId id="376" r:id="rId25"/>
    <p:sldId id="402" r:id="rId26"/>
    <p:sldId id="403" r:id="rId27"/>
    <p:sldId id="404" r:id="rId28"/>
    <p:sldId id="380" r:id="rId29"/>
    <p:sldId id="405" r:id="rId30"/>
    <p:sldId id="406" r:id="rId31"/>
    <p:sldId id="407" r:id="rId32"/>
  </p:sldIdLst>
  <p:sldSz cx="9144000" cy="6858000" type="screen4x3"/>
  <p:notesSz cx="9309100" cy="70231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4" userDrawn="1">
          <p15:clr>
            <a:srgbClr val="A4A3A4"/>
          </p15:clr>
        </p15:guide>
        <p15:guide id="2" pos="5496" userDrawn="1">
          <p15:clr>
            <a:srgbClr val="A4A3A4"/>
          </p15:clr>
        </p15:guide>
        <p15:guide id="3" orient="horz" pos="984" userDrawn="1">
          <p15:clr>
            <a:srgbClr val="A4A3A4"/>
          </p15:clr>
        </p15:guide>
        <p15:guide id="4" pos="696" userDrawn="1">
          <p15:clr>
            <a:srgbClr val="A4A3A4"/>
          </p15:clr>
        </p15:guide>
        <p15:guide id="5" pos="384" userDrawn="1">
          <p15:clr>
            <a:srgbClr val="A4A3A4"/>
          </p15:clr>
        </p15:guide>
        <p15:guide id="6" orient="horz" pos="768" userDrawn="1">
          <p15:clr>
            <a:srgbClr val="A4A3A4"/>
          </p15:clr>
        </p15:guide>
        <p15:guide id="8" orient="horz" pos="1272" userDrawn="1">
          <p15:clr>
            <a:srgbClr val="A4A3A4"/>
          </p15:clr>
        </p15:guide>
        <p15:guide id="9" pos="2880" userDrawn="1">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0"/>
    <a:srgbClr val="297F9A"/>
    <a:srgbClr val="2F91A4"/>
    <a:srgbClr val="267896"/>
    <a:srgbClr val="267795"/>
    <a:srgbClr val="3093A5"/>
    <a:srgbClr val="3AA2AD"/>
    <a:srgbClr val="2D8AA0"/>
    <a:srgbClr val="49BABB"/>
    <a:srgbClr val="1F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6" autoAdjust="0"/>
    <p:restoredTop sz="96433" autoAdjust="0"/>
  </p:normalViewPr>
  <p:slideViewPr>
    <p:cSldViewPr snapToGrid="0" snapToObjects="1">
      <p:cViewPr varScale="1">
        <p:scale>
          <a:sx n="113" d="100"/>
          <a:sy n="113" d="100"/>
        </p:scale>
        <p:origin x="1710" y="96"/>
      </p:cViewPr>
      <p:guideLst>
        <p:guide orient="horz" pos="3624"/>
        <p:guide pos="5496"/>
        <p:guide orient="horz" pos="984"/>
        <p:guide pos="696"/>
        <p:guide pos="384"/>
        <p:guide orient="horz" pos="768"/>
        <p:guide orient="horz" pos="12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111" d="100"/>
          <a:sy n="111" d="100"/>
        </p:scale>
        <p:origin x="2418" y="9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sa Tikkanen" userId="f8ff7f4f96290be0" providerId="LiveId" clId="{0F1AE6A8-417B-49D0-B867-2746E172770D}"/>
    <pc:docChg chg="undo custSel modSld">
      <pc:chgData name="Roosa Tikkanen" userId="f8ff7f4f96290be0" providerId="LiveId" clId="{0F1AE6A8-417B-49D0-B867-2746E172770D}" dt="2017-11-04T17:32:17.532" v="1475" actId="1036"/>
      <pc:docMkLst>
        <pc:docMk/>
      </pc:docMkLst>
      <pc:sldChg chg="modSp">
        <pc:chgData name="Roosa Tikkanen" userId="f8ff7f4f96290be0" providerId="LiveId" clId="{0F1AE6A8-417B-49D0-B867-2746E172770D}" dt="2017-11-04T17:16:09.732" v="7" actId="20577"/>
        <pc:sldMkLst>
          <pc:docMk/>
          <pc:sldMk cId="3859024426" sldId="256"/>
        </pc:sldMkLst>
        <pc:spChg chg="mod">
          <ac:chgData name="Roosa Tikkanen" userId="f8ff7f4f96290be0" providerId="LiveId" clId="{0F1AE6A8-417B-49D0-B867-2746E172770D}" dt="2017-11-04T17:16:09.732" v="7" actId="20577"/>
          <ac:spMkLst>
            <pc:docMk/>
            <pc:sldMk cId="3859024426" sldId="256"/>
            <ac:spMk id="2" creationId="{00000000-0000-0000-0000-000000000000}"/>
          </ac:spMkLst>
        </pc:spChg>
      </pc:sldChg>
      <pc:sldChg chg="addSp delSp modSp mod">
        <pc:chgData name="Roosa Tikkanen" userId="f8ff7f4f96290be0" providerId="LiveId" clId="{0F1AE6A8-417B-49D0-B867-2746E172770D}" dt="2017-11-04T17:25:53.497" v="1080" actId="20577"/>
        <pc:sldMkLst>
          <pc:docMk/>
          <pc:sldMk cId="770887069" sldId="326"/>
        </pc:sldMkLst>
        <pc:spChg chg="add del mod">
          <ac:chgData name="Roosa Tikkanen" userId="f8ff7f4f96290be0" providerId="LiveId" clId="{0F1AE6A8-417B-49D0-B867-2746E172770D}" dt="2017-11-04T17:23:20.728" v="452" actId="478"/>
          <ac:spMkLst>
            <pc:docMk/>
            <pc:sldMk cId="770887069" sldId="326"/>
            <ac:spMk id="2" creationId="{019723BC-1790-4D07-B69C-799D725D05C2}"/>
          </ac:spMkLst>
        </pc:spChg>
        <pc:spChg chg="mod">
          <ac:chgData name="Roosa Tikkanen" userId="f8ff7f4f96290be0" providerId="LiveId" clId="{0F1AE6A8-417B-49D0-B867-2746E172770D}" dt="2017-11-04T17:25:53.497" v="1080" actId="20577"/>
          <ac:spMkLst>
            <pc:docMk/>
            <pc:sldMk cId="770887069" sldId="326"/>
            <ac:spMk id="3" creationId="{00000000-0000-0000-0000-000000000000}"/>
          </ac:spMkLst>
        </pc:spChg>
        <pc:spChg chg="add mod">
          <ac:chgData name="Roosa Tikkanen" userId="f8ff7f4f96290be0" providerId="LiveId" clId="{0F1AE6A8-417B-49D0-B867-2746E172770D}" dt="2017-11-04T17:24:27.536" v="561" actId="1035"/>
          <ac:spMkLst>
            <pc:docMk/>
            <pc:sldMk cId="770887069" sldId="326"/>
            <ac:spMk id="9" creationId="{9BC1D3AA-B9A7-469C-A5FE-194276BADBE3}"/>
          </ac:spMkLst>
        </pc:spChg>
        <pc:spChg chg="add mod">
          <ac:chgData name="Roosa Tikkanen" userId="f8ff7f4f96290be0" providerId="LiveId" clId="{0F1AE6A8-417B-49D0-B867-2746E172770D}" dt="2017-11-04T17:24:42.512" v="714" actId="1037"/>
          <ac:spMkLst>
            <pc:docMk/>
            <pc:sldMk cId="770887069" sldId="326"/>
            <ac:spMk id="10" creationId="{4EBDC253-AB0F-4621-A412-67E6A61B4A1F}"/>
          </ac:spMkLst>
        </pc:spChg>
        <pc:spChg chg="add mod">
          <ac:chgData name="Roosa Tikkanen" userId="f8ff7f4f96290be0" providerId="LiveId" clId="{0F1AE6A8-417B-49D0-B867-2746E172770D}" dt="2017-11-04T17:24:48.639" v="762" actId="1035"/>
          <ac:spMkLst>
            <pc:docMk/>
            <pc:sldMk cId="770887069" sldId="326"/>
            <ac:spMk id="11" creationId="{9EBAB007-C22E-4868-869C-3B120C2AA0B6}"/>
          </ac:spMkLst>
        </pc:spChg>
        <pc:spChg chg="add mod">
          <ac:chgData name="Roosa Tikkanen" userId="f8ff7f4f96290be0" providerId="LiveId" clId="{0F1AE6A8-417B-49D0-B867-2746E172770D}" dt="2017-11-04T17:25:14.124" v="893" actId="14100"/>
          <ac:spMkLst>
            <pc:docMk/>
            <pc:sldMk cId="770887069" sldId="326"/>
            <ac:spMk id="12" creationId="{05A78AC1-1902-49D7-A27E-77F8770FD2B0}"/>
          </ac:spMkLst>
        </pc:spChg>
        <pc:spChg chg="add del mod">
          <ac:chgData name="Roosa Tikkanen" userId="f8ff7f4f96290be0" providerId="LiveId" clId="{0F1AE6A8-417B-49D0-B867-2746E172770D}" dt="2017-11-04T17:25:08.529" v="891" actId="478"/>
          <ac:spMkLst>
            <pc:docMk/>
            <pc:sldMk cId="770887069" sldId="326"/>
            <ac:spMk id="13" creationId="{60660058-AAAA-4C0C-BC3E-AD94B537C967}"/>
          </ac:spMkLst>
        </pc:spChg>
        <pc:spChg chg="add del mod">
          <ac:chgData name="Roosa Tikkanen" userId="f8ff7f4f96290be0" providerId="LiveId" clId="{0F1AE6A8-417B-49D0-B867-2746E172770D}" dt="2017-11-04T17:25:05.761" v="890" actId="478"/>
          <ac:spMkLst>
            <pc:docMk/>
            <pc:sldMk cId="770887069" sldId="326"/>
            <ac:spMk id="14" creationId="{26A9E621-D928-40EB-85C0-C130B88A384E}"/>
          </ac:spMkLst>
        </pc:spChg>
        <pc:spChg chg="add mod">
          <ac:chgData name="Roosa Tikkanen" userId="f8ff7f4f96290be0" providerId="LiveId" clId="{0F1AE6A8-417B-49D0-B867-2746E172770D}" dt="2017-11-04T17:25:17.829" v="894" actId="571"/>
          <ac:spMkLst>
            <pc:docMk/>
            <pc:sldMk cId="770887069" sldId="326"/>
            <ac:spMk id="15" creationId="{829A4FEE-728D-49CC-9BE4-BE5636DC67EE}"/>
          </ac:spMkLst>
        </pc:spChg>
        <pc:spChg chg="add mod">
          <ac:chgData name="Roosa Tikkanen" userId="f8ff7f4f96290be0" providerId="LiveId" clId="{0F1AE6A8-417B-49D0-B867-2746E172770D}" dt="2017-11-04T17:25:20.950" v="895" actId="571"/>
          <ac:spMkLst>
            <pc:docMk/>
            <pc:sldMk cId="770887069" sldId="326"/>
            <ac:spMk id="16" creationId="{A9EF1B43-6A22-45BD-886C-3B12CCCAC0C2}"/>
          </ac:spMkLst>
        </pc:spChg>
        <pc:spChg chg="add mod">
          <ac:chgData name="Roosa Tikkanen" userId="f8ff7f4f96290be0" providerId="LiveId" clId="{0F1AE6A8-417B-49D0-B867-2746E172770D}" dt="2017-11-04T17:25:26.260" v="940" actId="1037"/>
          <ac:spMkLst>
            <pc:docMk/>
            <pc:sldMk cId="770887069" sldId="326"/>
            <ac:spMk id="17" creationId="{AD2FB5C5-F039-42CE-A3C2-E3AB69A73855}"/>
          </ac:spMkLst>
        </pc:spChg>
        <pc:spChg chg="add mod">
          <ac:chgData name="Roosa Tikkanen" userId="f8ff7f4f96290be0" providerId="LiveId" clId="{0F1AE6A8-417B-49D0-B867-2746E172770D}" dt="2017-11-04T17:25:31.841" v="985" actId="1035"/>
          <ac:spMkLst>
            <pc:docMk/>
            <pc:sldMk cId="770887069" sldId="326"/>
            <ac:spMk id="18" creationId="{9BE60D9C-72F1-4A2E-B70D-1306ACBF89FD}"/>
          </ac:spMkLst>
        </pc:spChg>
        <pc:spChg chg="add mod">
          <ac:chgData name="Roosa Tikkanen" userId="f8ff7f4f96290be0" providerId="LiveId" clId="{0F1AE6A8-417B-49D0-B867-2746E172770D}" dt="2017-11-04T17:25:37.769" v="1029" actId="1036"/>
          <ac:spMkLst>
            <pc:docMk/>
            <pc:sldMk cId="770887069" sldId="326"/>
            <ac:spMk id="19" creationId="{74DBF402-B80B-4ACD-B127-1DCEFF7B4B5B}"/>
          </ac:spMkLst>
        </pc:spChg>
        <pc:spChg chg="add mod">
          <ac:chgData name="Roosa Tikkanen" userId="f8ff7f4f96290be0" providerId="LiveId" clId="{0F1AE6A8-417B-49D0-B867-2746E172770D}" dt="2017-11-04T17:25:43.577" v="1078" actId="1035"/>
          <ac:spMkLst>
            <pc:docMk/>
            <pc:sldMk cId="770887069" sldId="326"/>
            <ac:spMk id="20" creationId="{D5620E1E-1348-46E3-8CE6-70EE274504E8}"/>
          </ac:spMkLst>
        </pc:spChg>
        <pc:graphicFrameChg chg="add">
          <ac:chgData name="Roosa Tikkanen" userId="f8ff7f4f96290be0" providerId="LiveId" clId="{0F1AE6A8-417B-49D0-B867-2746E172770D}" dt="2017-11-04T17:23:26.212" v="453"/>
          <ac:graphicFrameMkLst>
            <pc:docMk/>
            <pc:sldMk cId="770887069" sldId="326"/>
            <ac:graphicFrameMk id="7" creationId="{9ED772EE-60F9-46B2-AABC-E0692B8C0B38}"/>
          </ac:graphicFrameMkLst>
        </pc:graphicFrameChg>
        <pc:graphicFrameChg chg="del">
          <ac:chgData name="Roosa Tikkanen" userId="f8ff7f4f96290be0" providerId="LiveId" clId="{0F1AE6A8-417B-49D0-B867-2746E172770D}" dt="2017-11-04T17:23:18.999" v="451" actId="478"/>
          <ac:graphicFrameMkLst>
            <pc:docMk/>
            <pc:sldMk cId="770887069" sldId="326"/>
            <ac:graphicFrameMk id="8" creationId="{00000000-0000-0000-0000-000000000000}"/>
          </ac:graphicFrameMkLst>
        </pc:graphicFrameChg>
      </pc:sldChg>
      <pc:sldChg chg="addSp delSp modSp mod">
        <pc:chgData name="Roosa Tikkanen" userId="f8ff7f4f96290be0" providerId="LiveId" clId="{0F1AE6A8-417B-49D0-B867-2746E172770D}" dt="2017-11-04T17:20:14.263" v="213" actId="1038"/>
        <pc:sldMkLst>
          <pc:docMk/>
          <pc:sldMk cId="3103360233" sldId="327"/>
        </pc:sldMkLst>
        <pc:spChg chg="add del mod">
          <ac:chgData name="Roosa Tikkanen" userId="f8ff7f4f96290be0" providerId="LiveId" clId="{0F1AE6A8-417B-49D0-B867-2746E172770D}" dt="2017-11-04T17:17:27.144" v="16" actId="478"/>
          <ac:spMkLst>
            <pc:docMk/>
            <pc:sldMk cId="3103360233" sldId="327"/>
            <ac:spMk id="2" creationId="{51BE5883-1C12-4B8F-B00D-08386C63772D}"/>
          </ac:spMkLst>
        </pc:spChg>
        <pc:spChg chg="mod">
          <ac:chgData name="Roosa Tikkanen" userId="f8ff7f4f96290be0" providerId="LiveId" clId="{0F1AE6A8-417B-49D0-B867-2746E172770D}" dt="2017-11-04T17:18:24.605" v="25" actId="27636"/>
          <ac:spMkLst>
            <pc:docMk/>
            <pc:sldMk cId="3103360233" sldId="327"/>
            <ac:spMk id="3" creationId="{00000000-0000-0000-0000-000000000000}"/>
          </ac:spMkLst>
        </pc:spChg>
        <pc:spChg chg="add mod">
          <ac:chgData name="Roosa Tikkanen" userId="f8ff7f4f96290be0" providerId="LiveId" clId="{0F1AE6A8-417B-49D0-B867-2746E172770D}" dt="2017-11-04T17:18:45.732" v="37" actId="1076"/>
          <ac:spMkLst>
            <pc:docMk/>
            <pc:sldMk cId="3103360233" sldId="327"/>
            <ac:spMk id="6" creationId="{21D8E0A8-D68A-4C9B-B09C-4C29B0AD82EC}"/>
          </ac:spMkLst>
        </pc:spChg>
        <pc:spChg chg="add del mod">
          <ac:chgData name="Roosa Tikkanen" userId="f8ff7f4f96290be0" providerId="LiveId" clId="{0F1AE6A8-417B-49D0-B867-2746E172770D}" dt="2017-11-04T17:19:44.997" v="154" actId="478"/>
          <ac:spMkLst>
            <pc:docMk/>
            <pc:sldMk cId="3103360233" sldId="327"/>
            <ac:spMk id="9" creationId="{BD8147A1-E09F-485F-B3F2-401E560E19E6}"/>
          </ac:spMkLst>
        </pc:spChg>
        <pc:spChg chg="add mod">
          <ac:chgData name="Roosa Tikkanen" userId="f8ff7f4f96290be0" providerId="LiveId" clId="{0F1AE6A8-417B-49D0-B867-2746E172770D}" dt="2017-11-04T17:19:08.700" v="48" actId="1038"/>
          <ac:spMkLst>
            <pc:docMk/>
            <pc:sldMk cId="3103360233" sldId="327"/>
            <ac:spMk id="10" creationId="{3C11D7B4-3C67-4C23-A3B3-983B167BBFCB}"/>
          </ac:spMkLst>
        </pc:spChg>
        <pc:spChg chg="add mod">
          <ac:chgData name="Roosa Tikkanen" userId="f8ff7f4f96290be0" providerId="LiveId" clId="{0F1AE6A8-417B-49D0-B867-2746E172770D}" dt="2017-11-04T17:19:35.284" v="149" actId="1035"/>
          <ac:spMkLst>
            <pc:docMk/>
            <pc:sldMk cId="3103360233" sldId="327"/>
            <ac:spMk id="11" creationId="{22F8F128-6445-4B41-82BB-6CBEFCD17EDF}"/>
          </ac:spMkLst>
        </pc:spChg>
        <pc:spChg chg="add mod">
          <ac:chgData name="Roosa Tikkanen" userId="f8ff7f4f96290be0" providerId="LiveId" clId="{0F1AE6A8-417B-49D0-B867-2746E172770D}" dt="2017-11-04T17:19:37.273" v="151" actId="1038"/>
          <ac:spMkLst>
            <pc:docMk/>
            <pc:sldMk cId="3103360233" sldId="327"/>
            <ac:spMk id="12" creationId="{5FC73A03-C31D-49C9-BC43-205EE8599DFA}"/>
          </ac:spMkLst>
        </pc:spChg>
        <pc:spChg chg="add mod">
          <ac:chgData name="Roosa Tikkanen" userId="f8ff7f4f96290be0" providerId="LiveId" clId="{0F1AE6A8-417B-49D0-B867-2746E172770D}" dt="2017-11-04T17:19:42.200" v="153" actId="1076"/>
          <ac:spMkLst>
            <pc:docMk/>
            <pc:sldMk cId="3103360233" sldId="327"/>
            <ac:spMk id="13" creationId="{85E2CD00-5F5B-4FDB-9D28-F065B89D4778}"/>
          </ac:spMkLst>
        </pc:spChg>
        <pc:spChg chg="add mod">
          <ac:chgData name="Roosa Tikkanen" userId="f8ff7f4f96290be0" providerId="LiveId" clId="{0F1AE6A8-417B-49D0-B867-2746E172770D}" dt="2017-11-04T17:19:51.841" v="155" actId="571"/>
          <ac:spMkLst>
            <pc:docMk/>
            <pc:sldMk cId="3103360233" sldId="327"/>
            <ac:spMk id="14" creationId="{D04CE04E-1FC3-4A3B-AF88-B6ED56E0A190}"/>
          </ac:spMkLst>
        </pc:spChg>
        <pc:spChg chg="add mod">
          <ac:chgData name="Roosa Tikkanen" userId="f8ff7f4f96290be0" providerId="LiveId" clId="{0F1AE6A8-417B-49D0-B867-2746E172770D}" dt="2017-11-04T17:19:56.268" v="166" actId="1035"/>
          <ac:spMkLst>
            <pc:docMk/>
            <pc:sldMk cId="3103360233" sldId="327"/>
            <ac:spMk id="15" creationId="{82343A9B-389D-40E7-A073-10B3CD3DE8E8}"/>
          </ac:spMkLst>
        </pc:spChg>
        <pc:spChg chg="add mod">
          <ac:chgData name="Roosa Tikkanen" userId="f8ff7f4f96290be0" providerId="LiveId" clId="{0F1AE6A8-417B-49D0-B867-2746E172770D}" dt="2017-11-04T17:20:00.637" v="178" actId="1035"/>
          <ac:spMkLst>
            <pc:docMk/>
            <pc:sldMk cId="3103360233" sldId="327"/>
            <ac:spMk id="16" creationId="{F058EA19-9B67-4BCE-8C5F-747C0D2AEB75}"/>
          </ac:spMkLst>
        </pc:spChg>
        <pc:spChg chg="add mod">
          <ac:chgData name="Roosa Tikkanen" userId="f8ff7f4f96290be0" providerId="LiveId" clId="{0F1AE6A8-417B-49D0-B867-2746E172770D}" dt="2017-11-04T17:20:05.872" v="190" actId="1037"/>
          <ac:spMkLst>
            <pc:docMk/>
            <pc:sldMk cId="3103360233" sldId="327"/>
            <ac:spMk id="17" creationId="{183EE7A2-0D28-40C4-AD52-C80AE588C958}"/>
          </ac:spMkLst>
        </pc:spChg>
        <pc:spChg chg="add mod">
          <ac:chgData name="Roosa Tikkanen" userId="f8ff7f4f96290be0" providerId="LiveId" clId="{0F1AE6A8-417B-49D0-B867-2746E172770D}" dt="2017-11-04T17:20:14.263" v="213" actId="1038"/>
          <ac:spMkLst>
            <pc:docMk/>
            <pc:sldMk cId="3103360233" sldId="327"/>
            <ac:spMk id="18" creationId="{44029F9D-1344-4418-BE01-799173A57D97}"/>
          </ac:spMkLst>
        </pc:spChg>
        <pc:graphicFrameChg chg="add mod">
          <ac:chgData name="Roosa Tikkanen" userId="f8ff7f4f96290be0" providerId="LiveId" clId="{0F1AE6A8-417B-49D0-B867-2746E172770D}" dt="2017-11-04T17:19:15.283" v="50"/>
          <ac:graphicFrameMkLst>
            <pc:docMk/>
            <pc:sldMk cId="3103360233" sldId="327"/>
            <ac:graphicFrameMk id="7" creationId="{5C1B3DB8-A348-443C-98DD-971E38FBDEC7}"/>
          </ac:graphicFrameMkLst>
        </pc:graphicFrameChg>
        <pc:graphicFrameChg chg="del">
          <ac:chgData name="Roosa Tikkanen" userId="f8ff7f4f96290be0" providerId="LiveId" clId="{0F1AE6A8-417B-49D0-B867-2746E172770D}" dt="2017-11-04T17:17:25.281" v="15" actId="478"/>
          <ac:graphicFrameMkLst>
            <pc:docMk/>
            <pc:sldMk cId="3103360233" sldId="327"/>
            <ac:graphicFrameMk id="8" creationId="{00000000-0000-0000-0000-000000000000}"/>
          </ac:graphicFrameMkLst>
        </pc:graphicFrameChg>
      </pc:sldChg>
      <pc:sldChg chg="addSp delSp modSp mod">
        <pc:chgData name="Roosa Tikkanen" userId="f8ff7f4f96290be0" providerId="LiveId" clId="{0F1AE6A8-417B-49D0-B867-2746E172770D}" dt="2017-11-04T17:23:03.873" v="450" actId="27636"/>
        <pc:sldMkLst>
          <pc:docMk/>
          <pc:sldMk cId="160917708" sldId="328"/>
        </pc:sldMkLst>
        <pc:spChg chg="add del mod">
          <ac:chgData name="Roosa Tikkanen" userId="f8ff7f4f96290be0" providerId="LiveId" clId="{0F1AE6A8-417B-49D0-B867-2746E172770D}" dt="2017-11-04T17:20:49.400" v="218" actId="478"/>
          <ac:spMkLst>
            <pc:docMk/>
            <pc:sldMk cId="160917708" sldId="328"/>
            <ac:spMk id="2" creationId="{A6AD9760-2DA6-48EA-BFBD-64376468848B}"/>
          </ac:spMkLst>
        </pc:spChg>
        <pc:spChg chg="mod">
          <ac:chgData name="Roosa Tikkanen" userId="f8ff7f4f96290be0" providerId="LiveId" clId="{0F1AE6A8-417B-49D0-B867-2746E172770D}" dt="2017-11-04T17:23:03.873" v="450" actId="27636"/>
          <ac:spMkLst>
            <pc:docMk/>
            <pc:sldMk cId="160917708" sldId="328"/>
            <ac:spMk id="3" creationId="{00000000-0000-0000-0000-000000000000}"/>
          </ac:spMkLst>
        </pc:spChg>
        <pc:spChg chg="add mod">
          <ac:chgData name="Roosa Tikkanen" userId="f8ff7f4f96290be0" providerId="LiveId" clId="{0F1AE6A8-417B-49D0-B867-2746E172770D}" dt="2017-11-04T17:22:03.771" v="296" actId="1035"/>
          <ac:spMkLst>
            <pc:docMk/>
            <pc:sldMk cId="160917708" sldId="328"/>
            <ac:spMk id="9" creationId="{CC880FEE-2527-482B-B2EE-C518BD6769A1}"/>
          </ac:spMkLst>
        </pc:spChg>
        <pc:spChg chg="add mod">
          <ac:chgData name="Roosa Tikkanen" userId="f8ff7f4f96290be0" providerId="LiveId" clId="{0F1AE6A8-417B-49D0-B867-2746E172770D}" dt="2017-11-04T17:22:15.530" v="321" actId="1035"/>
          <ac:spMkLst>
            <pc:docMk/>
            <pc:sldMk cId="160917708" sldId="328"/>
            <ac:spMk id="10" creationId="{1C50887E-DE13-43AB-B769-ECC9D240D67B}"/>
          </ac:spMkLst>
        </pc:spChg>
        <pc:spChg chg="add mod">
          <ac:chgData name="Roosa Tikkanen" userId="f8ff7f4f96290be0" providerId="LiveId" clId="{0F1AE6A8-417B-49D0-B867-2746E172770D}" dt="2017-11-04T17:22:30.889" v="376" actId="1037"/>
          <ac:spMkLst>
            <pc:docMk/>
            <pc:sldMk cId="160917708" sldId="328"/>
            <ac:spMk id="11" creationId="{90BC9EDA-14D4-46FC-B13D-7C558F3BE773}"/>
          </ac:spMkLst>
        </pc:spChg>
        <pc:spChg chg="add mod">
          <ac:chgData name="Roosa Tikkanen" userId="f8ff7f4f96290be0" providerId="LiveId" clId="{0F1AE6A8-417B-49D0-B867-2746E172770D}" dt="2017-11-04T17:22:40.091" v="433" actId="1035"/>
          <ac:spMkLst>
            <pc:docMk/>
            <pc:sldMk cId="160917708" sldId="328"/>
            <ac:spMk id="12" creationId="{EA589D0B-6D47-443B-93F4-2D02F9B0FE62}"/>
          </ac:spMkLst>
        </pc:spChg>
        <pc:graphicFrameChg chg="add">
          <ac:chgData name="Roosa Tikkanen" userId="f8ff7f4f96290be0" providerId="LiveId" clId="{0F1AE6A8-417B-49D0-B867-2746E172770D}" dt="2017-11-04T17:20:53.241" v="219"/>
          <ac:graphicFrameMkLst>
            <pc:docMk/>
            <pc:sldMk cId="160917708" sldId="328"/>
            <ac:graphicFrameMk id="7" creationId="{0BD1CC92-BFAC-4FEC-A779-87A115BF4E74}"/>
          </ac:graphicFrameMkLst>
        </pc:graphicFrameChg>
        <pc:graphicFrameChg chg="del">
          <ac:chgData name="Roosa Tikkanen" userId="f8ff7f4f96290be0" providerId="LiveId" clId="{0F1AE6A8-417B-49D0-B867-2746E172770D}" dt="2017-11-04T17:20:46.846" v="217" actId="478"/>
          <ac:graphicFrameMkLst>
            <pc:docMk/>
            <pc:sldMk cId="160917708" sldId="328"/>
            <ac:graphicFrameMk id="8" creationId="{00000000-0000-0000-0000-000000000000}"/>
          </ac:graphicFrameMkLst>
        </pc:graphicFrameChg>
      </pc:sldChg>
      <pc:sldChg chg="addSp delSp modSp mod">
        <pc:chgData name="Roosa Tikkanen" userId="f8ff7f4f96290be0" providerId="LiveId" clId="{0F1AE6A8-417B-49D0-B867-2746E172770D}" dt="2017-11-04T17:29:43.566" v="1369" actId="478"/>
        <pc:sldMkLst>
          <pc:docMk/>
          <pc:sldMk cId="85575127" sldId="329"/>
        </pc:sldMkLst>
        <pc:spChg chg="add del mod">
          <ac:chgData name="Roosa Tikkanen" userId="f8ff7f4f96290be0" providerId="LiveId" clId="{0F1AE6A8-417B-49D0-B867-2746E172770D}" dt="2017-11-04T17:26:04.340" v="1082" actId="478"/>
          <ac:spMkLst>
            <pc:docMk/>
            <pc:sldMk cId="85575127" sldId="329"/>
            <ac:spMk id="2" creationId="{C6FF52EB-5743-4D3A-BC71-07154F104F93}"/>
          </ac:spMkLst>
        </pc:spChg>
        <pc:spChg chg="mod">
          <ac:chgData name="Roosa Tikkanen" userId="f8ff7f4f96290be0" providerId="LiveId" clId="{0F1AE6A8-417B-49D0-B867-2746E172770D}" dt="2017-11-04T17:26:55.234" v="1093" actId="27636"/>
          <ac:spMkLst>
            <pc:docMk/>
            <pc:sldMk cId="85575127" sldId="329"/>
            <ac:spMk id="3" creationId="{00000000-0000-0000-0000-000000000000}"/>
          </ac:spMkLst>
        </pc:spChg>
        <pc:spChg chg="add mod">
          <ac:chgData name="Roosa Tikkanen" userId="f8ff7f4f96290be0" providerId="LiveId" clId="{0F1AE6A8-417B-49D0-B867-2746E172770D}" dt="2017-11-04T17:28:46.718" v="1103" actId="6549"/>
          <ac:spMkLst>
            <pc:docMk/>
            <pc:sldMk cId="85575127" sldId="329"/>
            <ac:spMk id="6" creationId="{D586E20D-5A7E-446C-8945-7877D12F5E09}"/>
          </ac:spMkLst>
        </pc:spChg>
        <pc:spChg chg="add mod">
          <ac:chgData name="Roosa Tikkanen" userId="f8ff7f4f96290be0" providerId="LiveId" clId="{0F1AE6A8-417B-49D0-B867-2746E172770D}" dt="2017-11-04T17:28:58.462" v="1124" actId="1038"/>
          <ac:spMkLst>
            <pc:docMk/>
            <pc:sldMk cId="85575127" sldId="329"/>
            <ac:spMk id="9" creationId="{C5905295-BE49-456E-8AC4-BF99A495075C}"/>
          </ac:spMkLst>
        </pc:spChg>
        <pc:spChg chg="add mod">
          <ac:chgData name="Roosa Tikkanen" userId="f8ff7f4f96290be0" providerId="LiveId" clId="{0F1AE6A8-417B-49D0-B867-2746E172770D}" dt="2017-11-04T17:29:05.405" v="1174" actId="1036"/>
          <ac:spMkLst>
            <pc:docMk/>
            <pc:sldMk cId="85575127" sldId="329"/>
            <ac:spMk id="10" creationId="{A56C0B5D-A454-49BA-A9AD-AAC167AEBBEF}"/>
          </ac:spMkLst>
        </pc:spChg>
        <pc:spChg chg="add mod">
          <ac:chgData name="Roosa Tikkanen" userId="f8ff7f4f96290be0" providerId="LiveId" clId="{0F1AE6A8-417B-49D0-B867-2746E172770D}" dt="2017-11-04T17:29:11.061" v="1220" actId="1035"/>
          <ac:spMkLst>
            <pc:docMk/>
            <pc:sldMk cId="85575127" sldId="329"/>
            <ac:spMk id="11" creationId="{331B3FBE-0317-4E03-9B58-1AD2DD3E6DAE}"/>
          </ac:spMkLst>
        </pc:spChg>
        <pc:spChg chg="add del mod">
          <ac:chgData name="Roosa Tikkanen" userId="f8ff7f4f96290be0" providerId="LiveId" clId="{0F1AE6A8-417B-49D0-B867-2746E172770D}" dt="2017-11-04T17:29:43.566" v="1369" actId="478"/>
          <ac:spMkLst>
            <pc:docMk/>
            <pc:sldMk cId="85575127" sldId="329"/>
            <ac:spMk id="12" creationId="{44F5DE9A-6B47-4D52-BD25-8AE1651A0C14}"/>
          </ac:spMkLst>
        </pc:spChg>
        <pc:spChg chg="add mod">
          <ac:chgData name="Roosa Tikkanen" userId="f8ff7f4f96290be0" providerId="LiveId" clId="{0F1AE6A8-417B-49D0-B867-2746E172770D}" dt="2017-11-04T17:29:21.223" v="1303" actId="1035"/>
          <ac:spMkLst>
            <pc:docMk/>
            <pc:sldMk cId="85575127" sldId="329"/>
            <ac:spMk id="13" creationId="{31F259F0-7327-4789-8584-1E65B339BD79}"/>
          </ac:spMkLst>
        </pc:spChg>
        <pc:spChg chg="add mod">
          <ac:chgData name="Roosa Tikkanen" userId="f8ff7f4f96290be0" providerId="LiveId" clId="{0F1AE6A8-417B-49D0-B867-2746E172770D}" dt="2017-11-04T17:29:29.060" v="1355" actId="1036"/>
          <ac:spMkLst>
            <pc:docMk/>
            <pc:sldMk cId="85575127" sldId="329"/>
            <ac:spMk id="14" creationId="{BA655CF4-B805-444B-825B-64812BD1ADF8}"/>
          </ac:spMkLst>
        </pc:spChg>
        <pc:spChg chg="add mod">
          <ac:chgData name="Roosa Tikkanen" userId="f8ff7f4f96290be0" providerId="LiveId" clId="{0F1AE6A8-417B-49D0-B867-2746E172770D}" dt="2017-11-04T17:29:34.965" v="1356" actId="571"/>
          <ac:spMkLst>
            <pc:docMk/>
            <pc:sldMk cId="85575127" sldId="329"/>
            <ac:spMk id="15" creationId="{66FDEC3E-049C-4854-BC70-D58EFB45853C}"/>
          </ac:spMkLst>
        </pc:spChg>
        <pc:spChg chg="add mod">
          <ac:chgData name="Roosa Tikkanen" userId="f8ff7f4f96290be0" providerId="LiveId" clId="{0F1AE6A8-417B-49D0-B867-2746E172770D}" dt="2017-11-04T17:29:41.231" v="1368" actId="1035"/>
          <ac:spMkLst>
            <pc:docMk/>
            <pc:sldMk cId="85575127" sldId="329"/>
            <ac:spMk id="16" creationId="{CEBFF292-C19D-4213-9DE5-A9E7416D7630}"/>
          </ac:spMkLst>
        </pc:spChg>
        <pc:graphicFrameChg chg="add">
          <ac:chgData name="Roosa Tikkanen" userId="f8ff7f4f96290be0" providerId="LiveId" clId="{0F1AE6A8-417B-49D0-B867-2746E172770D}" dt="2017-11-04T17:26:09.778" v="1083"/>
          <ac:graphicFrameMkLst>
            <pc:docMk/>
            <pc:sldMk cId="85575127" sldId="329"/>
            <ac:graphicFrameMk id="7" creationId="{70218B63-D326-4936-B244-02B41DC1ADD2}"/>
          </ac:graphicFrameMkLst>
        </pc:graphicFrameChg>
        <pc:graphicFrameChg chg="del">
          <ac:chgData name="Roosa Tikkanen" userId="f8ff7f4f96290be0" providerId="LiveId" clId="{0F1AE6A8-417B-49D0-B867-2746E172770D}" dt="2017-11-04T17:26:02.465" v="1081" actId="478"/>
          <ac:graphicFrameMkLst>
            <pc:docMk/>
            <pc:sldMk cId="85575127" sldId="329"/>
            <ac:graphicFrameMk id="8" creationId="{00000000-0000-0000-0000-000000000000}"/>
          </ac:graphicFrameMkLst>
        </pc:graphicFrameChg>
      </pc:sldChg>
      <pc:sldChg chg="addSp delSp modSp mod">
        <pc:chgData name="Roosa Tikkanen" userId="f8ff7f4f96290be0" providerId="LiveId" clId="{0F1AE6A8-417B-49D0-B867-2746E172770D}" dt="2017-11-04T17:32:17.532" v="1475" actId="1036"/>
        <pc:sldMkLst>
          <pc:docMk/>
          <pc:sldMk cId="2847748394" sldId="330"/>
        </pc:sldMkLst>
        <pc:spChg chg="add del mod">
          <ac:chgData name="Roosa Tikkanen" userId="f8ff7f4f96290be0" providerId="LiveId" clId="{0F1AE6A8-417B-49D0-B867-2746E172770D}" dt="2017-11-04T17:29:53.687" v="1371" actId="478"/>
          <ac:spMkLst>
            <pc:docMk/>
            <pc:sldMk cId="2847748394" sldId="330"/>
            <ac:spMk id="2" creationId="{1E33151B-5F42-41F3-ACE0-4690F110FEF8}"/>
          </ac:spMkLst>
        </pc:spChg>
        <pc:spChg chg="mod">
          <ac:chgData name="Roosa Tikkanen" userId="f8ff7f4f96290be0" providerId="LiveId" clId="{0F1AE6A8-417B-49D0-B867-2746E172770D}" dt="2017-11-04T17:30:40.228" v="1380" actId="27636"/>
          <ac:spMkLst>
            <pc:docMk/>
            <pc:sldMk cId="2847748394" sldId="330"/>
            <ac:spMk id="3" creationId="{00000000-0000-0000-0000-000000000000}"/>
          </ac:spMkLst>
        </pc:spChg>
        <pc:spChg chg="add mod">
          <ac:chgData name="Roosa Tikkanen" userId="f8ff7f4f96290be0" providerId="LiveId" clId="{0F1AE6A8-417B-49D0-B867-2746E172770D}" dt="2017-11-04T17:30:49.042" v="1398" actId="1035"/>
          <ac:spMkLst>
            <pc:docMk/>
            <pc:sldMk cId="2847748394" sldId="330"/>
            <ac:spMk id="9" creationId="{7E3A88FB-E06A-48EA-94A8-B478E675C176}"/>
          </ac:spMkLst>
        </pc:spChg>
        <pc:spChg chg="add mod">
          <ac:chgData name="Roosa Tikkanen" userId="f8ff7f4f96290be0" providerId="LiveId" clId="{0F1AE6A8-417B-49D0-B867-2746E172770D}" dt="2017-11-04T17:31:00.374" v="1409" actId="1035"/>
          <ac:spMkLst>
            <pc:docMk/>
            <pc:sldMk cId="2847748394" sldId="330"/>
            <ac:spMk id="10" creationId="{F6E92FD8-8E74-4C11-8397-42F3B30FB471}"/>
          </ac:spMkLst>
        </pc:spChg>
        <pc:spChg chg="add mod">
          <ac:chgData name="Roosa Tikkanen" userId="f8ff7f4f96290be0" providerId="LiveId" clId="{0F1AE6A8-417B-49D0-B867-2746E172770D}" dt="2017-11-04T17:31:37.869" v="1421" actId="14100"/>
          <ac:spMkLst>
            <pc:docMk/>
            <pc:sldMk cId="2847748394" sldId="330"/>
            <ac:spMk id="11" creationId="{0E3CE979-C1A1-4194-8FD1-8B0A43D042FC}"/>
          </ac:spMkLst>
        </pc:spChg>
        <pc:spChg chg="add mod">
          <ac:chgData name="Roosa Tikkanen" userId="f8ff7f4f96290be0" providerId="LiveId" clId="{0F1AE6A8-417B-49D0-B867-2746E172770D}" dt="2017-11-04T17:31:47.800" v="1424" actId="14100"/>
          <ac:spMkLst>
            <pc:docMk/>
            <pc:sldMk cId="2847748394" sldId="330"/>
            <ac:spMk id="12" creationId="{8092A33F-6694-46E5-93F4-C5A3E1DA0E9A}"/>
          </ac:spMkLst>
        </pc:spChg>
        <pc:spChg chg="add mod">
          <ac:chgData name="Roosa Tikkanen" userId="f8ff7f4f96290be0" providerId="LiveId" clId="{0F1AE6A8-417B-49D0-B867-2746E172770D}" dt="2017-11-04T17:31:53.310" v="1435" actId="1035"/>
          <ac:spMkLst>
            <pc:docMk/>
            <pc:sldMk cId="2847748394" sldId="330"/>
            <ac:spMk id="13" creationId="{1E1E3BC2-1BC5-43A7-A79C-C48D8806F526}"/>
          </ac:spMkLst>
        </pc:spChg>
        <pc:spChg chg="add mod">
          <ac:chgData name="Roosa Tikkanen" userId="f8ff7f4f96290be0" providerId="LiveId" clId="{0F1AE6A8-417B-49D0-B867-2746E172770D}" dt="2017-11-04T17:32:00.762" v="1445" actId="1035"/>
          <ac:spMkLst>
            <pc:docMk/>
            <pc:sldMk cId="2847748394" sldId="330"/>
            <ac:spMk id="14" creationId="{246B7A37-9ADB-4EA6-8CBA-ADA6998C430E}"/>
          </ac:spMkLst>
        </pc:spChg>
        <pc:spChg chg="add mod">
          <ac:chgData name="Roosa Tikkanen" userId="f8ff7f4f96290be0" providerId="LiveId" clId="{0F1AE6A8-417B-49D0-B867-2746E172770D}" dt="2017-11-04T17:32:11.106" v="1459" actId="1035"/>
          <ac:spMkLst>
            <pc:docMk/>
            <pc:sldMk cId="2847748394" sldId="330"/>
            <ac:spMk id="15" creationId="{CBF5E429-2316-4854-B770-45F9E49E2DDE}"/>
          </ac:spMkLst>
        </pc:spChg>
        <pc:spChg chg="add mod">
          <ac:chgData name="Roosa Tikkanen" userId="f8ff7f4f96290be0" providerId="LiveId" clId="{0F1AE6A8-417B-49D0-B867-2746E172770D}" dt="2017-11-04T17:32:17.532" v="1475" actId="1036"/>
          <ac:spMkLst>
            <pc:docMk/>
            <pc:sldMk cId="2847748394" sldId="330"/>
            <ac:spMk id="16" creationId="{CC0576E0-7F39-4FA3-A593-CA8C72A49A8E}"/>
          </ac:spMkLst>
        </pc:spChg>
        <pc:graphicFrameChg chg="add">
          <ac:chgData name="Roosa Tikkanen" userId="f8ff7f4f96290be0" providerId="LiveId" clId="{0F1AE6A8-417B-49D0-B867-2746E172770D}" dt="2017-11-04T17:30:00.648" v="1372"/>
          <ac:graphicFrameMkLst>
            <pc:docMk/>
            <pc:sldMk cId="2847748394" sldId="330"/>
            <ac:graphicFrameMk id="7" creationId="{38FCF4CF-896B-4D5A-A7B9-42C4BB21618C}"/>
          </ac:graphicFrameMkLst>
        </pc:graphicFrameChg>
        <pc:graphicFrameChg chg="del">
          <ac:chgData name="Roosa Tikkanen" userId="f8ff7f4f96290be0" providerId="LiveId" clId="{0F1AE6A8-417B-49D0-B867-2746E172770D}" dt="2017-11-04T17:29:51.930" v="1370" actId="478"/>
          <ac:graphicFrameMkLst>
            <pc:docMk/>
            <pc:sldMk cId="2847748394" sldId="330"/>
            <ac:graphicFrameMk id="8" creationId="{00000000-0000-0000-0000-000000000000}"/>
          </ac:graphicFrameMkLst>
        </pc:graphicFrameChg>
      </pc:sldChg>
      <pc:sldChg chg="mod">
        <pc:chgData name="Roosa Tikkanen" userId="f8ff7f4f96290be0" providerId="LiveId" clId="{0F1AE6A8-417B-49D0-B867-2746E172770D}" dt="2017-11-04T17:23:35.026" v="455" actId="27918"/>
        <pc:sldMkLst>
          <pc:docMk/>
          <pc:sldMk cId="2217304389" sldId="342"/>
        </pc:sldMkLst>
      </pc:sldChg>
      <pc:sldChg chg="mod">
        <pc:chgData name="Roosa Tikkanen" userId="f8ff7f4f96290be0" providerId="LiveId" clId="{0F1AE6A8-417B-49D0-B867-2746E172770D}" dt="2017-11-04T17:17:43.599" v="19" actId="27918"/>
        <pc:sldMkLst>
          <pc:docMk/>
          <pc:sldMk cId="1906096643" sldId="346"/>
        </pc:sldMkLst>
      </pc:sldChg>
      <pc:sldChg chg="mod">
        <pc:chgData name="Roosa Tikkanen" userId="f8ff7f4f96290be0" providerId="LiveId" clId="{0F1AE6A8-417B-49D0-B867-2746E172770D}" dt="2017-11-04T17:21:00.661" v="221" actId="27918"/>
        <pc:sldMkLst>
          <pc:docMk/>
          <pc:sldMk cId="3758312526" sldId="347"/>
        </pc:sldMkLst>
      </pc:sldChg>
      <pc:sldChg chg="modSp mod">
        <pc:chgData name="Roosa Tikkanen" userId="f8ff7f4f96290be0" providerId="LiveId" clId="{0F1AE6A8-417B-49D0-B867-2746E172770D}" dt="2017-11-04T17:28:41.029" v="1101"/>
        <pc:sldMkLst>
          <pc:docMk/>
          <pc:sldMk cId="1065999184" sldId="349"/>
        </pc:sldMkLst>
        <pc:spChg chg="mod">
          <ac:chgData name="Roosa Tikkanen" userId="f8ff7f4f96290be0" providerId="LiveId" clId="{0F1AE6A8-417B-49D0-B867-2746E172770D}" dt="2017-11-04T17:28:41.029" v="1101"/>
          <ac:spMkLst>
            <pc:docMk/>
            <pc:sldMk cId="1065999184" sldId="349"/>
            <ac:spMk id="9" creationId="{00000000-0000-0000-0000-000000000000}"/>
          </ac:spMkLst>
        </pc:spChg>
      </pc:sldChg>
      <pc:sldChg chg="mod">
        <pc:chgData name="Roosa Tikkanen" userId="f8ff7f4f96290be0" providerId="LiveId" clId="{0F1AE6A8-417B-49D0-B867-2746E172770D}" dt="2017-11-04T17:30:06.939" v="1374" actId="27918"/>
        <pc:sldMkLst>
          <pc:docMk/>
          <pc:sldMk cId="2331389351" sldId="350"/>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1725184303526"/>
          <c:y val="1.8992480905196028E-2"/>
          <c:w val="0.65422509347048319"/>
          <c:h val="0.82656535443985546"/>
        </c:manualLayout>
      </c:layout>
      <c:lineChart>
        <c:grouping val="standard"/>
        <c:varyColors val="0"/>
        <c:ser>
          <c:idx val="3"/>
          <c:order val="0"/>
          <c:tx>
            <c:strRef>
              <c:f>Sheet1!$A$2</c:f>
              <c:strCache>
                <c:ptCount val="1"/>
                <c:pt idx="0">
                  <c:v>US ($9,892)</c:v>
                </c:pt>
              </c:strCache>
            </c:strRef>
          </c:tx>
          <c:spPr>
            <a:ln w="12700">
              <a:solidFill>
                <a:srgbClr val="000000"/>
              </a:solidFill>
              <a:prstDash val="solid"/>
            </a:ln>
          </c:spPr>
          <c:marker>
            <c:symbol val="square"/>
            <c:size val="5"/>
            <c:spPr>
              <a:solidFill>
                <a:srgbClr val="000000"/>
              </a:solidFill>
              <a:ln>
                <a:solidFill>
                  <a:srgbClr val="000000"/>
                </a:solidFill>
                <a:prstDash val="solid"/>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Sheet1!$B$2:$R$2</c:f>
              <c:numCache>
                <c:formatCode>#,##0.00</c:formatCode>
                <c:ptCount val="17"/>
                <c:pt idx="0">
                  <c:v>4559.009</c:v>
                </c:pt>
                <c:pt idx="1">
                  <c:v>4910.6959999999999</c:v>
                </c:pt>
                <c:pt idx="2">
                  <c:v>5327.85</c:v>
                </c:pt>
                <c:pt idx="3">
                  <c:v>5737.3230000000003</c:v>
                </c:pt>
                <c:pt idx="4">
                  <c:v>6095.9480000000003</c:v>
                </c:pt>
                <c:pt idx="5">
                  <c:v>6444.643</c:v>
                </c:pt>
                <c:pt idx="6">
                  <c:v>6807.9679999999998</c:v>
                </c:pt>
                <c:pt idx="7">
                  <c:v>7161.4629999999997</c:v>
                </c:pt>
                <c:pt idx="8">
                  <c:v>7402.5010000000002</c:v>
                </c:pt>
                <c:pt idx="9">
                  <c:v>7679.0309999999999</c:v>
                </c:pt>
                <c:pt idx="10">
                  <c:v>7931.732</c:v>
                </c:pt>
                <c:pt idx="11">
                  <c:v>8144.82</c:v>
                </c:pt>
                <c:pt idx="12">
                  <c:v>8414.7029999999995</c:v>
                </c:pt>
                <c:pt idx="13">
                  <c:v>8616.384</c:v>
                </c:pt>
                <c:pt idx="14">
                  <c:v>9035.5</c:v>
                </c:pt>
                <c:pt idx="15" formatCode="General">
                  <c:v>9507.1959999999999</c:v>
                </c:pt>
                <c:pt idx="16" formatCode="0">
                  <c:v>9892.2530000000006</c:v>
                </c:pt>
              </c:numCache>
            </c:numRef>
          </c:val>
          <c:smooth val="0"/>
          <c:extLst xmlns:c16r2="http://schemas.microsoft.com/office/drawing/2015/06/chart">
            <c:ext xmlns:c16="http://schemas.microsoft.com/office/drawing/2014/chart" uri="{C3380CC4-5D6E-409C-BE32-E72D297353CC}">
              <c16:uniqueId val="{00000000-2DB2-45D4-8504-108DCCB2594B}"/>
            </c:ext>
          </c:extLst>
        </c:ser>
        <c:ser>
          <c:idx val="4"/>
          <c:order val="1"/>
          <c:tx>
            <c:strRef>
              <c:f>Sheet1!$A$3</c:f>
              <c:strCache>
                <c:ptCount val="1"/>
                <c:pt idx="0">
                  <c:v>SWIZ ($7,919)</c:v>
                </c:pt>
              </c:strCache>
            </c:strRef>
          </c:tx>
          <c:spPr>
            <a:ln w="12700">
              <a:solidFill>
                <a:schemeClr val="tx2"/>
              </a:solidFill>
              <a:prstDash val="solid"/>
            </a:ln>
          </c:spPr>
          <c:marker>
            <c:symbol val="square"/>
            <c:size val="5"/>
            <c:spPr>
              <a:solidFill>
                <a:schemeClr val="tx2"/>
              </a:solidFill>
              <a:ln>
                <a:solidFill>
                  <a:schemeClr val="tx2"/>
                </a:solidFill>
                <a:prstDash val="solid"/>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Sheet1!$B$3:$R$3</c:f>
              <c:numCache>
                <c:formatCode>General</c:formatCode>
                <c:ptCount val="17"/>
                <c:pt idx="0">
                  <c:v>3331.5079999999998</c:v>
                </c:pt>
                <c:pt idx="1">
                  <c:v>3572.6550000000002</c:v>
                </c:pt>
                <c:pt idx="2">
                  <c:v>3804.7350000000001</c:v>
                </c:pt>
                <c:pt idx="3">
                  <c:v>3909.0279999999998</c:v>
                </c:pt>
                <c:pt idx="4">
                  <c:v>4079.1860000000001</c:v>
                </c:pt>
                <c:pt idx="5">
                  <c:v>4149.1499999999996</c:v>
                </c:pt>
                <c:pt idx="6">
                  <c:v>4408.357</c:v>
                </c:pt>
                <c:pt idx="7">
                  <c:v>4766.049</c:v>
                </c:pt>
                <c:pt idx="8">
                  <c:v>5116.8509999999997</c:v>
                </c:pt>
                <c:pt idx="9">
                  <c:v>5363.6009999999997</c:v>
                </c:pt>
                <c:pt idx="10">
                  <c:v>5686.2820000000002</c:v>
                </c:pt>
                <c:pt idx="11">
                  <c:v>6047.6469999999999</c:v>
                </c:pt>
                <c:pt idx="12">
                  <c:v>6391.1229999999996</c:v>
                </c:pt>
                <c:pt idx="13">
                  <c:v>6793.5219999999999</c:v>
                </c:pt>
                <c:pt idx="14">
                  <c:v>7096.0730000000003</c:v>
                </c:pt>
                <c:pt idx="15">
                  <c:v>7535.5879999999997</c:v>
                </c:pt>
                <c:pt idx="16" formatCode="0">
                  <c:v>7919.0219999999999</c:v>
                </c:pt>
              </c:numCache>
            </c:numRef>
          </c:val>
          <c:smooth val="0"/>
          <c:extLst xmlns:c16r2="http://schemas.microsoft.com/office/drawing/2015/06/chart">
            <c:ext xmlns:c16="http://schemas.microsoft.com/office/drawing/2014/chart" uri="{C3380CC4-5D6E-409C-BE32-E72D297353CC}">
              <c16:uniqueId val="{00000001-2DB2-45D4-8504-108DCCB2594B}"/>
            </c:ext>
          </c:extLst>
        </c:ser>
        <c:ser>
          <c:idx val="10"/>
          <c:order val="2"/>
          <c:tx>
            <c:strRef>
              <c:f>Sheet1!$A$4</c:f>
              <c:strCache>
                <c:ptCount val="1"/>
                <c:pt idx="0">
                  <c:v>NOR ($6,647)</c:v>
                </c:pt>
              </c:strCache>
            </c:strRef>
          </c:tx>
          <c:spPr>
            <a:ln w="12700">
              <a:solidFill>
                <a:srgbClr val="FFC000"/>
              </a:solidFill>
              <a:prstDash val="solid"/>
            </a:ln>
          </c:spPr>
          <c:marker>
            <c:symbol val="square"/>
            <c:size val="5"/>
            <c:spPr>
              <a:solidFill>
                <a:srgbClr val="FFC000"/>
              </a:solidFill>
              <a:ln>
                <a:solidFill>
                  <a:srgbClr val="FFC000"/>
                </a:solidFill>
                <a:prstDash val="solid"/>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Sheet1!$B$4:$R$4</c:f>
              <c:numCache>
                <c:formatCode>#,##0.00</c:formatCode>
                <c:ptCount val="17"/>
                <c:pt idx="0">
                  <c:v>2846.8009999999999</c:v>
                </c:pt>
                <c:pt idx="1">
                  <c:v>3037.6860000000001</c:v>
                </c:pt>
                <c:pt idx="2">
                  <c:v>3418.4659999999999</c:v>
                </c:pt>
                <c:pt idx="3">
                  <c:v>3552.1480000000001</c:v>
                </c:pt>
                <c:pt idx="4">
                  <c:v>3752.6280000000002</c:v>
                </c:pt>
                <c:pt idx="5">
                  <c:v>3980.768</c:v>
                </c:pt>
                <c:pt idx="6">
                  <c:v>4283.5829999999996</c:v>
                </c:pt>
                <c:pt idx="7">
                  <c:v>4496.7719999999999</c:v>
                </c:pt>
                <c:pt idx="8">
                  <c:v>4913.1080000000002</c:v>
                </c:pt>
                <c:pt idx="9">
                  <c:v>5030.0889999999999</c:v>
                </c:pt>
                <c:pt idx="10">
                  <c:v>5167.6139999999996</c:v>
                </c:pt>
                <c:pt idx="11">
                  <c:v>5455.7250000000004</c:v>
                </c:pt>
                <c:pt idx="12">
                  <c:v>5736.7669999999998</c:v>
                </c:pt>
                <c:pt idx="13">
                  <c:v>5979.3320000000003</c:v>
                </c:pt>
                <c:pt idx="14">
                  <c:v>6136.3270000000002</c:v>
                </c:pt>
                <c:pt idx="15" formatCode="General">
                  <c:v>6190.1440000000002</c:v>
                </c:pt>
                <c:pt idx="16" formatCode="0">
                  <c:v>6647.4610000000002</c:v>
                </c:pt>
              </c:numCache>
            </c:numRef>
          </c:val>
          <c:smooth val="0"/>
          <c:extLst xmlns:c16r2="http://schemas.microsoft.com/office/drawing/2015/06/chart">
            <c:ext xmlns:c16="http://schemas.microsoft.com/office/drawing/2014/chart" uri="{C3380CC4-5D6E-409C-BE32-E72D297353CC}">
              <c16:uniqueId val="{00000002-2DB2-45D4-8504-108DCCB2594B}"/>
            </c:ext>
          </c:extLst>
        </c:ser>
        <c:ser>
          <c:idx val="12"/>
          <c:order val="3"/>
          <c:tx>
            <c:strRef>
              <c:f>Sheet1!$A$7</c:f>
              <c:strCache>
                <c:ptCount val="1"/>
                <c:pt idx="0">
                  <c:v>GER ($5,551)</c:v>
                </c:pt>
              </c:strCache>
            </c:strRef>
          </c:tx>
          <c:spPr>
            <a:ln w="12700">
              <a:solidFill>
                <a:schemeClr val="accent3">
                  <a:lumMod val="75000"/>
                </a:schemeClr>
              </a:solidFill>
              <a:prstDash val="solid"/>
            </a:ln>
          </c:spPr>
          <c:marker>
            <c:symbol val="triangle"/>
            <c:size val="6"/>
            <c:spPr>
              <a:solidFill>
                <a:schemeClr val="accent3">
                  <a:lumMod val="75000"/>
                </a:schemeClr>
              </a:solidFill>
              <a:ln>
                <a:solidFill>
                  <a:schemeClr val="accent3">
                    <a:lumMod val="75000"/>
                  </a:schemeClr>
                </a:solidFill>
                <a:prstDash val="solid"/>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Sheet1!$B$7:$R$7</c:f>
              <c:numCache>
                <c:formatCode>General</c:formatCode>
                <c:ptCount val="17"/>
                <c:pt idx="0">
                  <c:v>2708.8560000000002</c:v>
                </c:pt>
                <c:pt idx="1">
                  <c:v>2847.38</c:v>
                </c:pt>
                <c:pt idx="2">
                  <c:v>3001.7040000000002</c:v>
                </c:pt>
                <c:pt idx="3">
                  <c:v>3143.7170000000001</c:v>
                </c:pt>
                <c:pt idx="4">
                  <c:v>3226.3670000000002</c:v>
                </c:pt>
                <c:pt idx="5">
                  <c:v>3330.5720000000001</c:v>
                </c:pt>
                <c:pt idx="6">
                  <c:v>3521.6109999999999</c:v>
                </c:pt>
                <c:pt idx="7">
                  <c:v>3695.2550000000001</c:v>
                </c:pt>
                <c:pt idx="8">
                  <c:v>3936.0709999999999</c:v>
                </c:pt>
                <c:pt idx="9">
                  <c:v>4213.857</c:v>
                </c:pt>
                <c:pt idx="10">
                  <c:v>4413.2169999999996</c:v>
                </c:pt>
                <c:pt idx="11">
                  <c:v>4588.2550000000001</c:v>
                </c:pt>
                <c:pt idx="12">
                  <c:v>4707.1220000000003</c:v>
                </c:pt>
                <c:pt idx="13">
                  <c:v>4961.067</c:v>
                </c:pt>
                <c:pt idx="14">
                  <c:v>5200.0990000000002</c:v>
                </c:pt>
                <c:pt idx="15">
                  <c:v>5352.6260000000002</c:v>
                </c:pt>
                <c:pt idx="16" formatCode="0">
                  <c:v>5550.6289999999999</c:v>
                </c:pt>
              </c:numCache>
            </c:numRef>
          </c:val>
          <c:smooth val="0"/>
          <c:extLst xmlns:c16r2="http://schemas.microsoft.com/office/drawing/2015/06/chart">
            <c:ext xmlns:c16="http://schemas.microsoft.com/office/drawing/2014/chart" uri="{C3380CC4-5D6E-409C-BE32-E72D297353CC}">
              <c16:uniqueId val="{00000004-2DB2-45D4-8504-108DCCB2594B}"/>
            </c:ext>
          </c:extLst>
        </c:ser>
        <c:ser>
          <c:idx val="9"/>
          <c:order val="4"/>
          <c:tx>
            <c:strRef>
              <c:f>Sheet1!$A$5</c:f>
              <c:strCache>
                <c:ptCount val="1"/>
                <c:pt idx="0">
                  <c:v>SWE ($5,488)</c:v>
                </c:pt>
              </c:strCache>
            </c:strRef>
          </c:tx>
          <c:spPr>
            <a:ln w="12700">
              <a:solidFill>
                <a:schemeClr val="accent2"/>
              </a:solidFill>
              <a:prstDash val="solid"/>
            </a:ln>
          </c:spPr>
          <c:marker>
            <c:symbol val="circle"/>
            <c:size val="5"/>
            <c:spPr>
              <a:solidFill>
                <a:schemeClr val="accent2"/>
              </a:solidFill>
              <a:ln>
                <a:solidFill>
                  <a:schemeClr val="accent2"/>
                </a:solidFill>
                <a:prstDash val="solid"/>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Sheet1!$B$5:$R$5</c:f>
              <c:numCache>
                <c:formatCode>General</c:formatCode>
                <c:ptCount val="17"/>
                <c:pt idx="0" formatCode="#,##0.00">
                  <c:v>2168.7330000000002</c:v>
                </c:pt>
                <c:pt idx="1">
                  <c:v>2386.3069999999998</c:v>
                </c:pt>
                <c:pt idx="2">
                  <c:v>2557.7829999999999</c:v>
                </c:pt>
                <c:pt idx="3">
                  <c:v>2663.6610000000001</c:v>
                </c:pt>
                <c:pt idx="4">
                  <c:v>2771.8319999999999</c:v>
                </c:pt>
                <c:pt idx="5">
                  <c:v>2811.5990000000002</c:v>
                </c:pt>
                <c:pt idx="6">
                  <c:v>3055.4879999999998</c:v>
                </c:pt>
                <c:pt idx="7">
                  <c:v>3275.087</c:v>
                </c:pt>
                <c:pt idx="8">
                  <c:v>3479.3319999999999</c:v>
                </c:pt>
                <c:pt idx="9">
                  <c:v>3550.3589999999999</c:v>
                </c:pt>
                <c:pt idx="10">
                  <c:v>3536.1</c:v>
                </c:pt>
                <c:pt idx="11" formatCode="#,##0.00">
                  <c:v>4672.5940000000001</c:v>
                </c:pt>
                <c:pt idx="12" formatCode="#,##0.00">
                  <c:v>4892.1120000000001</c:v>
                </c:pt>
                <c:pt idx="13" formatCode="#,##0.00">
                  <c:v>5070.0860000000002</c:v>
                </c:pt>
                <c:pt idx="14" formatCode="#,##0.00">
                  <c:v>5170.0780000000004</c:v>
                </c:pt>
                <c:pt idx="15">
                  <c:v>5266.3329999999996</c:v>
                </c:pt>
                <c:pt idx="16" formatCode="0">
                  <c:v>5487.5209999999997</c:v>
                </c:pt>
              </c:numCache>
            </c:numRef>
          </c:val>
          <c:smooth val="0"/>
          <c:extLst xmlns:c16r2="http://schemas.microsoft.com/office/drawing/2015/06/chart">
            <c:ext xmlns:c16="http://schemas.microsoft.com/office/drawing/2014/chart" uri="{C3380CC4-5D6E-409C-BE32-E72D297353CC}">
              <c16:uniqueId val="{00000003-2DB2-45D4-8504-108DCCB2594B}"/>
            </c:ext>
          </c:extLst>
        </c:ser>
        <c:ser>
          <c:idx val="11"/>
          <c:order val="5"/>
          <c:tx>
            <c:strRef>
              <c:f>Sheet1!$A$6</c:f>
              <c:strCache>
                <c:ptCount val="1"/>
                <c:pt idx="0">
                  <c:v>NETH ($5,385)</c:v>
                </c:pt>
              </c:strCache>
            </c:strRef>
          </c:tx>
          <c:spPr>
            <a:ln w="12700">
              <a:solidFill>
                <a:srgbClr val="00B050"/>
              </a:solidFill>
              <a:prstDash val="solid"/>
            </a:ln>
          </c:spPr>
          <c:marker>
            <c:symbol val="circle"/>
            <c:size val="5"/>
            <c:spPr>
              <a:solidFill>
                <a:srgbClr val="00B050"/>
              </a:solidFill>
              <a:ln>
                <a:solidFill>
                  <a:srgbClr val="00B050"/>
                </a:solidFill>
                <a:prstDash val="solid"/>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Sheet1!$B$6:$R$6</c:f>
              <c:numCache>
                <c:formatCode>General</c:formatCode>
                <c:ptCount val="17"/>
                <c:pt idx="0">
                  <c:v>2227.8969999999999</c:v>
                </c:pt>
                <c:pt idx="1">
                  <c:v>2449.0740000000001</c:v>
                </c:pt>
                <c:pt idx="2">
                  <c:v>2703.7440000000001</c:v>
                </c:pt>
                <c:pt idx="3">
                  <c:v>2850.19</c:v>
                </c:pt>
                <c:pt idx="4">
                  <c:v>3019.973</c:v>
                </c:pt>
                <c:pt idx="5">
                  <c:v>3454.7069999999999</c:v>
                </c:pt>
                <c:pt idx="6">
                  <c:v>3729.846</c:v>
                </c:pt>
                <c:pt idx="7">
                  <c:v>4014.598</c:v>
                </c:pt>
                <c:pt idx="8">
                  <c:v>4360</c:v>
                </c:pt>
                <c:pt idx="9">
                  <c:v>4513.201</c:v>
                </c:pt>
                <c:pt idx="10">
                  <c:v>4638.18</c:v>
                </c:pt>
                <c:pt idx="11">
                  <c:v>4846.4440000000004</c:v>
                </c:pt>
                <c:pt idx="12">
                  <c:v>5092.8119999999999</c:v>
                </c:pt>
                <c:pt idx="13">
                  <c:v>5303.3649999999998</c:v>
                </c:pt>
                <c:pt idx="14">
                  <c:v>5321.9880000000003</c:v>
                </c:pt>
                <c:pt idx="15">
                  <c:v>5296.7079999999996</c:v>
                </c:pt>
                <c:pt idx="16" formatCode="0">
                  <c:v>5385.4129999999996</c:v>
                </c:pt>
              </c:numCache>
            </c:numRef>
          </c:val>
          <c:smooth val="0"/>
          <c:extLst xmlns:c16r2="http://schemas.microsoft.com/office/drawing/2015/06/chart">
            <c:ext xmlns:c16="http://schemas.microsoft.com/office/drawing/2014/chart" uri="{C3380CC4-5D6E-409C-BE32-E72D297353CC}">
              <c16:uniqueId val="{00000005-2DB2-45D4-8504-108DCCB2594B}"/>
            </c:ext>
          </c:extLst>
        </c:ser>
        <c:ser>
          <c:idx val="2"/>
          <c:order val="6"/>
          <c:tx>
            <c:strRef>
              <c:f>Sheet1!$A$10</c:f>
              <c:strCache>
                <c:ptCount val="1"/>
                <c:pt idx="0">
                  <c:v>AUS ($4,708)</c:v>
                </c:pt>
              </c:strCache>
            </c:strRef>
          </c:tx>
          <c:spPr>
            <a:ln w="12700">
              <a:solidFill>
                <a:schemeClr val="accent6">
                  <a:lumMod val="60000"/>
                  <a:lumOff val="40000"/>
                </a:schemeClr>
              </a:solidFill>
            </a:ln>
          </c:spPr>
          <c:marker>
            <c:symbol val="diamond"/>
            <c:size val="6"/>
            <c:spPr>
              <a:solidFill>
                <a:schemeClr val="accent6">
                  <a:lumMod val="60000"/>
                  <a:lumOff val="40000"/>
                </a:schemeClr>
              </a:solidFill>
              <a:ln>
                <a:solidFill>
                  <a:schemeClr val="accent6">
                    <a:lumMod val="60000"/>
                    <a:lumOff val="40000"/>
                  </a:schemeClr>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Sheet1!$B$10:$R$10</c:f>
              <c:numCache>
                <c:formatCode>General</c:formatCode>
                <c:ptCount val="17"/>
                <c:pt idx="0">
                  <c:v>2156.8690000000001</c:v>
                </c:pt>
                <c:pt idx="1">
                  <c:v>2271.4960000000001</c:v>
                </c:pt>
                <c:pt idx="2">
                  <c:v>2426.4789999999998</c:v>
                </c:pt>
                <c:pt idx="3">
                  <c:v>2546.1190000000001</c:v>
                </c:pt>
                <c:pt idx="4">
                  <c:v>2745.8319999999999</c:v>
                </c:pt>
                <c:pt idx="5">
                  <c:v>2842.1320000000001</c:v>
                </c:pt>
                <c:pt idx="6">
                  <c:v>3023.279</c:v>
                </c:pt>
                <c:pt idx="7">
                  <c:v>3196.4050000000002</c:v>
                </c:pt>
                <c:pt idx="8">
                  <c:v>3310.1709999999998</c:v>
                </c:pt>
                <c:pt idx="9">
                  <c:v>3564.306</c:v>
                </c:pt>
                <c:pt idx="10">
                  <c:v>3607.4609999999998</c:v>
                </c:pt>
                <c:pt idx="11">
                  <c:v>3794.087</c:v>
                </c:pt>
                <c:pt idx="12">
                  <c:v>3807.6819999999998</c:v>
                </c:pt>
                <c:pt idx="13">
                  <c:v>4185.8220000000001</c:v>
                </c:pt>
                <c:pt idx="14">
                  <c:v>4288.7640000000001</c:v>
                </c:pt>
                <c:pt idx="15">
                  <c:v>4492.5540000000001</c:v>
                </c:pt>
                <c:pt idx="16" formatCode="0">
                  <c:v>4708.09</c:v>
                </c:pt>
              </c:numCache>
            </c:numRef>
          </c:val>
          <c:smooth val="0"/>
          <c:extLst xmlns:c16r2="http://schemas.microsoft.com/office/drawing/2015/06/chart">
            <c:ext xmlns:c16="http://schemas.microsoft.com/office/drawing/2014/chart" uri="{C3380CC4-5D6E-409C-BE32-E72D297353CC}">
              <c16:uniqueId val="{00000007-2DB2-45D4-8504-108DCCB2594B}"/>
            </c:ext>
          </c:extLst>
        </c:ser>
        <c:ser>
          <c:idx val="0"/>
          <c:order val="7"/>
          <c:tx>
            <c:strRef>
              <c:f>Sheet1!$A$8</c:f>
              <c:strCache>
                <c:ptCount val="1"/>
                <c:pt idx="0">
                  <c:v>CAN ($4,644)</c:v>
                </c:pt>
              </c:strCache>
            </c:strRef>
          </c:tx>
          <c:spPr>
            <a:ln w="15875">
              <a:solidFill>
                <a:srgbClr val="7030A0"/>
              </a:solidFill>
            </a:ln>
          </c:spPr>
          <c:marker>
            <c:symbol val="diamond"/>
            <c:size val="6"/>
            <c:spPr>
              <a:solidFill>
                <a:srgbClr val="7030A0"/>
              </a:solidFill>
              <a:ln>
                <a:solidFill>
                  <a:srgbClr val="7030A0"/>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Sheet1!$B$8:$R$8</c:f>
              <c:numCache>
                <c:formatCode>#,##0.00</c:formatCode>
                <c:ptCount val="17"/>
                <c:pt idx="0">
                  <c:v>2421.902</c:v>
                </c:pt>
                <c:pt idx="1">
                  <c:v>2608.1309999999999</c:v>
                </c:pt>
                <c:pt idx="2">
                  <c:v>2742.451</c:v>
                </c:pt>
                <c:pt idx="3">
                  <c:v>2913.9560000000001</c:v>
                </c:pt>
                <c:pt idx="4">
                  <c:v>3076.2429999999999</c:v>
                </c:pt>
                <c:pt idx="5">
                  <c:v>3282.4540000000002</c:v>
                </c:pt>
                <c:pt idx="6">
                  <c:v>3499.59</c:v>
                </c:pt>
                <c:pt idx="7">
                  <c:v>3667.4859999999999</c:v>
                </c:pt>
                <c:pt idx="8">
                  <c:v>3812.3180000000002</c:v>
                </c:pt>
                <c:pt idx="9">
                  <c:v>4101.8119999999999</c:v>
                </c:pt>
                <c:pt idx="10">
                  <c:v>4227.7719999999999</c:v>
                </c:pt>
                <c:pt idx="11">
                  <c:v>4247.8289999999997</c:v>
                </c:pt>
                <c:pt idx="12">
                  <c:v>4308.4639999999999</c:v>
                </c:pt>
                <c:pt idx="13">
                  <c:v>4460.5910000000003</c:v>
                </c:pt>
                <c:pt idx="14">
                  <c:v>4502.348</c:v>
                </c:pt>
                <c:pt idx="15" formatCode="General">
                  <c:v>4532.8360000000002</c:v>
                </c:pt>
                <c:pt idx="16" formatCode="0">
                  <c:v>4643.683</c:v>
                </c:pt>
              </c:numCache>
            </c:numRef>
          </c:val>
          <c:smooth val="0"/>
          <c:extLst xmlns:c16r2="http://schemas.microsoft.com/office/drawing/2015/06/chart">
            <c:ext xmlns:c16="http://schemas.microsoft.com/office/drawing/2014/chart" uri="{C3380CC4-5D6E-409C-BE32-E72D297353CC}">
              <c16:uniqueId val="{00000008-2DB2-45D4-8504-108DCCB2594B}"/>
            </c:ext>
          </c:extLst>
        </c:ser>
        <c:ser>
          <c:idx val="1"/>
          <c:order val="8"/>
          <c:tx>
            <c:strRef>
              <c:f>Sheet1!$A$9</c:f>
              <c:strCache>
                <c:ptCount val="1"/>
                <c:pt idx="0">
                  <c:v>FRA ($4,600)</c:v>
                </c:pt>
              </c:strCache>
            </c:strRef>
          </c:tx>
          <c:spPr>
            <a:ln w="15875">
              <a:solidFill>
                <a:schemeClr val="bg2">
                  <a:lumMod val="25000"/>
                </a:schemeClr>
              </a:solidFill>
            </a:ln>
          </c:spPr>
          <c:marker>
            <c:symbol val="circle"/>
            <c:size val="5"/>
            <c:spPr>
              <a:solidFill>
                <a:schemeClr val="bg2">
                  <a:lumMod val="25000"/>
                </a:schemeClr>
              </a:solidFill>
              <a:ln>
                <a:solidFill>
                  <a:schemeClr val="bg2">
                    <a:lumMod val="25000"/>
                  </a:schemeClr>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Sheet1!$B$9:$R$9</c:f>
              <c:numCache>
                <c:formatCode>#,##0.00</c:formatCode>
                <c:ptCount val="17"/>
                <c:pt idx="0">
                  <c:v>2505.2570000000001</c:v>
                </c:pt>
                <c:pt idx="1">
                  <c:v>2682.1309999999999</c:v>
                </c:pt>
                <c:pt idx="2">
                  <c:v>2866.1930000000002</c:v>
                </c:pt>
                <c:pt idx="3">
                  <c:v>2844.9090000000001</c:v>
                </c:pt>
                <c:pt idx="4">
                  <c:v>2961.3249999999998</c:v>
                </c:pt>
                <c:pt idx="5">
                  <c:v>3124.1889999999999</c:v>
                </c:pt>
                <c:pt idx="6">
                  <c:v>3278.5839999999998</c:v>
                </c:pt>
                <c:pt idx="7">
                  <c:v>3412.0790000000002</c:v>
                </c:pt>
                <c:pt idx="8">
                  <c:v>3562.442</c:v>
                </c:pt>
                <c:pt idx="9">
                  <c:v>3768.95</c:v>
                </c:pt>
                <c:pt idx="10">
                  <c:v>3872.0160000000001</c:v>
                </c:pt>
                <c:pt idx="11">
                  <c:v>4030.8760000000002</c:v>
                </c:pt>
                <c:pt idx="12">
                  <c:v>4089.8939999999998</c:v>
                </c:pt>
                <c:pt idx="13">
                  <c:v>4330.6750000000002</c:v>
                </c:pt>
                <c:pt idx="14">
                  <c:v>4464.2089999999998</c:v>
                </c:pt>
                <c:pt idx="15" formatCode="General">
                  <c:v>4529.5860000000002</c:v>
                </c:pt>
                <c:pt idx="16" formatCode="0">
                  <c:v>4600.3599999999997</c:v>
                </c:pt>
              </c:numCache>
            </c:numRef>
          </c:val>
          <c:smooth val="0"/>
          <c:extLst xmlns:c16r2="http://schemas.microsoft.com/office/drawing/2015/06/chart">
            <c:ext xmlns:c16="http://schemas.microsoft.com/office/drawing/2014/chart" uri="{C3380CC4-5D6E-409C-BE32-E72D297353CC}">
              <c16:uniqueId val="{00000009-2DB2-45D4-8504-108DCCB2594B}"/>
            </c:ext>
          </c:extLst>
        </c:ser>
        <c:ser>
          <c:idx val="7"/>
          <c:order val="9"/>
          <c:tx>
            <c:strRef>
              <c:f>Sheet1!$A$11</c:f>
              <c:strCache>
                <c:ptCount val="1"/>
                <c:pt idx="0">
                  <c:v>UK ($4,192)</c:v>
                </c:pt>
              </c:strCache>
            </c:strRef>
          </c:tx>
          <c:spPr>
            <a:ln w="12700">
              <a:solidFill>
                <a:srgbClr val="C00000"/>
              </a:solidFill>
            </a:ln>
          </c:spPr>
          <c:marker>
            <c:symbol val="triangle"/>
            <c:size val="5"/>
            <c:spPr>
              <a:solidFill>
                <a:srgbClr val="C00000"/>
              </a:solidFill>
              <a:ln>
                <a:solidFill>
                  <a:srgbClr val="C00000"/>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Sheet1!$B$11:$R$11</c:f>
              <c:numCache>
                <c:formatCode>#,##0.00</c:formatCode>
                <c:ptCount val="17"/>
                <c:pt idx="0">
                  <c:v>1564.9939999999999</c:v>
                </c:pt>
                <c:pt idx="1">
                  <c:v>1737.606</c:v>
                </c:pt>
                <c:pt idx="2">
                  <c:v>1896.1010000000001</c:v>
                </c:pt>
                <c:pt idx="3">
                  <c:v>2058.797</c:v>
                </c:pt>
                <c:pt idx="4">
                  <c:v>2243.9940000000001</c:v>
                </c:pt>
                <c:pt idx="5">
                  <c:v>2336.54</c:v>
                </c:pt>
                <c:pt idx="6">
                  <c:v>2535.221</c:v>
                </c:pt>
                <c:pt idx="7">
                  <c:v>2632.6</c:v>
                </c:pt>
                <c:pt idx="8">
                  <c:v>2792.232</c:v>
                </c:pt>
                <c:pt idx="9">
                  <c:v>2951.03</c:v>
                </c:pt>
                <c:pt idx="10">
                  <c:v>3040.683</c:v>
                </c:pt>
                <c:pt idx="11">
                  <c:v>3083.7</c:v>
                </c:pt>
                <c:pt idx="12">
                  <c:v>3176.53</c:v>
                </c:pt>
                <c:pt idx="13">
                  <c:v>3845.0059999999999</c:v>
                </c:pt>
                <c:pt idx="14">
                  <c:v>3989.28</c:v>
                </c:pt>
                <c:pt idx="15" formatCode="General">
                  <c:v>4125.26</c:v>
                </c:pt>
                <c:pt idx="16" formatCode="0">
                  <c:v>4192.4549999999999</c:v>
                </c:pt>
              </c:numCache>
            </c:numRef>
          </c:val>
          <c:smooth val="0"/>
          <c:extLst xmlns:c16r2="http://schemas.microsoft.com/office/drawing/2015/06/chart">
            <c:ext xmlns:c16="http://schemas.microsoft.com/office/drawing/2014/chart" uri="{C3380CC4-5D6E-409C-BE32-E72D297353CC}">
              <c16:uniqueId val="{0000000B-2DB2-45D4-8504-108DCCB2594B}"/>
            </c:ext>
          </c:extLst>
        </c:ser>
        <c:ser>
          <c:idx val="8"/>
          <c:order val="10"/>
          <c:tx>
            <c:strRef>
              <c:f>Sheet1!$A$12</c:f>
              <c:strCache>
                <c:ptCount val="1"/>
                <c:pt idx="0">
                  <c:v>NZ ($3,590)</c:v>
                </c:pt>
              </c:strCache>
            </c:strRef>
          </c:tx>
          <c:spPr>
            <a:ln w="12700">
              <a:solidFill>
                <a:srgbClr val="D30799"/>
              </a:solidFill>
            </a:ln>
          </c:spPr>
          <c:marker>
            <c:symbol val="triangle"/>
            <c:size val="5"/>
            <c:spPr>
              <a:solidFill>
                <a:srgbClr val="D30799"/>
              </a:solidFill>
              <a:ln>
                <a:solidFill>
                  <a:srgbClr val="D30799"/>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Sheet1!$B$12:$R$12</c:f>
              <c:numCache>
                <c:formatCode>General</c:formatCode>
                <c:ptCount val="17"/>
                <c:pt idx="0">
                  <c:v>1606.789</c:v>
                </c:pt>
                <c:pt idx="1">
                  <c:v>1705.8610000000001</c:v>
                </c:pt>
                <c:pt idx="2">
                  <c:v>1841.3030000000001</c:v>
                </c:pt>
                <c:pt idx="3">
                  <c:v>1850.39</c:v>
                </c:pt>
                <c:pt idx="4">
                  <c:v>1982.058</c:v>
                </c:pt>
                <c:pt idx="5">
                  <c:v>2124.3820000000001</c:v>
                </c:pt>
                <c:pt idx="6">
                  <c:v>2397.1849999999999</c:v>
                </c:pt>
                <c:pt idx="7">
                  <c:v>2445.4119999999998</c:v>
                </c:pt>
                <c:pt idx="8" formatCode="#,##0.00">
                  <c:v>2729.96</c:v>
                </c:pt>
                <c:pt idx="9" formatCode="#,##0.00">
                  <c:v>2968.7849999999999</c:v>
                </c:pt>
                <c:pt idx="10" formatCode="#,##0.00">
                  <c:v>3019.79</c:v>
                </c:pt>
                <c:pt idx="11" formatCode="#,##0.00">
                  <c:v>3130.806</c:v>
                </c:pt>
                <c:pt idx="12" formatCode="#,##0.00">
                  <c:v>3199.4630000000002</c:v>
                </c:pt>
                <c:pt idx="13" formatCode="#,##0.00">
                  <c:v>3402.3719999999998</c:v>
                </c:pt>
                <c:pt idx="14" formatCode="#,##0.00">
                  <c:v>3496.232</c:v>
                </c:pt>
                <c:pt idx="15">
                  <c:v>3544.5619999999999</c:v>
                </c:pt>
                <c:pt idx="16" formatCode="0">
                  <c:v>3589.587</c:v>
                </c:pt>
              </c:numCache>
            </c:numRef>
          </c:val>
          <c:smooth val="0"/>
          <c:extLst xmlns:c16r2="http://schemas.microsoft.com/office/drawing/2015/06/chart">
            <c:ext xmlns:c16="http://schemas.microsoft.com/office/drawing/2014/chart" uri="{C3380CC4-5D6E-409C-BE32-E72D297353CC}">
              <c16:uniqueId val="{0000000C-2DB2-45D4-8504-108DCCB2594B}"/>
            </c:ext>
          </c:extLst>
        </c:ser>
        <c:dLbls>
          <c:showLegendKey val="0"/>
          <c:showVal val="0"/>
          <c:showCatName val="0"/>
          <c:showSerName val="0"/>
          <c:showPercent val="0"/>
          <c:showBubbleSize val="0"/>
        </c:dLbls>
        <c:marker val="1"/>
        <c:smooth val="0"/>
        <c:axId val="405242016"/>
        <c:axId val="405242408"/>
      </c:lineChart>
      <c:catAx>
        <c:axId val="405242016"/>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100"/>
            </a:pPr>
            <a:endParaRPr lang="en-US"/>
          </a:p>
        </c:txPr>
        <c:crossAx val="405242408"/>
        <c:crosses val="autoZero"/>
        <c:auto val="1"/>
        <c:lblAlgn val="ctr"/>
        <c:lblOffset val="100"/>
        <c:tickLblSkip val="1"/>
        <c:tickMarkSkip val="1"/>
        <c:noMultiLvlLbl val="0"/>
      </c:catAx>
      <c:valAx>
        <c:axId val="405242408"/>
        <c:scaling>
          <c:orientation val="minMax"/>
          <c:min val="0"/>
        </c:scaling>
        <c:delete val="0"/>
        <c:axPos val="l"/>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405242016"/>
        <c:crosses val="autoZero"/>
        <c:crossBetween val="between"/>
        <c:majorUnit val="1000"/>
      </c:valAx>
      <c:spPr>
        <a:noFill/>
        <a:ln w="21304">
          <a:noFill/>
        </a:ln>
      </c:spPr>
    </c:plotArea>
    <c:legend>
      <c:legendPos val="r"/>
      <c:layout>
        <c:manualLayout>
          <c:xMode val="edge"/>
          <c:yMode val="edge"/>
          <c:x val="0.77934248603539946"/>
          <c:y val="0"/>
          <c:w val="0.21923301254009914"/>
          <c:h val="0.87424165406882692"/>
        </c:manualLayout>
      </c:layout>
      <c:overlay val="0"/>
      <c:spPr>
        <a:noFill/>
        <a:ln w="21304">
          <a:noFill/>
        </a:ln>
      </c:spPr>
      <c:txPr>
        <a:bodyPr/>
        <a:lstStyle/>
        <a:p>
          <a:pPr>
            <a:defRPr sz="120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90218171367612E-2"/>
          <c:y val="5.8335141708955582E-2"/>
          <c:w val="0.65060194825825413"/>
          <c:h val="0.82730921830594462"/>
        </c:manualLayout>
      </c:layout>
      <c:lineChart>
        <c:grouping val="standard"/>
        <c:varyColors val="0"/>
        <c:ser>
          <c:idx val="1"/>
          <c:order val="0"/>
          <c:tx>
            <c:strRef>
              <c:f>Sheet1!$A$8</c:f>
              <c:strCache>
                <c:ptCount val="1"/>
                <c:pt idx="0">
                  <c:v>SWIZ (18.0)</c:v>
                </c:pt>
              </c:strCache>
            </c:strRef>
          </c:tx>
          <c:spPr>
            <a:ln w="12700">
              <a:solidFill>
                <a:schemeClr val="tx2"/>
              </a:solidFill>
            </a:ln>
          </c:spPr>
          <c:marker>
            <c:symbol val="square"/>
            <c:size val="5"/>
            <c:spPr>
              <a:solidFill>
                <a:schemeClr val="tx2"/>
              </a:solidFill>
              <a:ln>
                <a:solidFill>
                  <a:schemeClr val="tx2"/>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Sheet1!$B$8:$Q$8</c:f>
              <c:numCache>
                <c:formatCode>General</c:formatCode>
                <c:ptCount val="16"/>
                <c:pt idx="0">
                  <c:v>12.87</c:v>
                </c:pt>
                <c:pt idx="1">
                  <c:v>13.22</c:v>
                </c:pt>
                <c:pt idx="2">
                  <c:v>13.67</c:v>
                </c:pt>
                <c:pt idx="3">
                  <c:v>14.26</c:v>
                </c:pt>
                <c:pt idx="4">
                  <c:v>14.13</c:v>
                </c:pt>
                <c:pt idx="5">
                  <c:v>14.07</c:v>
                </c:pt>
                <c:pt idx="6">
                  <c:v>14.54</c:v>
                </c:pt>
                <c:pt idx="7">
                  <c:v>14.71</c:v>
                </c:pt>
                <c:pt idx="8">
                  <c:v>14.92</c:v>
                </c:pt>
                <c:pt idx="9">
                  <c:v>15.2</c:v>
                </c:pt>
                <c:pt idx="10">
                  <c:v>16.03</c:v>
                </c:pt>
                <c:pt idx="11">
                  <c:v>16.600000000000001</c:v>
                </c:pt>
                <c:pt idx="12">
                  <c:v>16.97</c:v>
                </c:pt>
                <c:pt idx="13">
                  <c:v>17.36</c:v>
                </c:pt>
                <c:pt idx="14">
                  <c:v>17.559999999999999</c:v>
                </c:pt>
                <c:pt idx="15">
                  <c:v>17.95</c:v>
                </c:pt>
              </c:numCache>
            </c:numRef>
          </c:val>
          <c:smooth val="0"/>
          <c:extLst xmlns:c16r2="http://schemas.microsoft.com/office/drawing/2015/06/chart">
            <c:ext xmlns:c16="http://schemas.microsoft.com/office/drawing/2014/chart" uri="{C3380CC4-5D6E-409C-BE32-E72D297353CC}">
              <c16:uniqueId val="{00000009-F9CA-4282-82E2-D91FCB7F2EBF}"/>
            </c:ext>
          </c:extLst>
        </c:ser>
        <c:ser>
          <c:idx val="9"/>
          <c:order val="1"/>
          <c:tx>
            <c:strRef>
              <c:f>Sheet1!$A$3</c:f>
              <c:strCache>
                <c:ptCount val="1"/>
                <c:pt idx="0">
                  <c:v>NOR (17.3)</c:v>
                </c:pt>
              </c:strCache>
            </c:strRef>
          </c:tx>
          <c:spPr>
            <a:ln w="12700">
              <a:solidFill>
                <a:srgbClr val="FFC000"/>
              </a:solidFill>
              <a:prstDash val="solid"/>
            </a:ln>
          </c:spPr>
          <c:marker>
            <c:symbol val="square"/>
            <c:size val="5"/>
            <c:spPr>
              <a:solidFill>
                <a:srgbClr val="FFC000"/>
              </a:solidFill>
              <a:ln>
                <a:solidFill>
                  <a:srgbClr val="FFC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Sheet1!$B$3:$Q$3</c:f>
              <c:numCache>
                <c:formatCode>General</c:formatCode>
                <c:ptCount val="16"/>
                <c:pt idx="2">
                  <c:v>12.13</c:v>
                </c:pt>
                <c:pt idx="3">
                  <c:v>12.76</c:v>
                </c:pt>
                <c:pt idx="4">
                  <c:v>13.24</c:v>
                </c:pt>
                <c:pt idx="5">
                  <c:v>13.64</c:v>
                </c:pt>
                <c:pt idx="6">
                  <c:v>13.92</c:v>
                </c:pt>
                <c:pt idx="7">
                  <c:v>13.94</c:v>
                </c:pt>
                <c:pt idx="8">
                  <c:v>14</c:v>
                </c:pt>
                <c:pt idx="9">
                  <c:v>15.93</c:v>
                </c:pt>
                <c:pt idx="10">
                  <c:v>16.13</c:v>
                </c:pt>
                <c:pt idx="11" formatCode="#,##0.00">
                  <c:v>16.399999999999999</c:v>
                </c:pt>
                <c:pt idx="12" formatCode="#,##0.00">
                  <c:v>16.53</c:v>
                </c:pt>
                <c:pt idx="13" formatCode="#,##0.00">
                  <c:v>16.670000000000002</c:v>
                </c:pt>
                <c:pt idx="14" formatCode="#,##0.00">
                  <c:v>16.89</c:v>
                </c:pt>
                <c:pt idx="15">
                  <c:v>17.34</c:v>
                </c:pt>
              </c:numCache>
            </c:numRef>
          </c:val>
          <c:smooth val="0"/>
          <c:extLst xmlns:c16r2="http://schemas.microsoft.com/office/drawing/2015/06/chart">
            <c:ext xmlns:c16="http://schemas.microsoft.com/office/drawing/2014/chart" uri="{C3380CC4-5D6E-409C-BE32-E72D297353CC}">
              <c16:uniqueId val="{00000003-F9CA-4282-82E2-D91FCB7F2EBF}"/>
            </c:ext>
          </c:extLst>
        </c:ser>
        <c:ser>
          <c:idx val="2"/>
          <c:order val="2"/>
          <c:tx>
            <c:strRef>
              <c:f>Sheet1!$A$9</c:f>
              <c:strCache>
                <c:ptCount val="1"/>
                <c:pt idx="0">
                  <c:v>GER (13.3)</c:v>
                </c:pt>
              </c:strCache>
            </c:strRef>
          </c:tx>
          <c:spPr>
            <a:ln w="12700">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Sheet1!$B$9:$Q$9</c:f>
              <c:numCache>
                <c:formatCode>General</c:formatCode>
                <c:ptCount val="16"/>
                <c:pt idx="0">
                  <c:v>10.52</c:v>
                </c:pt>
                <c:pt idx="1">
                  <c:v>10.6</c:v>
                </c:pt>
                <c:pt idx="2">
                  <c:v>10.74</c:v>
                </c:pt>
                <c:pt idx="3">
                  <c:v>10.95</c:v>
                </c:pt>
                <c:pt idx="4">
                  <c:v>11.06</c:v>
                </c:pt>
                <c:pt idx="5">
                  <c:v>11.23</c:v>
                </c:pt>
                <c:pt idx="6">
                  <c:v>11.35</c:v>
                </c:pt>
                <c:pt idx="7">
                  <c:v>11.5</c:v>
                </c:pt>
                <c:pt idx="8">
                  <c:v>11.74</c:v>
                </c:pt>
                <c:pt idx="9">
                  <c:v>12.04</c:v>
                </c:pt>
                <c:pt idx="10">
                  <c:v>12.14</c:v>
                </c:pt>
                <c:pt idx="11">
                  <c:v>12.52</c:v>
                </c:pt>
                <c:pt idx="12">
                  <c:v>12.61</c:v>
                </c:pt>
                <c:pt idx="13">
                  <c:v>13.02</c:v>
                </c:pt>
                <c:pt idx="14">
                  <c:v>13.24</c:v>
                </c:pt>
                <c:pt idx="15">
                  <c:v>13.34</c:v>
                </c:pt>
              </c:numCache>
            </c:numRef>
          </c:val>
          <c:smooth val="0"/>
          <c:extLst xmlns:c16r2="http://schemas.microsoft.com/office/drawing/2015/06/chart">
            <c:ext xmlns:c16="http://schemas.microsoft.com/office/drawing/2014/chart" uri="{C3380CC4-5D6E-409C-BE32-E72D297353CC}">
              <c16:uniqueId val="{00000007-F9CA-4282-82E2-D91FCB7F2EBF}"/>
            </c:ext>
          </c:extLst>
        </c:ser>
        <c:ser>
          <c:idx val="10"/>
          <c:order val="3"/>
          <c:tx>
            <c:strRef>
              <c:f>Sheet1!$A$2</c:f>
              <c:strCache>
                <c:ptCount val="1"/>
                <c:pt idx="0">
                  <c:v>NETH (12.2**)</c:v>
                </c:pt>
              </c:strCache>
            </c:strRef>
          </c:tx>
          <c:spPr>
            <a:ln w="12700">
              <a:solidFill>
                <a:srgbClr val="00B050"/>
              </a:solidFill>
              <a:prstDash val="solid"/>
            </a:ln>
          </c:spPr>
          <c:marker>
            <c:symbol val="circle"/>
            <c:size val="5"/>
            <c:spPr>
              <a:solidFill>
                <a:srgbClr val="00B050"/>
              </a:solidFill>
              <a:ln>
                <a:solidFill>
                  <a:srgbClr val="00B05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Sheet1!$B$2:$Q$2</c:f>
              <c:numCache>
                <c:formatCode>#,##0.0</c:formatCode>
                <c:ptCount val="16"/>
                <c:pt idx="0">
                  <c:v>10.29</c:v>
                </c:pt>
                <c:pt idx="1">
                  <c:v>10.6</c:v>
                </c:pt>
                <c:pt idx="2">
                  <c:v>10.87</c:v>
                </c:pt>
                <c:pt idx="3">
                  <c:v>11.11</c:v>
                </c:pt>
                <c:pt idx="4">
                  <c:v>11.22</c:v>
                </c:pt>
                <c:pt idx="5">
                  <c:v>11.37</c:v>
                </c:pt>
                <c:pt idx="6">
                  <c:v>11.41</c:v>
                </c:pt>
                <c:pt idx="7">
                  <c:v>11.39</c:v>
                </c:pt>
                <c:pt idx="8">
                  <c:v>11.67</c:v>
                </c:pt>
                <c:pt idx="9">
                  <c:v>11.66</c:v>
                </c:pt>
                <c:pt idx="10">
                  <c:v>11.76</c:v>
                </c:pt>
                <c:pt idx="11">
                  <c:v>11.91</c:v>
                </c:pt>
                <c:pt idx="12">
                  <c:v>12.13</c:v>
                </c:pt>
                <c:pt idx="13">
                  <c:v>12.23</c:v>
                </c:pt>
              </c:numCache>
            </c:numRef>
          </c:val>
          <c:smooth val="0"/>
          <c:extLst xmlns:c16r2="http://schemas.microsoft.com/office/drawing/2015/06/chart">
            <c:ext xmlns:c16="http://schemas.microsoft.com/office/drawing/2014/chart" uri="{C3380CC4-5D6E-409C-BE32-E72D297353CC}">
              <c16:uniqueId val="{00000002-F9CA-4282-82E2-D91FCB7F2EBF}"/>
            </c:ext>
          </c:extLst>
        </c:ser>
        <c:ser>
          <c:idx val="6"/>
          <c:order val="4"/>
          <c:tx>
            <c:strRef>
              <c:f>Sheet1!$A$6</c:f>
              <c:strCache>
                <c:ptCount val="1"/>
                <c:pt idx="0">
                  <c:v>AUS (11.5)</c:v>
                </c:pt>
              </c:strCache>
            </c:strRef>
          </c:tx>
          <c:spPr>
            <a:ln w="12700">
              <a:solidFill>
                <a:schemeClr val="accent6">
                  <a:lumMod val="60000"/>
                  <a:lumOff val="40000"/>
                </a:schemeClr>
              </a:solidFill>
              <a:prstDash val="solid"/>
            </a:ln>
          </c:spPr>
          <c:marker>
            <c:symbol val="diamond"/>
            <c:size val="6"/>
            <c:spPr>
              <a:solidFill>
                <a:schemeClr val="accent6">
                  <a:lumMod val="60000"/>
                  <a:lumOff val="40000"/>
                </a:schemeClr>
              </a:solidFill>
              <a:ln>
                <a:solidFill>
                  <a:schemeClr val="accent6">
                    <a:lumMod val="60000"/>
                    <a:lumOff val="40000"/>
                  </a:schemeClr>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Sheet1!$B$6:$Q$6</c:f>
              <c:numCache>
                <c:formatCode>General</c:formatCode>
                <c:ptCount val="16"/>
                <c:pt idx="0">
                  <c:v>10.07</c:v>
                </c:pt>
                <c:pt idx="1">
                  <c:v>9.9499999999999993</c:v>
                </c:pt>
                <c:pt idx="2">
                  <c:v>9.94</c:v>
                </c:pt>
                <c:pt idx="3">
                  <c:v>9.94</c:v>
                </c:pt>
                <c:pt idx="4">
                  <c:v>10.210000000000001</c:v>
                </c:pt>
                <c:pt idx="5">
                  <c:v>9.76</c:v>
                </c:pt>
                <c:pt idx="7">
                  <c:v>10.199999999999999</c:v>
                </c:pt>
                <c:pt idx="8">
                  <c:v>10.3</c:v>
                </c:pt>
                <c:pt idx="9">
                  <c:v>10.18</c:v>
                </c:pt>
                <c:pt idx="11">
                  <c:v>10.19</c:v>
                </c:pt>
                <c:pt idx="12">
                  <c:v>10.220000000000001</c:v>
                </c:pt>
                <c:pt idx="13">
                  <c:v>11.39</c:v>
                </c:pt>
                <c:pt idx="14">
                  <c:v>11.37</c:v>
                </c:pt>
                <c:pt idx="15">
                  <c:v>11.48</c:v>
                </c:pt>
              </c:numCache>
            </c:numRef>
          </c:val>
          <c:smooth val="0"/>
          <c:extLst xmlns:c16r2="http://schemas.microsoft.com/office/drawing/2015/06/chart">
            <c:ext xmlns:c16="http://schemas.microsoft.com/office/drawing/2014/chart" uri="{C3380CC4-5D6E-409C-BE32-E72D297353CC}">
              <c16:uniqueId val="{00000006-F9CA-4282-82E2-D91FCB7F2EBF}"/>
            </c:ext>
          </c:extLst>
        </c:ser>
        <c:ser>
          <c:idx val="8"/>
          <c:order val="5"/>
          <c:tx>
            <c:strRef>
              <c:f>Sheet1!$A$12</c:f>
              <c:strCache>
                <c:ptCount val="1"/>
                <c:pt idx="0">
                  <c:v>US (11.3)</c:v>
                </c:pt>
              </c:strCache>
            </c:strRef>
          </c:tx>
          <c:spPr>
            <a:ln w="12700">
              <a:solidFill>
                <a:schemeClr val="tx1"/>
              </a:solidFill>
            </a:ln>
          </c:spPr>
          <c:marker>
            <c:symbol val="square"/>
            <c:size val="6"/>
            <c:spPr>
              <a:solidFill>
                <a:schemeClr val="tx1"/>
              </a:solidFill>
              <a:ln>
                <a:solidFill>
                  <a:schemeClr val="tx1"/>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Sheet1!$B$12:$Q$12</c:f>
              <c:numCache>
                <c:formatCode>General</c:formatCode>
                <c:ptCount val="16"/>
                <c:pt idx="0">
                  <c:v>10.17</c:v>
                </c:pt>
                <c:pt idx="1">
                  <c:v>10.18</c:v>
                </c:pt>
                <c:pt idx="2">
                  <c:v>10.19</c:v>
                </c:pt>
                <c:pt idx="3">
                  <c:v>10.1</c:v>
                </c:pt>
                <c:pt idx="4">
                  <c:v>10.3</c:v>
                </c:pt>
                <c:pt idx="5">
                  <c:v>10.42</c:v>
                </c:pt>
                <c:pt idx="6">
                  <c:v>10.52</c:v>
                </c:pt>
                <c:pt idx="7">
                  <c:v>10.58</c:v>
                </c:pt>
                <c:pt idx="8">
                  <c:v>10.76</c:v>
                </c:pt>
                <c:pt idx="9">
                  <c:v>10.8</c:v>
                </c:pt>
                <c:pt idx="10">
                  <c:v>10.94</c:v>
                </c:pt>
                <c:pt idx="11">
                  <c:v>11.08</c:v>
                </c:pt>
                <c:pt idx="12">
                  <c:v>11.14</c:v>
                </c:pt>
                <c:pt idx="13">
                  <c:v>11.14</c:v>
                </c:pt>
                <c:pt idx="14">
                  <c:v>11.17</c:v>
                </c:pt>
                <c:pt idx="15">
                  <c:v>11.3</c:v>
                </c:pt>
              </c:numCache>
            </c:numRef>
          </c:val>
          <c:smooth val="0"/>
          <c:extLst xmlns:c16r2="http://schemas.microsoft.com/office/drawing/2015/06/chart">
            <c:ext xmlns:c16="http://schemas.microsoft.com/office/drawing/2014/chart" uri="{C3380CC4-5D6E-409C-BE32-E72D297353CC}">
              <c16:uniqueId val="{0000000C-F9CA-4282-82E2-D91FCB7F2EBF}"/>
            </c:ext>
          </c:extLst>
        </c:ser>
        <c:ser>
          <c:idx val="12"/>
          <c:order val="6"/>
          <c:tx>
            <c:strRef>
              <c:f>Sheet1!$A$5</c:f>
              <c:strCache>
                <c:ptCount val="1"/>
                <c:pt idx="0">
                  <c:v>SWE (11.1*)</c:v>
                </c:pt>
              </c:strCache>
            </c:strRef>
          </c:tx>
          <c:spPr>
            <a:ln w="12700">
              <a:solidFill>
                <a:schemeClr val="accent2"/>
              </a:solidFill>
              <a:prstDash val="solid"/>
            </a:ln>
          </c:spPr>
          <c:marker>
            <c:symbol val="circle"/>
            <c:size val="5"/>
            <c:spPr>
              <a:solidFill>
                <a:schemeClr val="accent2"/>
              </a:solidFill>
              <a:ln>
                <a:solidFill>
                  <a:schemeClr val="accent2"/>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Sheet1!$B$5:$Q$5</c:f>
              <c:numCache>
                <c:formatCode>#,##0.00</c:formatCode>
                <c:ptCount val="16"/>
                <c:pt idx="0">
                  <c:v>9.93</c:v>
                </c:pt>
                <c:pt idx="1">
                  <c:v>10.07</c:v>
                </c:pt>
                <c:pt idx="2">
                  <c:v>10.28</c:v>
                </c:pt>
                <c:pt idx="3">
                  <c:v>10.4</c:v>
                </c:pt>
                <c:pt idx="4">
                  <c:v>10.53</c:v>
                </c:pt>
                <c:pt idx="5">
                  <c:v>10.73</c:v>
                </c:pt>
                <c:pt idx="6">
                  <c:v>10.88</c:v>
                </c:pt>
                <c:pt idx="7">
                  <c:v>10.99</c:v>
                </c:pt>
                <c:pt idx="8">
                  <c:v>11.02</c:v>
                </c:pt>
                <c:pt idx="9">
                  <c:v>11.02</c:v>
                </c:pt>
                <c:pt idx="10">
                  <c:v>11.09</c:v>
                </c:pt>
                <c:pt idx="11">
                  <c:v>11.11</c:v>
                </c:pt>
                <c:pt idx="12">
                  <c:v>11.14</c:v>
                </c:pt>
                <c:pt idx="13">
                  <c:v>11.16</c:v>
                </c:pt>
                <c:pt idx="14">
                  <c:v>11.14</c:v>
                </c:pt>
              </c:numCache>
            </c:numRef>
          </c:val>
          <c:smooth val="0"/>
          <c:extLst xmlns:c16r2="http://schemas.microsoft.com/office/drawing/2015/06/chart">
            <c:ext xmlns:c16="http://schemas.microsoft.com/office/drawing/2014/chart" uri="{C3380CC4-5D6E-409C-BE32-E72D297353CC}">
              <c16:uniqueId val="{00000004-F9CA-4282-82E2-D91FCB7F2EBF}"/>
            </c:ext>
          </c:extLst>
        </c:ser>
        <c:ser>
          <c:idx val="13"/>
          <c:order val="7"/>
          <c:tx>
            <c:strRef>
              <c:f>Sheet1!$A$11</c:f>
              <c:strCache>
                <c:ptCount val="1"/>
                <c:pt idx="0">
                  <c:v>NZ (10.3)</c:v>
                </c:pt>
              </c:strCache>
            </c:strRef>
          </c:tx>
          <c:spPr>
            <a:ln w="12700">
              <a:solidFill>
                <a:srgbClr val="D30799"/>
              </a:solidFill>
            </a:ln>
          </c:spPr>
          <c:marker>
            <c:symbol val="triangle"/>
            <c:size val="6"/>
            <c:spPr>
              <a:solidFill>
                <a:srgbClr val="D30799"/>
              </a:solidFill>
              <a:ln>
                <a:solidFill>
                  <a:srgbClr val="D30799"/>
                </a:solidFill>
              </a:ln>
            </c:spPr>
          </c:marker>
          <c:val>
            <c:numRef>
              <c:f>Sheet1!$B$11:$Q$11</c:f>
              <c:numCache>
                <c:formatCode>#,##0.00</c:formatCode>
                <c:ptCount val="16"/>
                <c:pt idx="5">
                  <c:v>9.0299999999999994</c:v>
                </c:pt>
                <c:pt idx="6">
                  <c:v>8.84</c:v>
                </c:pt>
                <c:pt idx="7">
                  <c:v>9.2200000000000006</c:v>
                </c:pt>
                <c:pt idx="8">
                  <c:v>9.77</c:v>
                </c:pt>
                <c:pt idx="9">
                  <c:v>9.73</c:v>
                </c:pt>
                <c:pt idx="10">
                  <c:v>10.06</c:v>
                </c:pt>
                <c:pt idx="11">
                  <c:v>10.119999999999999</c:v>
                </c:pt>
                <c:pt idx="12">
                  <c:v>10.02</c:v>
                </c:pt>
                <c:pt idx="13">
                  <c:v>10.07</c:v>
                </c:pt>
                <c:pt idx="14">
                  <c:v>10.11</c:v>
                </c:pt>
                <c:pt idx="15" formatCode="General">
                  <c:v>10.25</c:v>
                </c:pt>
              </c:numCache>
            </c:numRef>
          </c:val>
          <c:smooth val="0"/>
          <c:extLst xmlns:c16r2="http://schemas.microsoft.com/office/drawing/2015/06/chart">
            <c:ext xmlns:c16="http://schemas.microsoft.com/office/drawing/2014/chart" uri="{C3380CC4-5D6E-409C-BE32-E72D297353CC}">
              <c16:uniqueId val="{00000000-EC86-4E96-8A4A-87948E576C5E}"/>
            </c:ext>
          </c:extLst>
        </c:ser>
        <c:ser>
          <c:idx val="0"/>
          <c:order val="8"/>
          <c:tx>
            <c:strRef>
              <c:f>Sheet1!$A$7</c:f>
              <c:strCache>
                <c:ptCount val="1"/>
                <c:pt idx="0">
                  <c:v>FR (9.9)</c:v>
                </c:pt>
              </c:strCache>
            </c:strRef>
          </c:tx>
          <c:spPr>
            <a:ln w="12700">
              <a:solidFill>
                <a:schemeClr val="bg2">
                  <a:lumMod val="25000"/>
                </a:schemeClr>
              </a:solidFill>
            </a:ln>
          </c:spPr>
          <c:marker>
            <c:symbol val="circle"/>
            <c:size val="5"/>
            <c:spPr>
              <a:solidFill>
                <a:schemeClr val="bg2">
                  <a:lumMod val="25000"/>
                </a:schemeClr>
              </a:solidFill>
              <a:ln>
                <a:solidFill>
                  <a:schemeClr val="bg2">
                    <a:lumMod val="2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Sheet1!$B$7:$Q$7</c:f>
              <c:numCache>
                <c:formatCode>#,##0.00</c:formatCode>
                <c:ptCount val="16"/>
                <c:pt idx="0">
                  <c:v>6.66</c:v>
                </c:pt>
                <c:pt idx="1">
                  <c:v>6.84</c:v>
                </c:pt>
                <c:pt idx="2">
                  <c:v>7</c:v>
                </c:pt>
                <c:pt idx="3">
                  <c:v>7.19</c:v>
                </c:pt>
                <c:pt idx="4">
                  <c:v>7.38</c:v>
                </c:pt>
                <c:pt idx="5">
                  <c:v>7.59</c:v>
                </c:pt>
                <c:pt idx="6">
                  <c:v>7.78</c:v>
                </c:pt>
                <c:pt idx="7">
                  <c:v>7.64</c:v>
                </c:pt>
                <c:pt idx="8">
                  <c:v>7.91</c:v>
                </c:pt>
                <c:pt idx="9">
                  <c:v>8.19</c:v>
                </c:pt>
                <c:pt idx="10">
                  <c:v>8.4499999999999993</c:v>
                </c:pt>
                <c:pt idx="11">
                  <c:v>8.7100000000000009</c:v>
                </c:pt>
                <c:pt idx="12">
                  <c:v>9.1</c:v>
                </c:pt>
                <c:pt idx="13">
                  <c:v>9.3800000000000008</c:v>
                </c:pt>
                <c:pt idx="14">
                  <c:v>9.66</c:v>
                </c:pt>
                <c:pt idx="15" formatCode="General">
                  <c:v>9.92</c:v>
                </c:pt>
              </c:numCache>
            </c:numRef>
          </c:val>
          <c:smooth val="0"/>
          <c:extLst xmlns:c16r2="http://schemas.microsoft.com/office/drawing/2015/06/chart">
            <c:ext xmlns:c16="http://schemas.microsoft.com/office/drawing/2014/chart" uri="{C3380CC4-5D6E-409C-BE32-E72D297353CC}">
              <c16:uniqueId val="{00000008-F9CA-4282-82E2-D91FCB7F2EBF}"/>
            </c:ext>
          </c:extLst>
        </c:ser>
        <c:ser>
          <c:idx val="5"/>
          <c:order val="9"/>
          <c:tx>
            <c:strRef>
              <c:f>Sheet1!$A$10</c:f>
              <c:strCache>
                <c:ptCount val="1"/>
                <c:pt idx="0">
                  <c:v>CAN (9.9)</c:v>
                </c:pt>
              </c:strCache>
            </c:strRef>
          </c:tx>
          <c:spPr>
            <a:ln w="12700">
              <a:solidFill>
                <a:srgbClr val="7030A0"/>
              </a:solidFill>
            </a:ln>
          </c:spPr>
          <c:marker>
            <c:symbol val="square"/>
            <c:size val="5"/>
            <c:spPr>
              <a:solidFill>
                <a:srgbClr val="7030A0"/>
              </a:solidFill>
              <a:ln>
                <a:solidFill>
                  <a:srgbClr val="7030A0"/>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Sheet1!$B$10:$Q$10</c:f>
              <c:numCache>
                <c:formatCode>#,##0.00</c:formatCode>
                <c:ptCount val="16"/>
                <c:pt idx="3">
                  <c:v>8.51</c:v>
                </c:pt>
                <c:pt idx="4">
                  <c:v>8.51</c:v>
                </c:pt>
                <c:pt idx="5">
                  <c:v>8.73</c:v>
                </c:pt>
                <c:pt idx="6">
                  <c:v>8.84</c:v>
                </c:pt>
                <c:pt idx="7">
                  <c:v>9.0399999999999991</c:v>
                </c:pt>
                <c:pt idx="8">
                  <c:v>9.16</c:v>
                </c:pt>
                <c:pt idx="9">
                  <c:v>9.32</c:v>
                </c:pt>
                <c:pt idx="10">
                  <c:v>9.3699999999999992</c:v>
                </c:pt>
                <c:pt idx="11">
                  <c:v>9.2899999999999991</c:v>
                </c:pt>
                <c:pt idx="12">
                  <c:v>9.39</c:v>
                </c:pt>
                <c:pt idx="13">
                  <c:v>9.52</c:v>
                </c:pt>
                <c:pt idx="14">
                  <c:v>9.7799999999999994</c:v>
                </c:pt>
                <c:pt idx="15" formatCode="General">
                  <c:v>9.8699999999999992</c:v>
                </c:pt>
              </c:numCache>
            </c:numRef>
          </c:val>
          <c:smooth val="0"/>
          <c:extLst xmlns:c16r2="http://schemas.microsoft.com/office/drawing/2015/06/chart">
            <c:ext xmlns:c16="http://schemas.microsoft.com/office/drawing/2014/chart" uri="{C3380CC4-5D6E-409C-BE32-E72D297353CC}">
              <c16:uniqueId val="{0000000A-F9CA-4282-82E2-D91FCB7F2EBF}"/>
            </c:ext>
          </c:extLst>
        </c:ser>
        <c:ser>
          <c:idx val="11"/>
          <c:order val="10"/>
          <c:tx>
            <c:strRef>
              <c:f>Sheet1!$A$4</c:f>
              <c:strCache>
                <c:ptCount val="1"/>
                <c:pt idx="0">
                  <c:v>UK (7.9)</c:v>
                </c:pt>
              </c:strCache>
            </c:strRef>
          </c:tx>
          <c:spPr>
            <a:ln w="12700">
              <a:solidFill>
                <a:srgbClr val="C00000"/>
              </a:solidFill>
              <a:prstDash val="solid"/>
            </a:ln>
          </c:spPr>
          <c:marker>
            <c:symbol val="triangle"/>
            <c:size val="5"/>
            <c:spPr>
              <a:solidFill>
                <a:srgbClr val="C00000"/>
              </a:solidFill>
              <a:ln>
                <a:solidFill>
                  <a:srgbClr val="C00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Sheet1!$B$4:$Q$4</c:f>
              <c:numCache>
                <c:formatCode>#,##0.00</c:formatCode>
                <c:ptCount val="16"/>
                <c:pt idx="0">
                  <c:v>9.01</c:v>
                </c:pt>
                <c:pt idx="1">
                  <c:v>9.2899999999999991</c:v>
                </c:pt>
                <c:pt idx="2">
                  <c:v>9.59</c:v>
                </c:pt>
                <c:pt idx="3">
                  <c:v>10.02</c:v>
                </c:pt>
                <c:pt idx="4">
                  <c:v>10.14</c:v>
                </c:pt>
                <c:pt idx="5">
                  <c:v>10.210000000000001</c:v>
                </c:pt>
                <c:pt idx="6">
                  <c:v>9.8699999999999992</c:v>
                </c:pt>
                <c:pt idx="7">
                  <c:v>9.58</c:v>
                </c:pt>
                <c:pt idx="8">
                  <c:v>9.6</c:v>
                </c:pt>
                <c:pt idx="9">
                  <c:v>9.75</c:v>
                </c:pt>
                <c:pt idx="10">
                  <c:v>9.52</c:v>
                </c:pt>
                <c:pt idx="11">
                  <c:v>8.36</c:v>
                </c:pt>
                <c:pt idx="12">
                  <c:v>8.2100000000000009</c:v>
                </c:pt>
                <c:pt idx="13">
                  <c:v>8.18</c:v>
                </c:pt>
                <c:pt idx="14">
                  <c:v>8.19</c:v>
                </c:pt>
                <c:pt idx="15" formatCode="General">
                  <c:v>7.9</c:v>
                </c:pt>
              </c:numCache>
            </c:numRef>
          </c:val>
          <c:smooth val="0"/>
          <c:extLst xmlns:c16r2="http://schemas.microsoft.com/office/drawing/2015/06/chart">
            <c:ext xmlns:c16="http://schemas.microsoft.com/office/drawing/2014/chart" uri="{C3380CC4-5D6E-409C-BE32-E72D297353CC}">
              <c16:uniqueId val="{00000005-F9CA-4282-82E2-D91FCB7F2EBF}"/>
            </c:ext>
          </c:extLst>
        </c:ser>
        <c:dLbls>
          <c:showLegendKey val="0"/>
          <c:showVal val="0"/>
          <c:showCatName val="0"/>
          <c:showSerName val="0"/>
          <c:showPercent val="0"/>
          <c:showBubbleSize val="0"/>
        </c:dLbls>
        <c:marker val="1"/>
        <c:smooth val="0"/>
        <c:axId val="518885592"/>
        <c:axId val="518885984"/>
      </c:lineChart>
      <c:catAx>
        <c:axId val="518885592"/>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18885984"/>
        <c:crosses val="autoZero"/>
        <c:auto val="1"/>
        <c:lblAlgn val="ctr"/>
        <c:lblOffset val="100"/>
        <c:tickLblSkip val="5"/>
        <c:tickMarkSkip val="1"/>
        <c:noMultiLvlLbl val="0"/>
      </c:catAx>
      <c:valAx>
        <c:axId val="518885984"/>
        <c:scaling>
          <c:orientation val="minMax"/>
          <c:min val="0"/>
        </c:scaling>
        <c:delete val="0"/>
        <c:axPos val="l"/>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18885592"/>
        <c:crosses val="autoZero"/>
        <c:crossBetween val="between"/>
      </c:valAx>
      <c:spPr>
        <a:noFill/>
        <a:ln w="21304">
          <a:noFill/>
        </a:ln>
      </c:spPr>
    </c:plotArea>
    <c:legend>
      <c:legendPos val="r"/>
      <c:layout>
        <c:manualLayout>
          <c:xMode val="edge"/>
          <c:yMode val="edge"/>
          <c:x val="0.73723048808426761"/>
          <c:y val="4.2077529229125207E-2"/>
          <c:w val="0.26191612198956293"/>
          <c:h val="0.89180090958429203"/>
        </c:manualLayout>
      </c:layout>
      <c:overlay val="0"/>
      <c:spPr>
        <a:noFill/>
        <a:ln w="21304">
          <a:noFill/>
        </a:ln>
      </c:spPr>
      <c:txPr>
        <a:bodyPr/>
        <a:lstStyle/>
        <a:p>
          <a:pPr>
            <a:defRPr sz="110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49215314198057E-2"/>
          <c:y val="5.2397605306782037E-2"/>
          <c:w val="0.64194818060615766"/>
          <c:h val="0.81742311433556125"/>
        </c:manualLayout>
      </c:layout>
      <c:lineChart>
        <c:grouping val="standard"/>
        <c:varyColors val="0"/>
        <c:ser>
          <c:idx val="9"/>
          <c:order val="0"/>
          <c:tx>
            <c:strRef>
              <c:f>Sheet1!$A$3</c:f>
              <c:strCache>
                <c:ptCount val="1"/>
                <c:pt idx="0">
                  <c:v>NOR (4.4) </c:v>
                </c:pt>
              </c:strCache>
            </c:strRef>
          </c:tx>
          <c:spPr>
            <a:ln w="12700">
              <a:solidFill>
                <a:srgbClr val="FFC000"/>
              </a:solidFill>
              <a:prstDash val="solid"/>
            </a:ln>
          </c:spPr>
          <c:marker>
            <c:symbol val="square"/>
            <c:size val="5"/>
            <c:spPr>
              <a:solidFill>
                <a:srgbClr val="FFC000"/>
              </a:solidFill>
              <a:ln>
                <a:solidFill>
                  <a:srgbClr val="FFC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Sheet1!$B$3:$Q$3</c:f>
              <c:numCache>
                <c:formatCode>General</c:formatCode>
                <c:ptCount val="16"/>
                <c:pt idx="0" formatCode="#,##0.00">
                  <c:v>3.38</c:v>
                </c:pt>
                <c:pt idx="1">
                  <c:v>3.54</c:v>
                </c:pt>
                <c:pt idx="2">
                  <c:v>3.27</c:v>
                </c:pt>
                <c:pt idx="3">
                  <c:v>3.28</c:v>
                </c:pt>
                <c:pt idx="4">
                  <c:v>3.44</c:v>
                </c:pt>
                <c:pt idx="5">
                  <c:v>3.62</c:v>
                </c:pt>
                <c:pt idx="6">
                  <c:v>3.79</c:v>
                </c:pt>
                <c:pt idx="7">
                  <c:v>3.9</c:v>
                </c:pt>
                <c:pt idx="8">
                  <c:v>4</c:v>
                </c:pt>
                <c:pt idx="9">
                  <c:v>4.05</c:v>
                </c:pt>
                <c:pt idx="10">
                  <c:v>4.1100000000000003</c:v>
                </c:pt>
                <c:pt idx="11" formatCode="#,##0.00">
                  <c:v>4.1900000000000004</c:v>
                </c:pt>
                <c:pt idx="12" formatCode="#,##0.00">
                  <c:v>4.2300000000000004</c:v>
                </c:pt>
                <c:pt idx="13" formatCode="#,##0.00">
                  <c:v>4.3099999999999996</c:v>
                </c:pt>
                <c:pt idx="14" formatCode="#,##0.00">
                  <c:v>4.43</c:v>
                </c:pt>
                <c:pt idx="15">
                  <c:v>4.4000000000000004</c:v>
                </c:pt>
              </c:numCache>
            </c:numRef>
          </c:val>
          <c:smooth val="0"/>
          <c:extLst xmlns:c16r2="http://schemas.microsoft.com/office/drawing/2015/06/chart">
            <c:ext xmlns:c16="http://schemas.microsoft.com/office/drawing/2014/chart" uri="{C3380CC4-5D6E-409C-BE32-E72D297353CC}">
              <c16:uniqueId val="{00000003-F9CA-4282-82E2-D91FCB7F2EBF}"/>
            </c:ext>
          </c:extLst>
        </c:ser>
        <c:ser>
          <c:idx val="1"/>
          <c:order val="1"/>
          <c:tx>
            <c:strRef>
              <c:f>Sheet1!$A$8</c:f>
              <c:strCache>
                <c:ptCount val="1"/>
                <c:pt idx="0">
                  <c:v>SWIZ (4.3)</c:v>
                </c:pt>
              </c:strCache>
            </c:strRef>
          </c:tx>
          <c:spPr>
            <a:ln w="12700">
              <a:solidFill>
                <a:schemeClr val="tx2"/>
              </a:solidFill>
            </a:ln>
          </c:spPr>
          <c:marker>
            <c:symbol val="square"/>
            <c:size val="5"/>
            <c:spPr>
              <a:solidFill>
                <a:schemeClr val="tx2"/>
              </a:solidFill>
              <a:ln>
                <a:solidFill>
                  <a:schemeClr val="tx2"/>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Sheet1!$B$8:$Q$8</c:f>
              <c:numCache>
                <c:formatCode>0.0</c:formatCode>
                <c:ptCount val="16"/>
                <c:pt idx="0">
                  <c:v>3.51</c:v>
                </c:pt>
                <c:pt idx="1">
                  <c:v>3.51</c:v>
                </c:pt>
                <c:pt idx="2">
                  <c:v>3.56</c:v>
                </c:pt>
                <c:pt idx="3">
                  <c:v>3.72</c:v>
                </c:pt>
                <c:pt idx="4">
                  <c:v>3.75</c:v>
                </c:pt>
                <c:pt idx="5">
                  <c:v>3.8</c:v>
                </c:pt>
                <c:pt idx="6">
                  <c:v>3.85</c:v>
                </c:pt>
                <c:pt idx="7">
                  <c:v>3.85</c:v>
                </c:pt>
                <c:pt idx="8">
                  <c:v>3.88</c:v>
                </c:pt>
                <c:pt idx="9">
                  <c:v>3.9</c:v>
                </c:pt>
                <c:pt idx="10">
                  <c:v>3.87</c:v>
                </c:pt>
                <c:pt idx="11">
                  <c:v>3.9</c:v>
                </c:pt>
                <c:pt idx="12">
                  <c:v>3.98</c:v>
                </c:pt>
                <c:pt idx="13">
                  <c:v>4.1100000000000003</c:v>
                </c:pt>
                <c:pt idx="14">
                  <c:v>4.1900000000000004</c:v>
                </c:pt>
                <c:pt idx="15">
                  <c:v>4.2699999999999996</c:v>
                </c:pt>
              </c:numCache>
            </c:numRef>
          </c:val>
          <c:smooth val="0"/>
          <c:extLst xmlns:c16r2="http://schemas.microsoft.com/office/drawing/2015/06/chart">
            <c:ext xmlns:c16="http://schemas.microsoft.com/office/drawing/2014/chart" uri="{C3380CC4-5D6E-409C-BE32-E72D297353CC}">
              <c16:uniqueId val="{00000009-F9CA-4282-82E2-D91FCB7F2EBF}"/>
            </c:ext>
          </c:extLst>
        </c:ser>
        <c:ser>
          <c:idx val="2"/>
          <c:order val="2"/>
          <c:tx>
            <c:strRef>
              <c:f>Sheet1!$A$9</c:f>
              <c:strCache>
                <c:ptCount val="1"/>
                <c:pt idx="0">
                  <c:v>GER (4.1)</c:v>
                </c:pt>
              </c:strCache>
            </c:strRef>
          </c:tx>
          <c:spPr>
            <a:ln w="12700">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Sheet1!$B$9:$Q$9</c:f>
              <c:numCache>
                <c:formatCode>General</c:formatCode>
                <c:ptCount val="16"/>
                <c:pt idx="0">
                  <c:v>3.25</c:v>
                </c:pt>
                <c:pt idx="1">
                  <c:v>3.29</c:v>
                </c:pt>
                <c:pt idx="2">
                  <c:v>3.32</c:v>
                </c:pt>
                <c:pt idx="3">
                  <c:v>3.35</c:v>
                </c:pt>
                <c:pt idx="4">
                  <c:v>3.37</c:v>
                </c:pt>
                <c:pt idx="5">
                  <c:v>3.4</c:v>
                </c:pt>
                <c:pt idx="6">
                  <c:v>3.44</c:v>
                </c:pt>
                <c:pt idx="7">
                  <c:v>3.49</c:v>
                </c:pt>
                <c:pt idx="8">
                  <c:v>3.54</c:v>
                </c:pt>
                <c:pt idx="9">
                  <c:v>3.62</c:v>
                </c:pt>
                <c:pt idx="10">
                  <c:v>3.71</c:v>
                </c:pt>
                <c:pt idx="11">
                  <c:v>3.88</c:v>
                </c:pt>
                <c:pt idx="12">
                  <c:v>3.95</c:v>
                </c:pt>
                <c:pt idx="13">
                  <c:v>4.04</c:v>
                </c:pt>
                <c:pt idx="14">
                  <c:v>4.1100000000000003</c:v>
                </c:pt>
                <c:pt idx="15">
                  <c:v>4.1399999999999997</c:v>
                </c:pt>
              </c:numCache>
            </c:numRef>
          </c:val>
          <c:smooth val="0"/>
          <c:extLst xmlns:c16r2="http://schemas.microsoft.com/office/drawing/2015/06/chart">
            <c:ext xmlns:c16="http://schemas.microsoft.com/office/drawing/2014/chart" uri="{C3380CC4-5D6E-409C-BE32-E72D297353CC}">
              <c16:uniqueId val="{00000007-F9CA-4282-82E2-D91FCB7F2EBF}"/>
            </c:ext>
          </c:extLst>
        </c:ser>
        <c:ser>
          <c:idx val="12"/>
          <c:order val="3"/>
          <c:tx>
            <c:strRef>
              <c:f>Sheet1!$A$5</c:f>
              <c:strCache>
                <c:ptCount val="1"/>
                <c:pt idx="0">
                  <c:v>SWE (4.2*)</c:v>
                </c:pt>
              </c:strCache>
            </c:strRef>
          </c:tx>
          <c:spPr>
            <a:ln w="12700">
              <a:solidFill>
                <a:schemeClr val="accent2"/>
              </a:solidFill>
              <a:prstDash val="solid"/>
            </a:ln>
          </c:spPr>
          <c:marker>
            <c:symbol val="circle"/>
            <c:size val="5"/>
            <c:spPr>
              <a:solidFill>
                <a:schemeClr val="accent2"/>
              </a:solidFill>
              <a:ln>
                <a:solidFill>
                  <a:schemeClr val="accent2"/>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Sheet1!$B$5:$Q$5</c:f>
              <c:numCache>
                <c:formatCode>#,##0.00</c:formatCode>
                <c:ptCount val="16"/>
                <c:pt idx="0">
                  <c:v>3.1</c:v>
                </c:pt>
                <c:pt idx="1">
                  <c:v>3.2</c:v>
                </c:pt>
                <c:pt idx="2">
                  <c:v>3.3</c:v>
                </c:pt>
                <c:pt idx="3">
                  <c:v>3.38</c:v>
                </c:pt>
                <c:pt idx="4">
                  <c:v>3.45</c:v>
                </c:pt>
                <c:pt idx="5">
                  <c:v>3.53</c:v>
                </c:pt>
                <c:pt idx="6">
                  <c:v>3.62</c:v>
                </c:pt>
                <c:pt idx="7">
                  <c:v>3.69</c:v>
                </c:pt>
                <c:pt idx="8">
                  <c:v>3.75</c:v>
                </c:pt>
                <c:pt idx="9">
                  <c:v>3.82</c:v>
                </c:pt>
                <c:pt idx="10">
                  <c:v>3.89</c:v>
                </c:pt>
                <c:pt idx="11">
                  <c:v>3.97</c:v>
                </c:pt>
                <c:pt idx="12">
                  <c:v>4.05</c:v>
                </c:pt>
                <c:pt idx="13">
                  <c:v>4.13</c:v>
                </c:pt>
                <c:pt idx="14">
                  <c:v>4.1900000000000004</c:v>
                </c:pt>
              </c:numCache>
            </c:numRef>
          </c:val>
          <c:smooth val="0"/>
          <c:extLst xmlns:c16r2="http://schemas.microsoft.com/office/drawing/2015/06/chart">
            <c:ext xmlns:c16="http://schemas.microsoft.com/office/drawing/2014/chart" uri="{C3380CC4-5D6E-409C-BE32-E72D297353CC}">
              <c16:uniqueId val="{00000004-F9CA-4282-82E2-D91FCB7F2EBF}"/>
            </c:ext>
          </c:extLst>
        </c:ser>
        <c:ser>
          <c:idx val="6"/>
          <c:order val="4"/>
          <c:tx>
            <c:strRef>
              <c:f>Sheet1!$A$6</c:f>
              <c:strCache>
                <c:ptCount val="1"/>
                <c:pt idx="0">
                  <c:v>AUS (3.5)</c:v>
                </c:pt>
              </c:strCache>
            </c:strRef>
          </c:tx>
          <c:spPr>
            <a:ln w="12700">
              <a:solidFill>
                <a:schemeClr val="accent6">
                  <a:lumMod val="60000"/>
                  <a:lumOff val="40000"/>
                </a:schemeClr>
              </a:solidFill>
              <a:prstDash val="solid"/>
            </a:ln>
          </c:spPr>
          <c:marker>
            <c:symbol val="diamond"/>
            <c:size val="6"/>
            <c:spPr>
              <a:solidFill>
                <a:schemeClr val="accent6">
                  <a:lumMod val="60000"/>
                  <a:lumOff val="40000"/>
                </a:schemeClr>
              </a:solidFill>
              <a:ln>
                <a:solidFill>
                  <a:schemeClr val="accent6">
                    <a:lumMod val="60000"/>
                    <a:lumOff val="40000"/>
                  </a:schemeClr>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Sheet1!$B$6:$Q$6</c:f>
              <c:numCache>
                <c:formatCode>General</c:formatCode>
                <c:ptCount val="16"/>
                <c:pt idx="0">
                  <c:v>2.4900000000000002</c:v>
                </c:pt>
                <c:pt idx="1">
                  <c:v>2.56</c:v>
                </c:pt>
                <c:pt idx="2">
                  <c:v>2.56</c:v>
                </c:pt>
                <c:pt idx="3">
                  <c:v>2.63</c:v>
                </c:pt>
                <c:pt idx="4">
                  <c:v>2.71</c:v>
                </c:pt>
                <c:pt idx="5">
                  <c:v>2.78</c:v>
                </c:pt>
                <c:pt idx="6">
                  <c:v>2.84</c:v>
                </c:pt>
                <c:pt idx="7">
                  <c:v>3.01</c:v>
                </c:pt>
                <c:pt idx="8">
                  <c:v>3.02</c:v>
                </c:pt>
                <c:pt idx="9">
                  <c:v>3.12</c:v>
                </c:pt>
                <c:pt idx="11">
                  <c:v>3.32</c:v>
                </c:pt>
                <c:pt idx="12">
                  <c:v>3.31</c:v>
                </c:pt>
                <c:pt idx="13">
                  <c:v>3.39</c:v>
                </c:pt>
                <c:pt idx="14">
                  <c:v>3.46</c:v>
                </c:pt>
                <c:pt idx="15">
                  <c:v>3.52</c:v>
                </c:pt>
              </c:numCache>
            </c:numRef>
          </c:val>
          <c:smooth val="0"/>
          <c:extLst xmlns:c16r2="http://schemas.microsoft.com/office/drawing/2015/06/chart">
            <c:ext xmlns:c16="http://schemas.microsoft.com/office/drawing/2014/chart" uri="{C3380CC4-5D6E-409C-BE32-E72D297353CC}">
              <c16:uniqueId val="{00000006-F9CA-4282-82E2-D91FCB7F2EBF}"/>
            </c:ext>
          </c:extLst>
        </c:ser>
        <c:ser>
          <c:idx val="0"/>
          <c:order val="5"/>
          <c:tx>
            <c:strRef>
              <c:f>Sheet1!$A$7</c:f>
              <c:strCache>
                <c:ptCount val="1"/>
                <c:pt idx="0">
                  <c:v>FR (3.3)</c:v>
                </c:pt>
              </c:strCache>
            </c:strRef>
          </c:tx>
          <c:spPr>
            <a:ln w="12700">
              <a:solidFill>
                <a:schemeClr val="bg2">
                  <a:lumMod val="25000"/>
                </a:schemeClr>
              </a:solidFill>
            </a:ln>
          </c:spPr>
          <c:marker>
            <c:symbol val="circle"/>
            <c:size val="5"/>
            <c:spPr>
              <a:solidFill>
                <a:schemeClr val="bg2">
                  <a:lumMod val="25000"/>
                </a:schemeClr>
              </a:solidFill>
              <a:ln>
                <a:solidFill>
                  <a:schemeClr val="bg2">
                    <a:lumMod val="2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Sheet1!$B$7:$Q$7</c:f>
              <c:numCache>
                <c:formatCode>#,##0.00</c:formatCode>
                <c:ptCount val="16"/>
                <c:pt idx="0">
                  <c:v>3.26</c:v>
                </c:pt>
                <c:pt idx="1">
                  <c:v>3.29</c:v>
                </c:pt>
                <c:pt idx="2">
                  <c:v>3.31</c:v>
                </c:pt>
                <c:pt idx="3">
                  <c:v>3.32</c:v>
                </c:pt>
                <c:pt idx="4">
                  <c:v>3.34</c:v>
                </c:pt>
                <c:pt idx="5">
                  <c:v>3.34</c:v>
                </c:pt>
                <c:pt idx="6">
                  <c:v>3.33</c:v>
                </c:pt>
                <c:pt idx="7">
                  <c:v>3.31</c:v>
                </c:pt>
                <c:pt idx="8">
                  <c:v>3.31</c:v>
                </c:pt>
                <c:pt idx="9">
                  <c:v>3.27</c:v>
                </c:pt>
                <c:pt idx="10">
                  <c:v>3.27</c:v>
                </c:pt>
                <c:pt idx="11">
                  <c:v>3.31</c:v>
                </c:pt>
                <c:pt idx="12">
                  <c:v>3.32</c:v>
                </c:pt>
                <c:pt idx="13">
                  <c:v>3.32</c:v>
                </c:pt>
                <c:pt idx="14">
                  <c:v>3.34</c:v>
                </c:pt>
                <c:pt idx="15" formatCode="General">
                  <c:v>3.34</c:v>
                </c:pt>
              </c:numCache>
            </c:numRef>
          </c:val>
          <c:smooth val="0"/>
          <c:extLst xmlns:c16r2="http://schemas.microsoft.com/office/drawing/2015/06/chart">
            <c:ext xmlns:c16="http://schemas.microsoft.com/office/drawing/2014/chart" uri="{C3380CC4-5D6E-409C-BE32-E72D297353CC}">
              <c16:uniqueId val="{00000008-F9CA-4282-82E2-D91FCB7F2EBF}"/>
            </c:ext>
          </c:extLst>
        </c:ser>
        <c:ser>
          <c:idx val="10"/>
          <c:order val="6"/>
          <c:tx>
            <c:strRef>
              <c:f>Sheet1!$A$2</c:f>
              <c:strCache>
                <c:ptCount val="1"/>
                <c:pt idx="0">
                  <c:v>NETH (3.5**)</c:v>
                </c:pt>
              </c:strCache>
            </c:strRef>
          </c:tx>
          <c:spPr>
            <a:ln w="12700">
              <a:solidFill>
                <a:srgbClr val="00B050"/>
              </a:solidFill>
              <a:prstDash val="solid"/>
            </a:ln>
          </c:spPr>
          <c:marker>
            <c:symbol val="circle"/>
            <c:size val="5"/>
            <c:spPr>
              <a:solidFill>
                <a:srgbClr val="00B050"/>
              </a:solidFill>
              <a:ln>
                <a:solidFill>
                  <a:srgbClr val="00B05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Sheet1!$B$2:$Q$2</c:f>
              <c:numCache>
                <c:formatCode>0.0</c:formatCode>
                <c:ptCount val="16"/>
                <c:pt idx="0">
                  <c:v>2.44</c:v>
                </c:pt>
                <c:pt idx="1">
                  <c:v>2.5099999999999998</c:v>
                </c:pt>
                <c:pt idx="2">
                  <c:v>2.58</c:v>
                </c:pt>
                <c:pt idx="3">
                  <c:v>2.62</c:v>
                </c:pt>
                <c:pt idx="4">
                  <c:v>2.65</c:v>
                </c:pt>
                <c:pt idx="5">
                  <c:v>2.71</c:v>
                </c:pt>
                <c:pt idx="6">
                  <c:v>2.8</c:v>
                </c:pt>
                <c:pt idx="7">
                  <c:v>2.79</c:v>
                </c:pt>
                <c:pt idx="8">
                  <c:v>2.87</c:v>
                </c:pt>
                <c:pt idx="9">
                  <c:v>2.92</c:v>
                </c:pt>
                <c:pt idx="10">
                  <c:v>2.96</c:v>
                </c:pt>
                <c:pt idx="11">
                  <c:v>3.13</c:v>
                </c:pt>
                <c:pt idx="12">
                  <c:v>3.25</c:v>
                </c:pt>
                <c:pt idx="13">
                  <c:v>3.31</c:v>
                </c:pt>
                <c:pt idx="14" formatCode="#,##0.0">
                  <c:v>3.42</c:v>
                </c:pt>
                <c:pt idx="15" formatCode="#,##0.0">
                  <c:v>3.47</c:v>
                </c:pt>
              </c:numCache>
            </c:numRef>
          </c:val>
          <c:smooth val="0"/>
          <c:extLst xmlns:c16r2="http://schemas.microsoft.com/office/drawing/2015/06/chart">
            <c:ext xmlns:c16="http://schemas.microsoft.com/office/drawing/2014/chart" uri="{C3380CC4-5D6E-409C-BE32-E72D297353CC}">
              <c16:uniqueId val="{00000002-F9CA-4282-82E2-D91FCB7F2EBF}"/>
            </c:ext>
          </c:extLst>
        </c:ser>
        <c:ser>
          <c:idx val="13"/>
          <c:order val="7"/>
          <c:tx>
            <c:strRef>
              <c:f>Sheet1!$A$11</c:f>
              <c:strCache>
                <c:ptCount val="1"/>
                <c:pt idx="0">
                  <c:v>NZ (3.0)</c:v>
                </c:pt>
              </c:strCache>
            </c:strRef>
          </c:tx>
          <c:spPr>
            <a:ln w="12700">
              <a:solidFill>
                <a:srgbClr val="D30799"/>
              </a:solidFill>
            </a:ln>
          </c:spPr>
          <c:marker>
            <c:symbol val="triangle"/>
            <c:size val="6"/>
            <c:spPr>
              <a:solidFill>
                <a:srgbClr val="D30799"/>
              </a:solidFill>
              <a:ln w="9525">
                <a:solidFill>
                  <a:srgbClr val="D30799"/>
                </a:solidFill>
              </a:ln>
            </c:spPr>
          </c:marker>
          <c:val>
            <c:numRef>
              <c:f>Sheet1!$B$11:$Q$11</c:f>
              <c:numCache>
                <c:formatCode>0.0</c:formatCode>
                <c:ptCount val="16"/>
                <c:pt idx="0">
                  <c:v>2.23</c:v>
                </c:pt>
                <c:pt idx="1">
                  <c:v>2.19</c:v>
                </c:pt>
                <c:pt idx="2">
                  <c:v>2.13</c:v>
                </c:pt>
                <c:pt idx="3">
                  <c:v>2.17</c:v>
                </c:pt>
                <c:pt idx="4">
                  <c:v>2.19</c:v>
                </c:pt>
                <c:pt idx="5">
                  <c:v>2.11</c:v>
                </c:pt>
                <c:pt idx="6">
                  <c:v>2.27</c:v>
                </c:pt>
                <c:pt idx="7">
                  <c:v>2.2999999999999998</c:v>
                </c:pt>
                <c:pt idx="8">
                  <c:v>2.46</c:v>
                </c:pt>
                <c:pt idx="9">
                  <c:v>2.58</c:v>
                </c:pt>
                <c:pt idx="10">
                  <c:v>2.62</c:v>
                </c:pt>
                <c:pt idx="11">
                  <c:v>2.65</c:v>
                </c:pt>
                <c:pt idx="12">
                  <c:v>2.72</c:v>
                </c:pt>
                <c:pt idx="13">
                  <c:v>2.83</c:v>
                </c:pt>
                <c:pt idx="14">
                  <c:v>2.84</c:v>
                </c:pt>
                <c:pt idx="15">
                  <c:v>3.02</c:v>
                </c:pt>
              </c:numCache>
            </c:numRef>
          </c:val>
          <c:smooth val="0"/>
          <c:extLst xmlns:c16r2="http://schemas.microsoft.com/office/drawing/2015/06/chart">
            <c:ext xmlns:c16="http://schemas.microsoft.com/office/drawing/2014/chart" uri="{C3380CC4-5D6E-409C-BE32-E72D297353CC}">
              <c16:uniqueId val="{00000000-01B1-4D74-A07C-B7BBAE873848}"/>
            </c:ext>
          </c:extLst>
        </c:ser>
        <c:ser>
          <c:idx val="11"/>
          <c:order val="8"/>
          <c:tx>
            <c:strRef>
              <c:f>Sheet1!$A$4</c:f>
              <c:strCache>
                <c:ptCount val="1"/>
                <c:pt idx="0">
                  <c:v>UK (2.8)</c:v>
                </c:pt>
              </c:strCache>
            </c:strRef>
          </c:tx>
          <c:spPr>
            <a:ln w="12700">
              <a:solidFill>
                <a:srgbClr val="C00000"/>
              </a:solidFill>
              <a:prstDash val="solid"/>
            </a:ln>
          </c:spPr>
          <c:marker>
            <c:symbol val="triangle"/>
            <c:size val="5"/>
            <c:spPr>
              <a:solidFill>
                <a:srgbClr val="C00000"/>
              </a:solidFill>
              <a:ln>
                <a:solidFill>
                  <a:srgbClr val="C00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Sheet1!$B$4:$Q$4</c:f>
              <c:numCache>
                <c:formatCode>#,##0.00</c:formatCode>
                <c:ptCount val="16"/>
                <c:pt idx="0">
                  <c:v>1.96</c:v>
                </c:pt>
                <c:pt idx="1">
                  <c:v>2.0099999999999998</c:v>
                </c:pt>
                <c:pt idx="2">
                  <c:v>2.08</c:v>
                </c:pt>
                <c:pt idx="3">
                  <c:v>2.17</c:v>
                </c:pt>
                <c:pt idx="4">
                  <c:v>2.31</c:v>
                </c:pt>
                <c:pt idx="5">
                  <c:v>2.39</c:v>
                </c:pt>
                <c:pt idx="6">
                  <c:v>2.44</c:v>
                </c:pt>
                <c:pt idx="7">
                  <c:v>2.4700000000000002</c:v>
                </c:pt>
                <c:pt idx="8">
                  <c:v>2.56</c:v>
                </c:pt>
                <c:pt idx="9">
                  <c:v>2.65</c:v>
                </c:pt>
                <c:pt idx="10">
                  <c:v>2.7</c:v>
                </c:pt>
                <c:pt idx="11">
                  <c:v>2.74</c:v>
                </c:pt>
                <c:pt idx="12">
                  <c:v>2.75</c:v>
                </c:pt>
                <c:pt idx="13">
                  <c:v>2.77</c:v>
                </c:pt>
                <c:pt idx="14">
                  <c:v>2.79</c:v>
                </c:pt>
                <c:pt idx="15" formatCode="General">
                  <c:v>2.79</c:v>
                </c:pt>
              </c:numCache>
            </c:numRef>
          </c:val>
          <c:smooth val="0"/>
          <c:extLst xmlns:c16r2="http://schemas.microsoft.com/office/drawing/2015/06/chart">
            <c:ext xmlns:c16="http://schemas.microsoft.com/office/drawing/2014/chart" uri="{C3380CC4-5D6E-409C-BE32-E72D297353CC}">
              <c16:uniqueId val="{00000005-F9CA-4282-82E2-D91FCB7F2EBF}"/>
            </c:ext>
          </c:extLst>
        </c:ser>
        <c:ser>
          <c:idx val="5"/>
          <c:order val="9"/>
          <c:tx>
            <c:strRef>
              <c:f>Sheet1!$A$10</c:f>
              <c:strCache>
                <c:ptCount val="1"/>
                <c:pt idx="0">
                  <c:v>CAN (2.7)</c:v>
                </c:pt>
              </c:strCache>
            </c:strRef>
          </c:tx>
          <c:spPr>
            <a:ln w="12700">
              <a:solidFill>
                <a:srgbClr val="7030A0"/>
              </a:solidFill>
            </a:ln>
          </c:spPr>
          <c:marker>
            <c:symbol val="square"/>
            <c:size val="5"/>
            <c:spPr>
              <a:solidFill>
                <a:srgbClr val="7030A0"/>
              </a:solidFill>
              <a:ln>
                <a:solidFill>
                  <a:srgbClr val="7030A0"/>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Sheet1!$B$10:$Q$10</c:f>
              <c:numCache>
                <c:formatCode>#,##0.0</c:formatCode>
                <c:ptCount val="16"/>
                <c:pt idx="0">
                  <c:v>2.1</c:v>
                </c:pt>
                <c:pt idx="1">
                  <c:v>2.1</c:v>
                </c:pt>
                <c:pt idx="2">
                  <c:v>2.11</c:v>
                </c:pt>
                <c:pt idx="3">
                  <c:v>2.1</c:v>
                </c:pt>
                <c:pt idx="4">
                  <c:v>2.13</c:v>
                </c:pt>
                <c:pt idx="5">
                  <c:v>2.16</c:v>
                </c:pt>
                <c:pt idx="6">
                  <c:v>2.1800000000000002</c:v>
                </c:pt>
                <c:pt idx="7">
                  <c:v>2.2200000000000002</c:v>
                </c:pt>
                <c:pt idx="8">
                  <c:v>2.2599999999999998</c:v>
                </c:pt>
                <c:pt idx="9">
                  <c:v>2.34</c:v>
                </c:pt>
                <c:pt idx="10">
                  <c:v>2.38</c:v>
                </c:pt>
                <c:pt idx="11">
                  <c:v>2.46</c:v>
                </c:pt>
                <c:pt idx="12">
                  <c:v>2.5099999999999998</c:v>
                </c:pt>
                <c:pt idx="13">
                  <c:v>2.57</c:v>
                </c:pt>
                <c:pt idx="14">
                  <c:v>2.61</c:v>
                </c:pt>
                <c:pt idx="15">
                  <c:v>2.66</c:v>
                </c:pt>
              </c:numCache>
            </c:numRef>
          </c:val>
          <c:smooth val="0"/>
          <c:extLst xmlns:c16r2="http://schemas.microsoft.com/office/drawing/2015/06/chart">
            <c:ext xmlns:c16="http://schemas.microsoft.com/office/drawing/2014/chart" uri="{C3380CC4-5D6E-409C-BE32-E72D297353CC}">
              <c16:uniqueId val="{0000000A-F9CA-4282-82E2-D91FCB7F2EBF}"/>
            </c:ext>
          </c:extLst>
        </c:ser>
        <c:ser>
          <c:idx val="8"/>
          <c:order val="10"/>
          <c:tx>
            <c:strRef>
              <c:f>Sheet1!$A$12</c:f>
              <c:strCache>
                <c:ptCount val="1"/>
                <c:pt idx="0">
                  <c:v>US (2.6*)</c:v>
                </c:pt>
              </c:strCache>
            </c:strRef>
          </c:tx>
          <c:spPr>
            <a:ln w="12700">
              <a:solidFill>
                <a:schemeClr val="tx1"/>
              </a:solidFill>
            </a:ln>
          </c:spPr>
          <c:marker>
            <c:symbol val="square"/>
            <c:size val="5"/>
            <c:spPr>
              <a:solidFill>
                <a:schemeClr val="tx1"/>
              </a:solidFill>
              <a:ln>
                <a:solidFill>
                  <a:schemeClr val="tx1"/>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Sheet1!$B$12:$Q$12</c:f>
              <c:numCache>
                <c:formatCode>General</c:formatCode>
                <c:ptCount val="16"/>
                <c:pt idx="0">
                  <c:v>2.29</c:v>
                </c:pt>
                <c:pt idx="1">
                  <c:v>2.35</c:v>
                </c:pt>
                <c:pt idx="2">
                  <c:v>2.35</c:v>
                </c:pt>
                <c:pt idx="3">
                  <c:v>2.38</c:v>
                </c:pt>
                <c:pt idx="4">
                  <c:v>2.39</c:v>
                </c:pt>
                <c:pt idx="5">
                  <c:v>2.4300000000000002</c:v>
                </c:pt>
                <c:pt idx="6">
                  <c:v>2.42</c:v>
                </c:pt>
                <c:pt idx="7">
                  <c:v>2.4300000000000002</c:v>
                </c:pt>
                <c:pt idx="8">
                  <c:v>2.44</c:v>
                </c:pt>
                <c:pt idx="9">
                  <c:v>2.44</c:v>
                </c:pt>
                <c:pt idx="10">
                  <c:v>2.4300000000000002</c:v>
                </c:pt>
                <c:pt idx="11">
                  <c:v>2.46</c:v>
                </c:pt>
                <c:pt idx="12">
                  <c:v>2.5</c:v>
                </c:pt>
                <c:pt idx="13">
                  <c:v>2.56</c:v>
                </c:pt>
                <c:pt idx="14">
                  <c:v>2.57</c:v>
                </c:pt>
              </c:numCache>
            </c:numRef>
          </c:val>
          <c:smooth val="0"/>
          <c:extLst xmlns:c16r2="http://schemas.microsoft.com/office/drawing/2015/06/chart">
            <c:ext xmlns:c16="http://schemas.microsoft.com/office/drawing/2014/chart" uri="{C3380CC4-5D6E-409C-BE32-E72D297353CC}">
              <c16:uniqueId val="{0000000C-F9CA-4282-82E2-D91FCB7F2EBF}"/>
            </c:ext>
          </c:extLst>
        </c:ser>
        <c:dLbls>
          <c:showLegendKey val="0"/>
          <c:showVal val="0"/>
          <c:showCatName val="0"/>
          <c:showSerName val="0"/>
          <c:showPercent val="0"/>
          <c:showBubbleSize val="0"/>
        </c:dLbls>
        <c:marker val="1"/>
        <c:smooth val="0"/>
        <c:axId val="518886768"/>
        <c:axId val="518887160"/>
      </c:lineChart>
      <c:catAx>
        <c:axId val="518886768"/>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18887160"/>
        <c:crosses val="autoZero"/>
        <c:auto val="1"/>
        <c:lblAlgn val="ctr"/>
        <c:lblOffset val="100"/>
        <c:tickLblSkip val="5"/>
        <c:tickMarkSkip val="1"/>
        <c:noMultiLvlLbl val="0"/>
      </c:catAx>
      <c:valAx>
        <c:axId val="518887160"/>
        <c:scaling>
          <c:orientation val="minMax"/>
          <c:min val="0"/>
        </c:scaling>
        <c:delete val="0"/>
        <c:axPos val="l"/>
        <c:numFmt formatCode="#,##0.0" sourceLinked="0"/>
        <c:majorTickMark val="out"/>
        <c:minorTickMark val="none"/>
        <c:tickLblPos val="nextTo"/>
        <c:spPr>
          <a:ln w="2663">
            <a:solidFill>
              <a:schemeClr val="tx1"/>
            </a:solidFill>
            <a:prstDash val="solid"/>
          </a:ln>
        </c:spPr>
        <c:txPr>
          <a:bodyPr rot="0" vert="horz"/>
          <a:lstStyle/>
          <a:p>
            <a:pPr>
              <a:defRPr sz="1200"/>
            </a:pPr>
            <a:endParaRPr lang="en-US"/>
          </a:p>
        </c:txPr>
        <c:crossAx val="518886768"/>
        <c:crosses val="autoZero"/>
        <c:crossBetween val="between"/>
      </c:valAx>
      <c:spPr>
        <a:noFill/>
        <a:ln w="21304">
          <a:noFill/>
        </a:ln>
      </c:spPr>
    </c:plotArea>
    <c:legend>
      <c:legendPos val="r"/>
      <c:layout>
        <c:manualLayout>
          <c:xMode val="edge"/>
          <c:yMode val="edge"/>
          <c:x val="0.72723423044249513"/>
          <c:y val="2.9468291038262501E-2"/>
          <c:w val="0.24774196995829173"/>
          <c:h val="0.88770640313166627"/>
        </c:manualLayout>
      </c:layout>
      <c:overlay val="0"/>
      <c:txPr>
        <a:bodyPr/>
        <a:lstStyle/>
        <a:p>
          <a:pPr>
            <a:defRPr sz="1100" b="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618768785568533E-2"/>
          <c:y val="5.8890396057335787E-2"/>
          <c:w val="0.73945039112500321"/>
          <c:h val="0.85911318607297971"/>
        </c:manualLayout>
      </c:layout>
      <c:lineChart>
        <c:grouping val="standard"/>
        <c:varyColors val="0"/>
        <c:ser>
          <c:idx val="2"/>
          <c:order val="0"/>
          <c:tx>
            <c:strRef>
              <c:f>Sheet1!$A$9</c:f>
              <c:strCache>
                <c:ptCount val="1"/>
                <c:pt idx="0">
                  <c:v>GER (8.1)</c:v>
                </c:pt>
              </c:strCache>
            </c:strRef>
          </c:tx>
          <c:spPr>
            <a:ln w="12700">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Sheet1!$B$9:$Q$9</c:f>
              <c:numCache>
                <c:formatCode>General</c:formatCode>
                <c:ptCount val="16"/>
                <c:pt idx="0">
                  <c:v>9.1199999999999992</c:v>
                </c:pt>
                <c:pt idx="1">
                  <c:v>9.01</c:v>
                </c:pt>
                <c:pt idx="2">
                  <c:v>8.8699999999999992</c:v>
                </c:pt>
                <c:pt idx="3">
                  <c:v>8.74</c:v>
                </c:pt>
                <c:pt idx="4">
                  <c:v>8.58</c:v>
                </c:pt>
                <c:pt idx="5">
                  <c:v>8.4700000000000006</c:v>
                </c:pt>
                <c:pt idx="6">
                  <c:v>8.3000000000000007</c:v>
                </c:pt>
                <c:pt idx="7">
                  <c:v>8.24</c:v>
                </c:pt>
                <c:pt idx="8">
                  <c:v>8.2100000000000009</c:v>
                </c:pt>
                <c:pt idx="9">
                  <c:v>8.24</c:v>
                </c:pt>
                <c:pt idx="10">
                  <c:v>8.25</c:v>
                </c:pt>
                <c:pt idx="11">
                  <c:v>8.3800000000000008</c:v>
                </c:pt>
                <c:pt idx="12">
                  <c:v>8.34</c:v>
                </c:pt>
                <c:pt idx="13">
                  <c:v>8.2799999999999994</c:v>
                </c:pt>
                <c:pt idx="14" formatCode="0.0">
                  <c:v>8.23</c:v>
                </c:pt>
                <c:pt idx="15" formatCode="0.0">
                  <c:v>8.1300000000000008</c:v>
                </c:pt>
              </c:numCache>
            </c:numRef>
          </c:val>
          <c:smooth val="0"/>
          <c:extLst xmlns:c16r2="http://schemas.microsoft.com/office/drawing/2015/06/chart">
            <c:ext xmlns:c16="http://schemas.microsoft.com/office/drawing/2014/chart" uri="{C3380CC4-5D6E-409C-BE32-E72D297353CC}">
              <c16:uniqueId val="{00000007-F9CA-4282-82E2-D91FCB7F2EBF}"/>
            </c:ext>
          </c:extLst>
        </c:ser>
        <c:ser>
          <c:idx val="0"/>
          <c:order val="1"/>
          <c:tx>
            <c:strRef>
              <c:f>Sheet1!$A$7</c:f>
              <c:strCache>
                <c:ptCount val="1"/>
                <c:pt idx="0">
                  <c:v>FRA (6.1)</c:v>
                </c:pt>
              </c:strCache>
            </c:strRef>
          </c:tx>
          <c:spPr>
            <a:ln w="12700">
              <a:solidFill>
                <a:schemeClr val="bg2">
                  <a:lumMod val="25000"/>
                </a:schemeClr>
              </a:solidFill>
            </a:ln>
          </c:spPr>
          <c:marker>
            <c:symbol val="circle"/>
            <c:size val="5"/>
            <c:spPr>
              <a:solidFill>
                <a:schemeClr val="bg2">
                  <a:lumMod val="25000"/>
                </a:schemeClr>
              </a:solidFill>
              <a:ln>
                <a:solidFill>
                  <a:schemeClr val="bg2">
                    <a:lumMod val="2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Sheet1!$B$7:$Q$7</c:f>
              <c:numCache>
                <c:formatCode>#,##0.00</c:formatCode>
                <c:ptCount val="16"/>
                <c:pt idx="0">
                  <c:v>7.97</c:v>
                </c:pt>
                <c:pt idx="1">
                  <c:v>7.83</c:v>
                </c:pt>
                <c:pt idx="2">
                  <c:v>7.71</c:v>
                </c:pt>
                <c:pt idx="3">
                  <c:v>7.55</c:v>
                </c:pt>
                <c:pt idx="4">
                  <c:v>7.39</c:v>
                </c:pt>
                <c:pt idx="5">
                  <c:v>7.22</c:v>
                </c:pt>
                <c:pt idx="6">
                  <c:v>7.11</c:v>
                </c:pt>
                <c:pt idx="7">
                  <c:v>7.06</c:v>
                </c:pt>
                <c:pt idx="8">
                  <c:v>6.9</c:v>
                </c:pt>
                <c:pt idx="9">
                  <c:v>6.66</c:v>
                </c:pt>
                <c:pt idx="10">
                  <c:v>6.43</c:v>
                </c:pt>
                <c:pt idx="11">
                  <c:v>6.36</c:v>
                </c:pt>
                <c:pt idx="12">
                  <c:v>6.34</c:v>
                </c:pt>
                <c:pt idx="13">
                  <c:v>6.28</c:v>
                </c:pt>
                <c:pt idx="14" formatCode="0.0">
                  <c:v>6.22</c:v>
                </c:pt>
                <c:pt idx="15" formatCode="0.0">
                  <c:v>6.13</c:v>
                </c:pt>
              </c:numCache>
            </c:numRef>
          </c:val>
          <c:smooth val="0"/>
          <c:extLst xmlns:c16r2="http://schemas.microsoft.com/office/drawing/2015/06/chart">
            <c:ext xmlns:c16="http://schemas.microsoft.com/office/drawing/2014/chart" uri="{C3380CC4-5D6E-409C-BE32-E72D297353CC}">
              <c16:uniqueId val="{00000008-F9CA-4282-82E2-D91FCB7F2EBF}"/>
            </c:ext>
          </c:extLst>
        </c:ser>
        <c:ser>
          <c:idx val="1"/>
          <c:order val="2"/>
          <c:tx>
            <c:strRef>
              <c:f>Sheet1!$A$8</c:f>
              <c:strCache>
                <c:ptCount val="1"/>
                <c:pt idx="0">
                  <c:v>SWIZ (4.6)</c:v>
                </c:pt>
              </c:strCache>
            </c:strRef>
          </c:tx>
          <c:spPr>
            <a:ln w="12700">
              <a:solidFill>
                <a:schemeClr val="tx2"/>
              </a:solidFill>
            </a:ln>
          </c:spPr>
          <c:marker>
            <c:symbol val="square"/>
            <c:size val="5"/>
            <c:spPr>
              <a:solidFill>
                <a:schemeClr val="tx2"/>
              </a:solidFill>
              <a:ln>
                <a:solidFill>
                  <a:schemeClr val="tx2"/>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Sheet1!$B$8:$Q$8</c:f>
              <c:numCache>
                <c:formatCode>General</c:formatCode>
                <c:ptCount val="16"/>
                <c:pt idx="0">
                  <c:v>6.29</c:v>
                </c:pt>
                <c:pt idx="1">
                  <c:v>6.04</c:v>
                </c:pt>
                <c:pt idx="2">
                  <c:v>5.95</c:v>
                </c:pt>
                <c:pt idx="3">
                  <c:v>5.82</c:v>
                </c:pt>
                <c:pt idx="4">
                  <c:v>5.67</c:v>
                </c:pt>
                <c:pt idx="5">
                  <c:v>5.54</c:v>
                </c:pt>
                <c:pt idx="6">
                  <c:v>5.39</c:v>
                </c:pt>
                <c:pt idx="7">
                  <c:v>5.36</c:v>
                </c:pt>
                <c:pt idx="8">
                  <c:v>5.21</c:v>
                </c:pt>
                <c:pt idx="9">
                  <c:v>5.0999999999999996</c:v>
                </c:pt>
                <c:pt idx="10">
                  <c:v>4.97</c:v>
                </c:pt>
                <c:pt idx="11">
                  <c:v>4.87</c:v>
                </c:pt>
                <c:pt idx="12">
                  <c:v>4.8</c:v>
                </c:pt>
                <c:pt idx="13">
                  <c:v>4.68</c:v>
                </c:pt>
                <c:pt idx="14" formatCode="0.0">
                  <c:v>4.58</c:v>
                </c:pt>
                <c:pt idx="15" formatCode="0.0">
                  <c:v>4.58</c:v>
                </c:pt>
              </c:numCache>
            </c:numRef>
          </c:val>
          <c:smooth val="0"/>
          <c:extLst xmlns:c16r2="http://schemas.microsoft.com/office/drawing/2015/06/chart">
            <c:ext xmlns:c16="http://schemas.microsoft.com/office/drawing/2014/chart" uri="{C3380CC4-5D6E-409C-BE32-E72D297353CC}">
              <c16:uniqueId val="{00000009-F9CA-4282-82E2-D91FCB7F2EBF}"/>
            </c:ext>
          </c:extLst>
        </c:ser>
        <c:ser>
          <c:idx val="10"/>
          <c:order val="3"/>
          <c:tx>
            <c:strRef>
              <c:f>Sheet1!$A$2</c:f>
              <c:strCache>
                <c:ptCount val="1"/>
                <c:pt idx="0">
                  <c:v>NETH (4.2**)</c:v>
                </c:pt>
              </c:strCache>
            </c:strRef>
          </c:tx>
          <c:spPr>
            <a:ln w="12700">
              <a:solidFill>
                <a:srgbClr val="00B050"/>
              </a:solidFill>
              <a:prstDash val="solid"/>
            </a:ln>
          </c:spPr>
          <c:marker>
            <c:symbol val="circle"/>
            <c:size val="5"/>
            <c:spPr>
              <a:solidFill>
                <a:srgbClr val="00B050"/>
              </a:solidFill>
              <a:ln>
                <a:solidFill>
                  <a:srgbClr val="00B05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Sheet1!$B$2:$Q$2</c:f>
              <c:numCache>
                <c:formatCode>#,##0.00</c:formatCode>
                <c:ptCount val="16"/>
                <c:pt idx="0">
                  <c:v>4.83</c:v>
                </c:pt>
                <c:pt idx="1">
                  <c:v>4.6500000000000004</c:v>
                </c:pt>
                <c:pt idx="2">
                  <c:v>4.57</c:v>
                </c:pt>
                <c:pt idx="3">
                  <c:v>4.5</c:v>
                </c:pt>
                <c:pt idx="4">
                  <c:v>4.47</c:v>
                </c:pt>
                <c:pt idx="5">
                  <c:v>4.45</c:v>
                </c:pt>
                <c:pt idx="6">
                  <c:v>4.78</c:v>
                </c:pt>
                <c:pt idx="7">
                  <c:v>4.74</c:v>
                </c:pt>
                <c:pt idx="8">
                  <c:v>4.7</c:v>
                </c:pt>
                <c:pt idx="9">
                  <c:v>4.66</c:v>
                </c:pt>
                <c:pt idx="12">
                  <c:v>4.25</c:v>
                </c:pt>
                <c:pt idx="13" formatCode="#,##0.0">
                  <c:v>4.18</c:v>
                </c:pt>
              </c:numCache>
            </c:numRef>
          </c:val>
          <c:smooth val="0"/>
          <c:extLst xmlns:c16r2="http://schemas.microsoft.com/office/drawing/2015/06/chart">
            <c:ext xmlns:c16="http://schemas.microsoft.com/office/drawing/2014/chart" uri="{C3380CC4-5D6E-409C-BE32-E72D297353CC}">
              <c16:uniqueId val="{00000002-F9CA-4282-82E2-D91FCB7F2EBF}"/>
            </c:ext>
          </c:extLst>
        </c:ser>
        <c:ser>
          <c:idx val="9"/>
          <c:order val="4"/>
          <c:tx>
            <c:strRef>
              <c:f>Sheet1!$A$3</c:f>
              <c:strCache>
                <c:ptCount val="1"/>
                <c:pt idx="0">
                  <c:v>NOR (3.8)</c:v>
                </c:pt>
              </c:strCache>
            </c:strRef>
          </c:tx>
          <c:spPr>
            <a:ln w="12700">
              <a:solidFill>
                <a:srgbClr val="FFC000"/>
              </a:solidFill>
              <a:prstDash val="solid"/>
            </a:ln>
          </c:spPr>
          <c:marker>
            <c:symbol val="square"/>
            <c:size val="5"/>
            <c:spPr>
              <a:solidFill>
                <a:srgbClr val="FFC000"/>
              </a:solidFill>
              <a:ln>
                <a:solidFill>
                  <a:srgbClr val="FFC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Sheet1!$B$3:$Q$3</c:f>
              <c:numCache>
                <c:formatCode>General</c:formatCode>
                <c:ptCount val="16"/>
                <c:pt idx="0" formatCode="#,##0.00">
                  <c:v>3.8</c:v>
                </c:pt>
                <c:pt idx="1">
                  <c:v>3.82</c:v>
                </c:pt>
                <c:pt idx="2">
                  <c:v>4.99</c:v>
                </c:pt>
                <c:pt idx="3">
                  <c:v>4.99</c:v>
                </c:pt>
                <c:pt idx="4">
                  <c:v>5.25</c:v>
                </c:pt>
                <c:pt idx="5">
                  <c:v>5.16</c:v>
                </c:pt>
                <c:pt idx="6">
                  <c:v>5.03</c:v>
                </c:pt>
                <c:pt idx="7">
                  <c:v>4.8600000000000003</c:v>
                </c:pt>
                <c:pt idx="8">
                  <c:v>4.6399999999999997</c:v>
                </c:pt>
                <c:pt idx="9">
                  <c:v>4.5199999999999996</c:v>
                </c:pt>
                <c:pt idx="10">
                  <c:v>4.3</c:v>
                </c:pt>
                <c:pt idx="11" formatCode="#,##0.00">
                  <c:v>4.1900000000000004</c:v>
                </c:pt>
                <c:pt idx="12" formatCode="#,##0.00">
                  <c:v>3.97</c:v>
                </c:pt>
                <c:pt idx="13" formatCode="#,##0.00">
                  <c:v>3.86</c:v>
                </c:pt>
                <c:pt idx="14" formatCode="#,##0.0">
                  <c:v>3.84</c:v>
                </c:pt>
                <c:pt idx="15" formatCode="#,##0.0">
                  <c:v>3.76</c:v>
                </c:pt>
              </c:numCache>
            </c:numRef>
          </c:val>
          <c:smooth val="0"/>
          <c:extLst xmlns:c16r2="http://schemas.microsoft.com/office/drawing/2015/06/chart">
            <c:ext xmlns:c16="http://schemas.microsoft.com/office/drawing/2014/chart" uri="{C3380CC4-5D6E-409C-BE32-E72D297353CC}">
              <c16:uniqueId val="{00000003-F9CA-4282-82E2-D91FCB7F2EBF}"/>
            </c:ext>
          </c:extLst>
        </c:ser>
        <c:ser>
          <c:idx val="6"/>
          <c:order val="5"/>
          <c:tx>
            <c:strRef>
              <c:f>Sheet1!$A$6</c:f>
              <c:strCache>
                <c:ptCount val="1"/>
                <c:pt idx="0">
                  <c:v>AUS (3.8*)</c:v>
                </c:pt>
              </c:strCache>
            </c:strRef>
          </c:tx>
          <c:spPr>
            <a:ln w="12700">
              <a:solidFill>
                <a:schemeClr val="accent6">
                  <a:lumMod val="60000"/>
                  <a:lumOff val="40000"/>
                </a:schemeClr>
              </a:solidFill>
              <a:prstDash val="solid"/>
            </a:ln>
          </c:spPr>
          <c:marker>
            <c:symbol val="diamond"/>
            <c:size val="6"/>
            <c:spPr>
              <a:solidFill>
                <a:schemeClr val="accent6">
                  <a:lumMod val="60000"/>
                  <a:lumOff val="40000"/>
                </a:schemeClr>
              </a:solidFill>
              <a:ln>
                <a:solidFill>
                  <a:schemeClr val="accent6">
                    <a:lumMod val="60000"/>
                    <a:lumOff val="40000"/>
                  </a:schemeClr>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Sheet1!$B$6:$Q$6</c:f>
              <c:numCache>
                <c:formatCode>General</c:formatCode>
                <c:ptCount val="16"/>
                <c:pt idx="0">
                  <c:v>4.04</c:v>
                </c:pt>
                <c:pt idx="1">
                  <c:v>3.95</c:v>
                </c:pt>
                <c:pt idx="2">
                  <c:v>3.93</c:v>
                </c:pt>
                <c:pt idx="3">
                  <c:v>3.97</c:v>
                </c:pt>
                <c:pt idx="4">
                  <c:v>4</c:v>
                </c:pt>
                <c:pt idx="5">
                  <c:v>3.9</c:v>
                </c:pt>
                <c:pt idx="6">
                  <c:v>3.93</c:v>
                </c:pt>
                <c:pt idx="8">
                  <c:v>3.82</c:v>
                </c:pt>
                <c:pt idx="9">
                  <c:v>3.77</c:v>
                </c:pt>
                <c:pt idx="10">
                  <c:v>3.78</c:v>
                </c:pt>
                <c:pt idx="11">
                  <c:v>3.79</c:v>
                </c:pt>
                <c:pt idx="12">
                  <c:v>3.75</c:v>
                </c:pt>
                <c:pt idx="13">
                  <c:v>3.74</c:v>
                </c:pt>
                <c:pt idx="14" formatCode="0.0">
                  <c:v>3.79</c:v>
                </c:pt>
              </c:numCache>
            </c:numRef>
          </c:val>
          <c:smooth val="0"/>
          <c:extLst xmlns:c16r2="http://schemas.microsoft.com/office/drawing/2015/06/chart">
            <c:ext xmlns:c16="http://schemas.microsoft.com/office/drawing/2014/chart" uri="{C3380CC4-5D6E-409C-BE32-E72D297353CC}">
              <c16:uniqueId val="{00000006-F9CA-4282-82E2-D91FCB7F2EBF}"/>
            </c:ext>
          </c:extLst>
        </c:ser>
        <c:ser>
          <c:idx val="8"/>
          <c:order val="6"/>
          <c:tx>
            <c:strRef>
              <c:f>Sheet1!$A$12</c:f>
              <c:strCache>
                <c:ptCount val="1"/>
                <c:pt idx="0">
                  <c:v>US (2.8*)</c:v>
                </c:pt>
              </c:strCache>
            </c:strRef>
          </c:tx>
          <c:spPr>
            <a:ln w="12700">
              <a:solidFill>
                <a:schemeClr val="tx1"/>
              </a:solidFill>
            </a:ln>
          </c:spPr>
          <c:marker>
            <c:symbol val="x"/>
            <c:size val="5"/>
            <c:spPr>
              <a:solidFill>
                <a:schemeClr val="tx1"/>
              </a:solidFill>
              <a:ln>
                <a:solidFill>
                  <a:schemeClr val="tx1"/>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Sheet1!$B$12:$Q$12</c:f>
              <c:numCache>
                <c:formatCode>General</c:formatCode>
                <c:ptCount val="16"/>
                <c:pt idx="0">
                  <c:v>3.49</c:v>
                </c:pt>
                <c:pt idx="1">
                  <c:v>3.47</c:v>
                </c:pt>
                <c:pt idx="2">
                  <c:v>3.39</c:v>
                </c:pt>
                <c:pt idx="3">
                  <c:v>3.33</c:v>
                </c:pt>
                <c:pt idx="4">
                  <c:v>3.26</c:v>
                </c:pt>
                <c:pt idx="5">
                  <c:v>3.2</c:v>
                </c:pt>
                <c:pt idx="6">
                  <c:v>3.18</c:v>
                </c:pt>
                <c:pt idx="7">
                  <c:v>3.14</c:v>
                </c:pt>
                <c:pt idx="8">
                  <c:v>3.13</c:v>
                </c:pt>
                <c:pt idx="9">
                  <c:v>3.08</c:v>
                </c:pt>
                <c:pt idx="10">
                  <c:v>3.05</c:v>
                </c:pt>
                <c:pt idx="11">
                  <c:v>2.97</c:v>
                </c:pt>
                <c:pt idx="12">
                  <c:v>2.93</c:v>
                </c:pt>
                <c:pt idx="13">
                  <c:v>2.89</c:v>
                </c:pt>
                <c:pt idx="14" formatCode="0.0">
                  <c:v>2.83</c:v>
                </c:pt>
              </c:numCache>
            </c:numRef>
          </c:val>
          <c:smooth val="0"/>
          <c:extLst xmlns:c16r2="http://schemas.microsoft.com/office/drawing/2015/06/chart">
            <c:ext xmlns:c16="http://schemas.microsoft.com/office/drawing/2014/chart" uri="{C3380CC4-5D6E-409C-BE32-E72D297353CC}">
              <c16:uniqueId val="{0000000C-F9CA-4282-82E2-D91FCB7F2EBF}"/>
            </c:ext>
          </c:extLst>
        </c:ser>
        <c:ser>
          <c:idx val="13"/>
          <c:order val="7"/>
          <c:tx>
            <c:strRef>
              <c:f>Sheet1!$A$11</c:f>
              <c:strCache>
                <c:ptCount val="1"/>
                <c:pt idx="0">
                  <c:v>NZ (2.7)</c:v>
                </c:pt>
              </c:strCache>
            </c:strRef>
          </c:tx>
          <c:spPr>
            <a:ln w="12700">
              <a:solidFill>
                <a:srgbClr val="D30799"/>
              </a:solidFill>
            </a:ln>
          </c:spPr>
          <c:marker>
            <c:symbol val="triangle"/>
            <c:size val="6"/>
            <c:spPr>
              <a:solidFill>
                <a:srgbClr val="D30799"/>
              </a:solidFill>
              <a:ln>
                <a:solidFill>
                  <a:srgbClr val="D30799"/>
                </a:solidFill>
              </a:ln>
            </c:spPr>
          </c:marker>
          <c:val>
            <c:numRef>
              <c:f>Sheet1!$B$11:$Q$11</c:f>
              <c:numCache>
                <c:formatCode>0.0</c:formatCode>
                <c:ptCount val="16"/>
                <c:pt idx="9">
                  <c:v>2.41</c:v>
                </c:pt>
                <c:pt idx="10">
                  <c:v>2.75</c:v>
                </c:pt>
                <c:pt idx="11">
                  <c:v>2.82</c:v>
                </c:pt>
                <c:pt idx="12">
                  <c:v>2.83</c:v>
                </c:pt>
                <c:pt idx="13">
                  <c:v>2.78</c:v>
                </c:pt>
                <c:pt idx="14">
                  <c:v>2.75</c:v>
                </c:pt>
                <c:pt idx="15">
                  <c:v>2.71</c:v>
                </c:pt>
              </c:numCache>
            </c:numRef>
          </c:val>
          <c:smooth val="0"/>
          <c:extLst xmlns:c16r2="http://schemas.microsoft.com/office/drawing/2015/06/chart">
            <c:ext xmlns:c16="http://schemas.microsoft.com/office/drawing/2014/chart" uri="{C3380CC4-5D6E-409C-BE32-E72D297353CC}">
              <c16:uniqueId val="{00000000-0EC6-4734-878A-024C40A5FE75}"/>
            </c:ext>
          </c:extLst>
        </c:ser>
        <c:ser>
          <c:idx val="5"/>
          <c:order val="8"/>
          <c:tx>
            <c:strRef>
              <c:f>Sheet1!$A$10</c:f>
              <c:strCache>
                <c:ptCount val="1"/>
                <c:pt idx="0">
                  <c:v>CAN (2.6)</c:v>
                </c:pt>
              </c:strCache>
            </c:strRef>
          </c:tx>
          <c:spPr>
            <a:ln w="12700">
              <a:solidFill>
                <a:srgbClr val="7030A0"/>
              </a:solidFill>
            </a:ln>
          </c:spPr>
          <c:marker>
            <c:symbol val="square"/>
            <c:size val="5"/>
            <c:spPr>
              <a:solidFill>
                <a:srgbClr val="7030A0"/>
              </a:solidFill>
              <a:ln>
                <a:solidFill>
                  <a:srgbClr val="7030A0"/>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Sheet1!$B$10:$Q$10</c:f>
              <c:numCache>
                <c:formatCode>#,##0.00</c:formatCode>
                <c:ptCount val="16"/>
                <c:pt idx="0">
                  <c:v>3.77</c:v>
                </c:pt>
                <c:pt idx="1">
                  <c:v>3.69</c:v>
                </c:pt>
                <c:pt idx="2">
                  <c:v>3.64</c:v>
                </c:pt>
                <c:pt idx="3">
                  <c:v>3.5</c:v>
                </c:pt>
                <c:pt idx="4">
                  <c:v>3.44</c:v>
                </c:pt>
                <c:pt idx="5">
                  <c:v>3.1</c:v>
                </c:pt>
                <c:pt idx="6">
                  <c:v>3.02</c:v>
                </c:pt>
                <c:pt idx="7">
                  <c:v>2.96</c:v>
                </c:pt>
                <c:pt idx="8">
                  <c:v>2.85</c:v>
                </c:pt>
                <c:pt idx="9">
                  <c:v>2.8</c:v>
                </c:pt>
                <c:pt idx="10">
                  <c:v>2.78</c:v>
                </c:pt>
                <c:pt idx="11">
                  <c:v>2.8</c:v>
                </c:pt>
                <c:pt idx="12">
                  <c:v>2.78</c:v>
                </c:pt>
                <c:pt idx="13">
                  <c:v>2.71</c:v>
                </c:pt>
                <c:pt idx="14" formatCode="0.0">
                  <c:v>2.67</c:v>
                </c:pt>
                <c:pt idx="15" formatCode="0.0">
                  <c:v>2.61</c:v>
                </c:pt>
              </c:numCache>
            </c:numRef>
          </c:val>
          <c:smooth val="0"/>
          <c:extLst xmlns:c16r2="http://schemas.microsoft.com/office/drawing/2015/06/chart">
            <c:ext xmlns:c16="http://schemas.microsoft.com/office/drawing/2014/chart" uri="{C3380CC4-5D6E-409C-BE32-E72D297353CC}">
              <c16:uniqueId val="{0000000A-F9CA-4282-82E2-D91FCB7F2EBF}"/>
            </c:ext>
          </c:extLst>
        </c:ser>
        <c:ser>
          <c:idx val="11"/>
          <c:order val="9"/>
          <c:tx>
            <c:strRef>
              <c:f>Sheet1!$A$4</c:f>
              <c:strCache>
                <c:ptCount val="1"/>
                <c:pt idx="0">
                  <c:v>UK (2.6)</c:v>
                </c:pt>
              </c:strCache>
            </c:strRef>
          </c:tx>
          <c:spPr>
            <a:ln w="12700">
              <a:solidFill>
                <a:srgbClr val="C00000"/>
              </a:solidFill>
              <a:prstDash val="solid"/>
            </a:ln>
          </c:spPr>
          <c:marker>
            <c:symbol val="triangle"/>
            <c:size val="5"/>
            <c:spPr>
              <a:solidFill>
                <a:srgbClr val="C00000"/>
              </a:solidFill>
              <a:ln>
                <a:solidFill>
                  <a:srgbClr val="C00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Sheet1!$B$4:$Q$4</c:f>
              <c:numCache>
                <c:formatCode>#,##0.00</c:formatCode>
                <c:ptCount val="16"/>
                <c:pt idx="0">
                  <c:v>4.08</c:v>
                </c:pt>
                <c:pt idx="1">
                  <c:v>4.04</c:v>
                </c:pt>
                <c:pt idx="2">
                  <c:v>3.98</c:v>
                </c:pt>
                <c:pt idx="3">
                  <c:v>3.95</c:v>
                </c:pt>
                <c:pt idx="4">
                  <c:v>3.86</c:v>
                </c:pt>
                <c:pt idx="5">
                  <c:v>3.72</c:v>
                </c:pt>
                <c:pt idx="6">
                  <c:v>3.54</c:v>
                </c:pt>
                <c:pt idx="7">
                  <c:v>3.39</c:v>
                </c:pt>
                <c:pt idx="8">
                  <c:v>3.33</c:v>
                </c:pt>
                <c:pt idx="9">
                  <c:v>3.26</c:v>
                </c:pt>
                <c:pt idx="10">
                  <c:v>2.93</c:v>
                </c:pt>
                <c:pt idx="11">
                  <c:v>2.88</c:v>
                </c:pt>
                <c:pt idx="12">
                  <c:v>2.81</c:v>
                </c:pt>
                <c:pt idx="13">
                  <c:v>2.76</c:v>
                </c:pt>
                <c:pt idx="14" formatCode="#,##0.0">
                  <c:v>2.73</c:v>
                </c:pt>
                <c:pt idx="15" formatCode="#,##0.0">
                  <c:v>2.61</c:v>
                </c:pt>
              </c:numCache>
            </c:numRef>
          </c:val>
          <c:smooth val="0"/>
          <c:extLst xmlns:c16r2="http://schemas.microsoft.com/office/drawing/2015/06/chart">
            <c:ext xmlns:c16="http://schemas.microsoft.com/office/drawing/2014/chart" uri="{C3380CC4-5D6E-409C-BE32-E72D297353CC}">
              <c16:uniqueId val="{00000005-F9CA-4282-82E2-D91FCB7F2EBF}"/>
            </c:ext>
          </c:extLst>
        </c:ser>
        <c:ser>
          <c:idx val="12"/>
          <c:order val="10"/>
          <c:tx>
            <c:strRef>
              <c:f>Sheet1!$A$5</c:f>
              <c:strCache>
                <c:ptCount val="1"/>
                <c:pt idx="0">
                  <c:v>SWE (2.4)</c:v>
                </c:pt>
              </c:strCache>
            </c:strRef>
          </c:tx>
          <c:spPr>
            <a:ln w="12700">
              <a:solidFill>
                <a:schemeClr val="accent2"/>
              </a:solidFill>
              <a:prstDash val="solid"/>
            </a:ln>
          </c:spPr>
          <c:marker>
            <c:symbol val="circle"/>
            <c:size val="5"/>
            <c:spPr>
              <a:solidFill>
                <a:schemeClr val="accent2"/>
              </a:solidFill>
              <a:ln>
                <a:solidFill>
                  <a:schemeClr val="accent2"/>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Sheet1!$B$5:$Q$5</c:f>
              <c:numCache>
                <c:formatCode>#,##0.00</c:formatCode>
                <c:ptCount val="16"/>
                <c:pt idx="0">
                  <c:v>3.58</c:v>
                </c:pt>
                <c:pt idx="1">
                  <c:v>3.27</c:v>
                </c:pt>
                <c:pt idx="2">
                  <c:v>3.13</c:v>
                </c:pt>
                <c:pt idx="3">
                  <c:v>3.05</c:v>
                </c:pt>
                <c:pt idx="4">
                  <c:v>3.01</c:v>
                </c:pt>
                <c:pt idx="5">
                  <c:v>2.93</c:v>
                </c:pt>
                <c:pt idx="6">
                  <c:v>2.89</c:v>
                </c:pt>
                <c:pt idx="7">
                  <c:v>2.86</c:v>
                </c:pt>
                <c:pt idx="8">
                  <c:v>2.81</c:v>
                </c:pt>
                <c:pt idx="9">
                  <c:v>2.76</c:v>
                </c:pt>
                <c:pt idx="10">
                  <c:v>2.73</c:v>
                </c:pt>
                <c:pt idx="11">
                  <c:v>2.71</c:v>
                </c:pt>
                <c:pt idx="12">
                  <c:v>2.62</c:v>
                </c:pt>
                <c:pt idx="13">
                  <c:v>2.59</c:v>
                </c:pt>
                <c:pt idx="14" formatCode="#,##0.0">
                  <c:v>2.54</c:v>
                </c:pt>
                <c:pt idx="15" formatCode="#,##0.0">
                  <c:v>2.44</c:v>
                </c:pt>
              </c:numCache>
            </c:numRef>
          </c:val>
          <c:smooth val="0"/>
          <c:extLst xmlns:c16r2="http://schemas.microsoft.com/office/drawing/2015/06/chart">
            <c:ext xmlns:c16="http://schemas.microsoft.com/office/drawing/2014/chart" uri="{C3380CC4-5D6E-409C-BE32-E72D297353CC}">
              <c16:uniqueId val="{00000004-F9CA-4282-82E2-D91FCB7F2EBF}"/>
            </c:ext>
          </c:extLst>
        </c:ser>
        <c:dLbls>
          <c:showLegendKey val="0"/>
          <c:showVal val="0"/>
          <c:showCatName val="0"/>
          <c:showSerName val="0"/>
          <c:showPercent val="0"/>
          <c:showBubbleSize val="0"/>
        </c:dLbls>
        <c:marker val="1"/>
        <c:smooth val="0"/>
        <c:axId val="518887944"/>
        <c:axId val="518888336"/>
      </c:lineChart>
      <c:catAx>
        <c:axId val="518887944"/>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18888336"/>
        <c:crosses val="autoZero"/>
        <c:auto val="1"/>
        <c:lblAlgn val="ctr"/>
        <c:lblOffset val="100"/>
        <c:tickLblSkip val="1"/>
        <c:tickMarkSkip val="1"/>
        <c:noMultiLvlLbl val="0"/>
      </c:catAx>
      <c:valAx>
        <c:axId val="518888336"/>
        <c:scaling>
          <c:orientation val="minMax"/>
          <c:min val="0"/>
        </c:scaling>
        <c:delete val="0"/>
        <c:axPos val="l"/>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18887944"/>
        <c:crosses val="autoZero"/>
        <c:crossBetween val="between"/>
      </c:valAx>
      <c:spPr>
        <a:noFill/>
        <a:ln w="21304">
          <a:noFill/>
        </a:ln>
      </c:spPr>
    </c:plotArea>
    <c:legend>
      <c:legendPos val="r"/>
      <c:layout>
        <c:manualLayout>
          <c:xMode val="edge"/>
          <c:yMode val="edge"/>
          <c:x val="0.8094678319338583"/>
          <c:y val="0"/>
          <c:w val="0.19053216806614159"/>
          <c:h val="0.92777869442362415"/>
        </c:manualLayout>
      </c:layout>
      <c:overlay val="0"/>
      <c:spPr>
        <a:noFill/>
        <a:ln w="21304">
          <a:noFill/>
        </a:ln>
      </c:spPr>
      <c:txPr>
        <a:bodyPr/>
        <a:lstStyle/>
        <a:p>
          <a:pPr>
            <a:defRPr sz="120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455243254048005E-2"/>
          <c:y val="3.0122716234665121E-2"/>
          <c:w val="0.91939224517942919"/>
          <c:h val="0.84720569601635565"/>
        </c:manualLayout>
      </c:layout>
      <c:barChart>
        <c:barDir val="col"/>
        <c:grouping val="clustered"/>
        <c:varyColors val="0"/>
        <c:ser>
          <c:idx val="0"/>
          <c:order val="0"/>
          <c:spPr>
            <a:solidFill>
              <a:srgbClr val="1F497D"/>
            </a:solidFill>
            <a:ln w="13736">
              <a:noFill/>
              <a:prstDash val="solid"/>
            </a:ln>
          </c:spPr>
          <c:invertIfNegative val="0"/>
          <c:dPt>
            <c:idx val="3"/>
            <c:invertIfNegative val="0"/>
            <c:bubble3D val="0"/>
            <c:extLst xmlns:c16r2="http://schemas.microsoft.com/office/drawing/2015/06/chart">
              <c:ext xmlns:c16="http://schemas.microsoft.com/office/drawing/2014/chart" uri="{C3380CC4-5D6E-409C-BE32-E72D297353CC}">
                <c16:uniqueId val="{00000000-0D37-4387-AA58-6AF2D8FA3EEF}"/>
              </c:ext>
            </c:extLst>
          </c:dPt>
          <c:dPt>
            <c:idx val="5"/>
            <c:invertIfNegative val="0"/>
            <c:bubble3D val="0"/>
            <c:extLst xmlns:c16r2="http://schemas.microsoft.com/office/drawing/2015/06/chart">
              <c:ext xmlns:c16="http://schemas.microsoft.com/office/drawing/2014/chart" uri="{C3380CC4-5D6E-409C-BE32-E72D297353CC}">
                <c16:uniqueId val="{00000001-0D37-4387-AA58-6AF2D8FA3EEF}"/>
              </c:ext>
            </c:extLst>
          </c:dPt>
          <c:dLbls>
            <c:numFmt formatCode="#,##0.0" sourceLinked="0"/>
            <c:spPr>
              <a:noFill/>
              <a:ln w="27473">
                <a:noFill/>
              </a:ln>
            </c:spPr>
            <c:txPr>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Sheet1!$A$3:$A$12</c:f>
              <c:strCache>
                <c:ptCount val="10"/>
                <c:pt idx="0">
                  <c:v>SWE</c:v>
                </c:pt>
                <c:pt idx="1">
                  <c:v>NZ</c:v>
                </c:pt>
                <c:pt idx="2">
                  <c:v>SWIZ</c:v>
                </c:pt>
                <c:pt idx="3">
                  <c:v>US</c:v>
                </c:pt>
                <c:pt idx="4">
                  <c:v>NOR</c:v>
                </c:pt>
                <c:pt idx="5">
                  <c:v>FR</c:v>
                </c:pt>
                <c:pt idx="6">
                  <c:v>AUS</c:v>
                </c:pt>
                <c:pt idx="7">
                  <c:v>CAN</c:v>
                </c:pt>
                <c:pt idx="8">
                  <c:v>NETH</c:v>
                </c:pt>
                <c:pt idx="9">
                  <c:v>GER</c:v>
                </c:pt>
              </c:strCache>
            </c:strRef>
          </c:cat>
          <c:val>
            <c:numRef>
              <c:f>Sheet1!$B$3:$B$12</c:f>
              <c:numCache>
                <c:formatCode>General</c:formatCode>
                <c:ptCount val="10"/>
                <c:pt idx="0">
                  <c:v>2.9</c:v>
                </c:pt>
                <c:pt idx="1">
                  <c:v>3.7</c:v>
                </c:pt>
                <c:pt idx="2">
                  <c:v>3.9</c:v>
                </c:pt>
                <c:pt idx="3">
                  <c:v>4</c:v>
                </c:pt>
                <c:pt idx="4">
                  <c:v>4.3</c:v>
                </c:pt>
                <c:pt idx="5">
                  <c:v>6.3</c:v>
                </c:pt>
                <c:pt idx="6">
                  <c:v>7.4</c:v>
                </c:pt>
                <c:pt idx="7">
                  <c:v>7.7</c:v>
                </c:pt>
                <c:pt idx="8">
                  <c:v>8.1999999999999993</c:v>
                </c:pt>
                <c:pt idx="9">
                  <c:v>10</c:v>
                </c:pt>
              </c:numCache>
            </c:numRef>
          </c:val>
          <c:extLst xmlns:c16r2="http://schemas.microsoft.com/office/drawing/2015/06/chart">
            <c:ext xmlns:c16="http://schemas.microsoft.com/office/drawing/2014/chart" uri="{C3380CC4-5D6E-409C-BE32-E72D297353CC}">
              <c16:uniqueId val="{00000002-0D37-4387-AA58-6AF2D8FA3EEF}"/>
            </c:ext>
          </c:extLst>
        </c:ser>
        <c:dLbls>
          <c:showLegendKey val="0"/>
          <c:showVal val="1"/>
          <c:showCatName val="0"/>
          <c:showSerName val="0"/>
          <c:showPercent val="0"/>
          <c:showBubbleSize val="0"/>
        </c:dLbls>
        <c:gapWidth val="81"/>
        <c:axId val="520239696"/>
        <c:axId val="520240088"/>
      </c:barChart>
      <c:lineChart>
        <c:grouping val="standard"/>
        <c:varyColors val="0"/>
        <c:ser>
          <c:idx val="1"/>
          <c:order val="1"/>
          <c:marker>
            <c:symbol val="none"/>
          </c:marker>
          <c:cat>
            <c:strRef>
              <c:f>Sheet1!$A$3:$A$12</c:f>
              <c:strCache>
                <c:ptCount val="10"/>
                <c:pt idx="0">
                  <c:v>SWE</c:v>
                </c:pt>
                <c:pt idx="1">
                  <c:v>NZ</c:v>
                </c:pt>
                <c:pt idx="2">
                  <c:v>SWIZ</c:v>
                </c:pt>
                <c:pt idx="3">
                  <c:v>US</c:v>
                </c:pt>
                <c:pt idx="4">
                  <c:v>NOR</c:v>
                </c:pt>
                <c:pt idx="5">
                  <c:v>FR</c:v>
                </c:pt>
                <c:pt idx="6">
                  <c:v>AUS</c:v>
                </c:pt>
                <c:pt idx="7">
                  <c:v>CAN</c:v>
                </c:pt>
                <c:pt idx="8">
                  <c:v>NETH</c:v>
                </c:pt>
                <c:pt idx="9">
                  <c:v>GER</c:v>
                </c:pt>
              </c:strCache>
            </c:strRef>
          </c:cat>
          <c:val>
            <c:numRef>
              <c:f>Sheet1!$C$3:$C$12</c:f>
              <c:numCache>
                <c:formatCode>General</c:formatCode>
                <c:ptCount val="10"/>
                <c:pt idx="0">
                  <c:v>6.35</c:v>
                </c:pt>
                <c:pt idx="1">
                  <c:v>6.35</c:v>
                </c:pt>
                <c:pt idx="2">
                  <c:v>6.35</c:v>
                </c:pt>
                <c:pt idx="3">
                  <c:v>6.35</c:v>
                </c:pt>
                <c:pt idx="4">
                  <c:v>6.35</c:v>
                </c:pt>
                <c:pt idx="5">
                  <c:v>6.35</c:v>
                </c:pt>
                <c:pt idx="6">
                  <c:v>6.35</c:v>
                </c:pt>
                <c:pt idx="7">
                  <c:v>6.35</c:v>
                </c:pt>
                <c:pt idx="8">
                  <c:v>6.35</c:v>
                </c:pt>
                <c:pt idx="9">
                  <c:v>6.35</c:v>
                </c:pt>
              </c:numCache>
            </c:numRef>
          </c:val>
          <c:smooth val="0"/>
          <c:extLst xmlns:c16r2="http://schemas.microsoft.com/office/drawing/2015/06/chart">
            <c:ext xmlns:c16="http://schemas.microsoft.com/office/drawing/2014/chart" uri="{C3380CC4-5D6E-409C-BE32-E72D297353CC}">
              <c16:uniqueId val="{00000003-0D37-4387-AA58-6AF2D8FA3EEF}"/>
            </c:ext>
          </c:extLst>
        </c:ser>
        <c:dLbls>
          <c:showLegendKey val="0"/>
          <c:showVal val="0"/>
          <c:showCatName val="0"/>
          <c:showSerName val="0"/>
          <c:showPercent val="0"/>
          <c:showBubbleSize val="0"/>
        </c:dLbls>
        <c:marker val="1"/>
        <c:smooth val="0"/>
        <c:axId val="520239696"/>
        <c:axId val="520240088"/>
      </c:lineChart>
      <c:catAx>
        <c:axId val="520239696"/>
        <c:scaling>
          <c:orientation val="minMax"/>
        </c:scaling>
        <c:delete val="0"/>
        <c:axPos val="b"/>
        <c:numFmt formatCode="General" sourceLinked="1"/>
        <c:majorTickMark val="out"/>
        <c:minorTickMark val="none"/>
        <c:tickLblPos val="nextTo"/>
        <c:spPr>
          <a:ln w="3434">
            <a:solidFill>
              <a:schemeClr val="tx1"/>
            </a:solidFill>
            <a:prstDash val="solid"/>
          </a:ln>
        </c:spPr>
        <c:txPr>
          <a:bodyPr rot="0" vert="horz"/>
          <a:lstStyle/>
          <a:p>
            <a:pPr>
              <a:defRPr sz="1400" b="1"/>
            </a:pPr>
            <a:endParaRPr lang="en-US"/>
          </a:p>
        </c:txPr>
        <c:crossAx val="520240088"/>
        <c:crosses val="autoZero"/>
        <c:auto val="1"/>
        <c:lblAlgn val="ctr"/>
        <c:lblOffset val="100"/>
        <c:tickLblSkip val="1"/>
        <c:tickMarkSkip val="1"/>
        <c:noMultiLvlLbl val="0"/>
      </c:catAx>
      <c:valAx>
        <c:axId val="520240088"/>
        <c:scaling>
          <c:orientation val="minMax"/>
        </c:scaling>
        <c:delete val="0"/>
        <c:axPos val="l"/>
        <c:numFmt formatCode="#,##0" sourceLinked="0"/>
        <c:majorTickMark val="out"/>
        <c:minorTickMark val="none"/>
        <c:tickLblPos val="nextTo"/>
        <c:spPr>
          <a:ln w="3434">
            <a:solidFill>
              <a:schemeClr val="tx1"/>
            </a:solidFill>
            <a:prstDash val="solid"/>
          </a:ln>
        </c:spPr>
        <c:txPr>
          <a:bodyPr rot="0" vert="horz"/>
          <a:lstStyle/>
          <a:p>
            <a:pPr>
              <a:defRPr/>
            </a:pPr>
            <a:endParaRPr lang="en-US"/>
          </a:p>
        </c:txPr>
        <c:crossAx val="520239696"/>
        <c:crosses val="autoZero"/>
        <c:crossBetween val="between"/>
      </c:valAx>
      <c:spPr>
        <a:noFill/>
        <a:ln w="27473">
          <a:noFill/>
        </a:ln>
      </c:spPr>
    </c:plotArea>
    <c:plotVisOnly val="1"/>
    <c:dispBlanksAs val="gap"/>
    <c:showDLblsOverMax val="0"/>
  </c:chart>
  <c:spPr>
    <a:noFill/>
    <a:ln>
      <a:noFill/>
    </a:ln>
  </c:spPr>
  <c:txPr>
    <a:bodyPr/>
    <a:lstStyle/>
    <a:p>
      <a:pPr>
        <a:defRPr sz="1200" b="0" i="0" u="none" strike="noStrike" baseline="0">
          <a:solidFill>
            <a:schemeClr val="accent5"/>
          </a:solidFill>
          <a:latin typeface="Lato" charset="0"/>
          <a:ea typeface="Lato" charset="0"/>
          <a:cs typeface="Lato"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443113089124728E-2"/>
          <c:y val="3.399995800549379E-2"/>
          <c:w val="0.91485370306972502"/>
          <c:h val="0.87038282916791831"/>
        </c:manualLayout>
      </c:layout>
      <c:barChart>
        <c:barDir val="col"/>
        <c:grouping val="clustered"/>
        <c:varyColors val="0"/>
        <c:ser>
          <c:idx val="0"/>
          <c:order val="0"/>
          <c:spPr>
            <a:solidFill>
              <a:srgbClr val="1F497D"/>
            </a:solidFill>
            <a:ln w="13736">
              <a:noFill/>
              <a:prstDash val="solid"/>
            </a:ln>
          </c:spPr>
          <c:invertIfNegative val="0"/>
          <c:dPt>
            <c:idx val="3"/>
            <c:invertIfNegative val="0"/>
            <c:bubble3D val="0"/>
            <c:extLst xmlns:c16r2="http://schemas.microsoft.com/office/drawing/2015/06/chart">
              <c:ext xmlns:c16="http://schemas.microsoft.com/office/drawing/2014/chart" uri="{C3380CC4-5D6E-409C-BE32-E72D297353CC}">
                <c16:uniqueId val="{00000000-2E88-4942-8F36-B49BDDC005B9}"/>
              </c:ext>
            </c:extLst>
          </c:dPt>
          <c:dPt>
            <c:idx val="5"/>
            <c:invertIfNegative val="0"/>
            <c:bubble3D val="0"/>
            <c:extLst xmlns:c16r2="http://schemas.microsoft.com/office/drawing/2015/06/chart">
              <c:ext xmlns:c16="http://schemas.microsoft.com/office/drawing/2014/chart" uri="{C3380CC4-5D6E-409C-BE32-E72D297353CC}">
                <c16:uniqueId val="{00000001-2E88-4942-8F36-B49BDDC005B9}"/>
              </c:ext>
            </c:extLst>
          </c:dPt>
          <c:dLbls>
            <c:numFmt formatCode="#,##0;[Red]#,##0" sourceLinked="0"/>
            <c:spPr>
              <a:noFill/>
              <a:ln w="27473">
                <a:noFill/>
              </a:ln>
            </c:spPr>
            <c:txPr>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Sheet1!$A$3:$A$12</c:f>
              <c:strCache>
                <c:ptCount val="10"/>
                <c:pt idx="0">
                  <c:v>CAN</c:v>
                </c:pt>
                <c:pt idx="1">
                  <c:v>NZ</c:v>
                </c:pt>
                <c:pt idx="2">
                  <c:v>UK</c:v>
                </c:pt>
                <c:pt idx="3">
                  <c:v>US</c:v>
                </c:pt>
                <c:pt idx="4">
                  <c:v>NETH</c:v>
                </c:pt>
                <c:pt idx="5">
                  <c:v>SWE</c:v>
                </c:pt>
                <c:pt idx="6">
                  <c:v>FR</c:v>
                </c:pt>
                <c:pt idx="7">
                  <c:v>NOR</c:v>
                </c:pt>
                <c:pt idx="8">
                  <c:v>GER</c:v>
                </c:pt>
                <c:pt idx="9">
                  <c:v>SWIZ</c:v>
                </c:pt>
              </c:strCache>
            </c:strRef>
          </c:cat>
          <c:val>
            <c:numRef>
              <c:f>Sheet1!$B$3:$B$12</c:f>
              <c:numCache>
                <c:formatCode>General</c:formatCode>
                <c:ptCount val="10"/>
                <c:pt idx="0">
                  <c:v>147.6</c:v>
                </c:pt>
                <c:pt idx="1">
                  <c:v>160.69999999999999</c:v>
                </c:pt>
                <c:pt idx="2">
                  <c:v>181.8</c:v>
                </c:pt>
                <c:pt idx="3">
                  <c:v>203.5</c:v>
                </c:pt>
                <c:pt idx="4">
                  <c:v>228.1</c:v>
                </c:pt>
                <c:pt idx="5">
                  <c:v>232.8</c:v>
                </c:pt>
                <c:pt idx="6">
                  <c:v>239.8</c:v>
                </c:pt>
                <c:pt idx="7">
                  <c:v>244</c:v>
                </c:pt>
                <c:pt idx="8">
                  <c:v>299.2</c:v>
                </c:pt>
                <c:pt idx="9">
                  <c:v>307.7</c:v>
                </c:pt>
              </c:numCache>
            </c:numRef>
          </c:val>
          <c:extLst xmlns:c16r2="http://schemas.microsoft.com/office/drawing/2015/06/chart">
            <c:ext xmlns:c16="http://schemas.microsoft.com/office/drawing/2014/chart" uri="{C3380CC4-5D6E-409C-BE32-E72D297353CC}">
              <c16:uniqueId val="{00000002-2E88-4942-8F36-B49BDDC005B9}"/>
            </c:ext>
          </c:extLst>
        </c:ser>
        <c:dLbls>
          <c:showLegendKey val="0"/>
          <c:showVal val="1"/>
          <c:showCatName val="0"/>
          <c:showSerName val="0"/>
          <c:showPercent val="0"/>
          <c:showBubbleSize val="0"/>
        </c:dLbls>
        <c:gapWidth val="81"/>
        <c:axId val="520240872"/>
        <c:axId val="520241264"/>
      </c:barChart>
      <c:lineChart>
        <c:grouping val="standard"/>
        <c:varyColors val="0"/>
        <c:ser>
          <c:idx val="1"/>
          <c:order val="1"/>
          <c:marker>
            <c:symbol val="none"/>
          </c:marker>
          <c:cat>
            <c:strRef>
              <c:f>Sheet1!$A$3:$A$12</c:f>
              <c:strCache>
                <c:ptCount val="10"/>
                <c:pt idx="0">
                  <c:v>CAN</c:v>
                </c:pt>
                <c:pt idx="1">
                  <c:v>NZ</c:v>
                </c:pt>
                <c:pt idx="2">
                  <c:v>UK</c:v>
                </c:pt>
                <c:pt idx="3">
                  <c:v>US</c:v>
                </c:pt>
                <c:pt idx="4">
                  <c:v>NETH</c:v>
                </c:pt>
                <c:pt idx="5">
                  <c:v>SWE</c:v>
                </c:pt>
                <c:pt idx="6">
                  <c:v>FR</c:v>
                </c:pt>
                <c:pt idx="7">
                  <c:v>NOR</c:v>
                </c:pt>
                <c:pt idx="8">
                  <c:v>GER</c:v>
                </c:pt>
                <c:pt idx="9">
                  <c:v>SWIZ</c:v>
                </c:pt>
              </c:strCache>
            </c:strRef>
          </c:cat>
          <c:val>
            <c:numRef>
              <c:f>Sheet1!$C$3:$C$12</c:f>
              <c:numCache>
                <c:formatCode>General</c:formatCode>
                <c:ptCount val="10"/>
                <c:pt idx="0">
                  <c:v>172.45</c:v>
                </c:pt>
                <c:pt idx="1">
                  <c:v>172.45</c:v>
                </c:pt>
                <c:pt idx="2">
                  <c:v>172.45</c:v>
                </c:pt>
                <c:pt idx="3">
                  <c:v>172.45</c:v>
                </c:pt>
                <c:pt idx="4">
                  <c:v>172.45</c:v>
                </c:pt>
                <c:pt idx="5">
                  <c:v>172.45</c:v>
                </c:pt>
                <c:pt idx="6">
                  <c:v>172.45</c:v>
                </c:pt>
                <c:pt idx="7">
                  <c:v>172.45</c:v>
                </c:pt>
                <c:pt idx="8">
                  <c:v>172.45</c:v>
                </c:pt>
                <c:pt idx="9">
                  <c:v>172.45</c:v>
                </c:pt>
              </c:numCache>
            </c:numRef>
          </c:val>
          <c:smooth val="0"/>
          <c:extLst xmlns:c16r2="http://schemas.microsoft.com/office/drawing/2015/06/chart">
            <c:ext xmlns:c16="http://schemas.microsoft.com/office/drawing/2014/chart" uri="{C3380CC4-5D6E-409C-BE32-E72D297353CC}">
              <c16:uniqueId val="{00000003-2E88-4942-8F36-B49BDDC005B9}"/>
            </c:ext>
          </c:extLst>
        </c:ser>
        <c:dLbls>
          <c:showLegendKey val="0"/>
          <c:showVal val="0"/>
          <c:showCatName val="0"/>
          <c:showSerName val="0"/>
          <c:showPercent val="0"/>
          <c:showBubbleSize val="0"/>
        </c:dLbls>
        <c:marker val="1"/>
        <c:smooth val="0"/>
        <c:axId val="520240872"/>
        <c:axId val="520241264"/>
      </c:lineChart>
      <c:catAx>
        <c:axId val="520240872"/>
        <c:scaling>
          <c:orientation val="minMax"/>
        </c:scaling>
        <c:delete val="0"/>
        <c:axPos val="b"/>
        <c:numFmt formatCode="General" sourceLinked="1"/>
        <c:majorTickMark val="out"/>
        <c:minorTickMark val="none"/>
        <c:tickLblPos val="nextTo"/>
        <c:spPr>
          <a:ln w="3434">
            <a:solidFill>
              <a:schemeClr val="tx1"/>
            </a:solidFill>
            <a:prstDash val="solid"/>
          </a:ln>
        </c:spPr>
        <c:txPr>
          <a:bodyPr rot="0" vert="horz"/>
          <a:lstStyle/>
          <a:p>
            <a:pPr>
              <a:defRPr sz="1400" b="1"/>
            </a:pPr>
            <a:endParaRPr lang="en-US"/>
          </a:p>
        </c:txPr>
        <c:crossAx val="520241264"/>
        <c:crosses val="autoZero"/>
        <c:auto val="1"/>
        <c:lblAlgn val="ctr"/>
        <c:lblOffset val="100"/>
        <c:tickLblSkip val="1"/>
        <c:tickMarkSkip val="1"/>
        <c:noMultiLvlLbl val="0"/>
      </c:catAx>
      <c:valAx>
        <c:axId val="520241264"/>
        <c:scaling>
          <c:orientation val="minMax"/>
        </c:scaling>
        <c:delete val="0"/>
        <c:axPos val="l"/>
        <c:numFmt formatCode="#,##0" sourceLinked="0"/>
        <c:majorTickMark val="out"/>
        <c:minorTickMark val="none"/>
        <c:tickLblPos val="nextTo"/>
        <c:spPr>
          <a:ln w="3434">
            <a:solidFill>
              <a:schemeClr val="tx1"/>
            </a:solidFill>
            <a:prstDash val="solid"/>
          </a:ln>
        </c:spPr>
        <c:txPr>
          <a:bodyPr rot="0" vert="horz"/>
          <a:lstStyle/>
          <a:p>
            <a:pPr>
              <a:defRPr/>
            </a:pPr>
            <a:endParaRPr lang="en-US"/>
          </a:p>
        </c:txPr>
        <c:crossAx val="520240872"/>
        <c:crosses val="autoZero"/>
        <c:crossBetween val="between"/>
      </c:valAx>
      <c:spPr>
        <a:noFill/>
        <a:ln w="27473">
          <a:noFill/>
        </a:ln>
      </c:spPr>
    </c:plotArea>
    <c:plotVisOnly val="1"/>
    <c:dispBlanksAs val="gap"/>
    <c:showDLblsOverMax val="0"/>
  </c:chart>
  <c:spPr>
    <a:noFill/>
    <a:ln>
      <a:noFill/>
    </a:ln>
  </c:spPr>
  <c:txPr>
    <a:bodyPr/>
    <a:lstStyle/>
    <a:p>
      <a:pPr>
        <a:defRPr sz="1200" b="0" i="0" u="none" strike="noStrike" baseline="0">
          <a:solidFill>
            <a:schemeClr val="accent5"/>
          </a:solidFill>
          <a:latin typeface="Lato" charset="0"/>
          <a:ea typeface="Lato" charset="0"/>
          <a:cs typeface="Lato"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2382551322176"/>
          <c:y val="4.2657549418364402E-2"/>
          <c:w val="0.56622755245047696"/>
          <c:h val="0.76795322872834804"/>
        </c:manualLayout>
      </c:layout>
      <c:lineChart>
        <c:grouping val="standard"/>
        <c:varyColors val="0"/>
        <c:ser>
          <c:idx val="2"/>
          <c:order val="0"/>
          <c:tx>
            <c:strRef>
              <c:f>Sheet1!$A$9</c:f>
              <c:strCache>
                <c:ptCount val="1"/>
                <c:pt idx="0">
                  <c:v>GER  (255)</c:v>
                </c:pt>
              </c:strCache>
            </c:strRef>
          </c:tx>
          <c:spPr>
            <a:ln w="12700">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Sheet1!$B$9:$Q$9</c:f>
              <c:numCache>
                <c:formatCode>General</c:formatCode>
                <c:ptCount val="16"/>
                <c:pt idx="0">
                  <c:v>199.60900000000001</c:v>
                </c:pt>
                <c:pt idx="1">
                  <c:v>200.59900000000002</c:v>
                </c:pt>
                <c:pt idx="2">
                  <c:v>202.03799999999998</c:v>
                </c:pt>
                <c:pt idx="3">
                  <c:v>219.39599999999999</c:v>
                </c:pt>
                <c:pt idx="4">
                  <c:v>219.23099999999999</c:v>
                </c:pt>
                <c:pt idx="5">
                  <c:v>218.40099999999998</c:v>
                </c:pt>
                <c:pt idx="6">
                  <c:v>220.40900000000002</c:v>
                </c:pt>
                <c:pt idx="7">
                  <c:v>227.102</c:v>
                </c:pt>
                <c:pt idx="8">
                  <c:v>232.58700000000002</c:v>
                </c:pt>
                <c:pt idx="9">
                  <c:v>236.703</c:v>
                </c:pt>
                <c:pt idx="10" formatCode="#,##0">
                  <c:v>239.935</c:v>
                </c:pt>
                <c:pt idx="11" formatCode="#,##0">
                  <c:v>247.50799999999998</c:v>
                </c:pt>
                <c:pt idx="12" formatCode="#,##0">
                  <c:v>250.93099999999998</c:v>
                </c:pt>
                <c:pt idx="13" formatCode="#,##0">
                  <c:v>252.24299999999999</c:v>
                </c:pt>
                <c:pt idx="14" formatCode="#,##0">
                  <c:v>256.02299999999997</c:v>
                </c:pt>
                <c:pt idx="15" formatCode="#,##0">
                  <c:v>255.34299999999999</c:v>
                </c:pt>
              </c:numCache>
            </c:numRef>
          </c:val>
          <c:smooth val="0"/>
          <c:extLst xmlns:c16r2="http://schemas.microsoft.com/office/drawing/2015/06/chart">
            <c:ext xmlns:c16="http://schemas.microsoft.com/office/drawing/2014/chart" uri="{C3380CC4-5D6E-409C-BE32-E72D297353CC}">
              <c16:uniqueId val="{00000007-F9CA-4282-82E2-D91FCB7F2EBF}"/>
            </c:ext>
          </c:extLst>
        </c:ser>
        <c:ser>
          <c:idx val="6"/>
          <c:order val="1"/>
          <c:tx>
            <c:strRef>
              <c:f>Sheet1!$A$6</c:f>
              <c:strCache>
                <c:ptCount val="1"/>
                <c:pt idx="0">
                  <c:v>AUS  (174*)</c:v>
                </c:pt>
              </c:strCache>
            </c:strRef>
          </c:tx>
          <c:spPr>
            <a:ln w="12700">
              <a:solidFill>
                <a:schemeClr val="accent6">
                  <a:lumMod val="60000"/>
                  <a:lumOff val="40000"/>
                </a:schemeClr>
              </a:solidFill>
              <a:prstDash val="solid"/>
            </a:ln>
          </c:spPr>
          <c:marker>
            <c:symbol val="diamond"/>
            <c:size val="6"/>
            <c:spPr>
              <a:solidFill>
                <a:schemeClr val="accent6">
                  <a:lumMod val="60000"/>
                  <a:lumOff val="40000"/>
                </a:schemeClr>
              </a:solidFill>
              <a:ln>
                <a:solidFill>
                  <a:schemeClr val="accent6">
                    <a:lumMod val="60000"/>
                    <a:lumOff val="40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Sheet1!$B$6:$Q$6</c:f>
              <c:numCache>
                <c:formatCode>General</c:formatCode>
                <c:ptCount val="16"/>
                <c:pt idx="0">
                  <c:v>158.92099999999999</c:v>
                </c:pt>
                <c:pt idx="1">
                  <c:v>157.88</c:v>
                </c:pt>
                <c:pt idx="2">
                  <c:v>157.47799999999998</c:v>
                </c:pt>
                <c:pt idx="3">
                  <c:v>158.25799999999998</c:v>
                </c:pt>
                <c:pt idx="4">
                  <c:v>158.899</c:v>
                </c:pt>
                <c:pt idx="5">
                  <c:v>161.77500000000001</c:v>
                </c:pt>
                <c:pt idx="6">
                  <c:v>164.023</c:v>
                </c:pt>
                <c:pt idx="7">
                  <c:v>165.06799999999998</c:v>
                </c:pt>
                <c:pt idx="8">
                  <c:v>164.27900000000002</c:v>
                </c:pt>
                <c:pt idx="9">
                  <c:v>165.93900000000002</c:v>
                </c:pt>
                <c:pt idx="10" formatCode="#,##0">
                  <c:v>168.90700000000001</c:v>
                </c:pt>
                <c:pt idx="11" formatCode="#,##0">
                  <c:v>172.64099999999999</c:v>
                </c:pt>
                <c:pt idx="12" formatCode="#,##0">
                  <c:v>172.602</c:v>
                </c:pt>
                <c:pt idx="13" formatCode="#,##0">
                  <c:v>172.39700000000002</c:v>
                </c:pt>
                <c:pt idx="14" formatCode="#,##0">
                  <c:v>173.988</c:v>
                </c:pt>
              </c:numCache>
            </c:numRef>
          </c:val>
          <c:smooth val="0"/>
          <c:extLst xmlns:c16r2="http://schemas.microsoft.com/office/drawing/2015/06/chart">
            <c:ext xmlns:c16="http://schemas.microsoft.com/office/drawing/2014/chart" uri="{C3380CC4-5D6E-409C-BE32-E72D297353CC}">
              <c16:uniqueId val="{00000006-F9CA-4282-82E2-D91FCB7F2EBF}"/>
            </c:ext>
          </c:extLst>
        </c:ser>
        <c:ser>
          <c:idx val="1"/>
          <c:order val="2"/>
          <c:tx>
            <c:strRef>
              <c:f>Sheet1!$A$8</c:f>
              <c:strCache>
                <c:ptCount val="1"/>
                <c:pt idx="0">
                  <c:v>SWIZ  (170)</c:v>
                </c:pt>
              </c:strCache>
            </c:strRef>
          </c:tx>
          <c:spPr>
            <a:ln w="12700">
              <a:solidFill>
                <a:schemeClr val="tx2"/>
              </a:solidFill>
            </a:ln>
          </c:spPr>
          <c:marker>
            <c:symbol val="square"/>
            <c:size val="5"/>
            <c:spPr>
              <a:solidFill>
                <a:schemeClr val="tx2"/>
              </a:solidFill>
              <a:ln>
                <a:solidFill>
                  <a:schemeClr val="tx2"/>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Sheet1!$B$8:$Q$8</c:f>
              <c:numCache>
                <c:formatCode>General</c:formatCode>
                <c:ptCount val="16"/>
                <c:pt idx="2">
                  <c:v>154.56</c:v>
                </c:pt>
                <c:pt idx="3">
                  <c:v>156.32499999999999</c:v>
                </c:pt>
                <c:pt idx="4">
                  <c:v>159.071</c:v>
                </c:pt>
                <c:pt idx="5">
                  <c:v>159.83100000000002</c:v>
                </c:pt>
                <c:pt idx="6">
                  <c:v>162.72899999999998</c:v>
                </c:pt>
                <c:pt idx="7">
                  <c:v>166.63099999999997</c:v>
                </c:pt>
                <c:pt idx="8">
                  <c:v>169.053</c:v>
                </c:pt>
                <c:pt idx="9">
                  <c:v>168.73</c:v>
                </c:pt>
                <c:pt idx="10" formatCode="#,##0">
                  <c:v>169.12200000000001</c:v>
                </c:pt>
                <c:pt idx="11" formatCode="#,##0">
                  <c:v>169.64700000000002</c:v>
                </c:pt>
                <c:pt idx="12" formatCode="#,##0">
                  <c:v>166.363</c:v>
                </c:pt>
                <c:pt idx="13" formatCode="#,##0">
                  <c:v>166.98599999999999</c:v>
                </c:pt>
                <c:pt idx="14" formatCode="#,##0">
                  <c:v>168.197</c:v>
                </c:pt>
                <c:pt idx="15" formatCode="#,##0">
                  <c:v>169.76900000000001</c:v>
                </c:pt>
              </c:numCache>
            </c:numRef>
          </c:val>
          <c:smooth val="0"/>
          <c:extLst xmlns:c16r2="http://schemas.microsoft.com/office/drawing/2015/06/chart">
            <c:ext xmlns:c16="http://schemas.microsoft.com/office/drawing/2014/chart" uri="{C3380CC4-5D6E-409C-BE32-E72D297353CC}">
              <c16:uniqueId val="{00000009-F9CA-4282-82E2-D91FCB7F2EBF}"/>
            </c:ext>
          </c:extLst>
        </c:ser>
        <c:ser>
          <c:idx val="9"/>
          <c:order val="3"/>
          <c:tx>
            <c:strRef>
              <c:f>Sheet1!$A$3</c:f>
              <c:strCache>
                <c:ptCount val="1"/>
                <c:pt idx="0">
                  <c:v>NOR  (168)</c:v>
                </c:pt>
              </c:strCache>
            </c:strRef>
          </c:tx>
          <c:spPr>
            <a:ln w="12700">
              <a:solidFill>
                <a:srgbClr val="FFC000"/>
              </a:solidFill>
              <a:prstDash val="solid"/>
            </a:ln>
          </c:spPr>
          <c:marker>
            <c:symbol val="square"/>
            <c:size val="5"/>
            <c:spPr>
              <a:solidFill>
                <a:srgbClr val="FFC000"/>
              </a:solidFill>
              <a:ln>
                <a:solidFill>
                  <a:srgbClr val="FFC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Sheet1!$B$3:$Q$3</c:f>
              <c:numCache>
                <c:formatCode>General</c:formatCode>
                <c:ptCount val="16"/>
                <c:pt idx="0" formatCode="#,##0.00">
                  <c:v>154.68700000000001</c:v>
                </c:pt>
                <c:pt idx="1">
                  <c:v>160.53700000000001</c:v>
                </c:pt>
                <c:pt idx="2">
                  <c:v>163.41</c:v>
                </c:pt>
                <c:pt idx="3">
                  <c:v>171.642</c:v>
                </c:pt>
                <c:pt idx="4">
                  <c:v>173.45400000000001</c:v>
                </c:pt>
                <c:pt idx="5">
                  <c:v>175.19200000000001</c:v>
                </c:pt>
                <c:pt idx="6">
                  <c:v>176.886</c:v>
                </c:pt>
                <c:pt idx="7">
                  <c:v>172.35299999999998</c:v>
                </c:pt>
                <c:pt idx="8">
                  <c:v>171.791</c:v>
                </c:pt>
                <c:pt idx="9">
                  <c:v>177.21099999999998</c:v>
                </c:pt>
                <c:pt idx="10" formatCode="#,##0">
                  <c:v>175.25599999999997</c:v>
                </c:pt>
                <c:pt idx="11" formatCode="#,##0">
                  <c:v>170.637</c:v>
                </c:pt>
                <c:pt idx="12" formatCode="#,##0">
                  <c:v>171.602</c:v>
                </c:pt>
                <c:pt idx="13" formatCode="#,##0">
                  <c:v>169.245</c:v>
                </c:pt>
                <c:pt idx="14" formatCode="#,##0">
                  <c:v>168.45099999999999</c:v>
                </c:pt>
                <c:pt idx="15" formatCode="#,##0">
                  <c:v>168.227</c:v>
                </c:pt>
              </c:numCache>
            </c:numRef>
          </c:val>
          <c:smooth val="0"/>
          <c:extLst xmlns:c16r2="http://schemas.microsoft.com/office/drawing/2015/06/chart">
            <c:ext xmlns:c16="http://schemas.microsoft.com/office/drawing/2014/chart" uri="{C3380CC4-5D6E-409C-BE32-E72D297353CC}">
              <c16:uniqueId val="{00000003-F9CA-4282-82E2-D91FCB7F2EBF}"/>
            </c:ext>
          </c:extLst>
        </c:ser>
        <c:ser>
          <c:idx val="0"/>
          <c:order val="4"/>
          <c:tx>
            <c:strRef>
              <c:f>Sheet1!$A$7</c:f>
              <c:strCache>
                <c:ptCount val="1"/>
                <c:pt idx="0">
                  <c:v>FR  (163)</c:v>
                </c:pt>
              </c:strCache>
            </c:strRef>
          </c:tx>
          <c:spPr>
            <a:ln w="12700">
              <a:solidFill>
                <a:schemeClr val="bg2">
                  <a:lumMod val="25000"/>
                </a:schemeClr>
              </a:solidFill>
            </a:ln>
          </c:spPr>
          <c:marker>
            <c:symbol val="circle"/>
            <c:size val="5"/>
            <c:spPr>
              <a:solidFill>
                <a:schemeClr val="bg2">
                  <a:lumMod val="25000"/>
                </a:schemeClr>
              </a:solidFill>
              <a:ln>
                <a:solidFill>
                  <a:schemeClr val="bg2">
                    <a:lumMod val="2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Sheet1!$B$7:$Q$7</c:f>
              <c:numCache>
                <c:formatCode>#,##0.00</c:formatCode>
                <c:ptCount val="16"/>
                <c:pt idx="0">
                  <c:v>189.53799999999998</c:v>
                </c:pt>
                <c:pt idx="1">
                  <c:v>184.61900000000003</c:v>
                </c:pt>
                <c:pt idx="2">
                  <c:v>179.93299999999999</c:v>
                </c:pt>
                <c:pt idx="3">
                  <c:v>176.93</c:v>
                </c:pt>
                <c:pt idx="4">
                  <c:v>175.58199999999999</c:v>
                </c:pt>
                <c:pt idx="5">
                  <c:v>174.04</c:v>
                </c:pt>
                <c:pt idx="6">
                  <c:v>172.98500000000001</c:v>
                </c:pt>
                <c:pt idx="7">
                  <c:v>170.87599999999998</c:v>
                </c:pt>
                <c:pt idx="8">
                  <c:v>170.71700000000001</c:v>
                </c:pt>
                <c:pt idx="9">
                  <c:v>170.36700000000002</c:v>
                </c:pt>
                <c:pt idx="10" formatCode="#,##0">
                  <c:v>168.72799999999998</c:v>
                </c:pt>
                <c:pt idx="11" formatCode="#,##0">
                  <c:v>168.61700000000002</c:v>
                </c:pt>
                <c:pt idx="12" formatCode="#,##0">
                  <c:v>168.39400000000001</c:v>
                </c:pt>
                <c:pt idx="13" formatCode="#,##0">
                  <c:v>166.148</c:v>
                </c:pt>
                <c:pt idx="14" formatCode="#,##0">
                  <c:v>165.18799999999999</c:v>
                </c:pt>
                <c:pt idx="15" formatCode="#,##0">
                  <c:v>163.44399999999999</c:v>
                </c:pt>
              </c:numCache>
            </c:numRef>
          </c:val>
          <c:smooth val="0"/>
          <c:extLst xmlns:c16r2="http://schemas.microsoft.com/office/drawing/2015/06/chart">
            <c:ext xmlns:c16="http://schemas.microsoft.com/office/drawing/2014/chart" uri="{C3380CC4-5D6E-409C-BE32-E72D297353CC}">
              <c16:uniqueId val="{00000008-F9CA-4282-82E2-D91FCB7F2EBF}"/>
            </c:ext>
          </c:extLst>
        </c:ser>
        <c:ser>
          <c:idx val="12"/>
          <c:order val="5"/>
          <c:tx>
            <c:strRef>
              <c:f>Sheet1!$A$5</c:f>
              <c:strCache>
                <c:ptCount val="1"/>
                <c:pt idx="0">
                  <c:v>SWE  (153)</c:v>
                </c:pt>
              </c:strCache>
            </c:strRef>
          </c:tx>
          <c:spPr>
            <a:ln w="12700">
              <a:solidFill>
                <a:schemeClr val="accent2"/>
              </a:solidFill>
              <a:prstDash val="solid"/>
            </a:ln>
          </c:spPr>
          <c:marker>
            <c:symbol val="circle"/>
            <c:size val="5"/>
            <c:spPr>
              <a:solidFill>
                <a:schemeClr val="accent2"/>
              </a:solidFill>
              <a:ln>
                <a:solidFill>
                  <a:schemeClr val="accent2"/>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Sheet1!$B$5:$Q$5</c:f>
              <c:numCache>
                <c:formatCode>#,##0.00</c:formatCode>
                <c:ptCount val="16"/>
                <c:pt idx="0">
                  <c:v>161.13999999999999</c:v>
                </c:pt>
                <c:pt idx="1">
                  <c:v>158.94399999999999</c:v>
                </c:pt>
                <c:pt idx="2">
                  <c:v>157.12299999999999</c:v>
                </c:pt>
                <c:pt idx="3">
                  <c:v>157.05600000000001</c:v>
                </c:pt>
                <c:pt idx="4">
                  <c:v>157.447</c:v>
                </c:pt>
                <c:pt idx="5">
                  <c:v>158.191</c:v>
                </c:pt>
                <c:pt idx="6">
                  <c:v>159.66499999999999</c:v>
                </c:pt>
                <c:pt idx="7">
                  <c:v>161.119</c:v>
                </c:pt>
                <c:pt idx="8">
                  <c:v>161.84100000000001</c:v>
                </c:pt>
                <c:pt idx="9">
                  <c:v>162.45400000000001</c:v>
                </c:pt>
                <c:pt idx="10" formatCode="#,##0">
                  <c:v>162.506</c:v>
                </c:pt>
                <c:pt idx="13" formatCode="#,##0">
                  <c:v>160.898</c:v>
                </c:pt>
                <c:pt idx="14" formatCode="#,##0">
                  <c:v>157.642</c:v>
                </c:pt>
                <c:pt idx="15" formatCode="#,##0">
                  <c:v>153.12</c:v>
                </c:pt>
              </c:numCache>
            </c:numRef>
          </c:val>
          <c:smooth val="0"/>
          <c:extLst xmlns:c16r2="http://schemas.microsoft.com/office/drawing/2015/06/chart">
            <c:ext xmlns:c16="http://schemas.microsoft.com/office/drawing/2014/chart" uri="{C3380CC4-5D6E-409C-BE32-E72D297353CC}">
              <c16:uniqueId val="{00000004-F9CA-4282-82E2-D91FCB7F2EBF}"/>
            </c:ext>
          </c:extLst>
        </c:ser>
        <c:ser>
          <c:idx val="13"/>
          <c:order val="6"/>
          <c:tx>
            <c:strRef>
              <c:f>Sheet1!$A$11</c:f>
              <c:strCache>
                <c:ptCount val="1"/>
                <c:pt idx="0">
                  <c:v>NZ (150*)</c:v>
                </c:pt>
              </c:strCache>
            </c:strRef>
          </c:tx>
          <c:spPr>
            <a:ln w="12700">
              <a:solidFill>
                <a:srgbClr val="D30799"/>
              </a:solidFill>
            </a:ln>
          </c:spPr>
          <c:marker>
            <c:symbol val="triangle"/>
            <c:size val="6"/>
            <c:spPr>
              <a:solidFill>
                <a:srgbClr val="D30799"/>
              </a:solidFill>
              <a:ln>
                <a:solidFill>
                  <a:srgbClr val="D30799"/>
                </a:solidFill>
              </a:ln>
            </c:spPr>
          </c:marker>
          <c:val>
            <c:numRef>
              <c:f>Sheet1!$B$11:$Q$11</c:f>
              <c:numCache>
                <c:formatCode>#,##0.00</c:formatCode>
                <c:ptCount val="16"/>
                <c:pt idx="0">
                  <c:v>140.80100000000002</c:v>
                </c:pt>
                <c:pt idx="1">
                  <c:v>143.93600000000001</c:v>
                </c:pt>
                <c:pt idx="2">
                  <c:v>140.62299999999999</c:v>
                </c:pt>
                <c:pt idx="3">
                  <c:v>138.166</c:v>
                </c:pt>
                <c:pt idx="4">
                  <c:v>137.64600000000002</c:v>
                </c:pt>
                <c:pt idx="5">
                  <c:v>135.69799999999998</c:v>
                </c:pt>
                <c:pt idx="6">
                  <c:v>137.72200000000001</c:v>
                </c:pt>
                <c:pt idx="7">
                  <c:v>139.77600000000001</c:v>
                </c:pt>
                <c:pt idx="8">
                  <c:v>142.49700000000001</c:v>
                </c:pt>
                <c:pt idx="9">
                  <c:v>145.68700000000001</c:v>
                </c:pt>
                <c:pt idx="10" formatCode="#,##0">
                  <c:v>148.41800000000001</c:v>
                </c:pt>
                <c:pt idx="11" formatCode="#,##0">
                  <c:v>148.089</c:v>
                </c:pt>
                <c:pt idx="12" formatCode="#,##0">
                  <c:v>150.49600000000001</c:v>
                </c:pt>
                <c:pt idx="13" formatCode="#,##0">
                  <c:v>149.69799999999998</c:v>
                </c:pt>
                <c:pt idx="14" formatCode="#,##0">
                  <c:v>150.40299999999999</c:v>
                </c:pt>
              </c:numCache>
            </c:numRef>
          </c:val>
          <c:smooth val="0"/>
          <c:extLst xmlns:c16r2="http://schemas.microsoft.com/office/drawing/2015/06/chart">
            <c:ext xmlns:c16="http://schemas.microsoft.com/office/drawing/2014/chart" uri="{C3380CC4-5D6E-409C-BE32-E72D297353CC}">
              <c16:uniqueId val="{00000000-C5FF-4382-A576-E3963B03751E}"/>
            </c:ext>
          </c:extLst>
        </c:ser>
        <c:ser>
          <c:idx val="11"/>
          <c:order val="7"/>
          <c:tx>
            <c:strRef>
              <c:f>Sheet1!$A$4</c:f>
              <c:strCache>
                <c:ptCount val="1"/>
                <c:pt idx="0">
                  <c:v>UK  (128)</c:v>
                </c:pt>
              </c:strCache>
            </c:strRef>
          </c:tx>
          <c:spPr>
            <a:ln w="12700">
              <a:solidFill>
                <a:srgbClr val="C00000"/>
              </a:solidFill>
              <a:prstDash val="solid"/>
            </a:ln>
          </c:spPr>
          <c:marker>
            <c:symbol val="triangle"/>
            <c:size val="5"/>
            <c:spPr>
              <a:solidFill>
                <a:srgbClr val="C00000"/>
              </a:solidFill>
              <a:ln>
                <a:solidFill>
                  <a:srgbClr val="C00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Sheet1!$B$4:$Q$4</c:f>
              <c:numCache>
                <c:formatCode>#,##0.00</c:formatCode>
                <c:ptCount val="16"/>
                <c:pt idx="0">
                  <c:v>131.43200000000002</c:v>
                </c:pt>
                <c:pt idx="1">
                  <c:v>130.279</c:v>
                </c:pt>
                <c:pt idx="2">
                  <c:v>130.49799999999999</c:v>
                </c:pt>
                <c:pt idx="3">
                  <c:v>133.536</c:v>
                </c:pt>
                <c:pt idx="4">
                  <c:v>133.517</c:v>
                </c:pt>
                <c:pt idx="5">
                  <c:v>132.52500000000001</c:v>
                </c:pt>
                <c:pt idx="6">
                  <c:v>130.59899999999999</c:v>
                </c:pt>
                <c:pt idx="7">
                  <c:v>129.91</c:v>
                </c:pt>
                <c:pt idx="8">
                  <c:v>132.29499999999999</c:v>
                </c:pt>
                <c:pt idx="9">
                  <c:v>132.31700000000001</c:v>
                </c:pt>
                <c:pt idx="10" formatCode="#,##0">
                  <c:v>132.09899999999999</c:v>
                </c:pt>
                <c:pt idx="11" formatCode="#,##0">
                  <c:v>130.511</c:v>
                </c:pt>
                <c:pt idx="12" formatCode="#,##0">
                  <c:v>129.98400000000001</c:v>
                </c:pt>
                <c:pt idx="13" formatCode="#,##0">
                  <c:v>128.97299999999998</c:v>
                </c:pt>
                <c:pt idx="14" formatCode="#,##0">
                  <c:v>129.01300000000001</c:v>
                </c:pt>
                <c:pt idx="15" formatCode="#,##0">
                  <c:v>128.334</c:v>
                </c:pt>
              </c:numCache>
            </c:numRef>
          </c:val>
          <c:smooth val="0"/>
          <c:extLst xmlns:c16r2="http://schemas.microsoft.com/office/drawing/2015/06/chart">
            <c:ext xmlns:c16="http://schemas.microsoft.com/office/drawing/2014/chart" uri="{C3380CC4-5D6E-409C-BE32-E72D297353CC}">
              <c16:uniqueId val="{00000005-F9CA-4282-82E2-D91FCB7F2EBF}"/>
            </c:ext>
          </c:extLst>
        </c:ser>
        <c:ser>
          <c:idx val="8"/>
          <c:order val="8"/>
          <c:tx>
            <c:strRef>
              <c:f>Sheet1!$A$12</c:f>
              <c:strCache>
                <c:ptCount val="1"/>
                <c:pt idx="0">
                  <c:v>US (126***)</c:v>
                </c:pt>
              </c:strCache>
            </c:strRef>
          </c:tx>
          <c:spPr>
            <a:ln w="12700">
              <a:solidFill>
                <a:schemeClr val="tx1"/>
              </a:solidFill>
            </a:ln>
          </c:spPr>
          <c:marker>
            <c:symbol val="square"/>
            <c:size val="5"/>
            <c:spPr>
              <a:solidFill>
                <a:schemeClr val="tx1"/>
              </a:solidFill>
              <a:ln>
                <a:solidFill>
                  <a:schemeClr val="tx1"/>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Sheet1!$B$12:$Q$12</c:f>
              <c:numCache>
                <c:formatCode>General</c:formatCode>
                <c:ptCount val="16"/>
                <c:pt idx="0">
                  <c:v>125.21899999999999</c:v>
                </c:pt>
                <c:pt idx="1">
                  <c:v>127.33499999999999</c:v>
                </c:pt>
                <c:pt idx="2">
                  <c:v>130.35900000000001</c:v>
                </c:pt>
                <c:pt idx="3">
                  <c:v>132.983</c:v>
                </c:pt>
                <c:pt idx="4">
                  <c:v>132.31</c:v>
                </c:pt>
                <c:pt idx="5">
                  <c:v>130.721</c:v>
                </c:pt>
                <c:pt idx="6">
                  <c:v>130.18799999999999</c:v>
                </c:pt>
                <c:pt idx="7">
                  <c:v>127.43</c:v>
                </c:pt>
                <c:pt idx="8">
                  <c:v>130.827</c:v>
                </c:pt>
                <c:pt idx="9">
                  <c:v>130.90700000000001</c:v>
                </c:pt>
                <c:pt idx="10" formatCode="#,##0">
                  <c:v>125.48399999999999</c:v>
                </c:pt>
              </c:numCache>
            </c:numRef>
          </c:val>
          <c:smooth val="0"/>
          <c:extLst xmlns:c16r2="http://schemas.microsoft.com/office/drawing/2015/06/chart">
            <c:ext xmlns:c16="http://schemas.microsoft.com/office/drawing/2014/chart" uri="{C3380CC4-5D6E-409C-BE32-E72D297353CC}">
              <c16:uniqueId val="{0000000C-F9CA-4282-82E2-D91FCB7F2EBF}"/>
            </c:ext>
          </c:extLst>
        </c:ser>
        <c:ser>
          <c:idx val="10"/>
          <c:order val="9"/>
          <c:tx>
            <c:strRef>
              <c:f>Sheet1!$A$2</c:f>
              <c:strCache>
                <c:ptCount val="1"/>
                <c:pt idx="0">
                  <c:v>NETH  (119**)</c:v>
                </c:pt>
              </c:strCache>
            </c:strRef>
          </c:tx>
          <c:spPr>
            <a:ln w="12700">
              <a:solidFill>
                <a:srgbClr val="00B050"/>
              </a:solidFill>
              <a:prstDash val="solid"/>
            </a:ln>
          </c:spPr>
          <c:marker>
            <c:symbol val="circle"/>
            <c:size val="5"/>
            <c:spPr>
              <a:solidFill>
                <a:srgbClr val="00B050"/>
              </a:solidFill>
              <a:ln>
                <a:solidFill>
                  <a:srgbClr val="00B05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Sheet1!$B$2:$Q$2</c:f>
              <c:numCache>
                <c:formatCode>#,##0.00</c:formatCode>
                <c:ptCount val="16"/>
                <c:pt idx="0">
                  <c:v>92.657000000000011</c:v>
                </c:pt>
                <c:pt idx="1">
                  <c:v>91.25</c:v>
                </c:pt>
                <c:pt idx="2">
                  <c:v>93.882999999999996</c:v>
                </c:pt>
                <c:pt idx="3">
                  <c:v>97.063999999999993</c:v>
                </c:pt>
                <c:pt idx="4">
                  <c:v>101.691</c:v>
                </c:pt>
                <c:pt idx="5">
                  <c:v>104.14100000000001</c:v>
                </c:pt>
                <c:pt idx="6">
                  <c:v>106.887</c:v>
                </c:pt>
                <c:pt idx="7">
                  <c:v>109.31</c:v>
                </c:pt>
                <c:pt idx="8">
                  <c:v>112.536</c:v>
                </c:pt>
                <c:pt idx="9">
                  <c:v>115.837</c:v>
                </c:pt>
                <c:pt idx="10" formatCode="#,##0">
                  <c:v>119.37</c:v>
                </c:pt>
                <c:pt idx="11" formatCode="#,##0">
                  <c:v>122.194</c:v>
                </c:pt>
                <c:pt idx="12" formatCode="#,##0">
                  <c:v>118.62799999999999</c:v>
                </c:pt>
              </c:numCache>
            </c:numRef>
          </c:val>
          <c:smooth val="0"/>
          <c:extLst xmlns:c16r2="http://schemas.microsoft.com/office/drawing/2015/06/chart">
            <c:ext xmlns:c16="http://schemas.microsoft.com/office/drawing/2014/chart" uri="{C3380CC4-5D6E-409C-BE32-E72D297353CC}">
              <c16:uniqueId val="{00000002-F9CA-4282-82E2-D91FCB7F2EBF}"/>
            </c:ext>
          </c:extLst>
        </c:ser>
        <c:ser>
          <c:idx val="5"/>
          <c:order val="10"/>
          <c:tx>
            <c:strRef>
              <c:f>Sheet1!$A$10</c:f>
              <c:strCache>
                <c:ptCount val="1"/>
                <c:pt idx="0">
                  <c:v>CAN (84)</c:v>
                </c:pt>
              </c:strCache>
            </c:strRef>
          </c:tx>
          <c:spPr>
            <a:ln w="12700">
              <a:solidFill>
                <a:srgbClr val="7030A0"/>
              </a:solidFill>
            </a:ln>
          </c:spPr>
          <c:marker>
            <c:symbol val="diamond"/>
            <c:size val="6"/>
            <c:spPr>
              <a:solidFill>
                <a:srgbClr val="7030A0"/>
              </a:solidFill>
              <a:ln>
                <a:solidFill>
                  <a:srgbClr val="7030A0"/>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Sheet1!$B$10:$Q$10</c:f>
              <c:numCache>
                <c:formatCode>#,##0.00</c:formatCode>
                <c:ptCount val="16"/>
                <c:pt idx="0">
                  <c:v>94.02</c:v>
                </c:pt>
                <c:pt idx="1">
                  <c:v>90.834999999999994</c:v>
                </c:pt>
                <c:pt idx="2">
                  <c:v>88.322000000000003</c:v>
                </c:pt>
                <c:pt idx="3">
                  <c:v>88.054000000000002</c:v>
                </c:pt>
                <c:pt idx="4">
                  <c:v>87.605000000000004</c:v>
                </c:pt>
                <c:pt idx="5">
                  <c:v>87.312999999999988</c:v>
                </c:pt>
                <c:pt idx="6">
                  <c:v>85.751000000000005</c:v>
                </c:pt>
                <c:pt idx="7">
                  <c:v>84.481000000000009</c:v>
                </c:pt>
                <c:pt idx="8">
                  <c:v>83.652000000000001</c:v>
                </c:pt>
                <c:pt idx="9">
                  <c:v>82.828999999999994</c:v>
                </c:pt>
                <c:pt idx="10" formatCode="#,##0">
                  <c:v>82.765000000000001</c:v>
                </c:pt>
                <c:pt idx="11" formatCode="#,##0">
                  <c:v>83.5</c:v>
                </c:pt>
                <c:pt idx="12" formatCode="#,##0">
                  <c:v>83.518999999999991</c:v>
                </c:pt>
                <c:pt idx="13" formatCode="#,##0">
                  <c:v>84.376000000000005</c:v>
                </c:pt>
                <c:pt idx="14" formatCode="#,##0">
                  <c:v>84.143999999999991</c:v>
                </c:pt>
                <c:pt idx="15" formatCode="#,##0">
                  <c:v>84.316000000000003</c:v>
                </c:pt>
              </c:numCache>
            </c:numRef>
          </c:val>
          <c:smooth val="0"/>
          <c:extLst xmlns:c16r2="http://schemas.microsoft.com/office/drawing/2015/06/chart">
            <c:ext xmlns:c16="http://schemas.microsoft.com/office/drawing/2014/chart" uri="{C3380CC4-5D6E-409C-BE32-E72D297353CC}">
              <c16:uniqueId val="{0000000A-F9CA-4282-82E2-D91FCB7F2EBF}"/>
            </c:ext>
          </c:extLst>
        </c:ser>
        <c:dLbls>
          <c:showLegendKey val="0"/>
          <c:showVal val="0"/>
          <c:showCatName val="0"/>
          <c:showSerName val="0"/>
          <c:showPercent val="0"/>
          <c:showBubbleSize val="0"/>
        </c:dLbls>
        <c:marker val="1"/>
        <c:smooth val="0"/>
        <c:axId val="520242048"/>
        <c:axId val="520242440"/>
      </c:lineChart>
      <c:catAx>
        <c:axId val="520242048"/>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20242440"/>
        <c:crosses val="autoZero"/>
        <c:auto val="1"/>
        <c:lblAlgn val="ctr"/>
        <c:lblOffset val="100"/>
        <c:tickLblSkip val="5"/>
        <c:tickMarkSkip val="5"/>
        <c:noMultiLvlLbl val="0"/>
      </c:catAx>
      <c:valAx>
        <c:axId val="520242440"/>
        <c:scaling>
          <c:orientation val="minMax"/>
          <c:min val="0"/>
        </c:scaling>
        <c:delete val="0"/>
        <c:axPos val="l"/>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20242048"/>
        <c:crosses val="autoZero"/>
        <c:crossBetween val="between"/>
      </c:valAx>
      <c:spPr>
        <a:noFill/>
        <a:ln w="21304">
          <a:noFill/>
        </a:ln>
      </c:spPr>
    </c:plotArea>
    <c:legend>
      <c:legendPos val="r"/>
      <c:layout>
        <c:manualLayout>
          <c:xMode val="edge"/>
          <c:yMode val="edge"/>
          <c:x val="0.68179013742837269"/>
          <c:y val="0"/>
          <c:w val="0.31529157485741172"/>
          <c:h val="0.85525966281285615"/>
        </c:manualLayout>
      </c:layout>
      <c:overlay val="0"/>
      <c:spPr>
        <a:noFill/>
        <a:ln w="21304">
          <a:noFill/>
        </a:ln>
      </c:spPr>
      <c:txPr>
        <a:bodyPr rot="0"/>
        <a:lstStyle/>
        <a:p>
          <a:pPr>
            <a:defRPr sz="110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993245085932438E-2"/>
          <c:y val="4.6625766871165646E-2"/>
          <c:w val="0.6745145931870038"/>
          <c:h val="0.84188952224530211"/>
        </c:manualLayout>
      </c:layout>
      <c:lineChart>
        <c:grouping val="standard"/>
        <c:varyColors val="0"/>
        <c:ser>
          <c:idx val="0"/>
          <c:order val="0"/>
          <c:tx>
            <c:strRef>
              <c:f>Sheet1!$A$7</c:f>
              <c:strCache>
                <c:ptCount val="1"/>
                <c:pt idx="0">
                  <c:v>FRA (10.1*)</c:v>
                </c:pt>
              </c:strCache>
            </c:strRef>
          </c:tx>
          <c:spPr>
            <a:ln w="12700">
              <a:solidFill>
                <a:schemeClr val="bg2">
                  <a:lumMod val="25000"/>
                </a:schemeClr>
              </a:solidFill>
            </a:ln>
          </c:spPr>
          <c:marker>
            <c:symbol val="circle"/>
            <c:size val="5"/>
            <c:spPr>
              <a:solidFill>
                <a:schemeClr val="bg2">
                  <a:lumMod val="25000"/>
                </a:schemeClr>
              </a:solidFill>
              <a:ln>
                <a:solidFill>
                  <a:schemeClr val="bg2">
                    <a:lumMod val="2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Sheet1!$B$7:$Q$7</c:f>
              <c:numCache>
                <c:formatCode>#,##0.00</c:formatCode>
                <c:ptCount val="16"/>
                <c:pt idx="0">
                  <c:v>10.7</c:v>
                </c:pt>
                <c:pt idx="1">
                  <c:v>10.9</c:v>
                </c:pt>
                <c:pt idx="2">
                  <c:v>10.9</c:v>
                </c:pt>
                <c:pt idx="3">
                  <c:v>11.7</c:v>
                </c:pt>
                <c:pt idx="4">
                  <c:v>11.6</c:v>
                </c:pt>
                <c:pt idx="5">
                  <c:v>11.4</c:v>
                </c:pt>
                <c:pt idx="6">
                  <c:v>11.2</c:v>
                </c:pt>
                <c:pt idx="7">
                  <c:v>11.2</c:v>
                </c:pt>
                <c:pt idx="8">
                  <c:v>10.9</c:v>
                </c:pt>
                <c:pt idx="9">
                  <c:v>10.5</c:v>
                </c:pt>
                <c:pt idx="10">
                  <c:v>10.199999999999999</c:v>
                </c:pt>
                <c:pt idx="11">
                  <c:v>10.1</c:v>
                </c:pt>
                <c:pt idx="12">
                  <c:v>10.1</c:v>
                </c:pt>
                <c:pt idx="13">
                  <c:v>10.1</c:v>
                </c:pt>
                <c:pt idx="14">
                  <c:v>10.1</c:v>
                </c:pt>
              </c:numCache>
            </c:numRef>
          </c:val>
          <c:smooth val="0"/>
          <c:extLst xmlns:c16r2="http://schemas.microsoft.com/office/drawing/2015/06/chart">
            <c:ext xmlns:c16="http://schemas.microsoft.com/office/drawing/2014/chart" uri="{C3380CC4-5D6E-409C-BE32-E72D297353CC}">
              <c16:uniqueId val="{00000008-F9CA-4282-82E2-D91FCB7F2EBF}"/>
            </c:ext>
          </c:extLst>
        </c:ser>
        <c:ser>
          <c:idx val="2"/>
          <c:order val="1"/>
          <c:tx>
            <c:strRef>
              <c:f>Sheet1!$A$10</c:f>
              <c:strCache>
                <c:ptCount val="1"/>
                <c:pt idx="0">
                  <c:v>GER (9.0)</c:v>
                </c:pt>
              </c:strCache>
            </c:strRef>
          </c:tx>
          <c:spPr>
            <a:ln w="12700">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Sheet1!$B$10:$Q$10</c:f>
              <c:numCache>
                <c:formatCode>General</c:formatCode>
                <c:ptCount val="16"/>
                <c:pt idx="0">
                  <c:v>11.9</c:v>
                </c:pt>
                <c:pt idx="1">
                  <c:v>11.6</c:v>
                </c:pt>
                <c:pt idx="3">
                  <c:v>10.7</c:v>
                </c:pt>
                <c:pt idx="4">
                  <c:v>10.199999999999999</c:v>
                </c:pt>
                <c:pt idx="5">
                  <c:v>10.199999999999999</c:v>
                </c:pt>
                <c:pt idx="6">
                  <c:v>10.1</c:v>
                </c:pt>
                <c:pt idx="7">
                  <c:v>10.1</c:v>
                </c:pt>
                <c:pt idx="8">
                  <c:v>9.8000000000000007</c:v>
                </c:pt>
                <c:pt idx="9">
                  <c:v>9.6999999999999993</c:v>
                </c:pt>
                <c:pt idx="10">
                  <c:v>9.5</c:v>
                </c:pt>
                <c:pt idx="11">
                  <c:v>9.3000000000000007</c:v>
                </c:pt>
                <c:pt idx="12">
                  <c:v>9.1999999999999993</c:v>
                </c:pt>
                <c:pt idx="13">
                  <c:v>9.1</c:v>
                </c:pt>
                <c:pt idx="14">
                  <c:v>9</c:v>
                </c:pt>
                <c:pt idx="15">
                  <c:v>9</c:v>
                </c:pt>
              </c:numCache>
            </c:numRef>
          </c:val>
          <c:smooth val="0"/>
          <c:extLst xmlns:c16r2="http://schemas.microsoft.com/office/drawing/2015/06/chart">
            <c:ext xmlns:c16="http://schemas.microsoft.com/office/drawing/2014/chart" uri="{C3380CC4-5D6E-409C-BE32-E72D297353CC}">
              <c16:uniqueId val="{00000007-F9CA-4282-82E2-D91FCB7F2EBF}"/>
            </c:ext>
          </c:extLst>
        </c:ser>
        <c:ser>
          <c:idx val="1"/>
          <c:order val="2"/>
          <c:tx>
            <c:strRef>
              <c:f>Sheet1!$A$8</c:f>
              <c:strCache>
                <c:ptCount val="1"/>
                <c:pt idx="0">
                  <c:v>SWIZ (8.4)</c:v>
                </c:pt>
              </c:strCache>
            </c:strRef>
          </c:tx>
          <c:spPr>
            <a:ln w="12700">
              <a:solidFill>
                <a:schemeClr val="tx2"/>
              </a:solidFill>
            </a:ln>
          </c:spPr>
          <c:marker>
            <c:symbol val="square"/>
            <c:size val="5"/>
            <c:spPr>
              <a:solidFill>
                <a:schemeClr val="tx2"/>
              </a:solidFill>
              <a:ln>
                <a:solidFill>
                  <a:schemeClr val="tx2"/>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Sheet1!$B$8:$Q$8</c:f>
              <c:numCache>
                <c:formatCode>General</c:formatCode>
                <c:ptCount val="16"/>
                <c:pt idx="0">
                  <c:v>12.8</c:v>
                </c:pt>
                <c:pt idx="1">
                  <c:v>12.7</c:v>
                </c:pt>
                <c:pt idx="2">
                  <c:v>12.7</c:v>
                </c:pt>
                <c:pt idx="3">
                  <c:v>12.4</c:v>
                </c:pt>
                <c:pt idx="4">
                  <c:v>12</c:v>
                </c:pt>
                <c:pt idx="5">
                  <c:v>11.7</c:v>
                </c:pt>
                <c:pt idx="6">
                  <c:v>11.3</c:v>
                </c:pt>
                <c:pt idx="7">
                  <c:v>10.9</c:v>
                </c:pt>
                <c:pt idx="8">
                  <c:v>10.7</c:v>
                </c:pt>
                <c:pt idx="9">
                  <c:v>10.5</c:v>
                </c:pt>
                <c:pt idx="10">
                  <c:v>9.5</c:v>
                </c:pt>
                <c:pt idx="11">
                  <c:v>9.3000000000000007</c:v>
                </c:pt>
                <c:pt idx="12">
                  <c:v>8.8000000000000007</c:v>
                </c:pt>
                <c:pt idx="13">
                  <c:v>8.6999999999999993</c:v>
                </c:pt>
                <c:pt idx="14">
                  <c:v>8.5</c:v>
                </c:pt>
                <c:pt idx="15">
                  <c:v>8.4</c:v>
                </c:pt>
              </c:numCache>
            </c:numRef>
          </c:val>
          <c:smooth val="0"/>
          <c:extLst xmlns:c16r2="http://schemas.microsoft.com/office/drawing/2015/06/chart">
            <c:ext xmlns:c16="http://schemas.microsoft.com/office/drawing/2014/chart" uri="{C3380CC4-5D6E-409C-BE32-E72D297353CC}">
              <c16:uniqueId val="{00000009-F9CA-4282-82E2-D91FCB7F2EBF}"/>
            </c:ext>
          </c:extLst>
        </c:ser>
        <c:ser>
          <c:idx val="5"/>
          <c:order val="3"/>
          <c:tx>
            <c:strRef>
              <c:f>Sheet1!$A$11</c:f>
              <c:strCache>
                <c:ptCount val="1"/>
                <c:pt idx="0">
                  <c:v>CAN (7.4)</c:v>
                </c:pt>
              </c:strCache>
            </c:strRef>
          </c:tx>
          <c:spPr>
            <a:ln w="12700">
              <a:solidFill>
                <a:srgbClr val="7030A0"/>
              </a:solidFill>
            </a:ln>
          </c:spPr>
          <c:marker>
            <c:symbol val="diamond"/>
            <c:size val="6"/>
            <c:spPr>
              <a:solidFill>
                <a:srgbClr val="7030A0"/>
              </a:solidFill>
              <a:ln>
                <a:solidFill>
                  <a:srgbClr val="7030A0"/>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Sheet1!$B$11:$Q$11</c:f>
              <c:numCache>
                <c:formatCode>#,##0.00</c:formatCode>
                <c:ptCount val="16"/>
                <c:pt idx="0">
                  <c:v>7.2</c:v>
                </c:pt>
                <c:pt idx="1">
                  <c:v>7.3</c:v>
                </c:pt>
                <c:pt idx="2">
                  <c:v>7.4</c:v>
                </c:pt>
                <c:pt idx="3">
                  <c:v>7.3</c:v>
                </c:pt>
                <c:pt idx="4">
                  <c:v>7.3</c:v>
                </c:pt>
                <c:pt idx="5">
                  <c:v>7.2</c:v>
                </c:pt>
                <c:pt idx="6">
                  <c:v>7.4</c:v>
                </c:pt>
                <c:pt idx="7">
                  <c:v>7.5</c:v>
                </c:pt>
                <c:pt idx="8">
                  <c:v>7.7</c:v>
                </c:pt>
                <c:pt idx="9">
                  <c:v>7.7</c:v>
                </c:pt>
                <c:pt idx="10">
                  <c:v>7.7</c:v>
                </c:pt>
                <c:pt idx="11">
                  <c:v>7.6</c:v>
                </c:pt>
                <c:pt idx="12">
                  <c:v>7.6</c:v>
                </c:pt>
                <c:pt idx="13">
                  <c:v>7.5</c:v>
                </c:pt>
                <c:pt idx="14">
                  <c:v>7.6</c:v>
                </c:pt>
                <c:pt idx="15" formatCode="General">
                  <c:v>7.4</c:v>
                </c:pt>
              </c:numCache>
            </c:numRef>
          </c:val>
          <c:smooth val="0"/>
          <c:extLst xmlns:c16r2="http://schemas.microsoft.com/office/drawing/2015/06/chart">
            <c:ext xmlns:c16="http://schemas.microsoft.com/office/drawing/2014/chart" uri="{C3380CC4-5D6E-409C-BE32-E72D297353CC}">
              <c16:uniqueId val="{0000000A-F9CA-4282-82E2-D91FCB7F2EBF}"/>
            </c:ext>
          </c:extLst>
        </c:ser>
        <c:ser>
          <c:idx val="11"/>
          <c:order val="4"/>
          <c:tx>
            <c:strRef>
              <c:f>Sheet1!$A$4</c:f>
              <c:strCache>
                <c:ptCount val="1"/>
                <c:pt idx="0">
                  <c:v>UK (7.0)</c:v>
                </c:pt>
              </c:strCache>
            </c:strRef>
          </c:tx>
          <c:spPr>
            <a:ln w="12700">
              <a:solidFill>
                <a:srgbClr val="C00000"/>
              </a:solidFill>
              <a:prstDash val="solid"/>
            </a:ln>
          </c:spPr>
          <c:marker>
            <c:symbol val="triangle"/>
            <c:size val="5"/>
            <c:spPr>
              <a:solidFill>
                <a:srgbClr val="C00000"/>
              </a:solidFill>
              <a:ln>
                <a:solidFill>
                  <a:srgbClr val="C00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Sheet1!$B$4:$Q$4</c:f>
              <c:numCache>
                <c:formatCode>#,##0.00</c:formatCode>
                <c:ptCount val="16"/>
                <c:pt idx="0">
                  <c:v>10.7</c:v>
                </c:pt>
                <c:pt idx="1">
                  <c:v>10.6</c:v>
                </c:pt>
                <c:pt idx="2">
                  <c:v>10.3</c:v>
                </c:pt>
                <c:pt idx="3">
                  <c:v>9.5</c:v>
                </c:pt>
                <c:pt idx="4">
                  <c:v>9.1999999999999993</c:v>
                </c:pt>
                <c:pt idx="5">
                  <c:v>8.9</c:v>
                </c:pt>
                <c:pt idx="6">
                  <c:v>8.6</c:v>
                </c:pt>
                <c:pt idx="7">
                  <c:v>8.1</c:v>
                </c:pt>
                <c:pt idx="8">
                  <c:v>8</c:v>
                </c:pt>
                <c:pt idx="9">
                  <c:v>7.8</c:v>
                </c:pt>
                <c:pt idx="10">
                  <c:v>7.7</c:v>
                </c:pt>
                <c:pt idx="11">
                  <c:v>7.3</c:v>
                </c:pt>
                <c:pt idx="12">
                  <c:v>7.3</c:v>
                </c:pt>
                <c:pt idx="13">
                  <c:v>7.2</c:v>
                </c:pt>
                <c:pt idx="14">
                  <c:v>7.1</c:v>
                </c:pt>
                <c:pt idx="15" formatCode="General">
                  <c:v>7</c:v>
                </c:pt>
              </c:numCache>
            </c:numRef>
          </c:val>
          <c:smooth val="0"/>
          <c:extLst xmlns:c16r2="http://schemas.microsoft.com/office/drawing/2015/06/chart">
            <c:ext xmlns:c16="http://schemas.microsoft.com/office/drawing/2014/chart" uri="{C3380CC4-5D6E-409C-BE32-E72D297353CC}">
              <c16:uniqueId val="{00000005-F9CA-4282-82E2-D91FCB7F2EBF}"/>
            </c:ext>
          </c:extLst>
        </c:ser>
        <c:ser>
          <c:idx val="13"/>
          <c:order val="5"/>
          <c:tx>
            <c:strRef>
              <c:f>Sheet1!$A$9</c:f>
              <c:strCache>
                <c:ptCount val="1"/>
                <c:pt idx="0">
                  <c:v>NZ (6.8*)</c:v>
                </c:pt>
              </c:strCache>
            </c:strRef>
          </c:tx>
          <c:spPr>
            <a:ln w="12700">
              <a:solidFill>
                <a:srgbClr val="D30799"/>
              </a:solidFill>
            </a:ln>
          </c:spPr>
          <c:marker>
            <c:symbol val="triangle"/>
            <c:size val="6"/>
            <c:spPr>
              <a:solidFill>
                <a:srgbClr val="D30799"/>
              </a:solidFill>
              <a:ln>
                <a:solidFill>
                  <a:srgbClr val="D30799"/>
                </a:solidFill>
              </a:ln>
            </c:spPr>
          </c:marker>
          <c:val>
            <c:numRef>
              <c:f>Sheet1!$B$9:$Q$9</c:f>
              <c:numCache>
                <c:formatCode>General</c:formatCode>
                <c:ptCount val="16"/>
                <c:pt idx="0">
                  <c:v>9.5</c:v>
                </c:pt>
                <c:pt idx="1">
                  <c:v>9.8000000000000007</c:v>
                </c:pt>
                <c:pt idx="2">
                  <c:v>10.199999999999999</c:v>
                </c:pt>
                <c:pt idx="3">
                  <c:v>9.5</c:v>
                </c:pt>
                <c:pt idx="4">
                  <c:v>10.1</c:v>
                </c:pt>
                <c:pt idx="5">
                  <c:v>9</c:v>
                </c:pt>
                <c:pt idx="6">
                  <c:v>10.6</c:v>
                </c:pt>
                <c:pt idx="7">
                  <c:v>9.3000000000000007</c:v>
                </c:pt>
                <c:pt idx="8">
                  <c:v>9.6</c:v>
                </c:pt>
                <c:pt idx="9">
                  <c:v>9.4</c:v>
                </c:pt>
                <c:pt idx="10">
                  <c:v>9.3000000000000007</c:v>
                </c:pt>
                <c:pt idx="11">
                  <c:v>9.3000000000000007</c:v>
                </c:pt>
                <c:pt idx="12">
                  <c:v>8.9</c:v>
                </c:pt>
                <c:pt idx="13">
                  <c:v>7.9</c:v>
                </c:pt>
                <c:pt idx="14">
                  <c:v>6.8</c:v>
                </c:pt>
              </c:numCache>
            </c:numRef>
          </c:val>
          <c:smooth val="0"/>
          <c:extLst xmlns:c16r2="http://schemas.microsoft.com/office/drawing/2015/06/chart">
            <c:ext xmlns:c16="http://schemas.microsoft.com/office/drawing/2014/chart" uri="{C3380CC4-5D6E-409C-BE32-E72D297353CC}">
              <c16:uniqueId val="{00000001-8595-4DC0-B79D-0FC432196361}"/>
            </c:ext>
          </c:extLst>
        </c:ser>
        <c:ser>
          <c:idx val="9"/>
          <c:order val="6"/>
          <c:tx>
            <c:strRef>
              <c:f>Sheet1!$A$3</c:f>
              <c:strCache>
                <c:ptCount val="1"/>
                <c:pt idx="0">
                  <c:v>NOR (6.7)</c:v>
                </c:pt>
              </c:strCache>
            </c:strRef>
          </c:tx>
          <c:spPr>
            <a:ln w="12700">
              <a:solidFill>
                <a:srgbClr val="FFC000"/>
              </a:solidFill>
              <a:prstDash val="solid"/>
            </a:ln>
          </c:spPr>
          <c:marker>
            <c:symbol val="square"/>
            <c:size val="5"/>
            <c:spPr>
              <a:solidFill>
                <a:srgbClr val="FFC000"/>
              </a:solidFill>
              <a:ln>
                <a:solidFill>
                  <a:srgbClr val="FFC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Sheet1!$B$3:$Q$3</c:f>
              <c:numCache>
                <c:formatCode>General</c:formatCode>
                <c:ptCount val="16"/>
                <c:pt idx="0" formatCode="#,##0.00">
                  <c:v>8.9</c:v>
                </c:pt>
                <c:pt idx="1">
                  <c:v>8.6999999999999993</c:v>
                </c:pt>
                <c:pt idx="2">
                  <c:v>8.4</c:v>
                </c:pt>
                <c:pt idx="3">
                  <c:v>8</c:v>
                </c:pt>
                <c:pt idx="4">
                  <c:v>8.1999999999999993</c:v>
                </c:pt>
                <c:pt idx="5">
                  <c:v>8</c:v>
                </c:pt>
                <c:pt idx="6">
                  <c:v>7.7</c:v>
                </c:pt>
                <c:pt idx="7">
                  <c:v>7.6</c:v>
                </c:pt>
                <c:pt idx="8">
                  <c:v>7.3</c:v>
                </c:pt>
                <c:pt idx="9">
                  <c:v>7</c:v>
                </c:pt>
                <c:pt idx="10">
                  <c:v>6.8</c:v>
                </c:pt>
                <c:pt idx="11" formatCode="#,##0.00">
                  <c:v>6.5</c:v>
                </c:pt>
                <c:pt idx="12" formatCode="#,##0.00">
                  <c:v>6.2</c:v>
                </c:pt>
                <c:pt idx="13" formatCode="#,##0.00">
                  <c:v>6.1</c:v>
                </c:pt>
                <c:pt idx="14" formatCode="#,##0.00">
                  <c:v>6</c:v>
                </c:pt>
                <c:pt idx="15">
                  <c:v>6.7</c:v>
                </c:pt>
              </c:numCache>
            </c:numRef>
          </c:val>
          <c:smooth val="0"/>
          <c:extLst xmlns:c16r2="http://schemas.microsoft.com/office/drawing/2015/06/chart">
            <c:ext xmlns:c16="http://schemas.microsoft.com/office/drawing/2014/chart" uri="{C3380CC4-5D6E-409C-BE32-E72D297353CC}">
              <c16:uniqueId val="{00000003-F9CA-4282-82E2-D91FCB7F2EBF}"/>
            </c:ext>
          </c:extLst>
        </c:ser>
        <c:ser>
          <c:idx val="10"/>
          <c:order val="7"/>
          <c:tx>
            <c:strRef>
              <c:f>Sheet1!$A$2</c:f>
              <c:strCache>
                <c:ptCount val="1"/>
                <c:pt idx="0">
                  <c:v>NETH  (6.2)</c:v>
                </c:pt>
              </c:strCache>
            </c:strRef>
          </c:tx>
          <c:spPr>
            <a:ln w="12700">
              <a:solidFill>
                <a:srgbClr val="00B050"/>
              </a:solidFill>
              <a:prstDash val="solid"/>
            </a:ln>
          </c:spPr>
          <c:marker>
            <c:symbol val="circle"/>
            <c:size val="5"/>
            <c:spPr>
              <a:solidFill>
                <a:srgbClr val="00B050"/>
              </a:solidFill>
              <a:ln>
                <a:solidFill>
                  <a:srgbClr val="00B05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Sheet1!$B$2:$Q$2</c:f>
              <c:numCache>
                <c:formatCode>#,##0.00</c:formatCode>
                <c:ptCount val="16"/>
                <c:pt idx="0">
                  <c:v>9</c:v>
                </c:pt>
                <c:pt idx="1">
                  <c:v>8.6</c:v>
                </c:pt>
                <c:pt idx="2">
                  <c:v>8.4</c:v>
                </c:pt>
                <c:pt idx="3">
                  <c:v>7.9</c:v>
                </c:pt>
                <c:pt idx="4">
                  <c:v>7.5</c:v>
                </c:pt>
                <c:pt idx="5">
                  <c:v>7.2</c:v>
                </c:pt>
                <c:pt idx="6">
                  <c:v>6.6</c:v>
                </c:pt>
                <c:pt idx="7">
                  <c:v>6.2</c:v>
                </c:pt>
                <c:pt idx="8">
                  <c:v>6</c:v>
                </c:pt>
                <c:pt idx="9">
                  <c:v>5.6</c:v>
                </c:pt>
                <c:pt idx="10">
                  <c:v>5.6</c:v>
                </c:pt>
                <c:pt idx="11">
                  <c:v>6.5</c:v>
                </c:pt>
                <c:pt idx="12">
                  <c:v>6.4</c:v>
                </c:pt>
                <c:pt idx="13">
                  <c:v>6.7</c:v>
                </c:pt>
                <c:pt idx="14">
                  <c:v>6.7</c:v>
                </c:pt>
                <c:pt idx="15" formatCode="General">
                  <c:v>6.2</c:v>
                </c:pt>
              </c:numCache>
            </c:numRef>
          </c:val>
          <c:smooth val="0"/>
          <c:extLst xmlns:c16r2="http://schemas.microsoft.com/office/drawing/2015/06/chart">
            <c:ext xmlns:c16="http://schemas.microsoft.com/office/drawing/2014/chart" uri="{C3380CC4-5D6E-409C-BE32-E72D297353CC}">
              <c16:uniqueId val="{00000002-F9CA-4282-82E2-D91FCB7F2EBF}"/>
            </c:ext>
          </c:extLst>
        </c:ser>
        <c:ser>
          <c:idx val="8"/>
          <c:order val="8"/>
          <c:tx>
            <c:strRef>
              <c:f>Sheet1!$A$12</c:f>
              <c:strCache>
                <c:ptCount val="1"/>
                <c:pt idx="0">
                  <c:v>US (6.1*)</c:v>
                </c:pt>
              </c:strCache>
            </c:strRef>
          </c:tx>
          <c:spPr>
            <a:ln w="12700">
              <a:solidFill>
                <a:schemeClr val="tx1"/>
              </a:solidFill>
            </a:ln>
          </c:spPr>
          <c:marker>
            <c:symbol val="square"/>
            <c:size val="5"/>
            <c:spPr>
              <a:solidFill>
                <a:schemeClr val="tx1"/>
              </a:solidFill>
              <a:ln>
                <a:solidFill>
                  <a:schemeClr val="tx1"/>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Sheet1!$B$12:$Q$12</c:f>
              <c:numCache>
                <c:formatCode>General</c:formatCode>
                <c:ptCount val="16"/>
                <c:pt idx="0">
                  <c:v>6.8</c:v>
                </c:pt>
                <c:pt idx="1">
                  <c:v>6.7</c:v>
                </c:pt>
                <c:pt idx="2">
                  <c:v>6.6</c:v>
                </c:pt>
                <c:pt idx="3">
                  <c:v>6.5</c:v>
                </c:pt>
                <c:pt idx="4">
                  <c:v>6.5</c:v>
                </c:pt>
                <c:pt idx="5">
                  <c:v>6.5</c:v>
                </c:pt>
                <c:pt idx="6">
                  <c:v>6.4</c:v>
                </c:pt>
                <c:pt idx="7">
                  <c:v>6.3</c:v>
                </c:pt>
                <c:pt idx="8">
                  <c:v>6.3</c:v>
                </c:pt>
                <c:pt idx="9">
                  <c:v>6.3</c:v>
                </c:pt>
                <c:pt idx="10">
                  <c:v>6.2</c:v>
                </c:pt>
                <c:pt idx="11">
                  <c:v>6.1</c:v>
                </c:pt>
                <c:pt idx="12">
                  <c:v>6.1</c:v>
                </c:pt>
                <c:pt idx="13">
                  <c:v>6.1</c:v>
                </c:pt>
                <c:pt idx="14">
                  <c:v>6.1</c:v>
                </c:pt>
              </c:numCache>
            </c:numRef>
          </c:val>
          <c:smooth val="0"/>
          <c:extLst xmlns:c16r2="http://schemas.microsoft.com/office/drawing/2015/06/chart">
            <c:ext xmlns:c16="http://schemas.microsoft.com/office/drawing/2014/chart" uri="{C3380CC4-5D6E-409C-BE32-E72D297353CC}">
              <c16:uniqueId val="{0000000C-F9CA-4282-82E2-D91FCB7F2EBF}"/>
            </c:ext>
          </c:extLst>
        </c:ser>
        <c:ser>
          <c:idx val="12"/>
          <c:order val="9"/>
          <c:tx>
            <c:strRef>
              <c:f>Sheet1!$A$5</c:f>
              <c:strCache>
                <c:ptCount val="1"/>
                <c:pt idx="0">
                  <c:v>SWE (5.9)</c:v>
                </c:pt>
              </c:strCache>
            </c:strRef>
          </c:tx>
          <c:spPr>
            <a:ln w="12700">
              <a:solidFill>
                <a:schemeClr val="accent2"/>
              </a:solidFill>
              <a:prstDash val="solid"/>
            </a:ln>
          </c:spPr>
          <c:marker>
            <c:symbol val="circle"/>
            <c:size val="5"/>
            <c:spPr>
              <a:solidFill>
                <a:schemeClr val="accent2"/>
              </a:solidFill>
              <a:ln>
                <a:solidFill>
                  <a:schemeClr val="accent2"/>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Sheet1!$B$5:$Q$5</c:f>
              <c:numCache>
                <c:formatCode>#,##0.00</c:formatCode>
                <c:ptCount val="16"/>
                <c:pt idx="0">
                  <c:v>7.1</c:v>
                </c:pt>
                <c:pt idx="1">
                  <c:v>7.1</c:v>
                </c:pt>
                <c:pt idx="2">
                  <c:v>6.9</c:v>
                </c:pt>
                <c:pt idx="3">
                  <c:v>6.8</c:v>
                </c:pt>
                <c:pt idx="4">
                  <c:v>6.7</c:v>
                </c:pt>
                <c:pt idx="5">
                  <c:v>6.6</c:v>
                </c:pt>
                <c:pt idx="6">
                  <c:v>6.7</c:v>
                </c:pt>
                <c:pt idx="7">
                  <c:v>6.5</c:v>
                </c:pt>
                <c:pt idx="8">
                  <c:v>6.5</c:v>
                </c:pt>
                <c:pt idx="9">
                  <c:v>6.5</c:v>
                </c:pt>
                <c:pt idx="10">
                  <c:v>6</c:v>
                </c:pt>
                <c:pt idx="11">
                  <c:v>5.9</c:v>
                </c:pt>
                <c:pt idx="12">
                  <c:v>5.8</c:v>
                </c:pt>
                <c:pt idx="13">
                  <c:v>5.8</c:v>
                </c:pt>
                <c:pt idx="14">
                  <c:v>5.8</c:v>
                </c:pt>
                <c:pt idx="15" formatCode="General">
                  <c:v>5.9</c:v>
                </c:pt>
              </c:numCache>
            </c:numRef>
          </c:val>
          <c:smooth val="0"/>
          <c:extLst xmlns:c16r2="http://schemas.microsoft.com/office/drawing/2015/06/chart">
            <c:ext xmlns:c16="http://schemas.microsoft.com/office/drawing/2014/chart" uri="{C3380CC4-5D6E-409C-BE32-E72D297353CC}">
              <c16:uniqueId val="{00000004-F9CA-4282-82E2-D91FCB7F2EBF}"/>
            </c:ext>
          </c:extLst>
        </c:ser>
        <c:ser>
          <c:idx val="6"/>
          <c:order val="10"/>
          <c:tx>
            <c:strRef>
              <c:f>Sheet1!$A$6</c:f>
              <c:strCache>
                <c:ptCount val="1"/>
                <c:pt idx="0">
                  <c:v>AUS (5.5*)</c:v>
                </c:pt>
              </c:strCache>
            </c:strRef>
          </c:tx>
          <c:spPr>
            <a:ln w="12700">
              <a:solidFill>
                <a:schemeClr val="accent6">
                  <a:lumMod val="60000"/>
                  <a:lumOff val="40000"/>
                </a:schemeClr>
              </a:solidFill>
              <a:prstDash val="solid"/>
            </a:ln>
          </c:spPr>
          <c:marker>
            <c:symbol val="diamond"/>
            <c:size val="6"/>
            <c:spPr>
              <a:solidFill>
                <a:schemeClr val="accent6">
                  <a:lumMod val="60000"/>
                  <a:lumOff val="40000"/>
                </a:schemeClr>
              </a:solidFill>
              <a:ln>
                <a:solidFill>
                  <a:schemeClr val="accent6">
                    <a:lumMod val="60000"/>
                    <a:lumOff val="40000"/>
                  </a:schemeClr>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Sheet1!$B$6:$Q$6</c:f>
              <c:numCache>
                <c:formatCode>General</c:formatCode>
                <c:ptCount val="16"/>
                <c:pt idx="0">
                  <c:v>6.3</c:v>
                </c:pt>
                <c:pt idx="1">
                  <c:v>6.5</c:v>
                </c:pt>
                <c:pt idx="2">
                  <c:v>6.4</c:v>
                </c:pt>
                <c:pt idx="3">
                  <c:v>6.3</c:v>
                </c:pt>
                <c:pt idx="4">
                  <c:v>6.3</c:v>
                </c:pt>
                <c:pt idx="5">
                  <c:v>6.1</c:v>
                </c:pt>
                <c:pt idx="6">
                  <c:v>6.2</c:v>
                </c:pt>
                <c:pt idx="7">
                  <c:v>6.2</c:v>
                </c:pt>
                <c:pt idx="8">
                  <c:v>6</c:v>
                </c:pt>
                <c:pt idx="9">
                  <c:v>5.9</c:v>
                </c:pt>
                <c:pt idx="10">
                  <c:v>5.8</c:v>
                </c:pt>
                <c:pt idx="11">
                  <c:v>5.8</c:v>
                </c:pt>
                <c:pt idx="12">
                  <c:v>5.6</c:v>
                </c:pt>
                <c:pt idx="13">
                  <c:v>5.5</c:v>
                </c:pt>
                <c:pt idx="14">
                  <c:v>5.5</c:v>
                </c:pt>
              </c:numCache>
            </c:numRef>
          </c:val>
          <c:smooth val="0"/>
          <c:extLst xmlns:c16r2="http://schemas.microsoft.com/office/drawing/2015/06/chart">
            <c:ext xmlns:c16="http://schemas.microsoft.com/office/drawing/2014/chart" uri="{C3380CC4-5D6E-409C-BE32-E72D297353CC}">
              <c16:uniqueId val="{00000006-F9CA-4282-82E2-D91FCB7F2EBF}"/>
            </c:ext>
          </c:extLst>
        </c:ser>
        <c:dLbls>
          <c:showLegendKey val="0"/>
          <c:showVal val="0"/>
          <c:showCatName val="0"/>
          <c:showSerName val="0"/>
          <c:showPercent val="0"/>
          <c:showBubbleSize val="0"/>
        </c:dLbls>
        <c:marker val="1"/>
        <c:smooth val="0"/>
        <c:axId val="520243224"/>
        <c:axId val="520243616"/>
      </c:lineChart>
      <c:catAx>
        <c:axId val="520243224"/>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20243616"/>
        <c:crosses val="autoZero"/>
        <c:auto val="1"/>
        <c:lblAlgn val="ctr"/>
        <c:lblOffset val="100"/>
        <c:tickLblSkip val="5"/>
        <c:tickMarkSkip val="5"/>
        <c:noMultiLvlLbl val="0"/>
      </c:catAx>
      <c:valAx>
        <c:axId val="520243616"/>
        <c:scaling>
          <c:orientation val="minMax"/>
          <c:min val="0"/>
        </c:scaling>
        <c:delete val="0"/>
        <c:axPos val="l"/>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20243224"/>
        <c:crosses val="autoZero"/>
        <c:crossBetween val="between"/>
      </c:valAx>
      <c:spPr>
        <a:noFill/>
        <a:ln w="21304">
          <a:noFill/>
        </a:ln>
      </c:spPr>
    </c:plotArea>
    <c:legend>
      <c:legendPos val="r"/>
      <c:layout>
        <c:manualLayout>
          <c:xMode val="edge"/>
          <c:yMode val="edge"/>
          <c:x val="0.76610890237097196"/>
          <c:y val="5.4308714204020607E-3"/>
          <c:w val="0.2338910976290281"/>
          <c:h val="0.93327233537148635"/>
        </c:manualLayout>
      </c:layout>
      <c:overlay val="0"/>
      <c:txPr>
        <a:bodyPr/>
        <a:lstStyle/>
        <a:p>
          <a:pPr>
            <a:defRPr sz="110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852702944061303E-2"/>
          <c:y val="0.10786662266567972"/>
          <c:w val="0.91614729705593867"/>
          <c:h val="0.78698635750275991"/>
        </c:manualLayout>
      </c:layout>
      <c:barChart>
        <c:barDir val="col"/>
        <c:grouping val="clustered"/>
        <c:varyColors val="0"/>
        <c:ser>
          <c:idx val="0"/>
          <c:order val="0"/>
          <c:spPr>
            <a:solidFill>
              <a:schemeClr val="tx2"/>
            </a:solidFill>
            <a:ln w="12670">
              <a:noFill/>
              <a:prstDash val="solid"/>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Sheet1!$A$2:$A$11</c:f>
              <c:strCache>
                <c:ptCount val="10"/>
                <c:pt idx="0">
                  <c:v>US</c:v>
                </c:pt>
                <c:pt idx="1">
                  <c:v>NETH</c:v>
                </c:pt>
                <c:pt idx="2">
                  <c:v>NOR</c:v>
                </c:pt>
                <c:pt idx="3">
                  <c:v>UK</c:v>
                </c:pt>
                <c:pt idx="4">
                  <c:v>NZ</c:v>
                </c:pt>
                <c:pt idx="5">
                  <c:v>AUS</c:v>
                </c:pt>
                <c:pt idx="6">
                  <c:v>GER</c:v>
                </c:pt>
                <c:pt idx="7">
                  <c:v>FR</c:v>
                </c:pt>
                <c:pt idx="8">
                  <c:v>CAN</c:v>
                </c:pt>
                <c:pt idx="9">
                  <c:v>SWIZ</c:v>
                </c:pt>
              </c:strCache>
            </c:strRef>
          </c:cat>
          <c:val>
            <c:numRef>
              <c:f>Sheet1!$B$2:$B$11</c:f>
              <c:numCache>
                <c:formatCode>0</c:formatCode>
                <c:ptCount val="10"/>
                <c:pt idx="0">
                  <c:v>79.5</c:v>
                </c:pt>
                <c:pt idx="1">
                  <c:v>79.400000000000006</c:v>
                </c:pt>
                <c:pt idx="2">
                  <c:v>75.3</c:v>
                </c:pt>
                <c:pt idx="3">
                  <c:v>75.099999999999994</c:v>
                </c:pt>
                <c:pt idx="4">
                  <c:v>71.8</c:v>
                </c:pt>
                <c:pt idx="5">
                  <c:v>54.5</c:v>
                </c:pt>
                <c:pt idx="6">
                  <c:v>54.2</c:v>
                </c:pt>
                <c:pt idx="7">
                  <c:v>51.9</c:v>
                </c:pt>
                <c:pt idx="8">
                  <c:v>49.3</c:v>
                </c:pt>
                <c:pt idx="9">
                  <c:v>47.4</c:v>
                </c:pt>
              </c:numCache>
            </c:numRef>
          </c:val>
          <c:extLst xmlns:c16r2="http://schemas.microsoft.com/office/drawing/2015/06/chart">
            <c:ext xmlns:c16="http://schemas.microsoft.com/office/drawing/2014/chart" uri="{C3380CC4-5D6E-409C-BE32-E72D297353CC}">
              <c16:uniqueId val="{00000000-A842-42BF-8307-2A68201D4053}"/>
            </c:ext>
          </c:extLst>
        </c:ser>
        <c:dLbls>
          <c:showLegendKey val="0"/>
          <c:showVal val="0"/>
          <c:showCatName val="0"/>
          <c:showSerName val="0"/>
          <c:showPercent val="0"/>
          <c:showBubbleSize val="0"/>
        </c:dLbls>
        <c:gapWidth val="81"/>
        <c:axId val="520244400"/>
        <c:axId val="520244792"/>
      </c:barChart>
      <c:lineChart>
        <c:grouping val="standard"/>
        <c:varyColors val="0"/>
        <c:ser>
          <c:idx val="1"/>
          <c:order val="1"/>
          <c:marker>
            <c:symbol val="none"/>
          </c:marker>
          <c:val>
            <c:numRef>
              <c:f>Sheet1!$C$2:$C$11</c:f>
              <c:numCache>
                <c:formatCode>0</c:formatCode>
                <c:ptCount val="10"/>
                <c:pt idx="0">
                  <c:v>57.9</c:v>
                </c:pt>
                <c:pt idx="1">
                  <c:v>57.9</c:v>
                </c:pt>
                <c:pt idx="2">
                  <c:v>57.9</c:v>
                </c:pt>
                <c:pt idx="3">
                  <c:v>57.9</c:v>
                </c:pt>
                <c:pt idx="4">
                  <c:v>57.9</c:v>
                </c:pt>
                <c:pt idx="5">
                  <c:v>57.9</c:v>
                </c:pt>
                <c:pt idx="6">
                  <c:v>57.9</c:v>
                </c:pt>
                <c:pt idx="7">
                  <c:v>57.9</c:v>
                </c:pt>
                <c:pt idx="8">
                  <c:v>57.9</c:v>
                </c:pt>
                <c:pt idx="9">
                  <c:v>57.9</c:v>
                </c:pt>
              </c:numCache>
            </c:numRef>
          </c:val>
          <c:smooth val="0"/>
          <c:extLst xmlns:c16r2="http://schemas.microsoft.com/office/drawing/2015/06/chart">
            <c:ext xmlns:c16="http://schemas.microsoft.com/office/drawing/2014/chart" uri="{C3380CC4-5D6E-409C-BE32-E72D297353CC}">
              <c16:uniqueId val="{00000000-C044-47D3-8E32-CA5FE222BF9C}"/>
            </c:ext>
          </c:extLst>
        </c:ser>
        <c:dLbls>
          <c:showLegendKey val="0"/>
          <c:showVal val="0"/>
          <c:showCatName val="0"/>
          <c:showSerName val="0"/>
          <c:showPercent val="0"/>
          <c:showBubbleSize val="0"/>
        </c:dLbls>
        <c:marker val="1"/>
        <c:smooth val="0"/>
        <c:axId val="520244400"/>
        <c:axId val="520244792"/>
      </c:lineChart>
      <c:catAx>
        <c:axId val="520244400"/>
        <c:scaling>
          <c:orientation val="minMax"/>
        </c:scaling>
        <c:delete val="0"/>
        <c:axPos val="b"/>
        <c:numFmt formatCode="General" sourceLinked="1"/>
        <c:majorTickMark val="out"/>
        <c:minorTickMark val="none"/>
        <c:tickLblPos val="nextTo"/>
        <c:spPr>
          <a:ln w="3167">
            <a:solidFill>
              <a:schemeClr val="tx1"/>
            </a:solidFill>
            <a:prstDash val="solid"/>
          </a:ln>
        </c:spPr>
        <c:txPr>
          <a:bodyPr rot="0" vert="horz"/>
          <a:lstStyle/>
          <a:p>
            <a:pPr>
              <a:defRPr/>
            </a:pPr>
            <a:endParaRPr lang="en-US"/>
          </a:p>
        </c:txPr>
        <c:crossAx val="520244792"/>
        <c:crosses val="autoZero"/>
        <c:auto val="1"/>
        <c:lblAlgn val="ctr"/>
        <c:lblOffset val="160"/>
        <c:noMultiLvlLbl val="0"/>
      </c:catAx>
      <c:valAx>
        <c:axId val="520244792"/>
        <c:scaling>
          <c:orientation val="minMax"/>
          <c:max val="100"/>
          <c:min val="0"/>
        </c:scaling>
        <c:delete val="0"/>
        <c:axPos val="l"/>
        <c:numFmt formatCode="0" sourceLinked="1"/>
        <c:majorTickMark val="out"/>
        <c:minorTickMark val="none"/>
        <c:tickLblPos val="nextTo"/>
        <c:spPr>
          <a:ln w="3167">
            <a:solidFill>
              <a:schemeClr val="tx1"/>
            </a:solidFill>
            <a:prstDash val="solid"/>
          </a:ln>
        </c:spPr>
        <c:txPr>
          <a:bodyPr rot="0" vert="horz"/>
          <a:lstStyle/>
          <a:p>
            <a:pPr>
              <a:defRPr sz="1200" b="0"/>
            </a:pPr>
            <a:endParaRPr lang="en-US"/>
          </a:p>
        </c:txPr>
        <c:crossAx val="520244400"/>
        <c:crosses val="autoZero"/>
        <c:crossBetween val="between"/>
        <c:majorUnit val="20"/>
      </c:valAx>
      <c:spPr>
        <a:noFill/>
        <a:ln w="25340">
          <a:noFill/>
        </a:ln>
      </c:spPr>
    </c:plotArea>
    <c:plotVisOnly val="1"/>
    <c:dispBlanksAs val="gap"/>
    <c:showDLblsOverMax val="0"/>
  </c:chart>
  <c:spPr>
    <a:noFill/>
    <a:ln>
      <a:noFill/>
    </a:ln>
  </c:spPr>
  <c:txPr>
    <a:bodyPr/>
    <a:lstStyle/>
    <a:p>
      <a:pPr>
        <a:defRPr sz="14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383367422833767E-2"/>
          <c:y val="5.60648404864885E-2"/>
          <c:w val="0.94061663257716632"/>
          <c:h val="0.77551800002024129"/>
        </c:manualLayout>
      </c:layout>
      <c:barChart>
        <c:barDir val="col"/>
        <c:grouping val="clustered"/>
        <c:varyColors val="0"/>
        <c:ser>
          <c:idx val="2"/>
          <c:order val="0"/>
          <c:tx>
            <c:v>2005</c:v>
          </c:tx>
          <c:spPr>
            <a:solidFill>
              <a:schemeClr val="accent3"/>
            </a:solidFill>
          </c:spPr>
          <c:invertIfNegative val="0"/>
          <c:dLbls>
            <c:numFmt formatCode="#,##0" sourceLinked="0"/>
            <c:spPr>
              <a:noFill/>
              <a:ln>
                <a:noFill/>
              </a:ln>
              <a:effectLst/>
            </c:spPr>
            <c:txPr>
              <a:bodyPr wrap="square" lIns="38100" tIns="19050" rIns="38100" bIns="19050" anchor="ctr">
                <a:spAutoFit/>
              </a:bodyPr>
              <a:lstStyle/>
              <a:p>
                <a:pPr>
                  <a:defRPr sz="1400">
                    <a:solidFill>
                      <a:schemeClr val="accent4">
                        <a:lumMod val="50000"/>
                      </a:schemeClr>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Sheet1!$A$3:$A$12</c:f>
              <c:strCache>
                <c:ptCount val="10"/>
                <c:pt idx="0">
                  <c:v>UK</c:v>
                </c:pt>
                <c:pt idx="1">
                  <c:v>US</c:v>
                </c:pt>
                <c:pt idx="2">
                  <c:v>NZ</c:v>
                </c:pt>
                <c:pt idx="3">
                  <c:v>NETH</c:v>
                </c:pt>
                <c:pt idx="4">
                  <c:v>CAN</c:v>
                </c:pt>
                <c:pt idx="5">
                  <c:v>FR</c:v>
                </c:pt>
                <c:pt idx="6">
                  <c:v>SWE</c:v>
                </c:pt>
                <c:pt idx="7">
                  <c:v>SWIZ</c:v>
                </c:pt>
                <c:pt idx="8">
                  <c:v>GER</c:v>
                </c:pt>
                <c:pt idx="9">
                  <c:v>NOR</c:v>
                </c:pt>
              </c:strCache>
            </c:strRef>
          </c:cat>
          <c:val>
            <c:numRef>
              <c:f>Sheet1!$E$3:$E$12</c:f>
              <c:numCache>
                <c:formatCode>0.0</c:formatCode>
                <c:ptCount val="10"/>
                <c:pt idx="0">
                  <c:v>75</c:v>
                </c:pt>
                <c:pt idx="1">
                  <c:v>59.7</c:v>
                </c:pt>
                <c:pt idx="2">
                  <c:v>60.6</c:v>
                </c:pt>
                <c:pt idx="3">
                  <c:v>77</c:v>
                </c:pt>
                <c:pt idx="4">
                  <c:v>70.900000000000006</c:v>
                </c:pt>
                <c:pt idx="5">
                  <c:v>63.5</c:v>
                </c:pt>
                <c:pt idx="6">
                  <c:v>61</c:v>
                </c:pt>
                <c:pt idx="7">
                  <c:v>59</c:v>
                </c:pt>
                <c:pt idx="8">
                  <c:v>63</c:v>
                </c:pt>
                <c:pt idx="9">
                  <c:v>43.9</c:v>
                </c:pt>
              </c:numCache>
            </c:numRef>
          </c:val>
          <c:extLst xmlns:c16r2="http://schemas.microsoft.com/office/drawing/2015/06/chart">
            <c:ext xmlns:c16="http://schemas.microsoft.com/office/drawing/2014/chart" uri="{C3380CC4-5D6E-409C-BE32-E72D297353CC}">
              <c16:uniqueId val="{00000004-3A6D-4F49-9E3A-6798083F402C}"/>
            </c:ext>
          </c:extLst>
        </c:ser>
        <c:ser>
          <c:idx val="0"/>
          <c:order val="1"/>
          <c:tx>
            <c:strRef>
              <c:f>Sheet1!$B$1</c:f>
              <c:strCache>
                <c:ptCount val="1"/>
                <c:pt idx="0">
                  <c:v>2015</c:v>
                </c:pt>
              </c:strCache>
            </c:strRef>
          </c:tx>
          <c:spPr>
            <a:solidFill>
              <a:schemeClr val="tx2"/>
            </a:solidFill>
            <a:ln w="12670">
              <a:noFill/>
              <a:prstDash val="solid"/>
            </a:ln>
          </c:spPr>
          <c:invertIfNegative val="0"/>
          <c:dPt>
            <c:idx val="5"/>
            <c:invertIfNegative val="0"/>
            <c:bubble3D val="0"/>
            <c:extLst xmlns:c16r2="http://schemas.microsoft.com/office/drawing/2015/06/chart">
              <c:ext xmlns:c16="http://schemas.microsoft.com/office/drawing/2014/chart" uri="{C3380CC4-5D6E-409C-BE32-E72D297353CC}">
                <c16:uniqueId val="{00000000-E20B-45B5-A687-A9C33F96B10A}"/>
              </c:ext>
            </c:extLst>
          </c:dPt>
          <c:dPt>
            <c:idx val="7"/>
            <c:invertIfNegative val="0"/>
            <c:bubble3D val="0"/>
            <c:extLst xmlns:c16r2="http://schemas.microsoft.com/office/drawing/2015/06/chart">
              <c:ext xmlns:c16="http://schemas.microsoft.com/office/drawing/2014/chart" uri="{C3380CC4-5D6E-409C-BE32-E72D297353CC}">
                <c16:uniqueId val="{00000001-E20B-45B5-A687-A9C33F96B10A}"/>
              </c:ext>
            </c:extLst>
          </c:dPt>
          <c:dPt>
            <c:idx val="8"/>
            <c:invertIfNegative val="0"/>
            <c:bubble3D val="0"/>
            <c:extLst xmlns:c16r2="http://schemas.microsoft.com/office/drawing/2015/06/chart">
              <c:ext xmlns:c16="http://schemas.microsoft.com/office/drawing/2014/chart" uri="{C3380CC4-5D6E-409C-BE32-E72D297353CC}">
                <c16:uniqueId val="{00000002-E20B-45B5-A687-A9C33F96B10A}"/>
              </c:ext>
            </c:extLst>
          </c:dPt>
          <c:dPt>
            <c:idx val="9"/>
            <c:invertIfNegative val="0"/>
            <c:bubble3D val="0"/>
            <c:extLst xmlns:c16r2="http://schemas.microsoft.com/office/drawing/2015/06/chart">
              <c:ext xmlns:c16="http://schemas.microsoft.com/office/drawing/2014/chart" uri="{C3380CC4-5D6E-409C-BE32-E72D297353CC}">
                <c16:uniqueId val="{00000003-E20B-45B5-A687-A9C33F96B10A}"/>
              </c:ext>
            </c:extLst>
          </c:dPt>
          <c:dLbls>
            <c:numFmt formatCode="#,##0" sourceLinked="0"/>
            <c:spPr>
              <a:noFill/>
              <a:ln>
                <a:noFill/>
              </a:ln>
              <a:effectLst/>
            </c:spPr>
            <c:txPr>
              <a:bodyPr wrap="square" lIns="38100" tIns="19050" rIns="38100" bIns="19050" anchor="ctr">
                <a:spAutoFit/>
              </a:bodyPr>
              <a:lstStyle/>
              <a:p>
                <a:pPr>
                  <a:defRPr sz="1400" b="1">
                    <a:solidFill>
                      <a:schemeClr val="tx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Sheet1!$A$3:$A$12</c:f>
              <c:strCache>
                <c:ptCount val="10"/>
                <c:pt idx="0">
                  <c:v>UK</c:v>
                </c:pt>
                <c:pt idx="1">
                  <c:v>US</c:v>
                </c:pt>
                <c:pt idx="2">
                  <c:v>NZ</c:v>
                </c:pt>
                <c:pt idx="3">
                  <c:v>NETH</c:v>
                </c:pt>
                <c:pt idx="4">
                  <c:v>CAN</c:v>
                </c:pt>
                <c:pt idx="5">
                  <c:v>FR</c:v>
                </c:pt>
                <c:pt idx="6">
                  <c:v>SWE</c:v>
                </c:pt>
                <c:pt idx="7">
                  <c:v>SWIZ</c:v>
                </c:pt>
                <c:pt idx="8">
                  <c:v>GER</c:v>
                </c:pt>
                <c:pt idx="9">
                  <c:v>NOR</c:v>
                </c:pt>
              </c:strCache>
            </c:strRef>
          </c:cat>
          <c:val>
            <c:numRef>
              <c:f>Sheet1!$B$3:$B$12</c:f>
              <c:numCache>
                <c:formatCode>0.0</c:formatCode>
                <c:ptCount val="10"/>
                <c:pt idx="0">
                  <c:v>71.099999999999994</c:v>
                </c:pt>
                <c:pt idx="1">
                  <c:v>69.099999999999994</c:v>
                </c:pt>
                <c:pt idx="2">
                  <c:v>67.3</c:v>
                </c:pt>
                <c:pt idx="3">
                  <c:v>66.8</c:v>
                </c:pt>
                <c:pt idx="4">
                  <c:v>61.8</c:v>
                </c:pt>
                <c:pt idx="5">
                  <c:v>50.8</c:v>
                </c:pt>
                <c:pt idx="6">
                  <c:v>49.1</c:v>
                </c:pt>
                <c:pt idx="7">
                  <c:v>46</c:v>
                </c:pt>
                <c:pt idx="8">
                  <c:v>36.5</c:v>
                </c:pt>
                <c:pt idx="9">
                  <c:v>27</c:v>
                </c:pt>
              </c:numCache>
            </c:numRef>
          </c:val>
          <c:extLst xmlns:c16r2="http://schemas.microsoft.com/office/drawing/2015/06/chart">
            <c:ext xmlns:c16="http://schemas.microsoft.com/office/drawing/2014/chart" uri="{C3380CC4-5D6E-409C-BE32-E72D297353CC}">
              <c16:uniqueId val="{00000004-E20B-45B5-A687-A9C33F96B10A}"/>
            </c:ext>
          </c:extLst>
        </c:ser>
        <c:dLbls>
          <c:dLblPos val="outEnd"/>
          <c:showLegendKey val="0"/>
          <c:showVal val="1"/>
          <c:showCatName val="0"/>
          <c:showSerName val="0"/>
          <c:showPercent val="0"/>
          <c:showBubbleSize val="0"/>
        </c:dLbls>
        <c:gapWidth val="100"/>
        <c:axId val="520245576"/>
        <c:axId val="520245968"/>
      </c:barChart>
      <c:catAx>
        <c:axId val="520245576"/>
        <c:scaling>
          <c:orientation val="minMax"/>
        </c:scaling>
        <c:delete val="0"/>
        <c:axPos val="b"/>
        <c:numFmt formatCode="General" sourceLinked="1"/>
        <c:majorTickMark val="out"/>
        <c:minorTickMark val="none"/>
        <c:tickLblPos val="nextTo"/>
        <c:spPr>
          <a:ln w="3167">
            <a:solidFill>
              <a:schemeClr val="tx1"/>
            </a:solidFill>
            <a:prstDash val="solid"/>
          </a:ln>
        </c:spPr>
        <c:txPr>
          <a:bodyPr rot="0" vert="horz"/>
          <a:lstStyle/>
          <a:p>
            <a:pPr>
              <a:defRPr sz="1400"/>
            </a:pPr>
            <a:endParaRPr lang="en-US"/>
          </a:p>
        </c:txPr>
        <c:crossAx val="520245968"/>
        <c:crosses val="autoZero"/>
        <c:auto val="1"/>
        <c:lblAlgn val="ctr"/>
        <c:lblOffset val="160"/>
        <c:noMultiLvlLbl val="0"/>
      </c:catAx>
      <c:valAx>
        <c:axId val="520245968"/>
        <c:scaling>
          <c:orientation val="minMax"/>
          <c:max val="100"/>
          <c:min val="0"/>
        </c:scaling>
        <c:delete val="0"/>
        <c:axPos val="l"/>
        <c:numFmt formatCode="0.0" sourceLinked="1"/>
        <c:majorTickMark val="out"/>
        <c:minorTickMark val="none"/>
        <c:tickLblPos val="nextTo"/>
        <c:spPr>
          <a:ln w="3167">
            <a:solidFill>
              <a:schemeClr val="tx1"/>
            </a:solidFill>
            <a:prstDash val="solid"/>
          </a:ln>
        </c:spPr>
        <c:txPr>
          <a:bodyPr rot="0" vert="horz"/>
          <a:lstStyle/>
          <a:p>
            <a:pPr>
              <a:defRPr b="0"/>
            </a:pPr>
            <a:endParaRPr lang="en-US"/>
          </a:p>
        </c:txPr>
        <c:crossAx val="520245576"/>
        <c:crosses val="autoZero"/>
        <c:crossBetween val="between"/>
        <c:majorUnit val="20"/>
      </c:valAx>
      <c:spPr>
        <a:noFill/>
        <a:ln w="25340">
          <a:noFill/>
        </a:ln>
      </c:spPr>
    </c:plotArea>
    <c:legend>
      <c:legendPos val="t"/>
      <c:layout>
        <c:manualLayout>
          <c:xMode val="edge"/>
          <c:yMode val="edge"/>
          <c:x val="0.38493724432874682"/>
          <c:y val="3.3401357132082081E-2"/>
          <c:w val="0.28178272592041653"/>
          <c:h val="4.832695457584503E-2"/>
        </c:manualLayout>
      </c:layout>
      <c:overlay val="0"/>
      <c:txPr>
        <a:bodyPr/>
        <a:lstStyle/>
        <a:p>
          <a:pPr>
            <a:defRPr sz="1600"/>
          </a:pPr>
          <a:endParaRPr lang="en-US"/>
        </a:p>
      </c:txPr>
    </c:legend>
    <c:plotVisOnly val="1"/>
    <c:dispBlanksAs val="gap"/>
    <c:showDLblsOverMax val="0"/>
  </c:chart>
  <c:spPr>
    <a:noFill/>
    <a:ln>
      <a:noFill/>
    </a:ln>
  </c:spPr>
  <c:txPr>
    <a:bodyPr/>
    <a:lstStyle/>
    <a:p>
      <a:pPr>
        <a:defRPr sz="12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383367422833767E-2"/>
          <c:y val="5.7910023643738748E-2"/>
          <c:w val="0.94061663257716632"/>
          <c:h val="0.78187718270753348"/>
        </c:manualLayout>
      </c:layout>
      <c:barChart>
        <c:barDir val="col"/>
        <c:grouping val="clustered"/>
        <c:varyColors val="0"/>
        <c:ser>
          <c:idx val="1"/>
          <c:order val="0"/>
          <c:tx>
            <c:strRef>
              <c:f>Sheet1!$C$1</c:f>
              <c:strCache>
                <c:ptCount val="1"/>
                <c:pt idx="0">
                  <c:v>1994</c:v>
                </c:pt>
              </c:strCache>
            </c:strRef>
          </c:tx>
          <c:spPr>
            <a:solidFill>
              <a:schemeClr val="accent3"/>
            </a:solidFill>
            <a:ln w="19050"/>
          </c:spPr>
          <c:invertIfNegative val="0"/>
          <c:dLbls>
            <c:numFmt formatCode="#,##0" sourceLinked="0"/>
            <c:spPr>
              <a:noFill/>
              <a:ln>
                <a:noFill/>
              </a:ln>
              <a:effectLst/>
            </c:spPr>
            <c:txPr>
              <a:bodyPr wrap="square" lIns="38100" tIns="19050" rIns="38100" bIns="19050" anchor="ctr">
                <a:spAutoFit/>
              </a:bodyPr>
              <a:lstStyle/>
              <a:p>
                <a:pPr>
                  <a:defRPr sz="1400">
                    <a:solidFill>
                      <a:schemeClr val="accent4">
                        <a:lumMod val="50000"/>
                      </a:schemeClr>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Sheet1!$A$3:$A$13</c:f>
              <c:strCache>
                <c:ptCount val="11"/>
                <c:pt idx="0">
                  <c:v>SWIZ</c:v>
                </c:pt>
                <c:pt idx="1">
                  <c:v>AUS</c:v>
                </c:pt>
                <c:pt idx="2">
                  <c:v>SWE</c:v>
                </c:pt>
                <c:pt idx="3">
                  <c:v>US</c:v>
                </c:pt>
                <c:pt idx="4">
                  <c:v>NOR</c:v>
                </c:pt>
                <c:pt idx="5">
                  <c:v>FR</c:v>
                </c:pt>
                <c:pt idx="6">
                  <c:v>GER</c:v>
                </c:pt>
                <c:pt idx="7">
                  <c:v>CAN</c:v>
                </c:pt>
                <c:pt idx="8">
                  <c:v>NZ</c:v>
                </c:pt>
                <c:pt idx="9">
                  <c:v>UK</c:v>
                </c:pt>
                <c:pt idx="10">
                  <c:v>NETH</c:v>
                </c:pt>
              </c:strCache>
            </c:strRef>
          </c:cat>
          <c:val>
            <c:numRef>
              <c:f>Sheet1!$C$3:$C$13</c:f>
              <c:numCache>
                <c:formatCode>General</c:formatCode>
                <c:ptCount val="11"/>
                <c:pt idx="0">
                  <c:v>244.2</c:v>
                </c:pt>
                <c:pt idx="1">
                  <c:v>248.5</c:v>
                </c:pt>
                <c:pt idx="2">
                  <c:v>212.6</c:v>
                </c:pt>
                <c:pt idx="3">
                  <c:v>250.4</c:v>
                </c:pt>
                <c:pt idx="4">
                  <c:v>244.2</c:v>
                </c:pt>
                <c:pt idx="5">
                  <c:v>252.4</c:v>
                </c:pt>
                <c:pt idx="6">
                  <c:v>263.60000000000002</c:v>
                </c:pt>
                <c:pt idx="7">
                  <c:v>252.8</c:v>
                </c:pt>
                <c:pt idx="8">
                  <c:v>266.60000000000002</c:v>
                </c:pt>
                <c:pt idx="9">
                  <c:v>272.2</c:v>
                </c:pt>
                <c:pt idx="10">
                  <c:v>279.39999999999998</c:v>
                </c:pt>
              </c:numCache>
            </c:numRef>
          </c:val>
          <c:extLst xmlns:c16r2="http://schemas.microsoft.com/office/drawing/2015/06/chart">
            <c:ext xmlns:c16="http://schemas.microsoft.com/office/drawing/2014/chart" uri="{C3380CC4-5D6E-409C-BE32-E72D297353CC}">
              <c16:uniqueId val="{00000005-A8F1-4917-B1F8-A92941A19FEF}"/>
            </c:ext>
          </c:extLst>
        </c:ser>
        <c:ser>
          <c:idx val="0"/>
          <c:order val="1"/>
          <c:tx>
            <c:strRef>
              <c:f>Sheet1!$B$1</c:f>
              <c:strCache>
                <c:ptCount val="1"/>
                <c:pt idx="0">
                  <c:v>2014</c:v>
                </c:pt>
              </c:strCache>
            </c:strRef>
          </c:tx>
          <c:spPr>
            <a:solidFill>
              <a:schemeClr val="tx2"/>
            </a:solidFill>
            <a:ln w="12670">
              <a:noFill/>
              <a:prstDash val="solid"/>
            </a:ln>
          </c:spPr>
          <c:invertIfNegative val="0"/>
          <c:dPt>
            <c:idx val="5"/>
            <c:invertIfNegative val="0"/>
            <c:bubble3D val="0"/>
            <c:extLst xmlns:c16r2="http://schemas.microsoft.com/office/drawing/2015/06/chart">
              <c:ext xmlns:c16="http://schemas.microsoft.com/office/drawing/2014/chart" uri="{C3380CC4-5D6E-409C-BE32-E72D297353CC}">
                <c16:uniqueId val="{00000000-A8F1-4917-B1F8-A92941A19FEF}"/>
              </c:ext>
            </c:extLst>
          </c:dPt>
          <c:dPt>
            <c:idx val="7"/>
            <c:invertIfNegative val="0"/>
            <c:bubble3D val="0"/>
            <c:extLst xmlns:c16r2="http://schemas.microsoft.com/office/drawing/2015/06/chart">
              <c:ext xmlns:c16="http://schemas.microsoft.com/office/drawing/2014/chart" uri="{C3380CC4-5D6E-409C-BE32-E72D297353CC}">
                <c16:uniqueId val="{00000001-A8F1-4917-B1F8-A92941A19FEF}"/>
              </c:ext>
            </c:extLst>
          </c:dPt>
          <c:dPt>
            <c:idx val="8"/>
            <c:invertIfNegative val="0"/>
            <c:bubble3D val="0"/>
            <c:extLst xmlns:c16r2="http://schemas.microsoft.com/office/drawing/2015/06/chart">
              <c:ext xmlns:c16="http://schemas.microsoft.com/office/drawing/2014/chart" uri="{C3380CC4-5D6E-409C-BE32-E72D297353CC}">
                <c16:uniqueId val="{00000002-A8F1-4917-B1F8-A92941A19FEF}"/>
              </c:ext>
            </c:extLst>
          </c:dPt>
          <c:dPt>
            <c:idx val="9"/>
            <c:invertIfNegative val="0"/>
            <c:bubble3D val="0"/>
            <c:extLst xmlns:c16r2="http://schemas.microsoft.com/office/drawing/2015/06/chart">
              <c:ext xmlns:c16="http://schemas.microsoft.com/office/drawing/2014/chart" uri="{C3380CC4-5D6E-409C-BE32-E72D297353CC}">
                <c16:uniqueId val="{00000003-A8F1-4917-B1F8-A92941A19FEF}"/>
              </c:ext>
            </c:extLst>
          </c:dPt>
          <c:dLbls>
            <c:numFmt formatCode="#,##0" sourceLinked="0"/>
            <c:spPr>
              <a:noFill/>
              <a:ln>
                <a:noFill/>
              </a:ln>
              <a:effectLst/>
            </c:spPr>
            <c:txPr>
              <a:bodyPr wrap="square" lIns="38100" tIns="19050" rIns="38100" bIns="19050" anchor="ctr">
                <a:spAutoFit/>
              </a:bodyPr>
              <a:lstStyle/>
              <a:p>
                <a:pPr>
                  <a:defRPr sz="1400">
                    <a:solidFill>
                      <a:schemeClr val="tx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Sheet1!$A$3:$A$13</c:f>
              <c:strCache>
                <c:ptCount val="11"/>
                <c:pt idx="0">
                  <c:v>SWIZ</c:v>
                </c:pt>
                <c:pt idx="1">
                  <c:v>AUS</c:v>
                </c:pt>
                <c:pt idx="2">
                  <c:v>SWE</c:v>
                </c:pt>
                <c:pt idx="3">
                  <c:v>US</c:v>
                </c:pt>
                <c:pt idx="4">
                  <c:v>NOR</c:v>
                </c:pt>
                <c:pt idx="5">
                  <c:v>FR</c:v>
                </c:pt>
                <c:pt idx="6">
                  <c:v>GER</c:v>
                </c:pt>
                <c:pt idx="7">
                  <c:v>CAN</c:v>
                </c:pt>
                <c:pt idx="8">
                  <c:v>NZ</c:v>
                </c:pt>
                <c:pt idx="9">
                  <c:v>UK</c:v>
                </c:pt>
                <c:pt idx="10">
                  <c:v>NETH</c:v>
                </c:pt>
              </c:strCache>
            </c:strRef>
          </c:cat>
          <c:val>
            <c:numRef>
              <c:f>Sheet1!$B$3:$B$13</c:f>
              <c:numCache>
                <c:formatCode>0</c:formatCode>
                <c:ptCount val="11"/>
                <c:pt idx="0">
                  <c:v>181.8</c:v>
                </c:pt>
                <c:pt idx="1">
                  <c:v>192.4</c:v>
                </c:pt>
                <c:pt idx="2" formatCode="General">
                  <c:v>192.7</c:v>
                </c:pt>
                <c:pt idx="3">
                  <c:v>192.9</c:v>
                </c:pt>
                <c:pt idx="4">
                  <c:v>202.7</c:v>
                </c:pt>
                <c:pt idx="5">
                  <c:v>204.5</c:v>
                </c:pt>
                <c:pt idx="6" formatCode="General">
                  <c:v>207</c:v>
                </c:pt>
                <c:pt idx="7">
                  <c:v>211.5</c:v>
                </c:pt>
                <c:pt idx="8">
                  <c:v>214.5</c:v>
                </c:pt>
                <c:pt idx="9">
                  <c:v>227.1</c:v>
                </c:pt>
                <c:pt idx="10">
                  <c:v>237.5</c:v>
                </c:pt>
              </c:numCache>
            </c:numRef>
          </c:val>
          <c:extLst xmlns:c16r2="http://schemas.microsoft.com/office/drawing/2015/06/chart">
            <c:ext xmlns:c16="http://schemas.microsoft.com/office/drawing/2014/chart" uri="{C3380CC4-5D6E-409C-BE32-E72D297353CC}">
              <c16:uniqueId val="{00000004-A8F1-4917-B1F8-A92941A19FEF}"/>
            </c:ext>
          </c:extLst>
        </c:ser>
        <c:dLbls>
          <c:dLblPos val="outEnd"/>
          <c:showLegendKey val="0"/>
          <c:showVal val="1"/>
          <c:showCatName val="0"/>
          <c:showSerName val="0"/>
          <c:showPercent val="0"/>
          <c:showBubbleSize val="0"/>
        </c:dLbls>
        <c:gapWidth val="100"/>
        <c:axId val="520246752"/>
        <c:axId val="520247144"/>
      </c:barChart>
      <c:catAx>
        <c:axId val="520246752"/>
        <c:scaling>
          <c:orientation val="minMax"/>
        </c:scaling>
        <c:delete val="0"/>
        <c:axPos val="b"/>
        <c:numFmt formatCode="General" sourceLinked="1"/>
        <c:majorTickMark val="out"/>
        <c:minorTickMark val="none"/>
        <c:tickLblPos val="nextTo"/>
        <c:spPr>
          <a:ln w="3167">
            <a:solidFill>
              <a:schemeClr val="tx1"/>
            </a:solidFill>
            <a:prstDash val="solid"/>
          </a:ln>
        </c:spPr>
        <c:txPr>
          <a:bodyPr rot="0" vert="horz"/>
          <a:lstStyle/>
          <a:p>
            <a:pPr>
              <a:defRPr sz="1400"/>
            </a:pPr>
            <a:endParaRPr lang="en-US"/>
          </a:p>
        </c:txPr>
        <c:crossAx val="520247144"/>
        <c:crosses val="autoZero"/>
        <c:auto val="1"/>
        <c:lblAlgn val="ctr"/>
        <c:lblOffset val="160"/>
        <c:noMultiLvlLbl val="0"/>
      </c:catAx>
      <c:valAx>
        <c:axId val="520247144"/>
        <c:scaling>
          <c:orientation val="minMax"/>
        </c:scaling>
        <c:delete val="0"/>
        <c:axPos val="l"/>
        <c:numFmt formatCode="General" sourceLinked="1"/>
        <c:majorTickMark val="out"/>
        <c:minorTickMark val="none"/>
        <c:tickLblPos val="nextTo"/>
        <c:spPr>
          <a:ln w="3167">
            <a:solidFill>
              <a:schemeClr val="tx1"/>
            </a:solidFill>
            <a:prstDash val="solid"/>
          </a:ln>
        </c:spPr>
        <c:txPr>
          <a:bodyPr rot="0" vert="horz"/>
          <a:lstStyle/>
          <a:p>
            <a:pPr>
              <a:defRPr b="0"/>
            </a:pPr>
            <a:endParaRPr lang="en-US"/>
          </a:p>
        </c:txPr>
        <c:crossAx val="520246752"/>
        <c:crosses val="autoZero"/>
        <c:crossBetween val="between"/>
      </c:valAx>
      <c:spPr>
        <a:noFill/>
        <a:ln w="25340">
          <a:noFill/>
        </a:ln>
      </c:spPr>
    </c:plotArea>
    <c:legend>
      <c:legendPos val="t"/>
      <c:layout/>
      <c:overlay val="0"/>
      <c:txPr>
        <a:bodyPr/>
        <a:lstStyle/>
        <a:p>
          <a:pPr>
            <a:defRPr sz="1600"/>
          </a:pPr>
          <a:endParaRPr lang="en-US"/>
        </a:p>
      </c:txPr>
    </c:legend>
    <c:plotVisOnly val="1"/>
    <c:dispBlanksAs val="gap"/>
    <c:showDLblsOverMax val="0"/>
  </c:chart>
  <c:spPr>
    <a:noFill/>
    <a:ln>
      <a:noFill/>
    </a:ln>
  </c:spPr>
  <c:txPr>
    <a:bodyPr/>
    <a:lstStyle/>
    <a:p>
      <a:pPr>
        <a:defRPr sz="12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178275823879147E-2"/>
          <c:y val="0.13162703355208299"/>
          <c:w val="0.91082172417612073"/>
          <c:h val="0.75092977333068167"/>
        </c:manualLayout>
      </c:layout>
      <c:barChart>
        <c:barDir val="col"/>
        <c:grouping val="stacked"/>
        <c:varyColors val="0"/>
        <c:ser>
          <c:idx val="4"/>
          <c:order val="0"/>
          <c:tx>
            <c:strRef>
              <c:f>Sheet1!$B$1</c:f>
              <c:strCache>
                <c:ptCount val="1"/>
                <c:pt idx="0">
                  <c:v>Public spending^</c:v>
                </c:pt>
              </c:strCache>
            </c:strRef>
          </c:tx>
          <c:spPr>
            <a:solidFill>
              <a:schemeClr val="accent4"/>
            </a:solidFill>
            <a:ln w="9525">
              <a:solidFill>
                <a:schemeClr val="tx2"/>
              </a:solidFill>
              <a:prstDash val="solid"/>
            </a:ln>
          </c:spPr>
          <c:invertIfNegative val="0"/>
          <c:dLbls>
            <c:spPr>
              <a:noFill/>
              <a:ln>
                <a:noFill/>
              </a:ln>
              <a:effectLst/>
            </c:spPr>
            <c:txPr>
              <a:bodyPr wrap="square" lIns="38100" tIns="19050" rIns="38100" bIns="19050" anchor="ctr">
                <a:spAutoFit/>
              </a:bodyPr>
              <a:lstStyle/>
              <a:p>
                <a:pPr>
                  <a:defRPr sz="1400" b="1">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NZ</c:v>
                </c:pt>
                <c:pt idx="1">
                  <c:v>AUS</c:v>
                </c:pt>
                <c:pt idx="2">
                  <c:v>UK</c:v>
                </c:pt>
                <c:pt idx="3">
                  <c:v>FRA</c:v>
                </c:pt>
                <c:pt idx="4">
                  <c:v>CAN</c:v>
                </c:pt>
                <c:pt idx="5">
                  <c:v>SWE</c:v>
                </c:pt>
                <c:pt idx="6">
                  <c:v>GER</c:v>
                </c:pt>
                <c:pt idx="7">
                  <c:v>NETH</c:v>
                </c:pt>
                <c:pt idx="8">
                  <c:v>NOR</c:v>
                </c:pt>
                <c:pt idx="9">
                  <c:v>SWIZ</c:v>
                </c:pt>
                <c:pt idx="10">
                  <c:v>US</c:v>
                </c:pt>
              </c:strCache>
            </c:strRef>
          </c:cat>
          <c:val>
            <c:numRef>
              <c:f>Sheet1!$B$2:$B$12</c:f>
              <c:numCache>
                <c:formatCode>0</c:formatCode>
                <c:ptCount val="11"/>
                <c:pt idx="0">
                  <c:v>2847.5430000000001</c:v>
                </c:pt>
                <c:pt idx="1">
                  <c:v>3023.9960000000001</c:v>
                </c:pt>
                <c:pt idx="2">
                  <c:v>3286.201</c:v>
                </c:pt>
                <c:pt idx="3">
                  <c:v>3574.9459999999999</c:v>
                </c:pt>
                <c:pt idx="4">
                  <c:v>3180.59</c:v>
                </c:pt>
                <c:pt idx="5">
                  <c:v>4406.0039999999999</c:v>
                </c:pt>
                <c:pt idx="6">
                  <c:v>4521.3720000000003</c:v>
                </c:pt>
                <c:pt idx="7">
                  <c:v>4275.0069999999996</c:v>
                </c:pt>
                <c:pt idx="8">
                  <c:v>5286.2280000000001</c:v>
                </c:pt>
                <c:pt idx="9">
                  <c:v>4820.5039999999999</c:v>
                </c:pt>
                <c:pt idx="10">
                  <c:v>4692.1120000000001</c:v>
                </c:pt>
              </c:numCache>
            </c:numRef>
          </c:val>
          <c:extLst xmlns:c16r2="http://schemas.microsoft.com/office/drawing/2015/06/chart">
            <c:ext xmlns:c16="http://schemas.microsoft.com/office/drawing/2014/chart" uri="{C3380CC4-5D6E-409C-BE32-E72D297353CC}">
              <c16:uniqueId val="{00000000-9DA9-4C96-A692-524D1E0E13C9}"/>
            </c:ext>
          </c:extLst>
        </c:ser>
        <c:ser>
          <c:idx val="3"/>
          <c:order val="1"/>
          <c:tx>
            <c:strRef>
              <c:f>Sheet1!$C$1</c:f>
              <c:strCache>
                <c:ptCount val="1"/>
                <c:pt idx="0">
                  <c:v>Private, voluntary spending</c:v>
                </c:pt>
              </c:strCache>
            </c:strRef>
          </c:tx>
          <c:spPr>
            <a:solidFill>
              <a:schemeClr val="accent2">
                <a:lumMod val="40000"/>
                <a:lumOff val="60000"/>
              </a:schemeClr>
            </a:solidFill>
            <a:ln w="9525">
              <a:solidFill>
                <a:schemeClr val="tx2"/>
              </a:solidFill>
              <a:prstDash val="solid"/>
            </a:ln>
          </c:spPr>
          <c:invertIfNegative val="0"/>
          <c:dLbls>
            <c:spPr>
              <a:noFill/>
              <a:ln>
                <a:noFill/>
              </a:ln>
              <a:effectLst/>
            </c:spPr>
            <c:txPr>
              <a:bodyPr wrap="square" lIns="38100" tIns="19050" rIns="38100" bIns="19050" anchor="ctr">
                <a:spAutoFit/>
              </a:bodyPr>
              <a:lstStyle/>
              <a:p>
                <a:pPr>
                  <a:defRPr sz="1200" b="1">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NZ</c:v>
                </c:pt>
                <c:pt idx="1">
                  <c:v>AUS</c:v>
                </c:pt>
                <c:pt idx="2">
                  <c:v>UK</c:v>
                </c:pt>
                <c:pt idx="3">
                  <c:v>FRA</c:v>
                </c:pt>
                <c:pt idx="4">
                  <c:v>CAN</c:v>
                </c:pt>
                <c:pt idx="5">
                  <c:v>SWE</c:v>
                </c:pt>
                <c:pt idx="6">
                  <c:v>GER</c:v>
                </c:pt>
                <c:pt idx="7">
                  <c:v>NETH</c:v>
                </c:pt>
                <c:pt idx="8">
                  <c:v>NOR</c:v>
                </c:pt>
                <c:pt idx="9">
                  <c:v>SWIZ</c:v>
                </c:pt>
                <c:pt idx="10">
                  <c:v>US</c:v>
                </c:pt>
              </c:strCache>
            </c:strRef>
          </c:cat>
          <c:val>
            <c:numRef>
              <c:f>Sheet1!$C$2:$C$12</c:f>
              <c:numCache>
                <c:formatCode>0</c:formatCode>
                <c:ptCount val="11"/>
                <c:pt idx="0">
                  <c:v>267.35000000000002</c:v>
                </c:pt>
                <c:pt idx="1">
                  <c:v>629.74900000000002</c:v>
                </c:pt>
                <c:pt idx="2">
                  <c:v>228.74799999999993</c:v>
                </c:pt>
                <c:pt idx="3">
                  <c:v>646.77099999999996</c:v>
                </c:pt>
                <c:pt idx="4">
                  <c:v>688.21399999999994</c:v>
                </c:pt>
                <c:pt idx="5">
                  <c:v>60.289999999999964</c:v>
                </c:pt>
                <c:pt idx="6">
                  <c:v>160.654</c:v>
                </c:pt>
                <c:pt idx="7">
                  <c:v>372.76</c:v>
                </c:pt>
                <c:pt idx="8">
                  <c:v>20.423000000000002</c:v>
                </c:pt>
                <c:pt idx="9">
                  <c:v>579.06700000000001</c:v>
                </c:pt>
                <c:pt idx="10">
                  <c:v>3761.3169999999996</c:v>
                </c:pt>
              </c:numCache>
            </c:numRef>
          </c:val>
          <c:extLst xmlns:c16r2="http://schemas.microsoft.com/office/drawing/2015/06/chart">
            <c:ext xmlns:c16="http://schemas.microsoft.com/office/drawing/2014/chart" uri="{C3380CC4-5D6E-409C-BE32-E72D297353CC}">
              <c16:uniqueId val="{00000001-9DA9-4C96-A692-524D1E0E13C9}"/>
            </c:ext>
          </c:extLst>
        </c:ser>
        <c:ser>
          <c:idx val="0"/>
          <c:order val="2"/>
          <c:tx>
            <c:strRef>
              <c:f>Sheet1!$D$1</c:f>
              <c:strCache>
                <c:ptCount val="1"/>
                <c:pt idx="0">
                  <c:v>Out-of-pocket spending</c:v>
                </c:pt>
              </c:strCache>
            </c:strRef>
          </c:tx>
          <c:spPr>
            <a:solidFill>
              <a:srgbClr val="7AC9EF"/>
            </a:solidFill>
            <a:ln w="9525">
              <a:solidFill>
                <a:schemeClr val="tx2"/>
              </a:solidFill>
              <a:prstDash val="solid"/>
            </a:ln>
          </c:spPr>
          <c:invertIfNegative val="1"/>
          <c:dLbls>
            <c:dLbl>
              <c:idx val="2"/>
              <c:layout>
                <c:manualLayout>
                  <c:x val="2.6459380724454049E-17"/>
                  <c:y val="-4.11119066479801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DA9-4C96-A692-524D1E0E13C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accent6"/>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NZ</c:v>
                </c:pt>
                <c:pt idx="1">
                  <c:v>AUS</c:v>
                </c:pt>
                <c:pt idx="2">
                  <c:v>UK</c:v>
                </c:pt>
                <c:pt idx="3">
                  <c:v>FRA</c:v>
                </c:pt>
                <c:pt idx="4">
                  <c:v>CAN</c:v>
                </c:pt>
                <c:pt idx="5">
                  <c:v>SWE</c:v>
                </c:pt>
                <c:pt idx="6">
                  <c:v>GER</c:v>
                </c:pt>
                <c:pt idx="7">
                  <c:v>NETH</c:v>
                </c:pt>
                <c:pt idx="8">
                  <c:v>NOR</c:v>
                </c:pt>
                <c:pt idx="9">
                  <c:v>SWIZ</c:v>
                </c:pt>
                <c:pt idx="10">
                  <c:v>US</c:v>
                </c:pt>
              </c:strCache>
            </c:strRef>
          </c:cat>
          <c:val>
            <c:numRef>
              <c:f>Sheet1!$D$2:$D$12</c:f>
              <c:numCache>
                <c:formatCode>0</c:formatCode>
                <c:ptCount val="11"/>
                <c:pt idx="0">
                  <c:v>429.66899999999998</c:v>
                </c:pt>
                <c:pt idx="1">
                  <c:v>838.80899999999997</c:v>
                </c:pt>
                <c:pt idx="2">
                  <c:v>610.31100000000004</c:v>
                </c:pt>
                <c:pt idx="3">
                  <c:v>307.86799999999999</c:v>
                </c:pt>
                <c:pt idx="4">
                  <c:v>664.03099999999995</c:v>
                </c:pt>
                <c:pt idx="5">
                  <c:v>800.03899999999999</c:v>
                </c:pt>
                <c:pt idx="6">
                  <c:v>670.6</c:v>
                </c:pt>
                <c:pt idx="7">
                  <c:v>648.94100000000003</c:v>
                </c:pt>
                <c:pt idx="8">
                  <c:v>883.49300000000005</c:v>
                </c:pt>
                <c:pt idx="9">
                  <c:v>2136.0169999999998</c:v>
                </c:pt>
                <c:pt idx="10">
                  <c:v>1053.7660000000001</c:v>
                </c:pt>
              </c:numCache>
            </c:numRef>
          </c:val>
          <c:extLst xmlns:c16r2="http://schemas.microsoft.com/office/drawing/2015/06/chart">
            <c:ext xmlns:c16="http://schemas.microsoft.com/office/drawing/2014/chart" uri="{C3380CC4-5D6E-409C-BE32-E72D297353CC}">
              <c16:uniqueId val="{00000003-9DA9-4C96-A692-524D1E0E13C9}"/>
            </c:ext>
            <c:ext xmlns:c14="http://schemas.microsoft.com/office/drawing/2007/8/2/chart" uri="{6F2FDCE9-48DA-4B69-8628-5D25D57E5C99}">
              <c14:invertSolidFillFmt>
                <c14:spPr xmlns:c14="http://schemas.microsoft.com/office/drawing/2007/8/2/chart">
                  <a:solidFill>
                    <a:srgbClr val="FFC799"/>
                  </a:solidFill>
                  <a:ln w="9525">
                    <a:solidFill>
                      <a:schemeClr val="tx2"/>
                    </a:solidFill>
                    <a:prstDash val="solid"/>
                  </a:ln>
                </c14:spPr>
              </c14:invertSolidFillFmt>
            </c:ext>
          </c:extLst>
        </c:ser>
        <c:dLbls>
          <c:showLegendKey val="0"/>
          <c:showVal val="0"/>
          <c:showCatName val="0"/>
          <c:showSerName val="0"/>
          <c:showPercent val="0"/>
          <c:showBubbleSize val="0"/>
        </c:dLbls>
        <c:gapWidth val="70"/>
        <c:overlap val="100"/>
        <c:axId val="405243192"/>
        <c:axId val="244032024"/>
      </c:barChart>
      <c:catAx>
        <c:axId val="405243192"/>
        <c:scaling>
          <c:orientation val="minMax"/>
        </c:scaling>
        <c:delete val="0"/>
        <c:axPos val="b"/>
        <c:numFmt formatCode="\$#,##0" sourceLinked="0"/>
        <c:majorTickMark val="out"/>
        <c:minorTickMark val="none"/>
        <c:tickLblPos val="nextTo"/>
        <c:spPr>
          <a:ln w="12700">
            <a:solidFill>
              <a:schemeClr val="accent5">
                <a:lumMod val="60000"/>
                <a:lumOff val="40000"/>
              </a:schemeClr>
            </a:solidFill>
            <a:prstDash val="solid"/>
          </a:ln>
        </c:spPr>
        <c:txPr>
          <a:bodyPr rot="0" vert="horz"/>
          <a:lstStyle/>
          <a:p>
            <a:pPr>
              <a:defRPr sz="1400" b="1"/>
            </a:pPr>
            <a:endParaRPr lang="en-US"/>
          </a:p>
        </c:txPr>
        <c:crossAx val="244032024"/>
        <c:crosses val="autoZero"/>
        <c:auto val="1"/>
        <c:lblAlgn val="ctr"/>
        <c:lblOffset val="100"/>
        <c:tickLblSkip val="1"/>
        <c:tickMarkSkip val="1"/>
        <c:noMultiLvlLbl val="0"/>
      </c:catAx>
      <c:valAx>
        <c:axId val="244032024"/>
        <c:scaling>
          <c:orientation val="minMax"/>
          <c:max val="10000"/>
        </c:scaling>
        <c:delete val="0"/>
        <c:axPos val="l"/>
        <c:numFmt formatCode="#,##0" sourceLinked="0"/>
        <c:majorTickMark val="out"/>
        <c:minorTickMark val="none"/>
        <c:tickLblPos val="nextTo"/>
        <c:spPr>
          <a:ln w="12700">
            <a:solidFill>
              <a:schemeClr val="accent5">
                <a:lumMod val="60000"/>
                <a:lumOff val="40000"/>
              </a:schemeClr>
            </a:solidFill>
            <a:prstDash val="solid"/>
          </a:ln>
        </c:spPr>
        <c:txPr>
          <a:bodyPr rot="0" vert="horz"/>
          <a:lstStyle/>
          <a:p>
            <a:pPr>
              <a:defRPr sz="1200"/>
            </a:pPr>
            <a:endParaRPr lang="en-US"/>
          </a:p>
        </c:txPr>
        <c:crossAx val="405243192"/>
        <c:crosses val="autoZero"/>
        <c:crossBetween val="between"/>
        <c:majorUnit val="1000"/>
        <c:minorUnit val="1000"/>
      </c:valAx>
      <c:spPr>
        <a:noFill/>
        <a:ln w="25400">
          <a:noFill/>
        </a:ln>
      </c:spPr>
    </c:plotArea>
    <c:legend>
      <c:legendPos val="r"/>
      <c:layout>
        <c:manualLayout>
          <c:xMode val="edge"/>
          <c:yMode val="edge"/>
          <c:x val="0.12190813674851692"/>
          <c:y val="7.804629189286004E-2"/>
          <c:w val="0.76179103923980296"/>
          <c:h val="9.8755598379135931E-2"/>
        </c:manualLayout>
      </c:layout>
      <c:overlay val="0"/>
      <c:spPr>
        <a:noFill/>
        <a:ln w="31827">
          <a:noFill/>
        </a:ln>
      </c:spPr>
    </c:legend>
    <c:plotVisOnly val="1"/>
    <c:dispBlanksAs val="gap"/>
    <c:showDLblsOverMax val="0"/>
  </c:chart>
  <c:spPr>
    <a:noFill/>
    <a:ln>
      <a:noFill/>
    </a:ln>
  </c:spPr>
  <c:txPr>
    <a:bodyPr/>
    <a:lstStyle/>
    <a:p>
      <a:pPr>
        <a:defRPr sz="1347" b="0" i="0" u="none" strike="noStrike" baseline="0">
          <a:solidFill>
            <a:schemeClr val="accent5"/>
          </a:solidFill>
          <a:latin typeface="Lato" charset="0"/>
          <a:ea typeface="Lato" charset="0"/>
          <a:cs typeface="Lato"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714067150112969E-2"/>
          <c:y val="5.77350206141432E-2"/>
          <c:w val="0.94528593284988705"/>
          <c:h val="0.77117262361257954"/>
        </c:manualLayout>
      </c:layout>
      <c:barChart>
        <c:barDir val="col"/>
        <c:grouping val="clustered"/>
        <c:varyColors val="0"/>
        <c:ser>
          <c:idx val="1"/>
          <c:order val="0"/>
          <c:tx>
            <c:strRef>
              <c:f>Sheet1!$C$1</c:f>
              <c:strCache>
                <c:ptCount val="1"/>
                <c:pt idx="0">
                  <c:v>1994</c:v>
                </c:pt>
              </c:strCache>
            </c:strRef>
          </c:tx>
          <c:spPr>
            <a:solidFill>
              <a:schemeClr val="accent3"/>
            </a:solidFill>
            <a:ln w="19050"/>
          </c:spPr>
          <c:invertIfNegative val="0"/>
          <c:dLbls>
            <c:numFmt formatCode="#,##0" sourceLinked="0"/>
            <c:spPr>
              <a:noFill/>
              <a:ln>
                <a:noFill/>
              </a:ln>
              <a:effectLst/>
            </c:spPr>
            <c:txPr>
              <a:bodyPr wrap="square" lIns="38100" tIns="19050" rIns="38100" bIns="19050" anchor="ctr">
                <a:spAutoFit/>
              </a:bodyPr>
              <a:lstStyle/>
              <a:p>
                <a:pPr>
                  <a:defRPr sz="1400">
                    <a:solidFill>
                      <a:schemeClr val="accent3">
                        <a:lumMod val="75000"/>
                      </a:schemeClr>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Sheet1!$A$3:$A$13</c:f>
              <c:strCache>
                <c:ptCount val="11"/>
                <c:pt idx="0">
                  <c:v>FR</c:v>
                </c:pt>
                <c:pt idx="1">
                  <c:v>NETH</c:v>
                </c:pt>
                <c:pt idx="2">
                  <c:v>NOR</c:v>
                </c:pt>
                <c:pt idx="3">
                  <c:v>SWI</c:v>
                </c:pt>
                <c:pt idx="4">
                  <c:v>AUS</c:v>
                </c:pt>
                <c:pt idx="5">
                  <c:v>CAN</c:v>
                </c:pt>
                <c:pt idx="6">
                  <c:v>UK</c:v>
                </c:pt>
                <c:pt idx="7">
                  <c:v>SWE</c:v>
                </c:pt>
                <c:pt idx="8">
                  <c:v>GER</c:v>
                </c:pt>
                <c:pt idx="9">
                  <c:v>US</c:v>
                </c:pt>
                <c:pt idx="10">
                  <c:v>NZ</c:v>
                </c:pt>
              </c:strCache>
            </c:strRef>
          </c:cat>
          <c:val>
            <c:numRef>
              <c:f>Sheet1!$C$3:$C$13</c:f>
              <c:numCache>
                <c:formatCode>General</c:formatCode>
                <c:ptCount val="11"/>
                <c:pt idx="0">
                  <c:v>78.599999999999994</c:v>
                </c:pt>
                <c:pt idx="1">
                  <c:v>158.9</c:v>
                </c:pt>
                <c:pt idx="2">
                  <c:v>216.3</c:v>
                </c:pt>
                <c:pt idx="3">
                  <c:v>150.4</c:v>
                </c:pt>
                <c:pt idx="4">
                  <c:v>240.9</c:v>
                </c:pt>
                <c:pt idx="5">
                  <c:v>204.5</c:v>
                </c:pt>
                <c:pt idx="6">
                  <c:v>261.2</c:v>
                </c:pt>
                <c:pt idx="7">
                  <c:v>234.1</c:v>
                </c:pt>
                <c:pt idx="8">
                  <c:v>223.4</c:v>
                </c:pt>
                <c:pt idx="9">
                  <c:v>228.9</c:v>
                </c:pt>
                <c:pt idx="10">
                  <c:v>256.5</c:v>
                </c:pt>
              </c:numCache>
            </c:numRef>
          </c:val>
          <c:extLst xmlns:c16r2="http://schemas.microsoft.com/office/drawing/2015/06/chart">
            <c:ext xmlns:c16="http://schemas.microsoft.com/office/drawing/2014/chart" uri="{C3380CC4-5D6E-409C-BE32-E72D297353CC}">
              <c16:uniqueId val="{00000005-DDC1-412C-80FD-4DFC5AC1509F}"/>
            </c:ext>
          </c:extLst>
        </c:ser>
        <c:ser>
          <c:idx val="0"/>
          <c:order val="1"/>
          <c:tx>
            <c:strRef>
              <c:f>Sheet1!$B$1</c:f>
              <c:strCache>
                <c:ptCount val="1"/>
                <c:pt idx="0">
                  <c:v>2014</c:v>
                </c:pt>
              </c:strCache>
            </c:strRef>
          </c:tx>
          <c:spPr>
            <a:solidFill>
              <a:schemeClr val="tx2"/>
            </a:solidFill>
            <a:ln w="12670">
              <a:noFill/>
              <a:prstDash val="solid"/>
            </a:ln>
          </c:spPr>
          <c:invertIfNegative val="0"/>
          <c:dPt>
            <c:idx val="5"/>
            <c:invertIfNegative val="0"/>
            <c:bubble3D val="0"/>
            <c:extLst xmlns:c16r2="http://schemas.microsoft.com/office/drawing/2015/06/chart">
              <c:ext xmlns:c16="http://schemas.microsoft.com/office/drawing/2014/chart" uri="{C3380CC4-5D6E-409C-BE32-E72D297353CC}">
                <c16:uniqueId val="{00000000-DDC1-412C-80FD-4DFC5AC1509F}"/>
              </c:ext>
            </c:extLst>
          </c:dPt>
          <c:dPt>
            <c:idx val="7"/>
            <c:invertIfNegative val="0"/>
            <c:bubble3D val="0"/>
            <c:extLst xmlns:c16r2="http://schemas.microsoft.com/office/drawing/2015/06/chart">
              <c:ext xmlns:c16="http://schemas.microsoft.com/office/drawing/2014/chart" uri="{C3380CC4-5D6E-409C-BE32-E72D297353CC}">
                <c16:uniqueId val="{00000001-DDC1-412C-80FD-4DFC5AC1509F}"/>
              </c:ext>
            </c:extLst>
          </c:dPt>
          <c:dPt>
            <c:idx val="8"/>
            <c:invertIfNegative val="0"/>
            <c:bubble3D val="0"/>
            <c:extLst xmlns:c16r2="http://schemas.microsoft.com/office/drawing/2015/06/chart">
              <c:ext xmlns:c16="http://schemas.microsoft.com/office/drawing/2014/chart" uri="{C3380CC4-5D6E-409C-BE32-E72D297353CC}">
                <c16:uniqueId val="{00000002-DDC1-412C-80FD-4DFC5AC1509F}"/>
              </c:ext>
            </c:extLst>
          </c:dPt>
          <c:dPt>
            <c:idx val="9"/>
            <c:invertIfNegative val="0"/>
            <c:bubble3D val="0"/>
            <c:extLst xmlns:c16r2="http://schemas.microsoft.com/office/drawing/2015/06/chart">
              <c:ext xmlns:c16="http://schemas.microsoft.com/office/drawing/2014/chart" uri="{C3380CC4-5D6E-409C-BE32-E72D297353CC}">
                <c16:uniqueId val="{00000003-DDC1-412C-80FD-4DFC5AC1509F}"/>
              </c:ext>
            </c:extLst>
          </c:dPt>
          <c:dLbls>
            <c:numFmt formatCode="#,##0" sourceLinked="0"/>
            <c:spPr>
              <a:noFill/>
              <a:ln>
                <a:noFill/>
              </a:ln>
              <a:effectLst/>
            </c:spPr>
            <c:txPr>
              <a:bodyPr wrap="square" lIns="38100" tIns="19050" rIns="38100" bIns="19050" anchor="ctr">
                <a:spAutoFit/>
              </a:bodyPr>
              <a:lstStyle/>
              <a:p>
                <a:pPr>
                  <a:defRPr sz="1400">
                    <a:solidFill>
                      <a:schemeClr val="tx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Sheet1!$A$3:$A$13</c:f>
              <c:strCache>
                <c:ptCount val="11"/>
                <c:pt idx="0">
                  <c:v>FR</c:v>
                </c:pt>
                <c:pt idx="1">
                  <c:v>NETH</c:v>
                </c:pt>
                <c:pt idx="2">
                  <c:v>NOR</c:v>
                </c:pt>
                <c:pt idx="3">
                  <c:v>SWI</c:v>
                </c:pt>
                <c:pt idx="4">
                  <c:v>AUS</c:v>
                </c:pt>
                <c:pt idx="5">
                  <c:v>CAN</c:v>
                </c:pt>
                <c:pt idx="6">
                  <c:v>UK</c:v>
                </c:pt>
                <c:pt idx="7">
                  <c:v>SWE</c:v>
                </c:pt>
                <c:pt idx="8">
                  <c:v>GER</c:v>
                </c:pt>
                <c:pt idx="9">
                  <c:v>US</c:v>
                </c:pt>
                <c:pt idx="10">
                  <c:v>NZ</c:v>
                </c:pt>
              </c:strCache>
            </c:strRef>
          </c:cat>
          <c:val>
            <c:numRef>
              <c:f>Sheet1!$B$3:$B$13</c:f>
              <c:numCache>
                <c:formatCode>General</c:formatCode>
                <c:ptCount val="11"/>
                <c:pt idx="0">
                  <c:v>39.4</c:v>
                </c:pt>
                <c:pt idx="1">
                  <c:v>47.8</c:v>
                </c:pt>
                <c:pt idx="2" formatCode="0">
                  <c:v>71.900000000000006</c:v>
                </c:pt>
                <c:pt idx="3" formatCode="0">
                  <c:v>77.7</c:v>
                </c:pt>
                <c:pt idx="4" formatCode="0">
                  <c:v>85.4</c:v>
                </c:pt>
                <c:pt idx="5" formatCode="0">
                  <c:v>93.2</c:v>
                </c:pt>
                <c:pt idx="6" formatCode="0">
                  <c:v>98.1</c:v>
                </c:pt>
                <c:pt idx="7" formatCode="0">
                  <c:v>98.7</c:v>
                </c:pt>
                <c:pt idx="8" formatCode="0">
                  <c:v>105.7</c:v>
                </c:pt>
                <c:pt idx="9" formatCode="0">
                  <c:v>113.4</c:v>
                </c:pt>
                <c:pt idx="10" formatCode="0">
                  <c:v>129</c:v>
                </c:pt>
              </c:numCache>
            </c:numRef>
          </c:val>
          <c:extLst xmlns:c16r2="http://schemas.microsoft.com/office/drawing/2015/06/chart">
            <c:ext xmlns:c16="http://schemas.microsoft.com/office/drawing/2014/chart" uri="{C3380CC4-5D6E-409C-BE32-E72D297353CC}">
              <c16:uniqueId val="{00000004-DDC1-412C-80FD-4DFC5AC1509F}"/>
            </c:ext>
          </c:extLst>
        </c:ser>
        <c:dLbls>
          <c:dLblPos val="outEnd"/>
          <c:showLegendKey val="0"/>
          <c:showVal val="1"/>
          <c:showCatName val="0"/>
          <c:showSerName val="0"/>
          <c:showPercent val="0"/>
          <c:showBubbleSize val="0"/>
        </c:dLbls>
        <c:gapWidth val="100"/>
        <c:axId val="521497560"/>
        <c:axId val="521497952"/>
      </c:barChart>
      <c:catAx>
        <c:axId val="521497560"/>
        <c:scaling>
          <c:orientation val="minMax"/>
        </c:scaling>
        <c:delete val="0"/>
        <c:axPos val="b"/>
        <c:numFmt formatCode="General" sourceLinked="1"/>
        <c:majorTickMark val="out"/>
        <c:minorTickMark val="none"/>
        <c:tickLblPos val="nextTo"/>
        <c:spPr>
          <a:ln w="3167">
            <a:solidFill>
              <a:schemeClr val="tx1"/>
            </a:solidFill>
            <a:prstDash val="solid"/>
          </a:ln>
        </c:spPr>
        <c:txPr>
          <a:bodyPr rot="0" vert="horz"/>
          <a:lstStyle/>
          <a:p>
            <a:pPr>
              <a:defRPr sz="1400">
                <a:solidFill>
                  <a:schemeClr val="accent5"/>
                </a:solidFill>
              </a:defRPr>
            </a:pPr>
            <a:endParaRPr lang="en-US"/>
          </a:p>
        </c:txPr>
        <c:crossAx val="521497952"/>
        <c:crosses val="autoZero"/>
        <c:auto val="1"/>
        <c:lblAlgn val="ctr"/>
        <c:lblOffset val="160"/>
        <c:noMultiLvlLbl val="0"/>
      </c:catAx>
      <c:valAx>
        <c:axId val="521497952"/>
        <c:scaling>
          <c:orientation val="minMax"/>
        </c:scaling>
        <c:delete val="0"/>
        <c:axPos val="l"/>
        <c:numFmt formatCode="General" sourceLinked="1"/>
        <c:majorTickMark val="out"/>
        <c:minorTickMark val="none"/>
        <c:tickLblPos val="nextTo"/>
        <c:spPr>
          <a:ln w="3167">
            <a:solidFill>
              <a:schemeClr val="tx1"/>
            </a:solidFill>
            <a:prstDash val="solid"/>
          </a:ln>
        </c:spPr>
        <c:txPr>
          <a:bodyPr rot="0" vert="horz"/>
          <a:lstStyle/>
          <a:p>
            <a:pPr>
              <a:defRPr b="0">
                <a:solidFill>
                  <a:schemeClr val="accent5"/>
                </a:solidFill>
              </a:defRPr>
            </a:pPr>
            <a:endParaRPr lang="en-US"/>
          </a:p>
        </c:txPr>
        <c:crossAx val="521497560"/>
        <c:crosses val="autoZero"/>
        <c:crossBetween val="between"/>
      </c:valAx>
      <c:spPr>
        <a:noFill/>
        <a:ln w="25340">
          <a:noFill/>
        </a:ln>
      </c:spPr>
    </c:plotArea>
    <c:legend>
      <c:legendPos val="t"/>
      <c:layout/>
      <c:overlay val="0"/>
      <c:txPr>
        <a:bodyPr/>
        <a:lstStyle/>
        <a:p>
          <a:pPr>
            <a:defRPr sz="1600"/>
          </a:pPr>
          <a:endParaRPr lang="en-US"/>
        </a:p>
      </c:txPr>
    </c:legend>
    <c:plotVisOnly val="1"/>
    <c:dispBlanksAs val="gap"/>
    <c:showDLblsOverMax val="0"/>
  </c:chart>
  <c:spPr>
    <a:noFill/>
    <a:ln>
      <a:noFill/>
    </a:ln>
  </c:spPr>
  <c:txPr>
    <a:bodyPr/>
    <a:lstStyle/>
    <a:p>
      <a:pPr>
        <a:defRPr sz="12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456591751600684E-2"/>
          <c:y val="5.6627304276051373E-2"/>
          <c:w val="0.91883345190262566"/>
          <c:h val="0.76209015908095779"/>
        </c:manualLayout>
      </c:layout>
      <c:barChart>
        <c:barDir val="col"/>
        <c:grouping val="clustered"/>
        <c:varyColors val="0"/>
        <c:ser>
          <c:idx val="1"/>
          <c:order val="0"/>
          <c:tx>
            <c:strRef>
              <c:f>i!$B$3</c:f>
              <c:strCache>
                <c:ptCount val="1"/>
              </c:strCache>
            </c:strRef>
          </c:tx>
          <c:spPr>
            <a:solidFill>
              <a:schemeClr val="tx2"/>
            </a:solidFill>
            <a:ln>
              <a:noFill/>
            </a:ln>
            <a:effectLst/>
          </c:spPr>
          <c:invertIfNegative val="0"/>
          <c:dPt>
            <c:idx val="17"/>
            <c:invertIfNegative val="0"/>
            <c:bubble3D val="0"/>
            <c:extLst xmlns:c16r2="http://schemas.microsoft.com/office/drawing/2015/06/chart">
              <c:ext xmlns:c16="http://schemas.microsoft.com/office/drawing/2014/chart" uri="{C3380CC4-5D6E-409C-BE32-E72D297353CC}">
                <c16:uniqueId val="{00000000-4429-4AEF-B948-D17A61738B4B}"/>
              </c:ext>
            </c:extLst>
          </c:dPt>
          <c:dPt>
            <c:idx val="18"/>
            <c:invertIfNegative val="0"/>
            <c:bubble3D val="0"/>
            <c:extLst xmlns:c16r2="http://schemas.microsoft.com/office/drawing/2015/06/chart">
              <c:ext xmlns:c16="http://schemas.microsoft.com/office/drawing/2014/chart" uri="{C3380CC4-5D6E-409C-BE32-E72D297353CC}">
                <c16:uniqueId val="{00000001-4429-4AEF-B948-D17A61738B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i!$A$4:$A$14</c:f>
              <c:strCache>
                <c:ptCount val="11"/>
                <c:pt idx="0">
                  <c:v>SWIZ</c:v>
                </c:pt>
                <c:pt idx="1">
                  <c:v>UK</c:v>
                </c:pt>
                <c:pt idx="2">
                  <c:v>NETH</c:v>
                </c:pt>
                <c:pt idx="3">
                  <c:v>NOR</c:v>
                </c:pt>
                <c:pt idx="4">
                  <c:v>CAN</c:v>
                </c:pt>
                <c:pt idx="5">
                  <c:v>SWE</c:v>
                </c:pt>
                <c:pt idx="6">
                  <c:v>AUS</c:v>
                </c:pt>
                <c:pt idx="7">
                  <c:v>FR</c:v>
                </c:pt>
                <c:pt idx="8">
                  <c:v>NZ</c:v>
                </c:pt>
                <c:pt idx="9">
                  <c:v>US</c:v>
                </c:pt>
                <c:pt idx="10">
                  <c:v>GER</c:v>
                </c:pt>
              </c:strCache>
            </c:strRef>
          </c:cat>
          <c:val>
            <c:numRef>
              <c:f>i!$B$4:$B$14</c:f>
              <c:numCache>
                <c:formatCode>0</c:formatCode>
                <c:ptCount val="11"/>
                <c:pt idx="0">
                  <c:v>43.899000000000001</c:v>
                </c:pt>
                <c:pt idx="1">
                  <c:v>64.257999999999996</c:v>
                </c:pt>
                <c:pt idx="2">
                  <c:v>68.272999999999996</c:v>
                </c:pt>
                <c:pt idx="3">
                  <c:v>76.403999999999996</c:v>
                </c:pt>
                <c:pt idx="4">
                  <c:v>95.299000000000007</c:v>
                </c:pt>
                <c:pt idx="5">
                  <c:v>111.19799999999999</c:v>
                </c:pt>
                <c:pt idx="6">
                  <c:v>141.30799999999999</c:v>
                </c:pt>
                <c:pt idx="7">
                  <c:v>180.642</c:v>
                </c:pt>
                <c:pt idx="8">
                  <c:v>186.803</c:v>
                </c:pt>
                <c:pt idx="9">
                  <c:v>198.2</c:v>
                </c:pt>
                <c:pt idx="10">
                  <c:v>216.26499999999999</c:v>
                </c:pt>
              </c:numCache>
            </c:numRef>
          </c:val>
          <c:extLst xmlns:c16r2="http://schemas.microsoft.com/office/drawing/2015/06/chart">
            <c:ext xmlns:c16="http://schemas.microsoft.com/office/drawing/2014/chart" uri="{C3380CC4-5D6E-409C-BE32-E72D297353CC}">
              <c16:uniqueId val="{00000002-4429-4AEF-B948-D17A61738B4B}"/>
            </c:ext>
          </c:extLst>
        </c:ser>
        <c:dLbls>
          <c:showLegendKey val="0"/>
          <c:showVal val="0"/>
          <c:showCatName val="0"/>
          <c:showSerName val="0"/>
          <c:showPercent val="0"/>
          <c:showBubbleSize val="0"/>
        </c:dLbls>
        <c:gapWidth val="81"/>
        <c:axId val="521498736"/>
        <c:axId val="521499128"/>
      </c:barChart>
      <c:lineChart>
        <c:grouping val="standard"/>
        <c:varyColors val="0"/>
        <c:ser>
          <c:idx val="0"/>
          <c:order val="1"/>
          <c:tx>
            <c:v>median</c:v>
          </c:tx>
          <c:spPr>
            <a:ln w="28575" cap="rnd" cmpd="sng" algn="ctr">
              <a:solidFill>
                <a:schemeClr val="accent2"/>
              </a:solidFill>
              <a:prstDash val="solid"/>
              <a:round/>
            </a:ln>
            <a:effectLst/>
          </c:spPr>
          <c:marker>
            <c:symbol val="none"/>
          </c:marker>
          <c:cat>
            <c:strRef>
              <c:f>i!$A$4:$A$14</c:f>
              <c:strCache>
                <c:ptCount val="11"/>
                <c:pt idx="0">
                  <c:v>SWIZ</c:v>
                </c:pt>
                <c:pt idx="1">
                  <c:v>UK</c:v>
                </c:pt>
                <c:pt idx="2">
                  <c:v>NETH</c:v>
                </c:pt>
                <c:pt idx="3">
                  <c:v>NOR</c:v>
                </c:pt>
                <c:pt idx="4">
                  <c:v>CAN</c:v>
                </c:pt>
                <c:pt idx="5">
                  <c:v>SWE</c:v>
                </c:pt>
                <c:pt idx="6">
                  <c:v>AUS</c:v>
                </c:pt>
                <c:pt idx="7">
                  <c:v>FR</c:v>
                </c:pt>
                <c:pt idx="8">
                  <c:v>NZ</c:v>
                </c:pt>
                <c:pt idx="9">
                  <c:v>US</c:v>
                </c:pt>
                <c:pt idx="10">
                  <c:v>GER</c:v>
                </c:pt>
              </c:strCache>
            </c:strRef>
          </c:cat>
          <c:val>
            <c:numRef>
              <c:f>i!$C$4:$C$14</c:f>
              <c:numCache>
                <c:formatCode>General</c:formatCode>
                <c:ptCount val="11"/>
                <c:pt idx="0">
                  <c:v>134.89999999999998</c:v>
                </c:pt>
                <c:pt idx="1">
                  <c:v>134.89999999999998</c:v>
                </c:pt>
                <c:pt idx="2">
                  <c:v>134.89999999999998</c:v>
                </c:pt>
                <c:pt idx="3">
                  <c:v>134.89999999999998</c:v>
                </c:pt>
                <c:pt idx="4">
                  <c:v>134.89999999999998</c:v>
                </c:pt>
                <c:pt idx="5">
                  <c:v>134.89999999999998</c:v>
                </c:pt>
                <c:pt idx="6">
                  <c:v>134.89999999999998</c:v>
                </c:pt>
                <c:pt idx="7">
                  <c:v>134.89999999999998</c:v>
                </c:pt>
                <c:pt idx="8">
                  <c:v>134.89999999999998</c:v>
                </c:pt>
                <c:pt idx="9">
                  <c:v>134.89999999999998</c:v>
                </c:pt>
                <c:pt idx="10">
                  <c:v>134.89999999999998</c:v>
                </c:pt>
              </c:numCache>
            </c:numRef>
          </c:val>
          <c:smooth val="0"/>
          <c:extLst xmlns:c16r2="http://schemas.microsoft.com/office/drawing/2015/06/chart">
            <c:ext xmlns:c16="http://schemas.microsoft.com/office/drawing/2014/chart" uri="{C3380CC4-5D6E-409C-BE32-E72D297353CC}">
              <c16:uniqueId val="{00000002-80D1-4C31-AA6C-468997553299}"/>
            </c:ext>
          </c:extLst>
        </c:ser>
        <c:dLbls>
          <c:showLegendKey val="0"/>
          <c:showVal val="0"/>
          <c:showCatName val="0"/>
          <c:showSerName val="0"/>
          <c:showPercent val="0"/>
          <c:showBubbleSize val="0"/>
        </c:dLbls>
        <c:marker val="1"/>
        <c:smooth val="0"/>
        <c:axId val="521498736"/>
        <c:axId val="521499128"/>
      </c:lineChart>
      <c:catAx>
        <c:axId val="52149873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21499128"/>
        <c:crosses val="autoZero"/>
        <c:auto val="1"/>
        <c:lblAlgn val="ctr"/>
        <c:lblOffset val="100"/>
        <c:noMultiLvlLbl val="0"/>
      </c:catAx>
      <c:valAx>
        <c:axId val="521499128"/>
        <c:scaling>
          <c:orientation val="minMax"/>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200" b="0"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21498736"/>
        <c:crosses val="autoZero"/>
        <c:crossBetween val="between"/>
      </c:valAx>
      <c:spPr>
        <a:noFill/>
        <a:ln w="25400">
          <a:noFill/>
        </a:ln>
        <a:effectLst/>
      </c:spPr>
    </c:plotArea>
    <c:plotVisOnly val="1"/>
    <c:dispBlanksAs val="gap"/>
    <c:showDLblsOverMax val="0"/>
  </c:chart>
  <c:spPr>
    <a:noFill/>
    <a:ln w="9525" cap="flat" cmpd="sng" algn="ctr">
      <a:noFill/>
      <a:prstDash val="solid"/>
    </a:ln>
    <a:effectLst/>
  </c:spPr>
  <c:txPr>
    <a:bodyPr/>
    <a:lstStyle/>
    <a:p>
      <a:pPr>
        <a:defRPr sz="16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69595049052368E-2"/>
          <c:y val="4.3317585301837269E-2"/>
          <c:w val="0.89681659851799456"/>
          <c:h val="0.77216961903291093"/>
        </c:manualLayout>
      </c:layout>
      <c:barChart>
        <c:barDir val="col"/>
        <c:grouping val="clustered"/>
        <c:varyColors val="0"/>
        <c:ser>
          <c:idx val="1"/>
          <c:order val="0"/>
          <c:tx>
            <c:strRef>
              <c:f>Data8.3!$B$2</c:f>
              <c:strCache>
                <c:ptCount val="1"/>
              </c:strCache>
            </c:strRef>
          </c:tx>
          <c:spPr>
            <a:solidFill>
              <a:schemeClr val="tx2"/>
            </a:solidFill>
            <a:ln>
              <a:noFill/>
            </a:ln>
            <a:effectLst/>
          </c:spPr>
          <c:invertIfNegative val="0"/>
          <c:dPt>
            <c:idx val="17"/>
            <c:invertIfNegative val="0"/>
            <c:bubble3D val="0"/>
            <c:extLst xmlns:c16r2="http://schemas.microsoft.com/office/drawing/2015/06/chart">
              <c:ext xmlns:c16="http://schemas.microsoft.com/office/drawing/2014/chart" uri="{C3380CC4-5D6E-409C-BE32-E72D297353CC}">
                <c16:uniqueId val="{00000000-E44D-42F0-86DA-3F35DF989D20}"/>
              </c:ext>
            </c:extLst>
          </c:dPt>
          <c:dPt>
            <c:idx val="18"/>
            <c:invertIfNegative val="0"/>
            <c:bubble3D val="0"/>
            <c:extLst xmlns:c16r2="http://schemas.microsoft.com/office/drawing/2015/06/chart">
              <c:ext xmlns:c16="http://schemas.microsoft.com/office/drawing/2014/chart" uri="{C3380CC4-5D6E-409C-BE32-E72D297353CC}">
                <c16:uniqueId val="{00000001-E44D-42F0-86DA-3F35DF989D2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Data8.3!$A$3:$A$13</c:f>
              <c:strCache>
                <c:ptCount val="11"/>
                <c:pt idx="0">
                  <c:v>SWIZ</c:v>
                </c:pt>
                <c:pt idx="1">
                  <c:v>FRA</c:v>
                </c:pt>
                <c:pt idx="2">
                  <c:v>NETH</c:v>
                </c:pt>
                <c:pt idx="3">
                  <c:v>SWE</c:v>
                </c:pt>
                <c:pt idx="4">
                  <c:v>UK</c:v>
                </c:pt>
                <c:pt idx="5">
                  <c:v>US</c:v>
                </c:pt>
                <c:pt idx="6">
                  <c:v>NOR</c:v>
                </c:pt>
                <c:pt idx="7">
                  <c:v>CAN</c:v>
                </c:pt>
                <c:pt idx="8">
                  <c:v>GER</c:v>
                </c:pt>
                <c:pt idx="9">
                  <c:v>AUS</c:v>
                </c:pt>
                <c:pt idx="10">
                  <c:v>NZ</c:v>
                </c:pt>
              </c:strCache>
            </c:strRef>
          </c:cat>
          <c:val>
            <c:numRef>
              <c:f>Data8.3!$B$3:$B$13</c:f>
              <c:numCache>
                <c:formatCode>0</c:formatCode>
                <c:ptCount val="11"/>
                <c:pt idx="0">
                  <c:v>101.3</c:v>
                </c:pt>
                <c:pt idx="1">
                  <c:v>119.9</c:v>
                </c:pt>
                <c:pt idx="2">
                  <c:v>163.5</c:v>
                </c:pt>
                <c:pt idx="3">
                  <c:v>192.2</c:v>
                </c:pt>
                <c:pt idx="4">
                  <c:v>212.7</c:v>
                </c:pt>
                <c:pt idx="5">
                  <c:v>216.5</c:v>
                </c:pt>
                <c:pt idx="6">
                  <c:v>221.7</c:v>
                </c:pt>
                <c:pt idx="7">
                  <c:v>243.4</c:v>
                </c:pt>
                <c:pt idx="8">
                  <c:v>245.4</c:v>
                </c:pt>
                <c:pt idx="9">
                  <c:v>323.8</c:v>
                </c:pt>
                <c:pt idx="10">
                  <c:v>325.5</c:v>
                </c:pt>
              </c:numCache>
            </c:numRef>
          </c:val>
          <c:extLst xmlns:c16r2="http://schemas.microsoft.com/office/drawing/2015/06/chart">
            <c:ext xmlns:c16="http://schemas.microsoft.com/office/drawing/2014/chart" uri="{C3380CC4-5D6E-409C-BE32-E72D297353CC}">
              <c16:uniqueId val="{00000002-E44D-42F0-86DA-3F35DF989D20}"/>
            </c:ext>
          </c:extLst>
        </c:ser>
        <c:dLbls>
          <c:showLegendKey val="0"/>
          <c:showVal val="0"/>
          <c:showCatName val="0"/>
          <c:showSerName val="0"/>
          <c:showPercent val="0"/>
          <c:showBubbleSize val="0"/>
        </c:dLbls>
        <c:gapWidth val="81"/>
        <c:axId val="521500304"/>
        <c:axId val="521500696"/>
      </c:barChart>
      <c:lineChart>
        <c:grouping val="standard"/>
        <c:varyColors val="0"/>
        <c:ser>
          <c:idx val="0"/>
          <c:order val="1"/>
          <c:tx>
            <c:v>MEDIAN</c:v>
          </c:tx>
          <c:spPr>
            <a:ln w="28575" cap="rnd" cmpd="sng" algn="ctr">
              <a:solidFill>
                <a:schemeClr val="accent2"/>
              </a:solidFill>
              <a:prstDash val="solid"/>
              <a:round/>
            </a:ln>
            <a:effectLst/>
          </c:spPr>
          <c:marker>
            <c:symbol val="none"/>
          </c:marker>
          <c:val>
            <c:numRef>
              <c:f>Data8.3!$D$3:$D$13</c:f>
              <c:numCache>
                <c:formatCode>General</c:formatCode>
                <c:ptCount val="11"/>
                <c:pt idx="0">
                  <c:v>194</c:v>
                </c:pt>
                <c:pt idx="1">
                  <c:v>194</c:v>
                </c:pt>
                <c:pt idx="2">
                  <c:v>194</c:v>
                </c:pt>
                <c:pt idx="3">
                  <c:v>194</c:v>
                </c:pt>
                <c:pt idx="4">
                  <c:v>194</c:v>
                </c:pt>
                <c:pt idx="5">
                  <c:v>194</c:v>
                </c:pt>
                <c:pt idx="6">
                  <c:v>194</c:v>
                </c:pt>
                <c:pt idx="7">
                  <c:v>194</c:v>
                </c:pt>
                <c:pt idx="8">
                  <c:v>194</c:v>
                </c:pt>
                <c:pt idx="9">
                  <c:v>194</c:v>
                </c:pt>
                <c:pt idx="10">
                  <c:v>194</c:v>
                </c:pt>
              </c:numCache>
            </c:numRef>
          </c:val>
          <c:smooth val="0"/>
          <c:extLst xmlns:c16r2="http://schemas.microsoft.com/office/drawing/2015/06/chart">
            <c:ext xmlns:c16="http://schemas.microsoft.com/office/drawing/2014/chart" uri="{C3380CC4-5D6E-409C-BE32-E72D297353CC}">
              <c16:uniqueId val="{00000003-E44D-42F0-86DA-3F35DF989D20}"/>
            </c:ext>
          </c:extLst>
        </c:ser>
        <c:dLbls>
          <c:showLegendKey val="0"/>
          <c:showVal val="0"/>
          <c:showCatName val="0"/>
          <c:showSerName val="0"/>
          <c:showPercent val="0"/>
          <c:showBubbleSize val="0"/>
        </c:dLbls>
        <c:marker val="1"/>
        <c:smooth val="0"/>
        <c:axId val="521500304"/>
        <c:axId val="521500696"/>
      </c:lineChart>
      <c:catAx>
        <c:axId val="52150030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21500696"/>
        <c:crosses val="autoZero"/>
        <c:auto val="1"/>
        <c:lblAlgn val="ctr"/>
        <c:lblOffset val="100"/>
        <c:noMultiLvlLbl val="0"/>
      </c:catAx>
      <c:valAx>
        <c:axId val="521500696"/>
        <c:scaling>
          <c:orientation val="minMax"/>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200" b="0"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21500304"/>
        <c:crosses val="autoZero"/>
        <c:crossBetween val="between"/>
      </c:valAx>
      <c:spPr>
        <a:noFill/>
        <a:ln w="25400">
          <a:noFill/>
        </a:ln>
        <a:effectLst/>
      </c:spPr>
    </c:plotArea>
    <c:plotVisOnly val="1"/>
    <c:dispBlanksAs val="gap"/>
    <c:showDLblsOverMax val="0"/>
  </c:chart>
  <c:spPr>
    <a:noFill/>
    <a:ln w="9525" cap="flat" cmpd="sng" algn="ctr">
      <a:noFill/>
      <a:prstDash val="solid"/>
    </a:ln>
    <a:effectLst/>
  </c:spPr>
  <c:txPr>
    <a:bodyPr/>
    <a:lstStyle/>
    <a:p>
      <a:pPr>
        <a:defRPr sz="16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473564172156613E-2"/>
          <c:y val="0.14878334082023867"/>
          <c:w val="0.8862047386233689"/>
          <c:h val="0.7665498907109497"/>
        </c:manualLayout>
      </c:layout>
      <c:barChart>
        <c:barDir val="col"/>
        <c:grouping val="clustered"/>
        <c:varyColors val="0"/>
        <c:ser>
          <c:idx val="0"/>
          <c:order val="0"/>
          <c:tx>
            <c:strRef>
              <c:f>Sheet1!$B$1</c:f>
              <c:strCache>
                <c:ptCount val="1"/>
                <c:pt idx="0">
                  <c:v>2000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AUS</c:v>
                </c:pt>
                <c:pt idx="3">
                  <c:v>NOR</c:v>
                </c:pt>
                <c:pt idx="4">
                  <c:v>SWE</c:v>
                </c:pt>
                <c:pt idx="5">
                  <c:v>NETH</c:v>
                </c:pt>
                <c:pt idx="6">
                  <c:v>CAN</c:v>
                </c:pt>
                <c:pt idx="7">
                  <c:v>GER</c:v>
                </c:pt>
                <c:pt idx="8">
                  <c:v>UK</c:v>
                </c:pt>
                <c:pt idx="9">
                  <c:v>NZ</c:v>
                </c:pt>
                <c:pt idx="10">
                  <c:v>US</c:v>
                </c:pt>
              </c:strCache>
            </c:strRef>
          </c:cat>
          <c:val>
            <c:numRef>
              <c:f>Sheet1!$B$2:$B$12</c:f>
              <c:numCache>
                <c:formatCode>0</c:formatCode>
                <c:ptCount val="11"/>
                <c:pt idx="0">
                  <c:v>90.000029062709842</c:v>
                </c:pt>
                <c:pt idx="1">
                  <c:v>90.471698039313893</c:v>
                </c:pt>
                <c:pt idx="2">
                  <c:v>107.59511280315465</c:v>
                </c:pt>
                <c:pt idx="3">
                  <c:v>116.94305225317514</c:v>
                </c:pt>
                <c:pt idx="4">
                  <c:v>111.03802378611468</c:v>
                </c:pt>
                <c:pt idx="5">
                  <c:v>121.19193968592168</c:v>
                </c:pt>
                <c:pt idx="6">
                  <c:v>109.91051631538556</c:v>
                </c:pt>
                <c:pt idx="7">
                  <c:v>131.4682168532411</c:v>
                </c:pt>
                <c:pt idx="8">
                  <c:v>144.99177214890682</c:v>
                </c:pt>
                <c:pt idx="9">
                  <c:v>134.66190056097437</c:v>
                </c:pt>
                <c:pt idx="10">
                  <c:v>148.64398185093054</c:v>
                </c:pt>
              </c:numCache>
            </c:numRef>
          </c:val>
          <c:extLst xmlns:c16r2="http://schemas.microsoft.com/office/drawing/2015/06/chart">
            <c:ext xmlns:c16="http://schemas.microsoft.com/office/drawing/2014/chart" uri="{C3380CC4-5D6E-409C-BE32-E72D297353CC}">
              <c16:uniqueId val="{00000000-D4CC-42F1-875F-60A95487E60C}"/>
            </c:ext>
          </c:extLst>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AUS</c:v>
                </c:pt>
                <c:pt idx="3">
                  <c:v>NOR</c:v>
                </c:pt>
                <c:pt idx="4">
                  <c:v>SWE</c:v>
                </c:pt>
                <c:pt idx="5">
                  <c:v>NETH</c:v>
                </c:pt>
                <c:pt idx="6">
                  <c:v>CAN</c:v>
                </c:pt>
                <c:pt idx="7">
                  <c:v>GER</c:v>
                </c:pt>
                <c:pt idx="8">
                  <c:v>UK</c:v>
                </c:pt>
                <c:pt idx="9">
                  <c:v>NZ</c:v>
                </c:pt>
                <c:pt idx="10">
                  <c:v>US</c:v>
                </c:pt>
              </c:strCache>
            </c:strRef>
          </c:cat>
          <c:val>
            <c:numRef>
              <c:f>Sheet1!$C$2:$C$12</c:f>
              <c:numCache>
                <c:formatCode>0</c:formatCode>
                <c:ptCount val="11"/>
                <c:pt idx="0">
                  <c:v>55.490091537362694</c:v>
                </c:pt>
                <c:pt idx="1">
                  <c:v>60.570977176235992</c:v>
                </c:pt>
                <c:pt idx="2">
                  <c:v>62.230092780289063</c:v>
                </c:pt>
                <c:pt idx="3">
                  <c:v>63.989529644732428</c:v>
                </c:pt>
                <c:pt idx="4">
                  <c:v>68.788797775237867</c:v>
                </c:pt>
                <c:pt idx="5">
                  <c:v>71.51205324130693</c:v>
                </c:pt>
                <c:pt idx="6">
                  <c:v>77.608829076628368</c:v>
                </c:pt>
                <c:pt idx="7">
                  <c:v>82.924030677637916</c:v>
                </c:pt>
                <c:pt idx="8">
                  <c:v>85.044777602565844</c:v>
                </c:pt>
                <c:pt idx="9">
                  <c:v>87.266747261463735</c:v>
                </c:pt>
                <c:pt idx="10">
                  <c:v>111.70297210899842</c:v>
                </c:pt>
              </c:numCache>
            </c:numRef>
          </c:val>
          <c:extLst xmlns:c16r2="http://schemas.microsoft.com/office/drawing/2015/06/chart">
            <c:ext xmlns:c16="http://schemas.microsoft.com/office/drawing/2014/chart" uri="{C3380CC4-5D6E-409C-BE32-E72D297353CC}">
              <c16:uniqueId val="{00000001-D4CC-42F1-875F-60A95487E60C}"/>
            </c:ext>
          </c:extLst>
        </c:ser>
        <c:dLbls>
          <c:dLblPos val="outEnd"/>
          <c:showLegendKey val="0"/>
          <c:showVal val="1"/>
          <c:showCatName val="0"/>
          <c:showSerName val="0"/>
          <c:showPercent val="0"/>
          <c:showBubbleSize val="0"/>
        </c:dLbls>
        <c:gapWidth val="158"/>
        <c:overlap val="-16"/>
        <c:axId val="521501480"/>
        <c:axId val="521501872"/>
      </c:barChart>
      <c:catAx>
        <c:axId val="521501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21501872"/>
        <c:crosses val="autoZero"/>
        <c:auto val="1"/>
        <c:lblAlgn val="ctr"/>
        <c:lblOffset val="100"/>
        <c:noMultiLvlLbl val="0"/>
      </c:catAx>
      <c:valAx>
        <c:axId val="521501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21501480"/>
        <c:crosses val="autoZero"/>
        <c:crossBetween val="between"/>
      </c:valAx>
      <c:spPr>
        <a:noFill/>
        <a:ln>
          <a:noFill/>
        </a:ln>
        <a:effectLst/>
      </c:spPr>
    </c:plotArea>
    <c:legend>
      <c:legendPos val="t"/>
      <c:layout>
        <c:manualLayout>
          <c:xMode val="edge"/>
          <c:yMode val="edge"/>
          <c:x val="0.40607505160979246"/>
          <c:y val="4.2916366477384088E-2"/>
          <c:w val="0.19629034228671063"/>
          <c:h val="7.412771640324353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5955619183965E-2"/>
          <c:y val="6.624481461865131E-2"/>
          <c:w val="0.94254044380816038"/>
          <c:h val="0.76285356691960482"/>
        </c:manualLayout>
      </c:layout>
      <c:barChart>
        <c:barDir val="col"/>
        <c:grouping val="stacked"/>
        <c:varyColors val="0"/>
        <c:ser>
          <c:idx val="1"/>
          <c:order val="0"/>
          <c:tx>
            <c:strRef>
              <c:f>Data8.3!$C$1</c:f>
              <c:strCache>
                <c:ptCount val="1"/>
                <c:pt idx="0">
                  <c:v>65-79 year-olds</c:v>
                </c:pt>
              </c:strCache>
            </c:strRef>
          </c:tx>
          <c:spPr>
            <a:solidFill>
              <a:schemeClr val="tx2">
                <a:lumMod val="60000"/>
                <a:lumOff val="40000"/>
              </a:schemeClr>
            </a:solidFill>
            <a:ln>
              <a:noFill/>
            </a:ln>
            <a:effectLst/>
          </c:spPr>
          <c:invertIfNegative val="0"/>
          <c:dPt>
            <c:idx val="17"/>
            <c:invertIfNegative val="0"/>
            <c:bubble3D val="0"/>
            <c:extLst xmlns:c16r2="http://schemas.microsoft.com/office/drawing/2015/06/chart">
              <c:ext xmlns:c16="http://schemas.microsoft.com/office/drawing/2014/chart" uri="{C3380CC4-5D6E-409C-BE32-E72D297353CC}">
                <c16:uniqueId val="{00000000-90DC-4F71-A2BF-E8404D5C98CE}"/>
              </c:ext>
            </c:extLst>
          </c:dPt>
          <c:dPt>
            <c:idx val="18"/>
            <c:invertIfNegative val="0"/>
            <c:bubble3D val="0"/>
            <c:extLst xmlns:c16r2="http://schemas.microsoft.com/office/drawing/2015/06/chart">
              <c:ext xmlns:c16="http://schemas.microsoft.com/office/drawing/2014/chart" uri="{C3380CC4-5D6E-409C-BE32-E72D297353CC}">
                <c16:uniqueId val="{00000001-90DC-4F71-A2BF-E8404D5C98C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Data8.3!$A$3:$A$13</c:f>
              <c:strCache>
                <c:ptCount val="11"/>
                <c:pt idx="0">
                  <c:v>NZ</c:v>
                </c:pt>
                <c:pt idx="1">
                  <c:v>US</c:v>
                </c:pt>
                <c:pt idx="2">
                  <c:v>AUS</c:v>
                </c:pt>
                <c:pt idx="3">
                  <c:v>NOR</c:v>
                </c:pt>
                <c:pt idx="4">
                  <c:v>CAN</c:v>
                </c:pt>
                <c:pt idx="5">
                  <c:v>NETH</c:v>
                </c:pt>
                <c:pt idx="6">
                  <c:v>UK</c:v>
                </c:pt>
                <c:pt idx="7">
                  <c:v>SWIZ</c:v>
                </c:pt>
                <c:pt idx="8">
                  <c:v>FRA</c:v>
                </c:pt>
                <c:pt idx="9">
                  <c:v>SWE</c:v>
                </c:pt>
                <c:pt idx="10">
                  <c:v>GER</c:v>
                </c:pt>
              </c:strCache>
            </c:strRef>
          </c:cat>
          <c:val>
            <c:numRef>
              <c:f>Data8.3!$C$3:$C$13</c:f>
              <c:numCache>
                <c:formatCode>0</c:formatCode>
                <c:ptCount val="11"/>
                <c:pt idx="0">
                  <c:v>11.3</c:v>
                </c:pt>
                <c:pt idx="1">
                  <c:v>11.399999999999999</c:v>
                </c:pt>
                <c:pt idx="2">
                  <c:v>11.4</c:v>
                </c:pt>
                <c:pt idx="3">
                  <c:v>12.2</c:v>
                </c:pt>
                <c:pt idx="4">
                  <c:v>12.3</c:v>
                </c:pt>
                <c:pt idx="5">
                  <c:v>13.799999999999999</c:v>
                </c:pt>
                <c:pt idx="6">
                  <c:v>13.099999999999998</c:v>
                </c:pt>
                <c:pt idx="7">
                  <c:v>13</c:v>
                </c:pt>
                <c:pt idx="8">
                  <c:v>12.9</c:v>
                </c:pt>
                <c:pt idx="9">
                  <c:v>14.700000000000001</c:v>
                </c:pt>
                <c:pt idx="10">
                  <c:v>15.3</c:v>
                </c:pt>
              </c:numCache>
            </c:numRef>
          </c:val>
          <c:extLst xmlns:c16r2="http://schemas.microsoft.com/office/drawing/2015/06/chart">
            <c:ext xmlns:c16="http://schemas.microsoft.com/office/drawing/2014/chart" uri="{C3380CC4-5D6E-409C-BE32-E72D297353CC}">
              <c16:uniqueId val="{00000002-90DC-4F71-A2BF-E8404D5C98CE}"/>
            </c:ext>
          </c:extLst>
        </c:ser>
        <c:ser>
          <c:idx val="0"/>
          <c:order val="1"/>
          <c:tx>
            <c:strRef>
              <c:f>Data8.3!$D$1</c:f>
              <c:strCache>
                <c:ptCount val="1"/>
                <c:pt idx="0">
                  <c:v>80+ year-olds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Data8.3!$A$3:$A$13</c:f>
              <c:strCache>
                <c:ptCount val="11"/>
                <c:pt idx="0">
                  <c:v>NZ</c:v>
                </c:pt>
                <c:pt idx="1">
                  <c:v>US</c:v>
                </c:pt>
                <c:pt idx="2">
                  <c:v>AUS</c:v>
                </c:pt>
                <c:pt idx="3">
                  <c:v>NOR</c:v>
                </c:pt>
                <c:pt idx="4">
                  <c:v>CAN</c:v>
                </c:pt>
                <c:pt idx="5">
                  <c:v>NETH</c:v>
                </c:pt>
                <c:pt idx="6">
                  <c:v>UK</c:v>
                </c:pt>
                <c:pt idx="7">
                  <c:v>SWIZ</c:v>
                </c:pt>
                <c:pt idx="8">
                  <c:v>FRA</c:v>
                </c:pt>
                <c:pt idx="9">
                  <c:v>SWE</c:v>
                </c:pt>
                <c:pt idx="10">
                  <c:v>GER</c:v>
                </c:pt>
              </c:strCache>
            </c:strRef>
          </c:cat>
          <c:val>
            <c:numRef>
              <c:f>Data8.3!$D$3:$D$13</c:f>
              <c:numCache>
                <c:formatCode>General</c:formatCode>
                <c:ptCount val="11"/>
                <c:pt idx="0">
                  <c:v>3.6</c:v>
                </c:pt>
                <c:pt idx="1">
                  <c:v>3.8</c:v>
                </c:pt>
                <c:pt idx="2">
                  <c:v>3.9</c:v>
                </c:pt>
                <c:pt idx="3">
                  <c:v>4.2</c:v>
                </c:pt>
                <c:pt idx="4">
                  <c:v>4.2</c:v>
                </c:pt>
                <c:pt idx="5">
                  <c:v>4.4000000000000004</c:v>
                </c:pt>
                <c:pt idx="6">
                  <c:v>4.8</c:v>
                </c:pt>
                <c:pt idx="7">
                  <c:v>5</c:v>
                </c:pt>
                <c:pt idx="8">
                  <c:v>5.9</c:v>
                </c:pt>
                <c:pt idx="9">
                  <c:v>5.0999999999999996</c:v>
                </c:pt>
                <c:pt idx="10">
                  <c:v>5.8</c:v>
                </c:pt>
              </c:numCache>
            </c:numRef>
          </c:val>
          <c:extLst xmlns:c16r2="http://schemas.microsoft.com/office/drawing/2015/06/chart">
            <c:ext xmlns:c16="http://schemas.microsoft.com/office/drawing/2014/chart" uri="{C3380CC4-5D6E-409C-BE32-E72D297353CC}">
              <c16:uniqueId val="{00000004-90DC-4F71-A2BF-E8404D5C98CE}"/>
            </c:ext>
          </c:extLst>
        </c:ser>
        <c:dLbls>
          <c:showLegendKey val="0"/>
          <c:showVal val="0"/>
          <c:showCatName val="0"/>
          <c:showSerName val="0"/>
          <c:showPercent val="0"/>
          <c:showBubbleSize val="0"/>
        </c:dLbls>
        <c:gapWidth val="81"/>
        <c:overlap val="100"/>
        <c:axId val="521503048"/>
        <c:axId val="521503440"/>
      </c:barChart>
      <c:catAx>
        <c:axId val="521503048"/>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21503440"/>
        <c:crosses val="autoZero"/>
        <c:auto val="1"/>
        <c:lblAlgn val="ctr"/>
        <c:lblOffset val="100"/>
        <c:noMultiLvlLbl val="0"/>
      </c:catAx>
      <c:valAx>
        <c:axId val="521503440"/>
        <c:scaling>
          <c:orientation val="minMax"/>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200" b="0"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21503048"/>
        <c:crosses val="autoZero"/>
        <c:crossBetween val="between"/>
      </c:valAx>
      <c:spPr>
        <a:noFill/>
        <a:ln w="25400">
          <a:noFill/>
        </a:ln>
        <a:effectLst/>
      </c:spPr>
    </c:plotArea>
    <c:legend>
      <c:legendPos val="t"/>
      <c:layout>
        <c:manualLayout>
          <c:xMode val="edge"/>
          <c:yMode val="edge"/>
          <c:x val="0.28015009299857369"/>
          <c:y val="5.4761904761904762E-2"/>
          <c:w val="0.43969969667670156"/>
          <c:h val="5.954274465691788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6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61099430084007E-2"/>
          <c:y val="4.3625457788522094E-2"/>
          <c:w val="0.76119816633334492"/>
          <c:h val="0.81894461165582955"/>
        </c:manualLayout>
      </c:layout>
      <c:lineChart>
        <c:grouping val="standard"/>
        <c:varyColors val="0"/>
        <c:ser>
          <c:idx val="2"/>
          <c:order val="0"/>
          <c:tx>
            <c:strRef>
              <c:f>Sheet1!$A$7</c:f>
              <c:strCache>
                <c:ptCount val="1"/>
                <c:pt idx="0">
                  <c:v>FR (5.9)</c:v>
                </c:pt>
              </c:strCache>
            </c:strRef>
          </c:tx>
          <c:spPr>
            <a:ln w="12700">
              <a:solidFill>
                <a:schemeClr val="bg2">
                  <a:lumMod val="25000"/>
                </a:schemeClr>
              </a:solidFill>
            </a:ln>
          </c:spPr>
          <c:marker>
            <c:symbol val="circle"/>
            <c:size val="5"/>
            <c:spPr>
              <a:solidFill>
                <a:schemeClr val="bg2">
                  <a:lumMod val="25000"/>
                </a:schemeClr>
              </a:solidFill>
              <a:ln>
                <a:solidFill>
                  <a:schemeClr val="bg2">
                    <a:lumMod val="25000"/>
                  </a:schemeClr>
                </a:solidFill>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Sheet1!$B$7:$AL$7</c:f>
              <c:numCache>
                <c:formatCode>#,##0.00</c:formatCode>
                <c:ptCount val="37"/>
                <c:pt idx="0">
                  <c:v>2.8</c:v>
                </c:pt>
                <c:pt idx="1">
                  <c:v>2.9</c:v>
                </c:pt>
                <c:pt idx="2">
                  <c:v>3</c:v>
                </c:pt>
                <c:pt idx="3">
                  <c:v>3.1</c:v>
                </c:pt>
                <c:pt idx="4">
                  <c:v>3.1</c:v>
                </c:pt>
                <c:pt idx="5">
                  <c:v>3.2</c:v>
                </c:pt>
                <c:pt idx="6">
                  <c:v>3.3</c:v>
                </c:pt>
                <c:pt idx="7">
                  <c:v>3.4</c:v>
                </c:pt>
                <c:pt idx="8">
                  <c:v>3.5</c:v>
                </c:pt>
                <c:pt idx="9">
                  <c:v>3.6</c:v>
                </c:pt>
                <c:pt idx="10">
                  <c:v>3.7</c:v>
                </c:pt>
                <c:pt idx="11">
                  <c:v>3.8</c:v>
                </c:pt>
                <c:pt idx="12">
                  <c:v>3.9</c:v>
                </c:pt>
                <c:pt idx="13">
                  <c:v>4</c:v>
                </c:pt>
                <c:pt idx="14">
                  <c:v>4.0999999999999996</c:v>
                </c:pt>
                <c:pt idx="15" formatCode="General">
                  <c:v>4.2</c:v>
                </c:pt>
                <c:pt idx="16" formatCode="General">
                  <c:v>4.0999999999999996</c:v>
                </c:pt>
                <c:pt idx="17" formatCode="General">
                  <c:v>4</c:v>
                </c:pt>
                <c:pt idx="18" formatCode="General">
                  <c:v>3.8</c:v>
                </c:pt>
                <c:pt idx="19" formatCode="General">
                  <c:v>3.7</c:v>
                </c:pt>
                <c:pt idx="20" formatCode="General">
                  <c:v>3.7</c:v>
                </c:pt>
                <c:pt idx="21" formatCode="General">
                  <c:v>3.9</c:v>
                </c:pt>
                <c:pt idx="22" formatCode="General">
                  <c:v>4.0999999999999996</c:v>
                </c:pt>
                <c:pt idx="23" formatCode="General">
                  <c:v>4.3</c:v>
                </c:pt>
                <c:pt idx="24" formatCode="General">
                  <c:v>4.4000000000000004</c:v>
                </c:pt>
                <c:pt idx="25" formatCode="General">
                  <c:v>4.5999999999999996</c:v>
                </c:pt>
                <c:pt idx="26" formatCode="General">
                  <c:v>4.8</c:v>
                </c:pt>
                <c:pt idx="27" formatCode="General">
                  <c:v>4.9000000000000004</c:v>
                </c:pt>
                <c:pt idx="28" formatCode="General">
                  <c:v>5.0999999999999996</c:v>
                </c:pt>
                <c:pt idx="29" formatCode="General">
                  <c:v>5.2</c:v>
                </c:pt>
                <c:pt idx="30" formatCode="General">
                  <c:v>5.4</c:v>
                </c:pt>
                <c:pt idx="31" formatCode="General">
                  <c:v>5.5</c:v>
                </c:pt>
                <c:pt idx="32" formatCode="General">
                  <c:v>5.7</c:v>
                </c:pt>
                <c:pt idx="33" formatCode="General">
                  <c:v>5.6</c:v>
                </c:pt>
                <c:pt idx="34" formatCode="General">
                  <c:v>5.7</c:v>
                </c:pt>
                <c:pt idx="35" formatCode="General">
                  <c:v>5.8</c:v>
                </c:pt>
                <c:pt idx="36" formatCode="General">
                  <c:v>5.9</c:v>
                </c:pt>
              </c:numCache>
            </c:numRef>
          </c:val>
          <c:smooth val="0"/>
          <c:extLst xmlns:c16r2="http://schemas.microsoft.com/office/drawing/2015/06/chart">
            <c:ext xmlns:c16="http://schemas.microsoft.com/office/drawing/2014/chart" uri="{C3380CC4-5D6E-409C-BE32-E72D297353CC}">
              <c16:uniqueId val="{00000007-7207-4CD4-9836-4FBF6871529B}"/>
            </c:ext>
          </c:extLst>
        </c:ser>
        <c:ser>
          <c:idx val="1"/>
          <c:order val="1"/>
          <c:tx>
            <c:strRef>
              <c:f>Sheet1!$A$9</c:f>
              <c:strCache>
                <c:ptCount val="1"/>
                <c:pt idx="0">
                  <c:v>GER (5.8)</c:v>
                </c:pt>
              </c:strCache>
            </c:strRef>
          </c:tx>
          <c:spPr>
            <a:ln w="12700">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Sheet1!$B$9:$AL$9</c:f>
              <c:numCache>
                <c:formatCode>General</c:formatCode>
                <c:ptCount val="37"/>
                <c:pt idx="0">
                  <c:v>2.5</c:v>
                </c:pt>
                <c:pt idx="1">
                  <c:v>2.7</c:v>
                </c:pt>
                <c:pt idx="2">
                  <c:v>2.8</c:v>
                </c:pt>
                <c:pt idx="3">
                  <c:v>2.9</c:v>
                </c:pt>
                <c:pt idx="4">
                  <c:v>3</c:v>
                </c:pt>
                <c:pt idx="5">
                  <c:v>3.2</c:v>
                </c:pt>
                <c:pt idx="6">
                  <c:v>3.3</c:v>
                </c:pt>
                <c:pt idx="7">
                  <c:v>3.5</c:v>
                </c:pt>
                <c:pt idx="8">
                  <c:v>3.6</c:v>
                </c:pt>
                <c:pt idx="9">
                  <c:v>3.7</c:v>
                </c:pt>
                <c:pt idx="10">
                  <c:v>3.8</c:v>
                </c:pt>
                <c:pt idx="11">
                  <c:v>3.8</c:v>
                </c:pt>
                <c:pt idx="12">
                  <c:v>3.8</c:v>
                </c:pt>
                <c:pt idx="13">
                  <c:v>3.9</c:v>
                </c:pt>
                <c:pt idx="14">
                  <c:v>4</c:v>
                </c:pt>
                <c:pt idx="15">
                  <c:v>4.0999999999999996</c:v>
                </c:pt>
                <c:pt idx="16">
                  <c:v>4</c:v>
                </c:pt>
                <c:pt idx="17">
                  <c:v>3.9</c:v>
                </c:pt>
                <c:pt idx="18">
                  <c:v>3.7</c:v>
                </c:pt>
                <c:pt idx="19">
                  <c:v>3.5</c:v>
                </c:pt>
                <c:pt idx="20">
                  <c:v>3.6</c:v>
                </c:pt>
                <c:pt idx="21">
                  <c:v>3.7</c:v>
                </c:pt>
                <c:pt idx="22">
                  <c:v>3.9</c:v>
                </c:pt>
                <c:pt idx="23">
                  <c:v>4.0999999999999996</c:v>
                </c:pt>
                <c:pt idx="24">
                  <c:v>4.2</c:v>
                </c:pt>
                <c:pt idx="25">
                  <c:v>4.3</c:v>
                </c:pt>
                <c:pt idx="26">
                  <c:v>4.5</c:v>
                </c:pt>
                <c:pt idx="27">
                  <c:v>4.5999999999999996</c:v>
                </c:pt>
                <c:pt idx="28">
                  <c:v>4.8</c:v>
                </c:pt>
                <c:pt idx="29">
                  <c:v>5</c:v>
                </c:pt>
                <c:pt idx="30">
                  <c:v>5.0999999999999996</c:v>
                </c:pt>
                <c:pt idx="31">
                  <c:v>5.2</c:v>
                </c:pt>
                <c:pt idx="32">
                  <c:v>5.3</c:v>
                </c:pt>
                <c:pt idx="33">
                  <c:v>5.4</c:v>
                </c:pt>
                <c:pt idx="34">
                  <c:v>5.4</c:v>
                </c:pt>
                <c:pt idx="35">
                  <c:v>5.6</c:v>
                </c:pt>
                <c:pt idx="36">
                  <c:v>5.8</c:v>
                </c:pt>
              </c:numCache>
            </c:numRef>
          </c:val>
          <c:smooth val="0"/>
          <c:extLst xmlns:c16r2="http://schemas.microsoft.com/office/drawing/2015/06/chart">
            <c:ext xmlns:c16="http://schemas.microsoft.com/office/drawing/2014/chart" uri="{C3380CC4-5D6E-409C-BE32-E72D297353CC}">
              <c16:uniqueId val="{00000009-7207-4CD4-9836-4FBF6871529B}"/>
            </c:ext>
          </c:extLst>
        </c:ser>
        <c:ser>
          <c:idx val="11"/>
          <c:order val="2"/>
          <c:tx>
            <c:strRef>
              <c:f>Sheet1!$A$5</c:f>
              <c:strCache>
                <c:ptCount val="1"/>
                <c:pt idx="0">
                  <c:v>SWE (5.1)</c:v>
                </c:pt>
              </c:strCache>
            </c:strRef>
          </c:tx>
          <c:spPr>
            <a:ln w="12700">
              <a:solidFill>
                <a:schemeClr val="accent2"/>
              </a:solidFill>
              <a:prstDash val="solid"/>
            </a:ln>
          </c:spPr>
          <c:marker>
            <c:symbol val="circle"/>
            <c:size val="5"/>
            <c:spPr>
              <a:solidFill>
                <a:schemeClr val="accent2"/>
              </a:solidFill>
              <a:ln>
                <a:solidFill>
                  <a:schemeClr val="accent2"/>
                </a:solidFill>
                <a:prstDash val="solid"/>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Sheet1!$B$5:$AL$5</c:f>
              <c:numCache>
                <c:formatCode>#,##0.00</c:formatCode>
                <c:ptCount val="37"/>
                <c:pt idx="0">
                  <c:v>3.1</c:v>
                </c:pt>
                <c:pt idx="1">
                  <c:v>3.2</c:v>
                </c:pt>
                <c:pt idx="2">
                  <c:v>3.3</c:v>
                </c:pt>
                <c:pt idx="3">
                  <c:v>3.4</c:v>
                </c:pt>
                <c:pt idx="4">
                  <c:v>3.5</c:v>
                </c:pt>
                <c:pt idx="5">
                  <c:v>3.6</c:v>
                </c:pt>
                <c:pt idx="6">
                  <c:v>3.7</c:v>
                </c:pt>
                <c:pt idx="7">
                  <c:v>3.9</c:v>
                </c:pt>
                <c:pt idx="8">
                  <c:v>4</c:v>
                </c:pt>
                <c:pt idx="9">
                  <c:v>4.0999999999999996</c:v>
                </c:pt>
                <c:pt idx="10">
                  <c:v>4.2</c:v>
                </c:pt>
                <c:pt idx="11">
                  <c:v>4.3</c:v>
                </c:pt>
                <c:pt idx="12">
                  <c:v>4.4000000000000004</c:v>
                </c:pt>
                <c:pt idx="13">
                  <c:v>4.5</c:v>
                </c:pt>
                <c:pt idx="14">
                  <c:v>4.5</c:v>
                </c:pt>
                <c:pt idx="15" formatCode="General">
                  <c:v>4.5999999999999996</c:v>
                </c:pt>
                <c:pt idx="16" formatCode="General">
                  <c:v>4.7</c:v>
                </c:pt>
                <c:pt idx="17" formatCode="General">
                  <c:v>4.8</c:v>
                </c:pt>
                <c:pt idx="18" formatCode="General">
                  <c:v>4.8</c:v>
                </c:pt>
                <c:pt idx="19" formatCode="General">
                  <c:v>4.9000000000000004</c:v>
                </c:pt>
                <c:pt idx="20" formatCode="General">
                  <c:v>4.9000000000000004</c:v>
                </c:pt>
                <c:pt idx="21" formatCode="General">
                  <c:v>5.0999999999999996</c:v>
                </c:pt>
                <c:pt idx="22" formatCode="General">
                  <c:v>5.2</c:v>
                </c:pt>
                <c:pt idx="23" formatCode="General">
                  <c:v>5.2</c:v>
                </c:pt>
                <c:pt idx="24" formatCode="General">
                  <c:v>5.3</c:v>
                </c:pt>
                <c:pt idx="25" formatCode="General">
                  <c:v>5.3</c:v>
                </c:pt>
                <c:pt idx="26" formatCode="General">
                  <c:v>5.4</c:v>
                </c:pt>
                <c:pt idx="27" formatCode="General">
                  <c:v>5.4</c:v>
                </c:pt>
                <c:pt idx="28" formatCode="General">
                  <c:v>5.3</c:v>
                </c:pt>
                <c:pt idx="29" formatCode="General">
                  <c:v>5.3</c:v>
                </c:pt>
                <c:pt idx="30" formatCode="General">
                  <c:v>5.3</c:v>
                </c:pt>
                <c:pt idx="31" formatCode="General">
                  <c:v>5.3</c:v>
                </c:pt>
                <c:pt idx="32" formatCode="General">
                  <c:v>5.2</c:v>
                </c:pt>
                <c:pt idx="33" formatCode="General">
                  <c:v>5.2</c:v>
                </c:pt>
                <c:pt idx="34" formatCode="General">
                  <c:v>5.0999999999999996</c:v>
                </c:pt>
                <c:pt idx="35" formatCode="General">
                  <c:v>5.0999999999999996</c:v>
                </c:pt>
                <c:pt idx="36" formatCode="General">
                  <c:v>5.0999999999999996</c:v>
                </c:pt>
              </c:numCache>
            </c:numRef>
          </c:val>
          <c:smooth val="0"/>
          <c:extLst xmlns:c16r2="http://schemas.microsoft.com/office/drawing/2015/06/chart">
            <c:ext xmlns:c16="http://schemas.microsoft.com/office/drawing/2014/chart" uri="{C3380CC4-5D6E-409C-BE32-E72D297353CC}">
              <c16:uniqueId val="{00000005-7207-4CD4-9836-4FBF6871529B}"/>
            </c:ext>
          </c:extLst>
        </c:ser>
        <c:ser>
          <c:idx val="0"/>
          <c:order val="3"/>
          <c:tx>
            <c:strRef>
              <c:f>Sheet1!$A$8</c:f>
              <c:strCache>
                <c:ptCount val="1"/>
                <c:pt idx="0">
                  <c:v>SWIZ (5.0)</c:v>
                </c:pt>
              </c:strCache>
            </c:strRef>
          </c:tx>
          <c:spPr>
            <a:ln w="12700">
              <a:solidFill>
                <a:schemeClr val="tx2"/>
              </a:solidFill>
            </a:ln>
          </c:spPr>
          <c:marker>
            <c:symbol val="square"/>
            <c:size val="5"/>
            <c:spPr>
              <a:solidFill>
                <a:schemeClr val="tx2"/>
              </a:solidFill>
              <a:ln>
                <a:solidFill>
                  <a:schemeClr val="tx2"/>
                </a:solidFill>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Sheet1!$B$8:$AL$8</c:f>
              <c:numCache>
                <c:formatCode>General</c:formatCode>
                <c:ptCount val="37"/>
                <c:pt idx="0">
                  <c:v>2.6</c:v>
                </c:pt>
                <c:pt idx="1">
                  <c:v>2.7</c:v>
                </c:pt>
                <c:pt idx="2">
                  <c:v>2.8</c:v>
                </c:pt>
                <c:pt idx="3">
                  <c:v>2.9</c:v>
                </c:pt>
                <c:pt idx="4">
                  <c:v>3</c:v>
                </c:pt>
                <c:pt idx="5">
                  <c:v>3.1</c:v>
                </c:pt>
                <c:pt idx="6">
                  <c:v>3.2</c:v>
                </c:pt>
                <c:pt idx="7">
                  <c:v>3.3</c:v>
                </c:pt>
                <c:pt idx="8">
                  <c:v>3.4</c:v>
                </c:pt>
                <c:pt idx="9">
                  <c:v>3.5</c:v>
                </c:pt>
                <c:pt idx="10">
                  <c:v>3.6</c:v>
                </c:pt>
                <c:pt idx="11">
                  <c:v>3.7</c:v>
                </c:pt>
                <c:pt idx="12">
                  <c:v>3.8</c:v>
                </c:pt>
                <c:pt idx="13">
                  <c:v>3.8</c:v>
                </c:pt>
                <c:pt idx="14">
                  <c:v>3.9</c:v>
                </c:pt>
                <c:pt idx="15">
                  <c:v>4</c:v>
                </c:pt>
                <c:pt idx="16">
                  <c:v>4</c:v>
                </c:pt>
                <c:pt idx="17">
                  <c:v>4</c:v>
                </c:pt>
                <c:pt idx="18">
                  <c:v>3.9</c:v>
                </c:pt>
                <c:pt idx="19">
                  <c:v>3.9</c:v>
                </c:pt>
                <c:pt idx="20">
                  <c:v>3.9</c:v>
                </c:pt>
                <c:pt idx="21">
                  <c:v>4</c:v>
                </c:pt>
                <c:pt idx="22">
                  <c:v>4.2</c:v>
                </c:pt>
                <c:pt idx="23">
                  <c:v>4.3</c:v>
                </c:pt>
                <c:pt idx="24">
                  <c:v>4.3</c:v>
                </c:pt>
                <c:pt idx="25">
                  <c:v>4.4000000000000004</c:v>
                </c:pt>
                <c:pt idx="26">
                  <c:v>4.5</c:v>
                </c:pt>
                <c:pt idx="27">
                  <c:v>4.5999999999999996</c:v>
                </c:pt>
                <c:pt idx="28">
                  <c:v>4.5999999999999996</c:v>
                </c:pt>
                <c:pt idx="29">
                  <c:v>4.7</c:v>
                </c:pt>
                <c:pt idx="30">
                  <c:v>4.7</c:v>
                </c:pt>
                <c:pt idx="31">
                  <c:v>4.7</c:v>
                </c:pt>
                <c:pt idx="32">
                  <c:v>4.8</c:v>
                </c:pt>
                <c:pt idx="33">
                  <c:v>4.8</c:v>
                </c:pt>
                <c:pt idx="34">
                  <c:v>4.9000000000000004</c:v>
                </c:pt>
                <c:pt idx="35">
                  <c:v>4.9000000000000004</c:v>
                </c:pt>
                <c:pt idx="36">
                  <c:v>5</c:v>
                </c:pt>
              </c:numCache>
            </c:numRef>
          </c:val>
          <c:smooth val="0"/>
          <c:extLst xmlns:c16r2="http://schemas.microsoft.com/office/drawing/2015/06/chart">
            <c:ext xmlns:c16="http://schemas.microsoft.com/office/drawing/2014/chart" uri="{C3380CC4-5D6E-409C-BE32-E72D297353CC}">
              <c16:uniqueId val="{00000008-7207-4CD4-9836-4FBF6871529B}"/>
            </c:ext>
          </c:extLst>
        </c:ser>
        <c:ser>
          <c:idx val="12"/>
          <c:order val="4"/>
          <c:tx>
            <c:strRef>
              <c:f>Sheet1!$A$4</c:f>
              <c:strCache>
                <c:ptCount val="1"/>
                <c:pt idx="0">
                  <c:v>UK (4.8)</c:v>
                </c:pt>
              </c:strCache>
            </c:strRef>
          </c:tx>
          <c:spPr>
            <a:ln w="12700">
              <a:solidFill>
                <a:srgbClr val="C00000"/>
              </a:solidFill>
              <a:prstDash val="solid"/>
            </a:ln>
          </c:spPr>
          <c:marker>
            <c:symbol val="triangle"/>
            <c:size val="6"/>
            <c:spPr>
              <a:solidFill>
                <a:srgbClr val="C00000"/>
              </a:solidFill>
              <a:ln>
                <a:solidFill>
                  <a:srgbClr val="C00000"/>
                </a:solidFill>
                <a:prstDash val="solid"/>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Sheet1!$B$4:$AL$4</c:f>
              <c:numCache>
                <c:formatCode>#,##0.00</c:formatCode>
                <c:ptCount val="37"/>
                <c:pt idx="0">
                  <c:v>2.7</c:v>
                </c:pt>
                <c:pt idx="1">
                  <c:v>2.7</c:v>
                </c:pt>
                <c:pt idx="2">
                  <c:v>2.8</c:v>
                </c:pt>
                <c:pt idx="3">
                  <c:v>2.9</c:v>
                </c:pt>
                <c:pt idx="4">
                  <c:v>3</c:v>
                </c:pt>
                <c:pt idx="5">
                  <c:v>3.1</c:v>
                </c:pt>
                <c:pt idx="6">
                  <c:v>3.2</c:v>
                </c:pt>
                <c:pt idx="7">
                  <c:v>3.3</c:v>
                </c:pt>
                <c:pt idx="8">
                  <c:v>3.4</c:v>
                </c:pt>
                <c:pt idx="9">
                  <c:v>3.5</c:v>
                </c:pt>
                <c:pt idx="10">
                  <c:v>3.6</c:v>
                </c:pt>
                <c:pt idx="11">
                  <c:v>3.7</c:v>
                </c:pt>
                <c:pt idx="12">
                  <c:v>3.7</c:v>
                </c:pt>
                <c:pt idx="13">
                  <c:v>3.8</c:v>
                </c:pt>
                <c:pt idx="14">
                  <c:v>3.9</c:v>
                </c:pt>
                <c:pt idx="15" formatCode="General">
                  <c:v>4</c:v>
                </c:pt>
                <c:pt idx="16" formatCode="General">
                  <c:v>4</c:v>
                </c:pt>
                <c:pt idx="17" formatCode="General">
                  <c:v>4</c:v>
                </c:pt>
                <c:pt idx="18" formatCode="General">
                  <c:v>3.9</c:v>
                </c:pt>
                <c:pt idx="19" formatCode="General">
                  <c:v>3.9</c:v>
                </c:pt>
                <c:pt idx="20" formatCode="General">
                  <c:v>3.9</c:v>
                </c:pt>
                <c:pt idx="21" formatCode="General">
                  <c:v>4.0999999999999996</c:v>
                </c:pt>
                <c:pt idx="22" formatCode="General">
                  <c:v>4.2</c:v>
                </c:pt>
                <c:pt idx="23" formatCode="General">
                  <c:v>4.3</c:v>
                </c:pt>
                <c:pt idx="24" formatCode="General">
                  <c:v>4.3</c:v>
                </c:pt>
                <c:pt idx="25" formatCode="General">
                  <c:v>4.3</c:v>
                </c:pt>
                <c:pt idx="26" formatCode="General">
                  <c:v>4.4000000000000004</c:v>
                </c:pt>
                <c:pt idx="27" formatCode="General">
                  <c:v>4.4000000000000004</c:v>
                </c:pt>
                <c:pt idx="28" formatCode="General">
                  <c:v>4.4000000000000004</c:v>
                </c:pt>
                <c:pt idx="29" formatCode="General">
                  <c:v>4.5</c:v>
                </c:pt>
                <c:pt idx="30" formatCode="General">
                  <c:v>4.5</c:v>
                </c:pt>
                <c:pt idx="31" formatCode="General">
                  <c:v>4.5999999999999996</c:v>
                </c:pt>
                <c:pt idx="32" formatCode="General">
                  <c:v>4.5999999999999996</c:v>
                </c:pt>
                <c:pt idx="33" formatCode="General">
                  <c:v>4.7</c:v>
                </c:pt>
                <c:pt idx="34" formatCode="General">
                  <c:v>4.7</c:v>
                </c:pt>
                <c:pt idx="35" formatCode="General">
                  <c:v>4.7</c:v>
                </c:pt>
                <c:pt idx="36" formatCode="General">
                  <c:v>4.8</c:v>
                </c:pt>
              </c:numCache>
            </c:numRef>
          </c:val>
          <c:smooth val="0"/>
          <c:extLst xmlns:c16r2="http://schemas.microsoft.com/office/drawing/2015/06/chart">
            <c:ext xmlns:c16="http://schemas.microsoft.com/office/drawing/2014/chart" uri="{C3380CC4-5D6E-409C-BE32-E72D297353CC}">
              <c16:uniqueId val="{00000004-7207-4CD4-9836-4FBF6871529B}"/>
            </c:ext>
          </c:extLst>
        </c:ser>
        <c:ser>
          <c:idx val="10"/>
          <c:order val="5"/>
          <c:tx>
            <c:strRef>
              <c:f>Sheet1!$A$2</c:f>
              <c:strCache>
                <c:ptCount val="1"/>
                <c:pt idx="0">
                  <c:v>NETH (4.4)</c:v>
                </c:pt>
              </c:strCache>
            </c:strRef>
          </c:tx>
          <c:spPr>
            <a:ln w="12700">
              <a:solidFill>
                <a:srgbClr val="00B050"/>
              </a:solidFill>
              <a:prstDash val="solid"/>
            </a:ln>
          </c:spPr>
          <c:marker>
            <c:symbol val="circle"/>
            <c:size val="5"/>
            <c:spPr>
              <a:solidFill>
                <a:srgbClr val="00B050"/>
              </a:solidFill>
              <a:ln>
                <a:solidFill>
                  <a:srgbClr val="00B050"/>
                </a:solidFill>
                <a:prstDash val="solid"/>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Sheet1!$B$2:$AL$2</c:f>
              <c:numCache>
                <c:formatCode>#,##0.00</c:formatCode>
                <c:ptCount val="37"/>
                <c:pt idx="0">
                  <c:v>2.2000000000000002</c:v>
                </c:pt>
                <c:pt idx="1">
                  <c:v>2.2999999999999998</c:v>
                </c:pt>
                <c:pt idx="2">
                  <c:v>2.2999999999999998</c:v>
                </c:pt>
                <c:pt idx="3">
                  <c:v>2.4</c:v>
                </c:pt>
                <c:pt idx="4">
                  <c:v>2.5</c:v>
                </c:pt>
                <c:pt idx="5">
                  <c:v>2.6</c:v>
                </c:pt>
                <c:pt idx="6">
                  <c:v>2.6</c:v>
                </c:pt>
                <c:pt idx="7">
                  <c:v>2.7</c:v>
                </c:pt>
                <c:pt idx="8">
                  <c:v>2.7</c:v>
                </c:pt>
                <c:pt idx="9">
                  <c:v>2.8</c:v>
                </c:pt>
                <c:pt idx="10">
                  <c:v>2.9</c:v>
                </c:pt>
                <c:pt idx="11">
                  <c:v>2.9</c:v>
                </c:pt>
                <c:pt idx="12">
                  <c:v>2.9</c:v>
                </c:pt>
                <c:pt idx="13">
                  <c:v>3</c:v>
                </c:pt>
                <c:pt idx="14">
                  <c:v>3</c:v>
                </c:pt>
                <c:pt idx="15" formatCode="General">
                  <c:v>3.1</c:v>
                </c:pt>
                <c:pt idx="16" formatCode="General">
                  <c:v>3.1</c:v>
                </c:pt>
                <c:pt idx="17" formatCode="General">
                  <c:v>3.1</c:v>
                </c:pt>
                <c:pt idx="18" formatCode="General">
                  <c:v>3.1</c:v>
                </c:pt>
                <c:pt idx="19" formatCode="General">
                  <c:v>3.1</c:v>
                </c:pt>
                <c:pt idx="20" formatCode="General">
                  <c:v>3.1</c:v>
                </c:pt>
                <c:pt idx="21" formatCode="General">
                  <c:v>3.2</c:v>
                </c:pt>
                <c:pt idx="22" formatCode="General">
                  <c:v>3.3</c:v>
                </c:pt>
                <c:pt idx="23" formatCode="General">
                  <c:v>3.4</c:v>
                </c:pt>
                <c:pt idx="24" formatCode="General">
                  <c:v>3.4</c:v>
                </c:pt>
                <c:pt idx="25" formatCode="General">
                  <c:v>3.5</c:v>
                </c:pt>
                <c:pt idx="26" formatCode="General">
                  <c:v>3.6</c:v>
                </c:pt>
                <c:pt idx="27" formatCode="General">
                  <c:v>3.7</c:v>
                </c:pt>
                <c:pt idx="28" formatCode="General">
                  <c:v>3.7</c:v>
                </c:pt>
                <c:pt idx="29" formatCode="General">
                  <c:v>3.8</c:v>
                </c:pt>
                <c:pt idx="30" formatCode="General">
                  <c:v>3.9</c:v>
                </c:pt>
                <c:pt idx="31" formatCode="General">
                  <c:v>4</c:v>
                </c:pt>
                <c:pt idx="32" formatCode="General">
                  <c:v>4.0999999999999996</c:v>
                </c:pt>
                <c:pt idx="33" formatCode="General">
                  <c:v>4.2</c:v>
                </c:pt>
                <c:pt idx="34" formatCode="General">
                  <c:v>4.3</c:v>
                </c:pt>
                <c:pt idx="35" formatCode="General">
                  <c:v>4.3</c:v>
                </c:pt>
                <c:pt idx="36" formatCode="General">
                  <c:v>4.4000000000000004</c:v>
                </c:pt>
              </c:numCache>
            </c:numRef>
          </c:val>
          <c:smooth val="0"/>
          <c:extLst xmlns:c16r2="http://schemas.microsoft.com/office/drawing/2015/06/chart">
            <c:ext xmlns:c16="http://schemas.microsoft.com/office/drawing/2014/chart" uri="{C3380CC4-5D6E-409C-BE32-E72D297353CC}">
              <c16:uniqueId val="{00000002-7207-4CD4-9836-4FBF6871529B}"/>
            </c:ext>
          </c:extLst>
        </c:ser>
        <c:ser>
          <c:idx val="5"/>
          <c:order val="6"/>
          <c:tx>
            <c:strRef>
              <c:f>Sheet1!$A$10</c:f>
              <c:strCache>
                <c:ptCount val="1"/>
                <c:pt idx="0">
                  <c:v>CAN (4.2)</c:v>
                </c:pt>
              </c:strCache>
            </c:strRef>
          </c:tx>
          <c:spPr>
            <a:ln w="12700">
              <a:solidFill>
                <a:srgbClr val="7030A0"/>
              </a:solidFill>
            </a:ln>
          </c:spPr>
          <c:marker>
            <c:symbol val="diamond"/>
            <c:size val="6"/>
            <c:spPr>
              <a:solidFill>
                <a:srgbClr val="7030A0"/>
              </a:solidFill>
              <a:ln>
                <a:solidFill>
                  <a:srgbClr val="7030A0"/>
                </a:solidFill>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Sheet1!$B$10:$AL$10</c:f>
              <c:numCache>
                <c:formatCode>#,##0.00</c:formatCode>
                <c:ptCount val="37"/>
                <c:pt idx="0">
                  <c:v>1.8</c:v>
                </c:pt>
                <c:pt idx="1">
                  <c:v>1.8</c:v>
                </c:pt>
                <c:pt idx="2">
                  <c:v>1.9</c:v>
                </c:pt>
                <c:pt idx="3">
                  <c:v>1.9</c:v>
                </c:pt>
                <c:pt idx="4">
                  <c:v>2</c:v>
                </c:pt>
                <c:pt idx="5">
                  <c:v>2</c:v>
                </c:pt>
                <c:pt idx="6">
                  <c:v>2.1</c:v>
                </c:pt>
                <c:pt idx="7">
                  <c:v>2.2000000000000002</c:v>
                </c:pt>
                <c:pt idx="8">
                  <c:v>2.2000000000000002</c:v>
                </c:pt>
                <c:pt idx="9">
                  <c:v>2.2999999999999998</c:v>
                </c:pt>
                <c:pt idx="10">
                  <c:v>2.2999999999999998</c:v>
                </c:pt>
                <c:pt idx="11">
                  <c:v>2.4</c:v>
                </c:pt>
                <c:pt idx="12">
                  <c:v>2.5</c:v>
                </c:pt>
                <c:pt idx="13">
                  <c:v>2.5</c:v>
                </c:pt>
                <c:pt idx="14">
                  <c:v>2.6</c:v>
                </c:pt>
                <c:pt idx="15" formatCode="General">
                  <c:v>2.7</c:v>
                </c:pt>
                <c:pt idx="16" formatCode="General">
                  <c:v>2.7</c:v>
                </c:pt>
                <c:pt idx="17" formatCode="General">
                  <c:v>2.7</c:v>
                </c:pt>
                <c:pt idx="18" formatCode="General">
                  <c:v>2.8</c:v>
                </c:pt>
                <c:pt idx="19" formatCode="General">
                  <c:v>2.8</c:v>
                </c:pt>
                <c:pt idx="20" formatCode="General">
                  <c:v>2.9</c:v>
                </c:pt>
                <c:pt idx="21" formatCode="General">
                  <c:v>3</c:v>
                </c:pt>
                <c:pt idx="22" formatCode="General">
                  <c:v>3.1</c:v>
                </c:pt>
                <c:pt idx="23" formatCode="General">
                  <c:v>3.2</c:v>
                </c:pt>
                <c:pt idx="24" formatCode="General">
                  <c:v>3.3</c:v>
                </c:pt>
                <c:pt idx="25" formatCode="General">
                  <c:v>3.4</c:v>
                </c:pt>
                <c:pt idx="26" formatCode="General">
                  <c:v>3.5</c:v>
                </c:pt>
                <c:pt idx="27" formatCode="General">
                  <c:v>3.6</c:v>
                </c:pt>
                <c:pt idx="28" formatCode="General">
                  <c:v>3.7</c:v>
                </c:pt>
                <c:pt idx="29" formatCode="General">
                  <c:v>3.8</c:v>
                </c:pt>
                <c:pt idx="30" formatCode="General">
                  <c:v>3.8</c:v>
                </c:pt>
                <c:pt idx="31" formatCode="General">
                  <c:v>3.9</c:v>
                </c:pt>
                <c:pt idx="32" formatCode="General">
                  <c:v>4</c:v>
                </c:pt>
                <c:pt idx="33" formatCode="General">
                  <c:v>4.0999999999999996</c:v>
                </c:pt>
                <c:pt idx="34" formatCode="General">
                  <c:v>4.0999999999999996</c:v>
                </c:pt>
                <c:pt idx="35" formatCode="General">
                  <c:v>4.2</c:v>
                </c:pt>
                <c:pt idx="36" formatCode="General">
                  <c:v>4.2</c:v>
                </c:pt>
              </c:numCache>
            </c:numRef>
          </c:val>
          <c:smooth val="0"/>
          <c:extLst xmlns:c16r2="http://schemas.microsoft.com/office/drawing/2015/06/chart">
            <c:ext xmlns:c16="http://schemas.microsoft.com/office/drawing/2014/chart" uri="{C3380CC4-5D6E-409C-BE32-E72D297353CC}">
              <c16:uniqueId val="{0000000A-7207-4CD4-9836-4FBF6871529B}"/>
            </c:ext>
          </c:extLst>
        </c:ser>
        <c:ser>
          <c:idx val="9"/>
          <c:order val="7"/>
          <c:tx>
            <c:strRef>
              <c:f>Sheet1!$A$3</c:f>
              <c:strCache>
                <c:ptCount val="1"/>
                <c:pt idx="0">
                  <c:v>NOR (4.2)</c:v>
                </c:pt>
              </c:strCache>
            </c:strRef>
          </c:tx>
          <c:spPr>
            <a:ln w="12700">
              <a:solidFill>
                <a:srgbClr val="FFC000"/>
              </a:solidFill>
              <a:prstDash val="solid"/>
            </a:ln>
          </c:spPr>
          <c:marker>
            <c:symbol val="square"/>
            <c:size val="5"/>
            <c:spPr>
              <a:solidFill>
                <a:srgbClr val="FFC000"/>
              </a:solidFill>
              <a:ln>
                <a:solidFill>
                  <a:srgbClr val="FFC000"/>
                </a:solidFill>
                <a:prstDash val="solid"/>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Sheet1!$B$3:$AL$3</c:f>
              <c:numCache>
                <c:formatCode>General</c:formatCode>
                <c:ptCount val="37"/>
                <c:pt idx="0" formatCode="#,##0.00">
                  <c:v>2.9</c:v>
                </c:pt>
                <c:pt idx="1">
                  <c:v>3</c:v>
                </c:pt>
                <c:pt idx="2">
                  <c:v>3</c:v>
                </c:pt>
                <c:pt idx="3">
                  <c:v>3.2</c:v>
                </c:pt>
                <c:pt idx="4">
                  <c:v>3.3</c:v>
                </c:pt>
                <c:pt idx="5">
                  <c:v>3.3</c:v>
                </c:pt>
                <c:pt idx="6">
                  <c:v>3.4</c:v>
                </c:pt>
                <c:pt idx="7">
                  <c:v>3.5</c:v>
                </c:pt>
                <c:pt idx="8">
                  <c:v>3.5</c:v>
                </c:pt>
                <c:pt idx="9">
                  <c:v>3.6</c:v>
                </c:pt>
                <c:pt idx="10">
                  <c:v>3.7</c:v>
                </c:pt>
                <c:pt idx="11" formatCode="#,##0.00">
                  <c:v>3.7</c:v>
                </c:pt>
                <c:pt idx="12" formatCode="#,##0.00">
                  <c:v>3.8</c:v>
                </c:pt>
                <c:pt idx="13" formatCode="#,##0.00">
                  <c:v>3.9</c:v>
                </c:pt>
                <c:pt idx="14" formatCode="#,##0.00">
                  <c:v>3.9</c:v>
                </c:pt>
                <c:pt idx="15">
                  <c:v>4</c:v>
                </c:pt>
                <c:pt idx="16">
                  <c:v>4</c:v>
                </c:pt>
                <c:pt idx="17">
                  <c:v>4.0999999999999996</c:v>
                </c:pt>
                <c:pt idx="18">
                  <c:v>4.2</c:v>
                </c:pt>
                <c:pt idx="19">
                  <c:v>4.2</c:v>
                </c:pt>
                <c:pt idx="20">
                  <c:v>4.2</c:v>
                </c:pt>
                <c:pt idx="21">
                  <c:v>4.4000000000000004</c:v>
                </c:pt>
                <c:pt idx="22">
                  <c:v>4.4000000000000004</c:v>
                </c:pt>
                <c:pt idx="23">
                  <c:v>4.5</c:v>
                </c:pt>
                <c:pt idx="24">
                  <c:v>4.5999999999999996</c:v>
                </c:pt>
                <c:pt idx="25">
                  <c:v>4.5999999999999996</c:v>
                </c:pt>
                <c:pt idx="26">
                  <c:v>4.5999999999999996</c:v>
                </c:pt>
                <c:pt idx="27">
                  <c:v>4.5999999999999996</c:v>
                </c:pt>
                <c:pt idx="28">
                  <c:v>4.5999999999999996</c:v>
                </c:pt>
                <c:pt idx="29">
                  <c:v>4.5</c:v>
                </c:pt>
                <c:pt idx="30">
                  <c:v>4.5</c:v>
                </c:pt>
                <c:pt idx="31">
                  <c:v>4.5</c:v>
                </c:pt>
                <c:pt idx="32">
                  <c:v>4.4000000000000004</c:v>
                </c:pt>
                <c:pt idx="33">
                  <c:v>4.4000000000000004</c:v>
                </c:pt>
                <c:pt idx="34">
                  <c:v>4.3</c:v>
                </c:pt>
                <c:pt idx="35">
                  <c:v>4.2</c:v>
                </c:pt>
                <c:pt idx="36">
                  <c:v>4.2</c:v>
                </c:pt>
              </c:numCache>
            </c:numRef>
          </c:val>
          <c:smooth val="0"/>
          <c:extLst xmlns:c16r2="http://schemas.microsoft.com/office/drawing/2015/06/chart">
            <c:ext xmlns:c16="http://schemas.microsoft.com/office/drawing/2014/chart" uri="{C3380CC4-5D6E-409C-BE32-E72D297353CC}">
              <c16:uniqueId val="{00000003-7207-4CD4-9836-4FBF6871529B}"/>
            </c:ext>
          </c:extLst>
        </c:ser>
        <c:ser>
          <c:idx val="6"/>
          <c:order val="8"/>
          <c:tx>
            <c:strRef>
              <c:f>Sheet1!$A$6</c:f>
              <c:strCache>
                <c:ptCount val="1"/>
                <c:pt idx="0">
                  <c:v>AUS (3.9)</c:v>
                </c:pt>
              </c:strCache>
            </c:strRef>
          </c:tx>
          <c:spPr>
            <a:ln w="12700">
              <a:solidFill>
                <a:schemeClr val="accent6">
                  <a:lumMod val="60000"/>
                  <a:lumOff val="40000"/>
                </a:schemeClr>
              </a:solidFill>
              <a:prstDash val="solid"/>
            </a:ln>
          </c:spPr>
          <c:marker>
            <c:symbol val="diamond"/>
            <c:size val="6"/>
            <c:spPr>
              <a:solidFill>
                <a:schemeClr val="accent6">
                  <a:lumMod val="60000"/>
                  <a:lumOff val="40000"/>
                </a:schemeClr>
              </a:solidFill>
              <a:ln>
                <a:solidFill>
                  <a:schemeClr val="accent6">
                    <a:lumMod val="60000"/>
                    <a:lumOff val="40000"/>
                  </a:schemeClr>
                </a:solidFill>
                <a:prstDash val="solid"/>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Sheet1!$B$6:$AL$6</c:f>
              <c:numCache>
                <c:formatCode>General</c:formatCode>
                <c:ptCount val="37"/>
                <c:pt idx="0">
                  <c:v>1.7</c:v>
                </c:pt>
                <c:pt idx="1">
                  <c:v>1.7</c:v>
                </c:pt>
                <c:pt idx="2">
                  <c:v>1.8</c:v>
                </c:pt>
                <c:pt idx="3">
                  <c:v>1.8</c:v>
                </c:pt>
                <c:pt idx="4">
                  <c:v>1.8</c:v>
                </c:pt>
                <c:pt idx="5">
                  <c:v>1.9</c:v>
                </c:pt>
                <c:pt idx="6">
                  <c:v>2</c:v>
                </c:pt>
                <c:pt idx="7">
                  <c:v>2</c:v>
                </c:pt>
                <c:pt idx="8">
                  <c:v>2.1</c:v>
                </c:pt>
                <c:pt idx="9">
                  <c:v>2.1</c:v>
                </c:pt>
                <c:pt idx="10">
                  <c:v>2.2000000000000002</c:v>
                </c:pt>
                <c:pt idx="11">
                  <c:v>2.2000000000000002</c:v>
                </c:pt>
                <c:pt idx="12">
                  <c:v>2.2999999999999998</c:v>
                </c:pt>
                <c:pt idx="13">
                  <c:v>2.4</c:v>
                </c:pt>
                <c:pt idx="14">
                  <c:v>2.5</c:v>
                </c:pt>
                <c:pt idx="15">
                  <c:v>2.6</c:v>
                </c:pt>
                <c:pt idx="16">
                  <c:v>2.6</c:v>
                </c:pt>
                <c:pt idx="17">
                  <c:v>2.7</c:v>
                </c:pt>
                <c:pt idx="18">
                  <c:v>2.8</c:v>
                </c:pt>
                <c:pt idx="19">
                  <c:v>2.8</c:v>
                </c:pt>
                <c:pt idx="20">
                  <c:v>2.9</c:v>
                </c:pt>
                <c:pt idx="21">
                  <c:v>3.1</c:v>
                </c:pt>
                <c:pt idx="22">
                  <c:v>3.2</c:v>
                </c:pt>
                <c:pt idx="23">
                  <c:v>3.3</c:v>
                </c:pt>
                <c:pt idx="24">
                  <c:v>3.4</c:v>
                </c:pt>
                <c:pt idx="25">
                  <c:v>3.5</c:v>
                </c:pt>
                <c:pt idx="26">
                  <c:v>3.5</c:v>
                </c:pt>
                <c:pt idx="27">
                  <c:v>3.6</c:v>
                </c:pt>
                <c:pt idx="28">
                  <c:v>3.6</c:v>
                </c:pt>
                <c:pt idx="29">
                  <c:v>3.7</c:v>
                </c:pt>
                <c:pt idx="30">
                  <c:v>3.7</c:v>
                </c:pt>
                <c:pt idx="31">
                  <c:v>3.8</c:v>
                </c:pt>
                <c:pt idx="32">
                  <c:v>3.8</c:v>
                </c:pt>
                <c:pt idx="33">
                  <c:v>3.8</c:v>
                </c:pt>
                <c:pt idx="34">
                  <c:v>3.9</c:v>
                </c:pt>
                <c:pt idx="35">
                  <c:v>3.9</c:v>
                </c:pt>
                <c:pt idx="36">
                  <c:v>3.9</c:v>
                </c:pt>
              </c:numCache>
            </c:numRef>
          </c:val>
          <c:smooth val="0"/>
          <c:extLst xmlns:c16r2="http://schemas.microsoft.com/office/drawing/2015/06/chart">
            <c:ext xmlns:c16="http://schemas.microsoft.com/office/drawing/2014/chart" uri="{C3380CC4-5D6E-409C-BE32-E72D297353CC}">
              <c16:uniqueId val="{00000006-7207-4CD4-9836-4FBF6871529B}"/>
            </c:ext>
          </c:extLst>
        </c:ser>
        <c:ser>
          <c:idx val="13"/>
          <c:order val="9"/>
          <c:tx>
            <c:strRef>
              <c:f>Sheet1!$A$12</c:f>
              <c:strCache>
                <c:ptCount val="1"/>
                <c:pt idx="0">
                  <c:v>US (3.8)</c:v>
                </c:pt>
              </c:strCache>
            </c:strRef>
          </c:tx>
          <c:spPr>
            <a:ln w="12700">
              <a:solidFill>
                <a:schemeClr val="tx1"/>
              </a:solidFill>
            </a:ln>
          </c:spPr>
          <c:marker>
            <c:symbol val="square"/>
            <c:size val="7"/>
            <c:spPr>
              <a:solidFill>
                <a:schemeClr val="tx1"/>
              </a:solidFill>
              <a:ln>
                <a:solidFill>
                  <a:schemeClr val="tx1"/>
                </a:solidFill>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Sheet1!$B$12:$AL$12</c:f>
              <c:numCache>
                <c:formatCode>General</c:formatCode>
                <c:ptCount val="37"/>
                <c:pt idx="0">
                  <c:v>2.2999999999999998</c:v>
                </c:pt>
                <c:pt idx="1">
                  <c:v>2.2999999999999998</c:v>
                </c:pt>
                <c:pt idx="2">
                  <c:v>2.4</c:v>
                </c:pt>
                <c:pt idx="3">
                  <c:v>2.4</c:v>
                </c:pt>
                <c:pt idx="4">
                  <c:v>2.5</c:v>
                </c:pt>
                <c:pt idx="5">
                  <c:v>2.5</c:v>
                </c:pt>
                <c:pt idx="6">
                  <c:v>2.6</c:v>
                </c:pt>
                <c:pt idx="7">
                  <c:v>2.6</c:v>
                </c:pt>
                <c:pt idx="8">
                  <c:v>2.7</c:v>
                </c:pt>
                <c:pt idx="9">
                  <c:v>2.8</c:v>
                </c:pt>
                <c:pt idx="10">
                  <c:v>2.8</c:v>
                </c:pt>
                <c:pt idx="11">
                  <c:v>2.9</c:v>
                </c:pt>
                <c:pt idx="12">
                  <c:v>2.9</c:v>
                </c:pt>
                <c:pt idx="13">
                  <c:v>3</c:v>
                </c:pt>
                <c:pt idx="14">
                  <c:v>3</c:v>
                </c:pt>
                <c:pt idx="15">
                  <c:v>3.1</c:v>
                </c:pt>
                <c:pt idx="16">
                  <c:v>3.1</c:v>
                </c:pt>
                <c:pt idx="17">
                  <c:v>3.2</c:v>
                </c:pt>
                <c:pt idx="18">
                  <c:v>3.2</c:v>
                </c:pt>
                <c:pt idx="19">
                  <c:v>3.2</c:v>
                </c:pt>
                <c:pt idx="20">
                  <c:v>3.3</c:v>
                </c:pt>
                <c:pt idx="21">
                  <c:v>3.3</c:v>
                </c:pt>
                <c:pt idx="22">
                  <c:v>3.4</c:v>
                </c:pt>
                <c:pt idx="23">
                  <c:v>3.4</c:v>
                </c:pt>
                <c:pt idx="24">
                  <c:v>3.4</c:v>
                </c:pt>
                <c:pt idx="25">
                  <c:v>3.5</c:v>
                </c:pt>
                <c:pt idx="26">
                  <c:v>3.5</c:v>
                </c:pt>
                <c:pt idx="27">
                  <c:v>3.6</c:v>
                </c:pt>
                <c:pt idx="28">
                  <c:v>3.6</c:v>
                </c:pt>
                <c:pt idx="29">
                  <c:v>3.6</c:v>
                </c:pt>
                <c:pt idx="30">
                  <c:v>3.7</c:v>
                </c:pt>
                <c:pt idx="31">
                  <c:v>3.7</c:v>
                </c:pt>
                <c:pt idx="32">
                  <c:v>3.7</c:v>
                </c:pt>
                <c:pt idx="33">
                  <c:v>3.7</c:v>
                </c:pt>
                <c:pt idx="34">
                  <c:v>3.7</c:v>
                </c:pt>
                <c:pt idx="35">
                  <c:v>3.8</c:v>
                </c:pt>
                <c:pt idx="36">
                  <c:v>3.8</c:v>
                </c:pt>
              </c:numCache>
            </c:numRef>
          </c:val>
          <c:smooth val="0"/>
          <c:extLst xmlns:c16r2="http://schemas.microsoft.com/office/drawing/2015/06/chart">
            <c:ext xmlns:c16="http://schemas.microsoft.com/office/drawing/2014/chart" uri="{C3380CC4-5D6E-409C-BE32-E72D297353CC}">
              <c16:uniqueId val="{0000000D-7207-4CD4-9836-4FBF6871529B}"/>
            </c:ext>
          </c:extLst>
        </c:ser>
        <c:ser>
          <c:idx val="7"/>
          <c:order val="10"/>
          <c:tx>
            <c:strRef>
              <c:f>Sheet1!$A$11</c:f>
              <c:strCache>
                <c:ptCount val="1"/>
                <c:pt idx="0">
                  <c:v>NZ (3.6)</c:v>
                </c:pt>
              </c:strCache>
            </c:strRef>
          </c:tx>
          <c:spPr>
            <a:ln w="12700">
              <a:solidFill>
                <a:srgbClr val="D30799"/>
              </a:solidFill>
            </a:ln>
          </c:spPr>
          <c:marker>
            <c:symbol val="triangle"/>
            <c:size val="5"/>
            <c:spPr>
              <a:solidFill>
                <a:srgbClr val="D30799"/>
              </a:solidFill>
              <a:ln>
                <a:solidFill>
                  <a:srgbClr val="D30799"/>
                </a:solidFill>
              </a:ln>
            </c:spPr>
          </c:marker>
          <c:cat>
            <c:strRef>
              <c:f>Sheet1!$B$1:$AL$1</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Sheet1!$B$11:$AL$11</c:f>
              <c:numCache>
                <c:formatCode>#,##0.00</c:formatCode>
                <c:ptCount val="37"/>
                <c:pt idx="0">
                  <c:v>1.6</c:v>
                </c:pt>
                <c:pt idx="1">
                  <c:v>1.7</c:v>
                </c:pt>
                <c:pt idx="2">
                  <c:v>1.7</c:v>
                </c:pt>
                <c:pt idx="3">
                  <c:v>1.8</c:v>
                </c:pt>
                <c:pt idx="4">
                  <c:v>1.8</c:v>
                </c:pt>
                <c:pt idx="5">
                  <c:v>1.9</c:v>
                </c:pt>
                <c:pt idx="6">
                  <c:v>2</c:v>
                </c:pt>
                <c:pt idx="7">
                  <c:v>2</c:v>
                </c:pt>
                <c:pt idx="8">
                  <c:v>2.1</c:v>
                </c:pt>
                <c:pt idx="9">
                  <c:v>2.2000000000000002</c:v>
                </c:pt>
                <c:pt idx="10">
                  <c:v>2.2000000000000002</c:v>
                </c:pt>
                <c:pt idx="11">
                  <c:v>2.2999999999999998</c:v>
                </c:pt>
                <c:pt idx="12">
                  <c:v>2.2999999999999998</c:v>
                </c:pt>
                <c:pt idx="13">
                  <c:v>2.4</c:v>
                </c:pt>
                <c:pt idx="14">
                  <c:v>2.5</c:v>
                </c:pt>
                <c:pt idx="15" formatCode="General">
                  <c:v>2.5</c:v>
                </c:pt>
                <c:pt idx="16" formatCode="General">
                  <c:v>2.6</c:v>
                </c:pt>
                <c:pt idx="17" formatCode="General">
                  <c:v>2.6</c:v>
                </c:pt>
                <c:pt idx="18" formatCode="General">
                  <c:v>2.7</c:v>
                </c:pt>
                <c:pt idx="19" formatCode="General">
                  <c:v>2.7</c:v>
                </c:pt>
                <c:pt idx="20" formatCode="General">
                  <c:v>2.8</c:v>
                </c:pt>
                <c:pt idx="21" formatCode="General">
                  <c:v>2.9</c:v>
                </c:pt>
                <c:pt idx="22" formatCode="General">
                  <c:v>2.9</c:v>
                </c:pt>
                <c:pt idx="23" formatCode="General">
                  <c:v>3</c:v>
                </c:pt>
                <c:pt idx="24" formatCode="General">
                  <c:v>3</c:v>
                </c:pt>
                <c:pt idx="25" formatCode="General">
                  <c:v>3.1</c:v>
                </c:pt>
                <c:pt idx="26" formatCode="General">
                  <c:v>3.2</c:v>
                </c:pt>
                <c:pt idx="27" formatCode="General">
                  <c:v>3.2</c:v>
                </c:pt>
                <c:pt idx="28" formatCode="General">
                  <c:v>3.3</c:v>
                </c:pt>
                <c:pt idx="29" formatCode="General">
                  <c:v>3.3</c:v>
                </c:pt>
                <c:pt idx="30" formatCode="General">
                  <c:v>3.4</c:v>
                </c:pt>
                <c:pt idx="31" formatCode="General">
                  <c:v>3.5</c:v>
                </c:pt>
                <c:pt idx="32" formatCode="General">
                  <c:v>3.5</c:v>
                </c:pt>
                <c:pt idx="33" formatCode="General">
                  <c:v>3.5</c:v>
                </c:pt>
                <c:pt idx="34" formatCode="General">
                  <c:v>3.6</c:v>
                </c:pt>
                <c:pt idx="35" formatCode="General">
                  <c:v>3.6</c:v>
                </c:pt>
                <c:pt idx="36" formatCode="General">
                  <c:v>3.6</c:v>
                </c:pt>
              </c:numCache>
            </c:numRef>
          </c:val>
          <c:smooth val="0"/>
          <c:extLst xmlns:c16r2="http://schemas.microsoft.com/office/drawing/2015/06/chart">
            <c:ext xmlns:c16="http://schemas.microsoft.com/office/drawing/2014/chart" uri="{C3380CC4-5D6E-409C-BE32-E72D297353CC}">
              <c16:uniqueId val="{0000000B-7207-4CD4-9836-4FBF6871529B}"/>
            </c:ext>
          </c:extLst>
        </c:ser>
        <c:dLbls>
          <c:showLegendKey val="0"/>
          <c:showVal val="0"/>
          <c:showCatName val="0"/>
          <c:showSerName val="0"/>
          <c:showPercent val="0"/>
          <c:showBubbleSize val="0"/>
        </c:dLbls>
        <c:marker val="1"/>
        <c:smooth val="0"/>
        <c:axId val="521504224"/>
        <c:axId val="521504616"/>
      </c:lineChart>
      <c:catAx>
        <c:axId val="521504224"/>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21504616"/>
        <c:crosses val="autoZero"/>
        <c:auto val="1"/>
        <c:lblAlgn val="ctr"/>
        <c:lblOffset val="100"/>
        <c:tickLblSkip val="5"/>
        <c:tickMarkSkip val="5"/>
        <c:noMultiLvlLbl val="0"/>
      </c:catAx>
      <c:valAx>
        <c:axId val="521504616"/>
        <c:scaling>
          <c:orientation val="minMax"/>
          <c:min val="0"/>
        </c:scaling>
        <c:delete val="0"/>
        <c:axPos val="l"/>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21504224"/>
        <c:crosses val="autoZero"/>
        <c:crossBetween val="between"/>
      </c:valAx>
      <c:spPr>
        <a:noFill/>
        <a:ln w="21304">
          <a:noFill/>
        </a:ln>
      </c:spPr>
    </c:plotArea>
    <c:legend>
      <c:legendPos val="r"/>
      <c:layout>
        <c:manualLayout>
          <c:xMode val="edge"/>
          <c:yMode val="edge"/>
          <c:x val="0.84883521397857054"/>
          <c:y val="0"/>
          <c:w val="0.15116475305307842"/>
          <c:h val="0.86280892992879599"/>
        </c:manualLayout>
      </c:layout>
      <c:overlay val="0"/>
      <c:spPr>
        <a:noFill/>
        <a:ln w="21304">
          <a:noFill/>
        </a:ln>
      </c:spPr>
      <c:txPr>
        <a:bodyPr rot="0"/>
        <a:lstStyle/>
        <a:p>
          <a:pPr>
            <a:defRPr sz="120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55425844768974E-2"/>
          <c:y val="2.6808416309024988E-2"/>
          <c:w val="0.764643098876292"/>
          <c:h val="0.85586231647592081"/>
        </c:manualLayout>
      </c:layout>
      <c:lineChart>
        <c:grouping val="standard"/>
        <c:varyColors val="0"/>
        <c:ser>
          <c:idx val="10"/>
          <c:order val="0"/>
          <c:tx>
            <c:strRef>
              <c:f>Sheet1!$A$2</c:f>
              <c:strCache>
                <c:ptCount val="1"/>
                <c:pt idx="0">
                  <c:v>NETH (53.9)</c:v>
                </c:pt>
              </c:strCache>
            </c:strRef>
          </c:tx>
          <c:spPr>
            <a:ln w="12700">
              <a:solidFill>
                <a:srgbClr val="00B050"/>
              </a:solidFill>
              <a:prstDash val="solid"/>
            </a:ln>
          </c:spPr>
          <c:marker>
            <c:symbol val="circle"/>
            <c:size val="5"/>
            <c:spPr>
              <a:solidFill>
                <a:srgbClr val="00B050"/>
              </a:solidFill>
              <a:ln>
                <a:solidFill>
                  <a:srgbClr val="00B05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Sheet1!$B$2:$Q$2</c:f>
              <c:numCache>
                <c:formatCode>General</c:formatCode>
                <c:ptCount val="16"/>
                <c:pt idx="0">
                  <c:v>35.700000000000003</c:v>
                </c:pt>
                <c:pt idx="1">
                  <c:v>38.200000000000003</c:v>
                </c:pt>
                <c:pt idx="2">
                  <c:v>44.1</c:v>
                </c:pt>
                <c:pt idx="3">
                  <c:v>44.9</c:v>
                </c:pt>
                <c:pt idx="4">
                  <c:v>44</c:v>
                </c:pt>
                <c:pt idx="5">
                  <c:v>42.1</c:v>
                </c:pt>
                <c:pt idx="6">
                  <c:v>44.2</c:v>
                </c:pt>
                <c:pt idx="7">
                  <c:v>39.6</c:v>
                </c:pt>
                <c:pt idx="8">
                  <c:v>42.3</c:v>
                </c:pt>
                <c:pt idx="9">
                  <c:v>40.5</c:v>
                </c:pt>
                <c:pt idx="10">
                  <c:v>42.6</c:v>
                </c:pt>
                <c:pt idx="11">
                  <c:v>41.2</c:v>
                </c:pt>
                <c:pt idx="12">
                  <c:v>45.5</c:v>
                </c:pt>
                <c:pt idx="13">
                  <c:v>52</c:v>
                </c:pt>
                <c:pt idx="14">
                  <c:v>51.4</c:v>
                </c:pt>
                <c:pt idx="15">
                  <c:v>53.9</c:v>
                </c:pt>
              </c:numCache>
            </c:numRef>
          </c:val>
          <c:smooth val="0"/>
          <c:extLst xmlns:c16r2="http://schemas.microsoft.com/office/drawing/2015/06/chart">
            <c:ext xmlns:c16="http://schemas.microsoft.com/office/drawing/2014/chart" uri="{C3380CC4-5D6E-409C-BE32-E72D297353CC}">
              <c16:uniqueId val="{00000002-C129-49A5-88B3-898157AD8B91}"/>
            </c:ext>
          </c:extLst>
        </c:ser>
        <c:ser>
          <c:idx val="12"/>
          <c:order val="1"/>
          <c:tx>
            <c:strRef>
              <c:f>Sheet1!$A$4</c:f>
              <c:strCache>
                <c:ptCount val="1"/>
                <c:pt idx="0">
                  <c:v>UK (53.9**)</c:v>
                </c:pt>
              </c:strCache>
            </c:strRef>
          </c:tx>
          <c:spPr>
            <a:ln w="12700">
              <a:solidFill>
                <a:srgbClr val="C00000"/>
              </a:solidFill>
              <a:prstDash val="solid"/>
            </a:ln>
          </c:spPr>
          <c:marker>
            <c:symbol val="triangle"/>
            <c:size val="6"/>
            <c:spPr>
              <a:solidFill>
                <a:srgbClr val="C00000"/>
              </a:solidFill>
              <a:ln w="15875">
                <a:solidFill>
                  <a:srgbClr val="C00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Sheet1!$B$4:$Q$4</c:f>
              <c:numCache>
                <c:formatCode>General</c:formatCode>
                <c:ptCount val="16"/>
                <c:pt idx="1">
                  <c:v>23.4</c:v>
                </c:pt>
                <c:pt idx="2">
                  <c:v>23.5</c:v>
                </c:pt>
                <c:pt idx="3">
                  <c:v>24.9</c:v>
                </c:pt>
                <c:pt idx="4">
                  <c:v>23.6</c:v>
                </c:pt>
                <c:pt idx="5">
                  <c:v>23</c:v>
                </c:pt>
                <c:pt idx="6">
                  <c:v>23.1</c:v>
                </c:pt>
                <c:pt idx="7">
                  <c:v>25.4</c:v>
                </c:pt>
                <c:pt idx="8">
                  <c:v>27.5</c:v>
                </c:pt>
                <c:pt idx="9">
                  <c:v>26.7</c:v>
                </c:pt>
                <c:pt idx="10">
                  <c:v>28.8</c:v>
                </c:pt>
                <c:pt idx="11">
                  <c:v>44.5</c:v>
                </c:pt>
                <c:pt idx="12">
                  <c:v>51.5</c:v>
                </c:pt>
                <c:pt idx="13">
                  <c:v>53.9</c:v>
                </c:pt>
              </c:numCache>
            </c:numRef>
          </c:val>
          <c:smooth val="0"/>
          <c:extLst xmlns:c16r2="http://schemas.microsoft.com/office/drawing/2015/06/chart">
            <c:ext xmlns:c16="http://schemas.microsoft.com/office/drawing/2014/chart" uri="{C3380CC4-5D6E-409C-BE32-E72D297353CC}">
              <c16:uniqueId val="{00000004-C129-49A5-88B3-898157AD8B91}"/>
            </c:ext>
          </c:extLst>
        </c:ser>
        <c:ser>
          <c:idx val="11"/>
          <c:order val="2"/>
          <c:tx>
            <c:strRef>
              <c:f>Sheet1!$A$5</c:f>
              <c:strCache>
                <c:ptCount val="1"/>
                <c:pt idx="0">
                  <c:v>SWE (43.2)</c:v>
                </c:pt>
              </c:strCache>
            </c:strRef>
          </c:tx>
          <c:spPr>
            <a:ln w="12700">
              <a:solidFill>
                <a:schemeClr val="accent2"/>
              </a:solidFill>
              <a:prstDash val="solid"/>
            </a:ln>
          </c:spPr>
          <c:marker>
            <c:symbol val="circle"/>
            <c:size val="5"/>
            <c:spPr>
              <a:solidFill>
                <a:schemeClr val="accent2"/>
              </a:solidFill>
              <a:ln>
                <a:solidFill>
                  <a:schemeClr val="accent2"/>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Sheet1!$B$5:$Q$5</c:f>
              <c:numCache>
                <c:formatCode>General</c:formatCode>
                <c:ptCount val="16"/>
                <c:pt idx="0">
                  <c:v>30.7</c:v>
                </c:pt>
                <c:pt idx="1">
                  <c:v>33</c:v>
                </c:pt>
                <c:pt idx="2">
                  <c:v>36.200000000000003</c:v>
                </c:pt>
                <c:pt idx="3">
                  <c:v>29.6</c:v>
                </c:pt>
                <c:pt idx="4">
                  <c:v>32.9</c:v>
                </c:pt>
                <c:pt idx="5">
                  <c:v>34.4</c:v>
                </c:pt>
                <c:pt idx="6">
                  <c:v>33.9</c:v>
                </c:pt>
                <c:pt idx="7">
                  <c:v>35.9</c:v>
                </c:pt>
                <c:pt idx="8">
                  <c:v>35.200000000000003</c:v>
                </c:pt>
                <c:pt idx="9">
                  <c:v>34.799999999999997</c:v>
                </c:pt>
                <c:pt idx="10">
                  <c:v>35.799999999999997</c:v>
                </c:pt>
                <c:pt idx="11">
                  <c:v>38.6</c:v>
                </c:pt>
                <c:pt idx="12">
                  <c:v>41.5</c:v>
                </c:pt>
                <c:pt idx="13">
                  <c:v>42.1</c:v>
                </c:pt>
                <c:pt idx="14">
                  <c:v>41.5</c:v>
                </c:pt>
                <c:pt idx="15">
                  <c:v>43.2</c:v>
                </c:pt>
              </c:numCache>
            </c:numRef>
          </c:val>
          <c:smooth val="0"/>
          <c:extLst xmlns:c16r2="http://schemas.microsoft.com/office/drawing/2015/06/chart">
            <c:ext xmlns:c16="http://schemas.microsoft.com/office/drawing/2014/chart" uri="{C3380CC4-5D6E-409C-BE32-E72D297353CC}">
              <c16:uniqueId val="{00000005-C129-49A5-88B3-898157AD8B91}"/>
            </c:ext>
          </c:extLst>
        </c:ser>
        <c:ser>
          <c:idx val="0"/>
          <c:order val="3"/>
          <c:tx>
            <c:strRef>
              <c:f>Sheet1!$A$8</c:f>
              <c:strCache>
                <c:ptCount val="1"/>
                <c:pt idx="0">
                  <c:v>SWIZ (42.7**)</c:v>
                </c:pt>
              </c:strCache>
            </c:strRef>
          </c:tx>
          <c:spPr>
            <a:ln w="12700">
              <a:solidFill>
                <a:schemeClr val="tx2"/>
              </a:solidFill>
            </a:ln>
          </c:spPr>
          <c:marker>
            <c:symbol val="square"/>
            <c:size val="5"/>
            <c:spPr>
              <a:solidFill>
                <a:schemeClr val="tx2"/>
              </a:solidFill>
              <a:ln>
                <a:solidFill>
                  <a:schemeClr val="tx2"/>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Sheet1!$B$8:$Q$8</c:f>
              <c:numCache>
                <c:formatCode>General</c:formatCode>
                <c:ptCount val="16"/>
                <c:pt idx="0">
                  <c:v>20.100000000000001</c:v>
                </c:pt>
                <c:pt idx="1">
                  <c:v>22.3</c:v>
                </c:pt>
                <c:pt idx="2">
                  <c:v>24.6</c:v>
                </c:pt>
                <c:pt idx="3">
                  <c:v>25.2</c:v>
                </c:pt>
                <c:pt idx="4">
                  <c:v>25</c:v>
                </c:pt>
                <c:pt idx="5">
                  <c:v>28.1</c:v>
                </c:pt>
                <c:pt idx="6">
                  <c:v>26.6</c:v>
                </c:pt>
                <c:pt idx="7">
                  <c:v>28.7</c:v>
                </c:pt>
                <c:pt idx="8">
                  <c:v>31.6</c:v>
                </c:pt>
                <c:pt idx="9">
                  <c:v>34.4</c:v>
                </c:pt>
                <c:pt idx="10">
                  <c:v>37.5</c:v>
                </c:pt>
                <c:pt idx="11">
                  <c:v>38.200000000000003</c:v>
                </c:pt>
                <c:pt idx="12">
                  <c:v>40.9</c:v>
                </c:pt>
                <c:pt idx="13">
                  <c:v>42.7</c:v>
                </c:pt>
              </c:numCache>
            </c:numRef>
          </c:val>
          <c:smooth val="0"/>
          <c:extLst xmlns:c16r2="http://schemas.microsoft.com/office/drawing/2015/06/chart">
            <c:ext xmlns:c16="http://schemas.microsoft.com/office/drawing/2014/chart" uri="{C3380CC4-5D6E-409C-BE32-E72D297353CC}">
              <c16:uniqueId val="{00000008-C129-49A5-88B3-898157AD8B91}"/>
            </c:ext>
          </c:extLst>
        </c:ser>
        <c:ser>
          <c:idx val="13"/>
          <c:order val="4"/>
          <c:tx>
            <c:strRef>
              <c:f>Sheet1!$A$12</c:f>
              <c:strCache>
                <c:ptCount val="1"/>
                <c:pt idx="0">
                  <c:v>US (41.3*)</c:v>
                </c:pt>
              </c:strCache>
            </c:strRef>
          </c:tx>
          <c:spPr>
            <a:ln w="12700">
              <a:solidFill>
                <a:schemeClr val="tx1"/>
              </a:solidFill>
            </a:ln>
          </c:spPr>
          <c:marker>
            <c:symbol val="star"/>
            <c:size val="5"/>
            <c:spPr>
              <a:solidFill>
                <a:schemeClr val="tx1"/>
              </a:solidFill>
              <a:ln>
                <a:solidFill>
                  <a:schemeClr val="tx1"/>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Sheet1!$B$12:$Q$12</c:f>
              <c:numCache>
                <c:formatCode>General</c:formatCode>
                <c:ptCount val="16"/>
                <c:pt idx="0">
                  <c:v>13.9</c:v>
                </c:pt>
                <c:pt idx="1">
                  <c:v>15.3</c:v>
                </c:pt>
                <c:pt idx="2">
                  <c:v>16.600000000000001</c:v>
                </c:pt>
                <c:pt idx="3">
                  <c:v>17.7</c:v>
                </c:pt>
                <c:pt idx="4">
                  <c:v>17.7</c:v>
                </c:pt>
                <c:pt idx="5">
                  <c:v>20.6</c:v>
                </c:pt>
                <c:pt idx="6">
                  <c:v>27.2</c:v>
                </c:pt>
                <c:pt idx="7">
                  <c:v>27.8</c:v>
                </c:pt>
                <c:pt idx="8">
                  <c:v>31.9</c:v>
                </c:pt>
                <c:pt idx="9">
                  <c:v>31.8</c:v>
                </c:pt>
                <c:pt idx="10">
                  <c:v>36</c:v>
                </c:pt>
                <c:pt idx="11">
                  <c:v>39.6</c:v>
                </c:pt>
                <c:pt idx="12">
                  <c:v>42.2</c:v>
                </c:pt>
                <c:pt idx="13">
                  <c:v>43.7</c:v>
                </c:pt>
                <c:pt idx="14">
                  <c:v>41.3</c:v>
                </c:pt>
              </c:numCache>
            </c:numRef>
          </c:val>
          <c:smooth val="0"/>
          <c:extLst xmlns:c16r2="http://schemas.microsoft.com/office/drawing/2015/06/chart">
            <c:ext xmlns:c16="http://schemas.microsoft.com/office/drawing/2014/chart" uri="{C3380CC4-5D6E-409C-BE32-E72D297353CC}">
              <c16:uniqueId val="{0000000D-C129-49A5-88B3-898157AD8B91}"/>
            </c:ext>
          </c:extLst>
        </c:ser>
        <c:ser>
          <c:idx val="5"/>
          <c:order val="5"/>
          <c:tx>
            <c:strRef>
              <c:f>Sheet1!$A$10</c:f>
              <c:strCache>
                <c:ptCount val="1"/>
                <c:pt idx="0">
                  <c:v>CAN (36.6***)</c:v>
                </c:pt>
              </c:strCache>
            </c:strRef>
          </c:tx>
          <c:spPr>
            <a:ln w="12700">
              <a:solidFill>
                <a:srgbClr val="7030A0"/>
              </a:solidFill>
            </a:ln>
          </c:spPr>
          <c:marker>
            <c:symbol val="diamond"/>
            <c:size val="6"/>
            <c:spPr>
              <a:solidFill>
                <a:srgbClr val="7030A0"/>
              </a:solidFill>
              <a:ln>
                <a:solidFill>
                  <a:srgbClr val="7030A0"/>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Sheet1!$B$10:$Q$10</c:f>
              <c:numCache>
                <c:formatCode>General</c:formatCode>
                <c:ptCount val="16"/>
                <c:pt idx="0">
                  <c:v>19.3</c:v>
                </c:pt>
                <c:pt idx="1">
                  <c:v>20</c:v>
                </c:pt>
                <c:pt idx="2">
                  <c:v>20.2</c:v>
                </c:pt>
                <c:pt idx="3">
                  <c:v>20.2</c:v>
                </c:pt>
                <c:pt idx="4">
                  <c:v>20.2</c:v>
                </c:pt>
                <c:pt idx="5">
                  <c:v>22.4</c:v>
                </c:pt>
                <c:pt idx="6">
                  <c:v>28.7</c:v>
                </c:pt>
                <c:pt idx="7">
                  <c:v>28.9</c:v>
                </c:pt>
                <c:pt idx="8">
                  <c:v>31.8</c:v>
                </c:pt>
                <c:pt idx="9">
                  <c:v>31.6</c:v>
                </c:pt>
                <c:pt idx="10">
                  <c:v>33.1</c:v>
                </c:pt>
                <c:pt idx="11">
                  <c:v>35</c:v>
                </c:pt>
                <c:pt idx="12">
                  <c:v>36.6</c:v>
                </c:pt>
              </c:numCache>
            </c:numRef>
          </c:val>
          <c:smooth val="0"/>
          <c:extLst xmlns:c16r2="http://schemas.microsoft.com/office/drawing/2015/06/chart">
            <c:ext xmlns:c16="http://schemas.microsoft.com/office/drawing/2014/chart" uri="{C3380CC4-5D6E-409C-BE32-E72D297353CC}">
              <c16:uniqueId val="{0000000A-C129-49A5-88B3-898157AD8B91}"/>
            </c:ext>
          </c:extLst>
        </c:ser>
        <c:ser>
          <c:idx val="9"/>
          <c:order val="6"/>
          <c:tx>
            <c:strRef>
              <c:f>Sheet1!$A$3</c:f>
              <c:strCache>
                <c:ptCount val="1"/>
                <c:pt idx="0">
                  <c:v>NOR (36.5*)</c:v>
                </c:pt>
              </c:strCache>
            </c:strRef>
          </c:tx>
          <c:spPr>
            <a:ln w="12700">
              <a:solidFill>
                <a:srgbClr val="FFC000"/>
              </a:solidFill>
              <a:prstDash val="solid"/>
            </a:ln>
          </c:spPr>
          <c:marker>
            <c:symbol val="x"/>
            <c:size val="6"/>
            <c:spPr>
              <a:solidFill>
                <a:srgbClr val="FFC000"/>
              </a:solidFill>
              <a:ln>
                <a:solidFill>
                  <a:srgbClr val="FFC000"/>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Sheet1!$B$3:$Q$3</c:f>
              <c:numCache>
                <c:formatCode>General</c:formatCode>
                <c:ptCount val="16"/>
                <c:pt idx="0">
                  <c:v>14.2</c:v>
                </c:pt>
                <c:pt idx="1">
                  <c:v>14.4</c:v>
                </c:pt>
                <c:pt idx="2">
                  <c:v>15.8</c:v>
                </c:pt>
                <c:pt idx="3">
                  <c:v>19.899999999999999</c:v>
                </c:pt>
                <c:pt idx="4">
                  <c:v>19.899999999999999</c:v>
                </c:pt>
                <c:pt idx="5">
                  <c:v>24.4</c:v>
                </c:pt>
                <c:pt idx="6">
                  <c:v>24.1</c:v>
                </c:pt>
                <c:pt idx="7">
                  <c:v>25.3</c:v>
                </c:pt>
                <c:pt idx="8">
                  <c:v>26.2</c:v>
                </c:pt>
                <c:pt idx="9">
                  <c:v>27</c:v>
                </c:pt>
                <c:pt idx="10">
                  <c:v>29.3</c:v>
                </c:pt>
                <c:pt idx="11">
                  <c:v>29.6</c:v>
                </c:pt>
                <c:pt idx="12">
                  <c:v>33.799999999999997</c:v>
                </c:pt>
                <c:pt idx="13">
                  <c:v>33.1</c:v>
                </c:pt>
                <c:pt idx="14">
                  <c:v>36.5</c:v>
                </c:pt>
              </c:numCache>
            </c:numRef>
          </c:val>
          <c:smooth val="0"/>
          <c:extLst xmlns:c16r2="http://schemas.microsoft.com/office/drawing/2015/06/chart">
            <c:ext xmlns:c16="http://schemas.microsoft.com/office/drawing/2014/chart" uri="{C3380CC4-5D6E-409C-BE32-E72D297353CC}">
              <c16:uniqueId val="{00000003-C129-49A5-88B3-898157AD8B91}"/>
            </c:ext>
          </c:extLst>
        </c:ser>
        <c:ser>
          <c:idx val="6"/>
          <c:order val="7"/>
          <c:tx>
            <c:strRef>
              <c:f>Sheet1!$A$6</c:f>
              <c:strCache>
                <c:ptCount val="1"/>
                <c:pt idx="0">
                  <c:v>AUS (34.9*)</c:v>
                </c:pt>
              </c:strCache>
            </c:strRef>
          </c:tx>
          <c:spPr>
            <a:ln w="12700">
              <a:solidFill>
                <a:schemeClr val="accent6">
                  <a:lumMod val="60000"/>
                  <a:lumOff val="40000"/>
                </a:schemeClr>
              </a:solidFill>
              <a:prstDash val="solid"/>
            </a:ln>
          </c:spPr>
          <c:marker>
            <c:symbol val="diamond"/>
            <c:size val="6"/>
            <c:spPr>
              <a:solidFill>
                <a:schemeClr val="accent6">
                  <a:lumMod val="60000"/>
                  <a:lumOff val="40000"/>
                </a:schemeClr>
              </a:solidFill>
              <a:ln>
                <a:solidFill>
                  <a:schemeClr val="accent6">
                    <a:lumMod val="60000"/>
                    <a:lumOff val="40000"/>
                  </a:schemeClr>
                </a:solidFill>
                <a:prstDash val="solid"/>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Sheet1!$B$6:$Q$6</c:f>
              <c:numCache>
                <c:formatCode>General</c:formatCode>
                <c:ptCount val="16"/>
                <c:pt idx="0">
                  <c:v>14.5</c:v>
                </c:pt>
                <c:pt idx="1">
                  <c:v>13.9</c:v>
                </c:pt>
                <c:pt idx="2">
                  <c:v>16</c:v>
                </c:pt>
                <c:pt idx="3">
                  <c:v>16.2</c:v>
                </c:pt>
                <c:pt idx="4">
                  <c:v>17.100000000000001</c:v>
                </c:pt>
                <c:pt idx="6">
                  <c:v>26.4</c:v>
                </c:pt>
                <c:pt idx="7">
                  <c:v>26.6</c:v>
                </c:pt>
                <c:pt idx="8">
                  <c:v>28.9</c:v>
                </c:pt>
                <c:pt idx="9">
                  <c:v>28.6</c:v>
                </c:pt>
                <c:pt idx="10">
                  <c:v>29.7</c:v>
                </c:pt>
                <c:pt idx="11">
                  <c:v>31.8</c:v>
                </c:pt>
                <c:pt idx="12">
                  <c:v>32.700000000000003</c:v>
                </c:pt>
                <c:pt idx="13">
                  <c:v>32.9</c:v>
                </c:pt>
                <c:pt idx="14">
                  <c:v>34.9</c:v>
                </c:pt>
              </c:numCache>
            </c:numRef>
          </c:val>
          <c:smooth val="0"/>
          <c:extLst xmlns:c16r2="http://schemas.microsoft.com/office/drawing/2015/06/chart">
            <c:ext xmlns:c16="http://schemas.microsoft.com/office/drawing/2014/chart" uri="{C3380CC4-5D6E-409C-BE32-E72D297353CC}">
              <c16:uniqueId val="{00000006-C129-49A5-88B3-898157AD8B91}"/>
            </c:ext>
          </c:extLst>
        </c:ser>
        <c:ser>
          <c:idx val="7"/>
          <c:order val="8"/>
          <c:tx>
            <c:strRef>
              <c:f>Sheet1!$A$11</c:f>
              <c:strCache>
                <c:ptCount val="1"/>
                <c:pt idx="0">
                  <c:v>NZ (30.4***)</c:v>
                </c:pt>
              </c:strCache>
            </c:strRef>
          </c:tx>
          <c:spPr>
            <a:ln w="12700">
              <a:solidFill>
                <a:srgbClr val="D30799"/>
              </a:solidFill>
            </a:ln>
          </c:spPr>
          <c:marker>
            <c:symbol val="triangle"/>
            <c:size val="5"/>
            <c:spPr>
              <a:solidFill>
                <a:srgbClr val="D30799"/>
              </a:solidFill>
              <a:ln>
                <a:solidFill>
                  <a:srgbClr val="D30799"/>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Sheet1!$B$11:$Q$11</c:f>
              <c:numCache>
                <c:formatCode>General</c:formatCode>
                <c:ptCount val="16"/>
                <c:pt idx="0">
                  <c:v>17.399999999999999</c:v>
                </c:pt>
                <c:pt idx="1">
                  <c:v>21</c:v>
                </c:pt>
                <c:pt idx="2">
                  <c:v>22.1</c:v>
                </c:pt>
                <c:pt idx="3">
                  <c:v>22.4</c:v>
                </c:pt>
                <c:pt idx="4">
                  <c:v>24.3</c:v>
                </c:pt>
                <c:pt idx="5">
                  <c:v>20.8</c:v>
                </c:pt>
                <c:pt idx="6">
                  <c:v>23</c:v>
                </c:pt>
                <c:pt idx="7">
                  <c:v>22.2</c:v>
                </c:pt>
                <c:pt idx="8">
                  <c:v>24</c:v>
                </c:pt>
                <c:pt idx="9">
                  <c:v>23.3</c:v>
                </c:pt>
                <c:pt idx="10">
                  <c:v>22.3</c:v>
                </c:pt>
                <c:pt idx="11">
                  <c:v>27.5</c:v>
                </c:pt>
                <c:pt idx="12">
                  <c:v>30.4</c:v>
                </c:pt>
              </c:numCache>
            </c:numRef>
          </c:val>
          <c:smooth val="0"/>
          <c:extLst xmlns:c16r2="http://schemas.microsoft.com/office/drawing/2015/06/chart">
            <c:ext xmlns:c16="http://schemas.microsoft.com/office/drawing/2014/chart" uri="{C3380CC4-5D6E-409C-BE32-E72D297353CC}">
              <c16:uniqueId val="{0000000B-C129-49A5-88B3-898157AD8B91}"/>
            </c:ext>
          </c:extLst>
        </c:ser>
        <c:ser>
          <c:idx val="1"/>
          <c:order val="9"/>
          <c:tx>
            <c:strRef>
              <c:f>Sheet1!$A$9</c:f>
              <c:strCache>
                <c:ptCount val="1"/>
                <c:pt idx="0">
                  <c:v>GER (24.7*)</c:v>
                </c:pt>
              </c:strCache>
            </c:strRef>
          </c:tx>
          <c:spPr>
            <a:ln w="12700">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Sheet1!$B$9:$Q$9</c:f>
              <c:numCache>
                <c:formatCode>General</c:formatCode>
                <c:ptCount val="16"/>
                <c:pt idx="0">
                  <c:v>1.7</c:v>
                </c:pt>
                <c:pt idx="1">
                  <c:v>1.8</c:v>
                </c:pt>
                <c:pt idx="2">
                  <c:v>2.1</c:v>
                </c:pt>
                <c:pt idx="3">
                  <c:v>2.6</c:v>
                </c:pt>
                <c:pt idx="4">
                  <c:v>4</c:v>
                </c:pt>
                <c:pt idx="5">
                  <c:v>5.5</c:v>
                </c:pt>
                <c:pt idx="6">
                  <c:v>8.5</c:v>
                </c:pt>
                <c:pt idx="7">
                  <c:v>9.4</c:v>
                </c:pt>
                <c:pt idx="8">
                  <c:v>12.3</c:v>
                </c:pt>
                <c:pt idx="9">
                  <c:v>15.6</c:v>
                </c:pt>
                <c:pt idx="10">
                  <c:v>17.2</c:v>
                </c:pt>
                <c:pt idx="11">
                  <c:v>18.5</c:v>
                </c:pt>
                <c:pt idx="12">
                  <c:v>21</c:v>
                </c:pt>
                <c:pt idx="13">
                  <c:v>25.3</c:v>
                </c:pt>
                <c:pt idx="14">
                  <c:v>24.7</c:v>
                </c:pt>
              </c:numCache>
            </c:numRef>
          </c:val>
          <c:smooth val="0"/>
          <c:extLst xmlns:c16r2="http://schemas.microsoft.com/office/drawing/2015/06/chart">
            <c:ext xmlns:c16="http://schemas.microsoft.com/office/drawing/2014/chart" uri="{C3380CC4-5D6E-409C-BE32-E72D297353CC}">
              <c16:uniqueId val="{00000009-C129-49A5-88B3-898157AD8B91}"/>
            </c:ext>
          </c:extLst>
        </c:ser>
        <c:ser>
          <c:idx val="2"/>
          <c:order val="10"/>
          <c:tx>
            <c:strRef>
              <c:f>Sheet1!$A$7</c:f>
              <c:strCache>
                <c:ptCount val="1"/>
                <c:pt idx="0">
                  <c:v>FR (17.2**)</c:v>
                </c:pt>
              </c:strCache>
            </c:strRef>
          </c:tx>
          <c:spPr>
            <a:ln w="12700">
              <a:solidFill>
                <a:schemeClr val="bg2">
                  <a:lumMod val="25000"/>
                </a:schemeClr>
              </a:solidFill>
            </a:ln>
          </c:spPr>
          <c:marker>
            <c:symbol val="circle"/>
            <c:size val="5"/>
            <c:spPr>
              <a:solidFill>
                <a:schemeClr val="bg2">
                  <a:lumMod val="25000"/>
                </a:schemeClr>
              </a:solidFill>
              <a:ln>
                <a:solidFill>
                  <a:schemeClr val="bg2">
                    <a:lumMod val="25000"/>
                  </a:schemeClr>
                </a:solidFill>
              </a:ln>
            </c:spPr>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Sheet1!$B$7:$Q$7</c:f>
              <c:numCache>
                <c:formatCode>General</c:formatCode>
                <c:ptCount val="16"/>
                <c:pt idx="0">
                  <c:v>18</c:v>
                </c:pt>
                <c:pt idx="1">
                  <c:v>18.399999999999999</c:v>
                </c:pt>
                <c:pt idx="2">
                  <c:v>18.8</c:v>
                </c:pt>
                <c:pt idx="3">
                  <c:v>20.2</c:v>
                </c:pt>
                <c:pt idx="4">
                  <c:v>16.3</c:v>
                </c:pt>
                <c:pt idx="5">
                  <c:v>16.7</c:v>
                </c:pt>
                <c:pt idx="6">
                  <c:v>15.1</c:v>
                </c:pt>
                <c:pt idx="7">
                  <c:v>14.6</c:v>
                </c:pt>
                <c:pt idx="8">
                  <c:v>14.3</c:v>
                </c:pt>
                <c:pt idx="9">
                  <c:v>14</c:v>
                </c:pt>
                <c:pt idx="10">
                  <c:v>13.8</c:v>
                </c:pt>
                <c:pt idx="11">
                  <c:v>15.1</c:v>
                </c:pt>
                <c:pt idx="12">
                  <c:v>17</c:v>
                </c:pt>
                <c:pt idx="13">
                  <c:v>17.2</c:v>
                </c:pt>
              </c:numCache>
            </c:numRef>
          </c:val>
          <c:smooth val="0"/>
          <c:extLst xmlns:c16r2="http://schemas.microsoft.com/office/drawing/2015/06/chart">
            <c:ext xmlns:c16="http://schemas.microsoft.com/office/drawing/2014/chart" uri="{C3380CC4-5D6E-409C-BE32-E72D297353CC}">
              <c16:uniqueId val="{00000007-C129-49A5-88B3-898157AD8B91}"/>
            </c:ext>
          </c:extLst>
        </c:ser>
        <c:dLbls>
          <c:showLegendKey val="0"/>
          <c:showVal val="0"/>
          <c:showCatName val="0"/>
          <c:showSerName val="0"/>
          <c:showPercent val="0"/>
          <c:showBubbleSize val="0"/>
        </c:dLbls>
        <c:marker val="1"/>
        <c:smooth val="0"/>
        <c:axId val="522509984"/>
        <c:axId val="522510376"/>
      </c:lineChart>
      <c:catAx>
        <c:axId val="522509984"/>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22510376"/>
        <c:crosses val="autoZero"/>
        <c:auto val="1"/>
        <c:lblAlgn val="ctr"/>
        <c:lblOffset val="100"/>
        <c:tickLblSkip val="1"/>
        <c:tickMarkSkip val="1"/>
        <c:noMultiLvlLbl val="0"/>
      </c:catAx>
      <c:valAx>
        <c:axId val="522510376"/>
        <c:scaling>
          <c:orientation val="minMax"/>
          <c:min val="0"/>
        </c:scaling>
        <c:delete val="0"/>
        <c:axPos val="l"/>
        <c:numFmt formatCode="#,##0" sourceLinked="0"/>
        <c:majorTickMark val="out"/>
        <c:minorTickMark val="none"/>
        <c:tickLblPos val="nextTo"/>
        <c:spPr>
          <a:ln w="2663">
            <a:solidFill>
              <a:schemeClr val="tx1"/>
            </a:solidFill>
            <a:prstDash val="solid"/>
          </a:ln>
        </c:spPr>
        <c:txPr>
          <a:bodyPr rot="0" vert="horz"/>
          <a:lstStyle/>
          <a:p>
            <a:pPr>
              <a:defRPr sz="1200"/>
            </a:pPr>
            <a:endParaRPr lang="en-US"/>
          </a:p>
        </c:txPr>
        <c:crossAx val="522509984"/>
        <c:crosses val="autoZero"/>
        <c:crossBetween val="between"/>
      </c:valAx>
      <c:spPr>
        <a:noFill/>
        <a:ln w="21304">
          <a:noFill/>
        </a:ln>
      </c:spPr>
    </c:plotArea>
    <c:legend>
      <c:legendPos val="r"/>
      <c:layout>
        <c:manualLayout>
          <c:xMode val="edge"/>
          <c:yMode val="edge"/>
          <c:x val="0.84883523763608615"/>
          <c:y val="5.2010609345241711E-3"/>
          <c:w val="0.15116475305307842"/>
          <c:h val="0.9120287639146295"/>
        </c:manualLayout>
      </c:layout>
      <c:overlay val="0"/>
      <c:spPr>
        <a:noFill/>
        <a:ln w="21304">
          <a:noFill/>
        </a:ln>
      </c:spPr>
      <c:txPr>
        <a:bodyPr rot="0"/>
        <a:lstStyle/>
        <a:p>
          <a:pPr>
            <a:defRPr sz="120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140003842762674E-2"/>
          <c:y val="6.7885491655857777E-2"/>
          <c:w val="0.92686002522068101"/>
          <c:h val="0.78710125242148798"/>
        </c:manualLayout>
      </c:layout>
      <c:lineChart>
        <c:grouping val="standard"/>
        <c:varyColors val="0"/>
        <c:ser>
          <c:idx val="1"/>
          <c:order val="1"/>
          <c:marker>
            <c:symbol val="none"/>
          </c:marker>
          <c:cat>
            <c:strRef>
              <c:f>Sheet1!$A$1:$A$11</c:f>
              <c:strCache>
                <c:ptCount val="11"/>
                <c:pt idx="0">
                  <c:v>UK</c:v>
                </c:pt>
                <c:pt idx="1">
                  <c:v>NETH</c:v>
                </c:pt>
                <c:pt idx="2">
                  <c:v>FR</c:v>
                </c:pt>
                <c:pt idx="3">
                  <c:v>NZ</c:v>
                </c:pt>
                <c:pt idx="4">
                  <c:v>CAN</c:v>
                </c:pt>
                <c:pt idx="5">
                  <c:v>NOR</c:v>
                </c:pt>
                <c:pt idx="6">
                  <c:v>GER</c:v>
                </c:pt>
                <c:pt idx="7">
                  <c:v>AUS</c:v>
                </c:pt>
                <c:pt idx="8">
                  <c:v>US</c:v>
                </c:pt>
                <c:pt idx="9">
                  <c:v>SWE</c:v>
                </c:pt>
                <c:pt idx="10">
                  <c:v>SWIZ</c:v>
                </c:pt>
              </c:strCache>
            </c:strRef>
          </c:cat>
          <c:val>
            <c:numRef>
              <c:f>Sheet1!$C$1:$C$11</c:f>
              <c:numCache>
                <c:formatCode>General</c:formatCode>
                <c:ptCount val="11"/>
                <c:pt idx="0">
                  <c:v>1.5342250275920066</c:v>
                </c:pt>
                <c:pt idx="1">
                  <c:v>1.5342250275920066</c:v>
                </c:pt>
                <c:pt idx="2">
                  <c:v>1.5342250275920066</c:v>
                </c:pt>
                <c:pt idx="3">
                  <c:v>1.5342250275920066</c:v>
                </c:pt>
                <c:pt idx="4">
                  <c:v>1.5342250275920066</c:v>
                </c:pt>
                <c:pt idx="5">
                  <c:v>1.5342250275920066</c:v>
                </c:pt>
                <c:pt idx="6">
                  <c:v>1.5342250275920066</c:v>
                </c:pt>
                <c:pt idx="7">
                  <c:v>1.5342250275920066</c:v>
                </c:pt>
                <c:pt idx="8">
                  <c:v>1.5342250275920066</c:v>
                </c:pt>
                <c:pt idx="9">
                  <c:v>1.5342250275920066</c:v>
                </c:pt>
                <c:pt idx="10">
                  <c:v>1.5342250275920066</c:v>
                </c:pt>
              </c:numCache>
            </c:numRef>
          </c:val>
          <c:smooth val="0"/>
          <c:extLst xmlns:c16r2="http://schemas.microsoft.com/office/drawing/2015/06/chart">
            <c:ext xmlns:c16="http://schemas.microsoft.com/office/drawing/2014/chart" uri="{C3380CC4-5D6E-409C-BE32-E72D297353CC}">
              <c16:uniqueId val="{00000006-165A-4BA0-8417-0B77B7FD16E2}"/>
            </c:ext>
          </c:extLst>
        </c:ser>
        <c:dLbls>
          <c:showLegendKey val="0"/>
          <c:showVal val="0"/>
          <c:showCatName val="0"/>
          <c:showSerName val="0"/>
          <c:showPercent val="0"/>
          <c:showBubbleSize val="0"/>
        </c:dLbls>
        <c:marker val="1"/>
        <c:smooth val="0"/>
        <c:axId val="244032416"/>
        <c:axId val="244032808"/>
      </c:lineChart>
      <c:scatterChart>
        <c:scatterStyle val="lineMarker"/>
        <c:varyColors val="0"/>
        <c:ser>
          <c:idx val="0"/>
          <c:order val="0"/>
          <c:spPr>
            <a:ln w="28575">
              <a:noFill/>
            </a:ln>
          </c:spPr>
          <c:marker>
            <c:symbol val="diamond"/>
            <c:size val="11"/>
          </c:marker>
          <c:dPt>
            <c:idx val="1"/>
            <c:bubble3D val="0"/>
            <c:extLst xmlns:c16r2="http://schemas.microsoft.com/office/drawing/2015/06/chart">
              <c:ext xmlns:c16="http://schemas.microsoft.com/office/drawing/2014/chart" uri="{C3380CC4-5D6E-409C-BE32-E72D297353CC}">
                <c16:uniqueId val="{00000000-165A-4BA0-8417-0B77B7FD16E2}"/>
              </c:ext>
            </c:extLst>
          </c:dPt>
          <c:dPt>
            <c:idx val="2"/>
            <c:bubble3D val="0"/>
            <c:extLst xmlns:c16r2="http://schemas.microsoft.com/office/drawing/2015/06/chart">
              <c:ext xmlns:c16="http://schemas.microsoft.com/office/drawing/2014/chart" uri="{C3380CC4-5D6E-409C-BE32-E72D297353CC}">
                <c16:uniqueId val="{00000001-165A-4BA0-8417-0B77B7FD16E2}"/>
              </c:ext>
            </c:extLst>
          </c:dPt>
          <c:dPt>
            <c:idx val="9"/>
            <c:bubble3D val="0"/>
            <c:extLst xmlns:c16r2="http://schemas.microsoft.com/office/drawing/2015/06/chart">
              <c:ext xmlns:c16="http://schemas.microsoft.com/office/drawing/2014/chart" uri="{C3380CC4-5D6E-409C-BE32-E72D297353CC}">
                <c16:uniqueId val="{00000002-165A-4BA0-8417-0B77B7FD16E2}"/>
              </c:ext>
            </c:extLst>
          </c:dPt>
          <c:dPt>
            <c:idx val="10"/>
            <c:bubble3D val="0"/>
            <c:extLst xmlns:c16r2="http://schemas.microsoft.com/office/drawing/2015/06/chart">
              <c:ext xmlns:c16="http://schemas.microsoft.com/office/drawing/2014/chart" uri="{C3380CC4-5D6E-409C-BE32-E72D297353CC}">
                <c16:uniqueId val="{00000003-165A-4BA0-8417-0B77B7FD16E2}"/>
              </c:ext>
            </c:extLst>
          </c:dPt>
          <c:dPt>
            <c:idx val="11"/>
            <c:bubble3D val="0"/>
            <c:extLst xmlns:c16r2="http://schemas.microsoft.com/office/drawing/2015/06/chart">
              <c:ext xmlns:c16="http://schemas.microsoft.com/office/drawing/2014/chart" uri="{C3380CC4-5D6E-409C-BE32-E72D297353CC}">
                <c16:uniqueId val="{00000004-165A-4BA0-8417-0B77B7FD16E2}"/>
              </c:ext>
            </c:extLst>
          </c:dPt>
          <c:dLbls>
            <c:numFmt formatCode="#,##0.00_);\(#,##0.00\)" sourceLinked="0"/>
            <c:spPr>
              <a:noFill/>
              <a:ln w="27823">
                <a:noFill/>
              </a:ln>
            </c:spPr>
            <c:txPr>
              <a:bodyPr wrap="square" lIns="38100" tIns="19050" rIns="38100" bIns="19050" anchor="ctr">
                <a:spAutoFit/>
              </a:bodyPr>
              <a:lstStyle/>
              <a:p>
                <a:pPr>
                  <a:defRPr sz="1400" b="1"/>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strRef>
              <c:f>Sheet1!$A$1:$A$11</c:f>
              <c:strCache>
                <c:ptCount val="11"/>
                <c:pt idx="0">
                  <c:v>UK</c:v>
                </c:pt>
                <c:pt idx="1">
                  <c:v>NETH</c:v>
                </c:pt>
                <c:pt idx="2">
                  <c:v>FR</c:v>
                </c:pt>
                <c:pt idx="3">
                  <c:v>NZ</c:v>
                </c:pt>
                <c:pt idx="4">
                  <c:v>CAN</c:v>
                </c:pt>
                <c:pt idx="5">
                  <c:v>NOR</c:v>
                </c:pt>
                <c:pt idx="6">
                  <c:v>GER</c:v>
                </c:pt>
                <c:pt idx="7">
                  <c:v>AUS</c:v>
                </c:pt>
                <c:pt idx="8">
                  <c:v>US</c:v>
                </c:pt>
                <c:pt idx="9">
                  <c:v>SWE</c:v>
                </c:pt>
                <c:pt idx="10">
                  <c:v>SWIZ</c:v>
                </c:pt>
              </c:strCache>
            </c:strRef>
          </c:xVal>
          <c:yVal>
            <c:numRef>
              <c:f>Sheet1!$B$1:$B$11</c:f>
              <c:numCache>
                <c:formatCode>0.000000</c:formatCode>
                <c:ptCount val="11"/>
                <c:pt idx="0">
                  <c:v>8.284916020733224E-2</c:v>
                </c:pt>
                <c:pt idx="1">
                  <c:v>9.320470954501392E-2</c:v>
                </c:pt>
                <c:pt idx="2">
                  <c:v>0.21167743301886421</c:v>
                </c:pt>
                <c:pt idx="3">
                  <c:v>0.33740062173031049</c:v>
                </c:pt>
                <c:pt idx="4">
                  <c:v>1.0029248195555285</c:v>
                </c:pt>
                <c:pt idx="5">
                  <c:v>1.47431305999004</c:v>
                </c:pt>
                <c:pt idx="6">
                  <c:v>2.3182280561967916</c:v>
                </c:pt>
                <c:pt idx="7">
                  <c:v>2.5577542868519876</c:v>
                </c:pt>
                <c:pt idx="8">
                  <c:v>2.6995105266153896</c:v>
                </c:pt>
                <c:pt idx="9">
                  <c:v>2.7253905972174142</c:v>
                </c:pt>
                <c:pt idx="10">
                  <c:v>3.45</c:v>
                </c:pt>
              </c:numCache>
            </c:numRef>
          </c:yVal>
          <c:smooth val="0"/>
          <c:extLst xmlns:c16r2="http://schemas.microsoft.com/office/drawing/2015/06/chart">
            <c:ext xmlns:c16="http://schemas.microsoft.com/office/drawing/2014/chart" uri="{C3380CC4-5D6E-409C-BE32-E72D297353CC}">
              <c16:uniqueId val="{00000005-165A-4BA0-8417-0B77B7FD16E2}"/>
            </c:ext>
          </c:extLst>
        </c:ser>
        <c:dLbls>
          <c:showLegendKey val="0"/>
          <c:showVal val="1"/>
          <c:showCatName val="0"/>
          <c:showSerName val="0"/>
          <c:showPercent val="0"/>
          <c:showBubbleSize val="0"/>
        </c:dLbls>
        <c:axId val="244032416"/>
        <c:axId val="244032808"/>
      </c:scatterChart>
      <c:catAx>
        <c:axId val="244032416"/>
        <c:scaling>
          <c:orientation val="minMax"/>
        </c:scaling>
        <c:delete val="0"/>
        <c:axPos val="b"/>
        <c:numFmt formatCode="General" sourceLinked="1"/>
        <c:majorTickMark val="out"/>
        <c:minorTickMark val="none"/>
        <c:tickLblPos val="nextTo"/>
        <c:spPr>
          <a:ln w="3478">
            <a:solidFill>
              <a:schemeClr val="accent5"/>
            </a:solidFill>
            <a:prstDash val="solid"/>
          </a:ln>
        </c:spPr>
        <c:txPr>
          <a:bodyPr rot="0" vert="horz"/>
          <a:lstStyle/>
          <a:p>
            <a:pPr>
              <a:defRPr sz="1400" b="1"/>
            </a:pPr>
            <a:endParaRPr lang="en-US"/>
          </a:p>
        </c:txPr>
        <c:crossAx val="244032808"/>
        <c:crosses val="autoZero"/>
        <c:auto val="1"/>
        <c:lblAlgn val="ctr"/>
        <c:lblOffset val="100"/>
        <c:noMultiLvlLbl val="0"/>
      </c:catAx>
      <c:valAx>
        <c:axId val="244032808"/>
        <c:scaling>
          <c:orientation val="minMax"/>
          <c:max val="3.5"/>
        </c:scaling>
        <c:delete val="0"/>
        <c:axPos val="l"/>
        <c:numFmt formatCode="#,##0.00;[Red]#,##0.00" sourceLinked="0"/>
        <c:majorTickMark val="out"/>
        <c:minorTickMark val="none"/>
        <c:tickLblPos val="nextTo"/>
        <c:spPr>
          <a:ln w="3478">
            <a:solidFill>
              <a:schemeClr val="tx1"/>
            </a:solidFill>
            <a:prstDash val="solid"/>
          </a:ln>
        </c:spPr>
        <c:txPr>
          <a:bodyPr rot="0" vert="horz"/>
          <a:lstStyle/>
          <a:p>
            <a:pPr>
              <a:defRPr sz="1200"/>
            </a:pPr>
            <a:endParaRPr lang="en-US"/>
          </a:p>
        </c:txPr>
        <c:crossAx val="244032416"/>
        <c:crosses val="autoZero"/>
        <c:crossBetween val="between"/>
      </c:valAx>
      <c:spPr>
        <a:noFill/>
        <a:ln w="27823">
          <a:noFill/>
        </a:ln>
      </c:spPr>
    </c:plotArea>
    <c:plotVisOnly val="1"/>
    <c:dispBlanksAs val="gap"/>
    <c:showDLblsOverMax val="0"/>
  </c:chart>
  <c:spPr>
    <a:noFill/>
    <a:ln>
      <a:noFill/>
    </a:ln>
  </c:spPr>
  <c:txPr>
    <a:bodyPr/>
    <a:lstStyle/>
    <a:p>
      <a:pPr>
        <a:defRPr sz="1534"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797952449112636E-2"/>
          <c:y val="7.1158417786653161E-2"/>
          <c:w val="0.92686002522068101"/>
          <c:h val="0.7757694518990057"/>
        </c:manualLayout>
      </c:layout>
      <c:barChart>
        <c:barDir val="col"/>
        <c:grouping val="clustered"/>
        <c:varyColors val="0"/>
        <c:ser>
          <c:idx val="0"/>
          <c:order val="0"/>
          <c:spPr>
            <a:solidFill>
              <a:schemeClr val="tx2"/>
            </a:solidFill>
            <a:ln w="9525">
              <a:noFill/>
              <a:prstDash val="solid"/>
            </a:ln>
          </c:spPr>
          <c:invertIfNegative val="0"/>
          <c:dPt>
            <c:idx val="1"/>
            <c:invertIfNegative val="0"/>
            <c:bubble3D val="0"/>
            <c:extLst xmlns:c16r2="http://schemas.microsoft.com/office/drawing/2015/06/chart">
              <c:ext xmlns:c16="http://schemas.microsoft.com/office/drawing/2014/chart" uri="{C3380CC4-5D6E-409C-BE32-E72D297353CC}">
                <c16:uniqueId val="{00000000-165A-4BA0-8417-0B77B7FD16E2}"/>
              </c:ext>
            </c:extLst>
          </c:dPt>
          <c:dPt>
            <c:idx val="2"/>
            <c:invertIfNegative val="0"/>
            <c:bubble3D val="0"/>
            <c:extLst xmlns:c16r2="http://schemas.microsoft.com/office/drawing/2015/06/chart">
              <c:ext xmlns:c16="http://schemas.microsoft.com/office/drawing/2014/chart" uri="{C3380CC4-5D6E-409C-BE32-E72D297353CC}">
                <c16:uniqueId val="{00000001-165A-4BA0-8417-0B77B7FD16E2}"/>
              </c:ext>
            </c:extLst>
          </c:dPt>
          <c:dPt>
            <c:idx val="9"/>
            <c:invertIfNegative val="0"/>
            <c:bubble3D val="0"/>
            <c:extLst xmlns:c16r2="http://schemas.microsoft.com/office/drawing/2015/06/chart">
              <c:ext xmlns:c16="http://schemas.microsoft.com/office/drawing/2014/chart" uri="{C3380CC4-5D6E-409C-BE32-E72D297353CC}">
                <c16:uniqueId val="{00000002-165A-4BA0-8417-0B77B7FD16E2}"/>
              </c:ext>
            </c:extLst>
          </c:dPt>
          <c:dPt>
            <c:idx val="10"/>
            <c:invertIfNegative val="0"/>
            <c:bubble3D val="0"/>
            <c:extLst xmlns:c16r2="http://schemas.microsoft.com/office/drawing/2015/06/chart">
              <c:ext xmlns:c16="http://schemas.microsoft.com/office/drawing/2014/chart" uri="{C3380CC4-5D6E-409C-BE32-E72D297353CC}">
                <c16:uniqueId val="{00000003-165A-4BA0-8417-0B77B7FD16E2}"/>
              </c:ext>
            </c:extLst>
          </c:dPt>
          <c:dPt>
            <c:idx val="11"/>
            <c:invertIfNegative val="0"/>
            <c:bubble3D val="0"/>
            <c:extLst xmlns:c16r2="http://schemas.microsoft.com/office/drawing/2015/06/chart">
              <c:ext xmlns:c16="http://schemas.microsoft.com/office/drawing/2014/chart" uri="{C3380CC4-5D6E-409C-BE32-E72D297353CC}">
                <c16:uniqueId val="{00000004-165A-4BA0-8417-0B77B7FD16E2}"/>
              </c:ext>
            </c:extLst>
          </c:dPt>
          <c:dLbls>
            <c:numFmt formatCode="#,##0" sourceLinked="0"/>
            <c:spPr>
              <a:noFill/>
              <a:ln w="27823">
                <a:noFill/>
              </a:ln>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Sheet1!$A$1:$A$10</c:f>
              <c:strCache>
                <c:ptCount val="10"/>
                <c:pt idx="0">
                  <c:v>GER</c:v>
                </c:pt>
                <c:pt idx="1">
                  <c:v>AUS</c:v>
                </c:pt>
                <c:pt idx="2">
                  <c:v>FR</c:v>
                </c:pt>
                <c:pt idx="3">
                  <c:v>SWE</c:v>
                </c:pt>
                <c:pt idx="4">
                  <c:v>UK</c:v>
                </c:pt>
                <c:pt idx="5">
                  <c:v>NETH</c:v>
                </c:pt>
                <c:pt idx="6">
                  <c:v>NOR</c:v>
                </c:pt>
                <c:pt idx="7">
                  <c:v>SWIZ</c:v>
                </c:pt>
                <c:pt idx="8">
                  <c:v>CAN</c:v>
                </c:pt>
                <c:pt idx="9">
                  <c:v>US</c:v>
                </c:pt>
              </c:strCache>
            </c:strRef>
          </c:cat>
          <c:val>
            <c:numRef>
              <c:f>Sheet1!$B$1:$B$10</c:f>
              <c:numCache>
                <c:formatCode>0</c:formatCode>
                <c:ptCount val="10"/>
                <c:pt idx="0">
                  <c:v>6122.3153391330225</c:v>
                </c:pt>
                <c:pt idx="1">
                  <c:v>10874.395957740009</c:v>
                </c:pt>
                <c:pt idx="2">
                  <c:v>11148.533149912024</c:v>
                </c:pt>
                <c:pt idx="3">
                  <c:v>13201.194576553136</c:v>
                </c:pt>
                <c:pt idx="4">
                  <c:v>13432.554361058286</c:v>
                </c:pt>
                <c:pt idx="5">
                  <c:v>14375.04496613264</c:v>
                </c:pt>
                <c:pt idx="6">
                  <c:v>14904.833044247342</c:v>
                </c:pt>
                <c:pt idx="7">
                  <c:v>15483.062642371451</c:v>
                </c:pt>
                <c:pt idx="8">
                  <c:v>16244.039857325699</c:v>
                </c:pt>
                <c:pt idx="9">
                  <c:v>21185.979490478745</c:v>
                </c:pt>
              </c:numCache>
            </c:numRef>
          </c:val>
          <c:extLst xmlns:c16r2="http://schemas.microsoft.com/office/drawing/2015/06/chart">
            <c:ext xmlns:c16="http://schemas.microsoft.com/office/drawing/2014/chart" uri="{C3380CC4-5D6E-409C-BE32-E72D297353CC}">
              <c16:uniqueId val="{00000005-165A-4BA0-8417-0B77B7FD16E2}"/>
            </c:ext>
          </c:extLst>
        </c:ser>
        <c:dLbls>
          <c:showLegendKey val="0"/>
          <c:showVal val="1"/>
          <c:showCatName val="0"/>
          <c:showSerName val="0"/>
          <c:showPercent val="0"/>
          <c:showBubbleSize val="0"/>
        </c:dLbls>
        <c:gapWidth val="81"/>
        <c:axId val="518757504"/>
        <c:axId val="518757896"/>
      </c:barChart>
      <c:lineChart>
        <c:grouping val="standard"/>
        <c:varyColors val="0"/>
        <c:ser>
          <c:idx val="1"/>
          <c:order val="1"/>
          <c:spPr>
            <a:ln w="19050"/>
          </c:spPr>
          <c:marker>
            <c:symbol val="none"/>
          </c:marker>
          <c:cat>
            <c:strRef>
              <c:f>Sheet1!$A$1:$A$10</c:f>
              <c:strCache>
                <c:ptCount val="10"/>
                <c:pt idx="0">
                  <c:v>GER</c:v>
                </c:pt>
                <c:pt idx="1">
                  <c:v>AUS</c:v>
                </c:pt>
                <c:pt idx="2">
                  <c:v>FR</c:v>
                </c:pt>
                <c:pt idx="3">
                  <c:v>SWE</c:v>
                </c:pt>
                <c:pt idx="4">
                  <c:v>UK</c:v>
                </c:pt>
                <c:pt idx="5">
                  <c:v>NETH</c:v>
                </c:pt>
                <c:pt idx="6">
                  <c:v>NOR</c:v>
                </c:pt>
                <c:pt idx="7">
                  <c:v>SWIZ</c:v>
                </c:pt>
                <c:pt idx="8">
                  <c:v>CAN</c:v>
                </c:pt>
                <c:pt idx="9">
                  <c:v>US</c:v>
                </c:pt>
              </c:strCache>
            </c:strRef>
          </c:cat>
          <c:val>
            <c:numRef>
              <c:f>Sheet1!$C$1:$C$10</c:f>
              <c:numCache>
                <c:formatCode>General</c:formatCode>
                <c:ptCount val="10"/>
                <c:pt idx="0">
                  <c:v>9897.4283450641287</c:v>
                </c:pt>
                <c:pt idx="1">
                  <c:v>9897.4283450641287</c:v>
                </c:pt>
                <c:pt idx="2">
                  <c:v>9897.4283450641287</c:v>
                </c:pt>
                <c:pt idx="3">
                  <c:v>9897.4283450641287</c:v>
                </c:pt>
                <c:pt idx="4">
                  <c:v>9897.4283450641287</c:v>
                </c:pt>
                <c:pt idx="5">
                  <c:v>9897.4283450641287</c:v>
                </c:pt>
                <c:pt idx="6">
                  <c:v>9897.4283450641287</c:v>
                </c:pt>
                <c:pt idx="7">
                  <c:v>9897.4283450641287</c:v>
                </c:pt>
                <c:pt idx="8">
                  <c:v>9897.4283450641287</c:v>
                </c:pt>
                <c:pt idx="9">
                  <c:v>9897.4283450641287</c:v>
                </c:pt>
              </c:numCache>
            </c:numRef>
          </c:val>
          <c:smooth val="0"/>
          <c:extLst xmlns:c16r2="http://schemas.microsoft.com/office/drawing/2015/06/chart">
            <c:ext xmlns:c16="http://schemas.microsoft.com/office/drawing/2014/chart" uri="{C3380CC4-5D6E-409C-BE32-E72D297353CC}">
              <c16:uniqueId val="{00000006-165A-4BA0-8417-0B77B7FD16E2}"/>
            </c:ext>
          </c:extLst>
        </c:ser>
        <c:dLbls>
          <c:showLegendKey val="0"/>
          <c:showVal val="0"/>
          <c:showCatName val="0"/>
          <c:showSerName val="0"/>
          <c:showPercent val="0"/>
          <c:showBubbleSize val="0"/>
        </c:dLbls>
        <c:marker val="1"/>
        <c:smooth val="0"/>
        <c:axId val="518757504"/>
        <c:axId val="518757896"/>
      </c:lineChart>
      <c:catAx>
        <c:axId val="518757504"/>
        <c:scaling>
          <c:orientation val="minMax"/>
        </c:scaling>
        <c:delete val="0"/>
        <c:axPos val="b"/>
        <c:numFmt formatCode="General" sourceLinked="1"/>
        <c:majorTickMark val="out"/>
        <c:minorTickMark val="none"/>
        <c:tickLblPos val="nextTo"/>
        <c:spPr>
          <a:ln w="3478">
            <a:solidFill>
              <a:schemeClr val="accent5"/>
            </a:solidFill>
            <a:prstDash val="solid"/>
          </a:ln>
        </c:spPr>
        <c:txPr>
          <a:bodyPr rot="0" vert="horz"/>
          <a:lstStyle/>
          <a:p>
            <a:pPr>
              <a:defRPr sz="1400" b="1"/>
            </a:pPr>
            <a:endParaRPr lang="en-US"/>
          </a:p>
        </c:txPr>
        <c:crossAx val="518757896"/>
        <c:crosses val="autoZero"/>
        <c:auto val="1"/>
        <c:lblAlgn val="ctr"/>
        <c:lblOffset val="100"/>
        <c:tickLblSkip val="1"/>
        <c:tickMarkSkip val="1"/>
        <c:noMultiLvlLbl val="0"/>
      </c:catAx>
      <c:valAx>
        <c:axId val="518757896"/>
        <c:scaling>
          <c:orientation val="minMax"/>
          <c:min val="0"/>
        </c:scaling>
        <c:delete val="0"/>
        <c:axPos val="l"/>
        <c:numFmt formatCode="#,##0" sourceLinked="0"/>
        <c:majorTickMark val="out"/>
        <c:minorTickMark val="none"/>
        <c:tickLblPos val="nextTo"/>
        <c:spPr>
          <a:ln w="3478">
            <a:solidFill>
              <a:schemeClr val="tx1"/>
            </a:solidFill>
            <a:prstDash val="solid"/>
          </a:ln>
        </c:spPr>
        <c:txPr>
          <a:bodyPr rot="0" vert="horz"/>
          <a:lstStyle/>
          <a:p>
            <a:pPr>
              <a:defRPr sz="1200"/>
            </a:pPr>
            <a:endParaRPr lang="en-US"/>
          </a:p>
        </c:txPr>
        <c:crossAx val="518757504"/>
        <c:crosses val="autoZero"/>
        <c:crossBetween val="between"/>
        <c:minorUnit val="200"/>
      </c:valAx>
      <c:spPr>
        <a:noFill/>
        <a:ln w="27823">
          <a:noFill/>
        </a:ln>
      </c:spPr>
    </c:plotArea>
    <c:plotVisOnly val="1"/>
    <c:dispBlanksAs val="gap"/>
    <c:showDLblsOverMax val="0"/>
  </c:chart>
  <c:spPr>
    <a:noFill/>
    <a:ln>
      <a:noFill/>
    </a:ln>
  </c:spPr>
  <c:txPr>
    <a:bodyPr/>
    <a:lstStyle/>
    <a:p>
      <a:pPr>
        <a:defRPr sz="1534"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56281434698401"/>
          <c:y val="8.2704984656037248E-2"/>
          <c:w val="0.93341260404280602"/>
          <c:h val="0.75535171298640036"/>
        </c:manualLayout>
      </c:layout>
      <c:barChart>
        <c:barDir val="col"/>
        <c:grouping val="clustered"/>
        <c:varyColors val="0"/>
        <c:ser>
          <c:idx val="0"/>
          <c:order val="0"/>
          <c:spPr>
            <a:solidFill>
              <a:schemeClr val="tx2"/>
            </a:solidFill>
            <a:ln w="9525">
              <a:no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099C-4412-85E1-238D0C5E1D17}"/>
              </c:ext>
            </c:extLst>
          </c:dPt>
          <c:dLbls>
            <c:dLbl>
              <c:idx val="4"/>
              <c:layout>
                <c:manualLayout>
                  <c:x val="0"/>
                  <c:y val="-3.485946420729029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9C-4412-85E1-238D0C5E1D17}"/>
                </c:ext>
                <c:ext xmlns:c15="http://schemas.microsoft.com/office/drawing/2012/chart" uri="{CE6537A1-D6FC-4f65-9D91-7224C49458BB}">
                  <c15:layout/>
                </c:ext>
              </c:extLst>
            </c:dLbl>
            <c:numFmt formatCode="&quot;$&quot;#,##0" sourceLinked="0"/>
            <c:spPr>
              <a:noFill/>
              <a:ln w="26653">
                <a:noFill/>
              </a:ln>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Sheet1!$A$3:$A$8</c:f>
              <c:strCache>
                <c:ptCount val="6"/>
                <c:pt idx="0">
                  <c:v>SPA</c:v>
                </c:pt>
                <c:pt idx="1">
                  <c:v>UK</c:v>
                </c:pt>
                <c:pt idx="2">
                  <c:v>AUS</c:v>
                </c:pt>
                <c:pt idx="3">
                  <c:v>NZ</c:v>
                </c:pt>
                <c:pt idx="4">
                  <c:v>SWIZ</c:v>
                </c:pt>
                <c:pt idx="5">
                  <c:v>US</c:v>
                </c:pt>
              </c:strCache>
            </c:strRef>
          </c:cat>
          <c:val>
            <c:numRef>
              <c:f>Sheet1!$B$3:$B$8</c:f>
              <c:numCache>
                <c:formatCode>"$"#,##0</c:formatCode>
                <c:ptCount val="6"/>
                <c:pt idx="0">
                  <c:v>14579</c:v>
                </c:pt>
                <c:pt idx="1">
                  <c:v>24059</c:v>
                </c:pt>
                <c:pt idx="2">
                  <c:v>28888</c:v>
                </c:pt>
                <c:pt idx="3">
                  <c:v>32480</c:v>
                </c:pt>
                <c:pt idx="4">
                  <c:v>34224</c:v>
                </c:pt>
                <c:pt idx="5">
                  <c:v>78318</c:v>
                </c:pt>
              </c:numCache>
            </c:numRef>
          </c:val>
          <c:extLst xmlns:c16r2="http://schemas.microsoft.com/office/drawing/2015/06/chart">
            <c:ext xmlns:c16="http://schemas.microsoft.com/office/drawing/2014/chart" uri="{C3380CC4-5D6E-409C-BE32-E72D297353CC}">
              <c16:uniqueId val="{00000002-099C-4412-85E1-238D0C5E1D17}"/>
            </c:ext>
          </c:extLst>
        </c:ser>
        <c:dLbls>
          <c:dLblPos val="outEnd"/>
          <c:showLegendKey val="0"/>
          <c:showVal val="1"/>
          <c:showCatName val="0"/>
          <c:showSerName val="0"/>
          <c:showPercent val="0"/>
          <c:showBubbleSize val="0"/>
        </c:dLbls>
        <c:gapWidth val="81"/>
        <c:axId val="518758680"/>
        <c:axId val="518759072"/>
      </c:barChart>
      <c:catAx>
        <c:axId val="518758680"/>
        <c:scaling>
          <c:orientation val="minMax"/>
        </c:scaling>
        <c:delete val="0"/>
        <c:axPos val="b"/>
        <c:numFmt formatCode="General" sourceLinked="1"/>
        <c:majorTickMark val="out"/>
        <c:minorTickMark val="none"/>
        <c:tickLblPos val="nextTo"/>
        <c:spPr>
          <a:ln w="3332">
            <a:solidFill>
              <a:schemeClr val="tx1"/>
            </a:solidFill>
            <a:prstDash val="solid"/>
          </a:ln>
        </c:spPr>
        <c:txPr>
          <a:bodyPr rot="0" vert="horz"/>
          <a:lstStyle/>
          <a:p>
            <a:pPr>
              <a:defRPr/>
            </a:pPr>
            <a:endParaRPr lang="en-US"/>
          </a:p>
        </c:txPr>
        <c:crossAx val="518759072"/>
        <c:crosses val="autoZero"/>
        <c:auto val="1"/>
        <c:lblAlgn val="ctr"/>
        <c:lblOffset val="100"/>
        <c:noMultiLvlLbl val="0"/>
      </c:catAx>
      <c:valAx>
        <c:axId val="518759072"/>
        <c:scaling>
          <c:orientation val="minMax"/>
        </c:scaling>
        <c:delete val="0"/>
        <c:axPos val="l"/>
        <c:numFmt formatCode="&quot;$&quot;#,##0" sourceLinked="0"/>
        <c:majorTickMark val="out"/>
        <c:minorTickMark val="none"/>
        <c:tickLblPos val="nextTo"/>
        <c:spPr>
          <a:ln w="3332">
            <a:solidFill>
              <a:schemeClr val="tx1"/>
            </a:solidFill>
            <a:prstDash val="solid"/>
          </a:ln>
        </c:spPr>
        <c:txPr>
          <a:bodyPr rot="0" vert="horz"/>
          <a:lstStyle/>
          <a:p>
            <a:pPr>
              <a:defRPr sz="1200" b="0"/>
            </a:pPr>
            <a:endParaRPr lang="en-US"/>
          </a:p>
        </c:txPr>
        <c:crossAx val="518758680"/>
        <c:crosses val="autoZero"/>
        <c:crossBetween val="between"/>
      </c:valAx>
      <c:spPr>
        <a:noFill/>
        <a:ln w="26653">
          <a:noFill/>
        </a:ln>
      </c:spPr>
    </c:plotArea>
    <c:plotVisOnly val="1"/>
    <c:dispBlanksAs val="gap"/>
    <c:showDLblsOverMax val="0"/>
  </c:chart>
  <c:spPr>
    <a:noFill/>
    <a:ln>
      <a:noFill/>
    </a:ln>
  </c:spPr>
  <c:txPr>
    <a:bodyPr/>
    <a:lstStyle/>
    <a:p>
      <a:pPr>
        <a:defRPr sz="14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776456599286605E-2"/>
          <c:y val="9.3672072618200264E-2"/>
          <c:w val="0.93341260404280602"/>
          <c:h val="0.7425850858257681"/>
        </c:manualLayout>
      </c:layout>
      <c:barChart>
        <c:barDir val="col"/>
        <c:grouping val="clustered"/>
        <c:varyColors val="0"/>
        <c:ser>
          <c:idx val="0"/>
          <c:order val="0"/>
          <c:spPr>
            <a:solidFill>
              <a:schemeClr val="tx2"/>
            </a:solidFill>
            <a:ln w="9525">
              <a:no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5C4D-442A-9D8C-37BC081045D9}"/>
              </c:ext>
            </c:extLst>
          </c:dPt>
          <c:dLbls>
            <c:numFmt formatCode="&quot;$&quot;#,##0" sourceLinked="0"/>
            <c:spPr>
              <a:noFill/>
              <a:ln w="26653">
                <a:noFill/>
              </a:ln>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Sheet1!$A$3:$A$8</c:f>
              <c:strCache>
                <c:ptCount val="6"/>
                <c:pt idx="0">
                  <c:v>SPA</c:v>
                </c:pt>
                <c:pt idx="1">
                  <c:v>AUS</c:v>
                </c:pt>
                <c:pt idx="2">
                  <c:v>SWIZ</c:v>
                </c:pt>
                <c:pt idx="3">
                  <c:v>NZ</c:v>
                </c:pt>
                <c:pt idx="4">
                  <c:v>UK</c:v>
                </c:pt>
                <c:pt idx="5">
                  <c:v>US</c:v>
                </c:pt>
              </c:strCache>
            </c:strRef>
          </c:cat>
          <c:val>
            <c:numRef>
              <c:f>Sheet1!$B$3:$B$8</c:f>
              <c:numCache>
                <c:formatCode>"$"#,##0</c:formatCode>
                <c:ptCount val="6"/>
                <c:pt idx="0">
                  <c:v>2003</c:v>
                </c:pt>
                <c:pt idx="1">
                  <c:v>3814</c:v>
                </c:pt>
                <c:pt idx="2">
                  <c:v>6040</c:v>
                </c:pt>
                <c:pt idx="3">
                  <c:v>6199</c:v>
                </c:pt>
                <c:pt idx="4">
                  <c:v>8009</c:v>
                </c:pt>
                <c:pt idx="5">
                  <c:v>15930</c:v>
                </c:pt>
              </c:numCache>
            </c:numRef>
          </c:val>
          <c:extLst xmlns:c16r2="http://schemas.microsoft.com/office/drawing/2015/06/chart">
            <c:ext xmlns:c16="http://schemas.microsoft.com/office/drawing/2014/chart" uri="{C3380CC4-5D6E-409C-BE32-E72D297353CC}">
              <c16:uniqueId val="{00000001-5C4D-442A-9D8C-37BC081045D9}"/>
            </c:ext>
          </c:extLst>
        </c:ser>
        <c:dLbls>
          <c:dLblPos val="outEnd"/>
          <c:showLegendKey val="0"/>
          <c:showVal val="1"/>
          <c:showCatName val="0"/>
          <c:showSerName val="0"/>
          <c:showPercent val="0"/>
          <c:showBubbleSize val="0"/>
        </c:dLbls>
        <c:gapWidth val="81"/>
        <c:axId val="518759856"/>
        <c:axId val="518760248"/>
      </c:barChart>
      <c:catAx>
        <c:axId val="518759856"/>
        <c:scaling>
          <c:orientation val="minMax"/>
        </c:scaling>
        <c:delete val="0"/>
        <c:axPos val="b"/>
        <c:numFmt formatCode="General" sourceLinked="1"/>
        <c:majorTickMark val="out"/>
        <c:minorTickMark val="none"/>
        <c:tickLblPos val="nextTo"/>
        <c:spPr>
          <a:ln w="3332">
            <a:solidFill>
              <a:schemeClr val="tx1"/>
            </a:solidFill>
            <a:prstDash val="solid"/>
          </a:ln>
        </c:spPr>
        <c:txPr>
          <a:bodyPr rot="0" vert="horz"/>
          <a:lstStyle/>
          <a:p>
            <a:pPr>
              <a:defRPr/>
            </a:pPr>
            <a:endParaRPr lang="en-US"/>
          </a:p>
        </c:txPr>
        <c:crossAx val="518760248"/>
        <c:crosses val="autoZero"/>
        <c:auto val="1"/>
        <c:lblAlgn val="ctr"/>
        <c:lblOffset val="100"/>
        <c:noMultiLvlLbl val="0"/>
      </c:catAx>
      <c:valAx>
        <c:axId val="518760248"/>
        <c:scaling>
          <c:orientation val="minMax"/>
          <c:max val="20000"/>
        </c:scaling>
        <c:delete val="0"/>
        <c:axPos val="l"/>
        <c:numFmt formatCode="&quot;$&quot;#,##0" sourceLinked="0"/>
        <c:majorTickMark val="out"/>
        <c:minorTickMark val="none"/>
        <c:tickLblPos val="nextTo"/>
        <c:spPr>
          <a:ln w="3332">
            <a:solidFill>
              <a:schemeClr val="tx1"/>
            </a:solidFill>
            <a:prstDash val="solid"/>
          </a:ln>
        </c:spPr>
        <c:txPr>
          <a:bodyPr rot="0" vert="horz"/>
          <a:lstStyle/>
          <a:p>
            <a:pPr>
              <a:defRPr sz="1200" b="0"/>
            </a:pPr>
            <a:endParaRPr lang="en-US"/>
          </a:p>
        </c:txPr>
        <c:crossAx val="518759856"/>
        <c:crosses val="autoZero"/>
        <c:crossBetween val="between"/>
      </c:valAx>
      <c:spPr>
        <a:noFill/>
        <a:ln w="26653">
          <a:noFill/>
        </a:ln>
      </c:spPr>
    </c:plotArea>
    <c:plotVisOnly val="1"/>
    <c:dispBlanksAs val="gap"/>
    <c:showDLblsOverMax val="0"/>
  </c:chart>
  <c:spPr>
    <a:noFill/>
    <a:ln>
      <a:noFill/>
    </a:ln>
  </c:spPr>
  <c:txPr>
    <a:bodyPr/>
    <a:lstStyle/>
    <a:p>
      <a:pPr>
        <a:defRPr sz="14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44250329263506E-2"/>
          <c:y val="0.10699572867557"/>
          <c:w val="0.91355574967073649"/>
          <c:h val="0.72301454286646893"/>
        </c:manualLayout>
      </c:layout>
      <c:barChart>
        <c:barDir val="col"/>
        <c:grouping val="clustered"/>
        <c:varyColors val="0"/>
        <c:ser>
          <c:idx val="0"/>
          <c:order val="0"/>
          <c:spPr>
            <a:solidFill>
              <a:schemeClr val="tx2"/>
            </a:solidFill>
            <a:ln w="9525">
              <a:noFill/>
              <a:prstDash val="solid"/>
            </a:ln>
          </c:spPr>
          <c:invertIfNegative val="0"/>
          <c:dPt>
            <c:idx val="4"/>
            <c:invertIfNegative val="0"/>
            <c:bubble3D val="0"/>
            <c:extLst xmlns:c16r2="http://schemas.microsoft.com/office/drawing/2015/06/chart">
              <c:ext xmlns:c16="http://schemas.microsoft.com/office/drawing/2014/chart" uri="{C3380CC4-5D6E-409C-BE32-E72D297353CC}">
                <c16:uniqueId val="{00000000-9EBB-4005-A67C-208B7EF2CD6E}"/>
              </c:ext>
            </c:extLst>
          </c:dPt>
          <c:dPt>
            <c:idx val="5"/>
            <c:invertIfNegative val="0"/>
            <c:bubble3D val="0"/>
            <c:extLst xmlns:c16r2="http://schemas.microsoft.com/office/drawing/2015/06/chart">
              <c:ext xmlns:c16="http://schemas.microsoft.com/office/drawing/2014/chart" uri="{C3380CC4-5D6E-409C-BE32-E72D297353CC}">
                <c16:uniqueId val="{00000001-9EBB-4005-A67C-208B7EF2CD6E}"/>
              </c:ext>
            </c:extLst>
          </c:dPt>
          <c:dPt>
            <c:idx val="6"/>
            <c:invertIfNegative val="0"/>
            <c:bubble3D val="0"/>
            <c:extLst xmlns:c16r2="http://schemas.microsoft.com/office/drawing/2015/06/chart">
              <c:ext xmlns:c16="http://schemas.microsoft.com/office/drawing/2014/chart" uri="{C3380CC4-5D6E-409C-BE32-E72D297353CC}">
                <c16:uniqueId val="{00000002-9EBB-4005-A67C-208B7EF2CD6E}"/>
              </c:ext>
            </c:extLst>
          </c:dPt>
          <c:dPt>
            <c:idx val="7"/>
            <c:invertIfNegative val="0"/>
            <c:bubble3D val="0"/>
            <c:extLst xmlns:c16r2="http://schemas.microsoft.com/office/drawing/2015/06/chart">
              <c:ext xmlns:c16="http://schemas.microsoft.com/office/drawing/2014/chart" uri="{C3380CC4-5D6E-409C-BE32-E72D297353CC}">
                <c16:uniqueId val="{00000003-9EBB-4005-A67C-208B7EF2CD6E}"/>
              </c:ext>
            </c:extLst>
          </c:dPt>
          <c:dLbls>
            <c:numFmt formatCode="#,##0" sourceLinked="0"/>
            <c:spPr>
              <a:noFill/>
              <a:ln w="30275">
                <a:noFill/>
              </a:ln>
            </c:spPr>
            <c:txPr>
              <a:bodyPr wrap="square" lIns="38100" tIns="19050" rIns="38100" bIns="19050" anchor="ctr">
                <a:spAutoFit/>
              </a:bodyPr>
              <a:lstStyle/>
              <a:p>
                <a:pPr>
                  <a:defRPr sz="1400" b="1">
                    <a:solidFill>
                      <a:schemeClr val="accent5"/>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NETH</c:v>
                </c:pt>
                <c:pt idx="1">
                  <c:v>NOR</c:v>
                </c:pt>
                <c:pt idx="2">
                  <c:v>UK</c:v>
                </c:pt>
                <c:pt idx="3">
                  <c:v>SWE</c:v>
                </c:pt>
                <c:pt idx="4">
                  <c:v>AUS</c:v>
                </c:pt>
                <c:pt idx="5">
                  <c:v>FR</c:v>
                </c:pt>
                <c:pt idx="6">
                  <c:v>GER</c:v>
                </c:pt>
                <c:pt idx="7">
                  <c:v>CAN</c:v>
                </c:pt>
                <c:pt idx="8">
                  <c:v>SWIZ</c:v>
                </c:pt>
                <c:pt idx="9">
                  <c:v>US</c:v>
                </c:pt>
              </c:strCache>
            </c:strRef>
          </c:cat>
          <c:val>
            <c:numRef>
              <c:f>Sheet1!$B$2:$B$11</c:f>
              <c:numCache>
                <c:formatCode>General</c:formatCode>
                <c:ptCount val="10"/>
                <c:pt idx="0">
                  <c:v>416.59399999999999</c:v>
                </c:pt>
                <c:pt idx="1">
                  <c:v>473.84399999999999</c:v>
                </c:pt>
                <c:pt idx="2">
                  <c:v>497.39400000000001</c:v>
                </c:pt>
                <c:pt idx="3">
                  <c:v>518.78</c:v>
                </c:pt>
                <c:pt idx="4">
                  <c:v>616.99699999999996</c:v>
                </c:pt>
                <c:pt idx="5">
                  <c:v>667.55100000000004</c:v>
                </c:pt>
                <c:pt idx="6">
                  <c:v>765.97</c:v>
                </c:pt>
                <c:pt idx="7">
                  <c:v>785.81100000000004</c:v>
                </c:pt>
                <c:pt idx="8">
                  <c:v>1056.0530000000001</c:v>
                </c:pt>
                <c:pt idx="9">
                  <c:v>1162.3989999999999</c:v>
                </c:pt>
              </c:numCache>
            </c:numRef>
          </c:val>
          <c:extLst xmlns:c16r2="http://schemas.microsoft.com/office/drawing/2015/06/chart">
            <c:ext xmlns:c16="http://schemas.microsoft.com/office/drawing/2014/chart" uri="{C3380CC4-5D6E-409C-BE32-E72D297353CC}">
              <c16:uniqueId val="{00000004-9EBB-4005-A67C-208B7EF2CD6E}"/>
            </c:ext>
          </c:extLst>
        </c:ser>
        <c:dLbls>
          <c:showLegendKey val="0"/>
          <c:showVal val="1"/>
          <c:showCatName val="0"/>
          <c:showSerName val="0"/>
          <c:showPercent val="0"/>
          <c:showBubbleSize val="0"/>
        </c:dLbls>
        <c:gapWidth val="81"/>
        <c:axId val="518881280"/>
        <c:axId val="518881672"/>
      </c:barChart>
      <c:lineChart>
        <c:grouping val="standard"/>
        <c:varyColors val="0"/>
        <c:ser>
          <c:idx val="1"/>
          <c:order val="1"/>
          <c:marker>
            <c:symbol val="none"/>
          </c:marker>
          <c:cat>
            <c:strRef>
              <c:f>Sheet1!$A$2:$A$11</c:f>
              <c:strCache>
                <c:ptCount val="10"/>
                <c:pt idx="0">
                  <c:v>NETH</c:v>
                </c:pt>
                <c:pt idx="1">
                  <c:v>NOR</c:v>
                </c:pt>
                <c:pt idx="2">
                  <c:v>UK</c:v>
                </c:pt>
                <c:pt idx="3">
                  <c:v>SWE</c:v>
                </c:pt>
                <c:pt idx="4">
                  <c:v>AUS</c:v>
                </c:pt>
                <c:pt idx="5">
                  <c:v>FR</c:v>
                </c:pt>
                <c:pt idx="6">
                  <c:v>GER</c:v>
                </c:pt>
                <c:pt idx="7">
                  <c:v>CAN</c:v>
                </c:pt>
                <c:pt idx="8">
                  <c:v>SWIZ</c:v>
                </c:pt>
                <c:pt idx="9">
                  <c:v>US</c:v>
                </c:pt>
              </c:strCache>
            </c:strRef>
          </c:cat>
          <c:val>
            <c:numRef>
              <c:f>Sheet1!$C$2:$C$11</c:f>
              <c:numCache>
                <c:formatCode>General</c:formatCode>
                <c:ptCount val="10"/>
                <c:pt idx="0">
                  <c:v>548.21</c:v>
                </c:pt>
                <c:pt idx="1">
                  <c:v>548.21</c:v>
                </c:pt>
                <c:pt idx="2">
                  <c:v>548.21</c:v>
                </c:pt>
                <c:pt idx="3">
                  <c:v>548.21</c:v>
                </c:pt>
                <c:pt idx="4">
                  <c:v>548.21</c:v>
                </c:pt>
                <c:pt idx="5">
                  <c:v>548.21</c:v>
                </c:pt>
                <c:pt idx="6">
                  <c:v>548.21</c:v>
                </c:pt>
                <c:pt idx="7">
                  <c:v>548.21</c:v>
                </c:pt>
                <c:pt idx="8">
                  <c:v>548.21</c:v>
                </c:pt>
                <c:pt idx="9">
                  <c:v>548.21</c:v>
                </c:pt>
              </c:numCache>
            </c:numRef>
          </c:val>
          <c:smooth val="0"/>
          <c:extLst xmlns:c16r2="http://schemas.microsoft.com/office/drawing/2015/06/chart">
            <c:ext xmlns:c16="http://schemas.microsoft.com/office/drawing/2014/chart" uri="{C3380CC4-5D6E-409C-BE32-E72D297353CC}">
              <c16:uniqueId val="{00000005-9EBB-4005-A67C-208B7EF2CD6E}"/>
            </c:ext>
          </c:extLst>
        </c:ser>
        <c:dLbls>
          <c:showLegendKey val="0"/>
          <c:showVal val="0"/>
          <c:showCatName val="0"/>
          <c:showSerName val="0"/>
          <c:showPercent val="0"/>
          <c:showBubbleSize val="0"/>
        </c:dLbls>
        <c:marker val="1"/>
        <c:smooth val="0"/>
        <c:axId val="518881280"/>
        <c:axId val="518881672"/>
      </c:lineChart>
      <c:catAx>
        <c:axId val="518881280"/>
        <c:scaling>
          <c:orientation val="minMax"/>
        </c:scaling>
        <c:delete val="0"/>
        <c:axPos val="b"/>
        <c:numFmt formatCode="General" sourceLinked="1"/>
        <c:majorTickMark val="out"/>
        <c:minorTickMark val="none"/>
        <c:tickLblPos val="nextTo"/>
        <c:spPr>
          <a:ln w="3784">
            <a:solidFill>
              <a:schemeClr val="accent5">
                <a:lumMod val="60000"/>
                <a:lumOff val="40000"/>
              </a:schemeClr>
            </a:solidFill>
            <a:prstDash val="solid"/>
          </a:ln>
        </c:spPr>
        <c:txPr>
          <a:bodyPr rot="0" vert="horz"/>
          <a:lstStyle/>
          <a:p>
            <a:pPr>
              <a:defRPr sz="1400" b="1">
                <a:solidFill>
                  <a:schemeClr val="accent5"/>
                </a:solidFill>
              </a:defRPr>
            </a:pPr>
            <a:endParaRPr lang="en-US"/>
          </a:p>
        </c:txPr>
        <c:crossAx val="518881672"/>
        <c:crosses val="autoZero"/>
        <c:auto val="1"/>
        <c:lblAlgn val="ctr"/>
        <c:lblOffset val="100"/>
        <c:noMultiLvlLbl val="0"/>
      </c:catAx>
      <c:valAx>
        <c:axId val="518881672"/>
        <c:scaling>
          <c:orientation val="minMax"/>
          <c:max val="1200"/>
        </c:scaling>
        <c:delete val="0"/>
        <c:axPos val="l"/>
        <c:numFmt formatCode="#,##0" sourceLinked="0"/>
        <c:majorTickMark val="out"/>
        <c:minorTickMark val="none"/>
        <c:tickLblPos val="nextTo"/>
        <c:spPr>
          <a:ln w="3784">
            <a:solidFill>
              <a:schemeClr val="accent5">
                <a:lumMod val="60000"/>
                <a:lumOff val="40000"/>
              </a:schemeClr>
            </a:solidFill>
            <a:prstDash val="solid"/>
          </a:ln>
        </c:spPr>
        <c:txPr>
          <a:bodyPr rot="0" vert="horz"/>
          <a:lstStyle/>
          <a:p>
            <a:pPr>
              <a:defRPr sz="1200">
                <a:solidFill>
                  <a:schemeClr val="accent5"/>
                </a:solidFill>
              </a:defRPr>
            </a:pPr>
            <a:endParaRPr lang="en-US"/>
          </a:p>
        </c:txPr>
        <c:crossAx val="518881280"/>
        <c:crosses val="autoZero"/>
        <c:crossBetween val="between"/>
        <c:majorUnit val="100"/>
        <c:minorUnit val="1.8"/>
      </c:valAx>
      <c:spPr>
        <a:noFill/>
        <a:ln w="30275">
          <a:noFill/>
        </a:ln>
      </c:spPr>
    </c:plotArea>
    <c:plotVisOnly val="1"/>
    <c:dispBlanksAs val="gap"/>
    <c:showDLblsOverMax val="0"/>
  </c:chart>
  <c:spPr>
    <a:noFill/>
    <a:ln>
      <a:noFill/>
    </a:ln>
  </c:spPr>
  <c:txPr>
    <a:bodyPr/>
    <a:lstStyle/>
    <a:p>
      <a:pPr>
        <a:defRPr sz="1100" b="0" i="0" u="none" strike="noStrike" baseline="0">
          <a:solidFill>
            <a:schemeClr val="tx1"/>
          </a:solidFill>
          <a:latin typeface="Lato" charset="0"/>
          <a:ea typeface="Lato" charset="0"/>
          <a:cs typeface="Lato"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56561240405278E-2"/>
          <c:y val="0.187143274132481"/>
          <c:w val="0.92234343875959479"/>
          <c:h val="0.65970401616825292"/>
        </c:manualLayout>
      </c:layout>
      <c:barChart>
        <c:barDir val="col"/>
        <c:grouping val="clustered"/>
        <c:varyColors val="0"/>
        <c:ser>
          <c:idx val="0"/>
          <c:order val="0"/>
          <c:tx>
            <c:v>VALUES</c:v>
          </c:tx>
          <c:spPr>
            <a:solidFill>
              <a:schemeClr val="tx2"/>
            </a:solidFill>
            <a:ln w="9525">
              <a:noFill/>
              <a:prstDash val="solid"/>
            </a:ln>
          </c:spPr>
          <c:invertIfNegative val="0"/>
          <c:dPt>
            <c:idx val="1"/>
            <c:invertIfNegative val="0"/>
            <c:bubble3D val="0"/>
            <c:extLst xmlns:c16r2="http://schemas.microsoft.com/office/drawing/2015/06/chart">
              <c:ext xmlns:c16="http://schemas.microsoft.com/office/drawing/2014/chart" uri="{C3380CC4-5D6E-409C-BE32-E72D297353CC}">
                <c16:uniqueId val="{00000000-8EA3-40B0-A833-3568696BD23B}"/>
              </c:ext>
            </c:extLst>
          </c:dPt>
          <c:dPt>
            <c:idx val="2"/>
            <c:invertIfNegative val="0"/>
            <c:bubble3D val="0"/>
            <c:extLst xmlns:c16r2="http://schemas.microsoft.com/office/drawing/2015/06/chart">
              <c:ext xmlns:c16="http://schemas.microsoft.com/office/drawing/2014/chart" uri="{C3380CC4-5D6E-409C-BE32-E72D297353CC}">
                <c16:uniqueId val="{00000001-8EA3-40B0-A833-3568696BD23B}"/>
              </c:ext>
            </c:extLst>
          </c:dPt>
          <c:dPt>
            <c:idx val="9"/>
            <c:invertIfNegative val="0"/>
            <c:bubble3D val="0"/>
            <c:extLst xmlns:c16r2="http://schemas.microsoft.com/office/drawing/2015/06/chart">
              <c:ext xmlns:c16="http://schemas.microsoft.com/office/drawing/2014/chart" uri="{C3380CC4-5D6E-409C-BE32-E72D297353CC}">
                <c16:uniqueId val="{00000002-8EA3-40B0-A833-3568696BD23B}"/>
              </c:ext>
            </c:extLst>
          </c:dPt>
          <c:dPt>
            <c:idx val="10"/>
            <c:invertIfNegative val="0"/>
            <c:bubble3D val="0"/>
            <c:extLst xmlns:c16r2="http://schemas.microsoft.com/office/drawing/2015/06/chart">
              <c:ext xmlns:c16="http://schemas.microsoft.com/office/drawing/2014/chart" uri="{C3380CC4-5D6E-409C-BE32-E72D297353CC}">
                <c16:uniqueId val="{00000003-8EA3-40B0-A833-3568696BD23B}"/>
              </c:ext>
            </c:extLst>
          </c:dPt>
          <c:dPt>
            <c:idx val="11"/>
            <c:invertIfNegative val="0"/>
            <c:bubble3D val="0"/>
            <c:extLst xmlns:c16r2="http://schemas.microsoft.com/office/drawing/2015/06/chart">
              <c:ext xmlns:c16="http://schemas.microsoft.com/office/drawing/2014/chart" uri="{C3380CC4-5D6E-409C-BE32-E72D297353CC}">
                <c16:uniqueId val="{00000004-8EA3-40B0-A833-3568696BD23B}"/>
              </c:ext>
            </c:extLst>
          </c:dPt>
          <c:dLbls>
            <c:numFmt formatCode="#,##0" sourceLinked="0"/>
            <c:spPr>
              <a:noFill/>
              <a:ln w="27823">
                <a:noFill/>
              </a:ln>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Sheet1!$A$1:$A$10</c:f>
              <c:strCache>
                <c:ptCount val="10"/>
                <c:pt idx="0">
                  <c:v>NOR</c:v>
                </c:pt>
                <c:pt idx="1">
                  <c:v>SWE</c:v>
                </c:pt>
                <c:pt idx="2">
                  <c:v>UK</c:v>
                </c:pt>
                <c:pt idx="3">
                  <c:v>AUS</c:v>
                </c:pt>
                <c:pt idx="4">
                  <c:v>CAN</c:v>
                </c:pt>
                <c:pt idx="5">
                  <c:v>NETH</c:v>
                </c:pt>
                <c:pt idx="6">
                  <c:v>GER</c:v>
                </c:pt>
                <c:pt idx="7">
                  <c:v>FR</c:v>
                </c:pt>
                <c:pt idx="8">
                  <c:v>SWIZ</c:v>
                </c:pt>
                <c:pt idx="9">
                  <c:v>US</c:v>
                </c:pt>
              </c:strCache>
            </c:strRef>
          </c:cat>
          <c:val>
            <c:numRef>
              <c:f>Sheet1!$B$1:$B$10</c:f>
              <c:numCache>
                <c:formatCode>General</c:formatCode>
                <c:ptCount val="10"/>
                <c:pt idx="0">
                  <c:v>34.137</c:v>
                </c:pt>
                <c:pt idx="1">
                  <c:v>89.192999999999998</c:v>
                </c:pt>
                <c:pt idx="2">
                  <c:v>90.007000000000005</c:v>
                </c:pt>
                <c:pt idx="3">
                  <c:v>122.845</c:v>
                </c:pt>
                <c:pt idx="4">
                  <c:v>141.14599999999999</c:v>
                </c:pt>
                <c:pt idx="5">
                  <c:v>205.946</c:v>
                </c:pt>
                <c:pt idx="6">
                  <c:v>254.85400000000001</c:v>
                </c:pt>
                <c:pt idx="7">
                  <c:v>271.81400000000002</c:v>
                </c:pt>
                <c:pt idx="8">
                  <c:v>285.82299999999998</c:v>
                </c:pt>
                <c:pt idx="9">
                  <c:v>787.38400000000001</c:v>
                </c:pt>
              </c:numCache>
            </c:numRef>
          </c:val>
          <c:extLst xmlns:c16r2="http://schemas.microsoft.com/office/drawing/2015/06/chart">
            <c:ext xmlns:c16="http://schemas.microsoft.com/office/drawing/2014/chart" uri="{C3380CC4-5D6E-409C-BE32-E72D297353CC}">
              <c16:uniqueId val="{00000005-8EA3-40B0-A833-3568696BD23B}"/>
            </c:ext>
          </c:extLst>
        </c:ser>
        <c:dLbls>
          <c:showLegendKey val="0"/>
          <c:showVal val="1"/>
          <c:showCatName val="0"/>
          <c:showSerName val="0"/>
          <c:showPercent val="0"/>
          <c:showBubbleSize val="0"/>
        </c:dLbls>
        <c:gapWidth val="81"/>
        <c:axId val="518882456"/>
        <c:axId val="518882848"/>
      </c:barChart>
      <c:lineChart>
        <c:grouping val="standard"/>
        <c:varyColors val="0"/>
        <c:ser>
          <c:idx val="1"/>
          <c:order val="1"/>
          <c:tx>
            <c:v>MEDIAN</c:v>
          </c:tx>
          <c:spPr>
            <a:ln w="19050"/>
          </c:spPr>
          <c:marker>
            <c:symbol val="none"/>
          </c:marker>
          <c:cat>
            <c:strRef>
              <c:f>Sheet1!$A$1:$A$10</c:f>
              <c:strCache>
                <c:ptCount val="10"/>
                <c:pt idx="0">
                  <c:v>NOR</c:v>
                </c:pt>
                <c:pt idx="1">
                  <c:v>SWE</c:v>
                </c:pt>
                <c:pt idx="2">
                  <c:v>UK</c:v>
                </c:pt>
                <c:pt idx="3">
                  <c:v>AUS</c:v>
                </c:pt>
                <c:pt idx="4">
                  <c:v>CAN</c:v>
                </c:pt>
                <c:pt idx="5">
                  <c:v>NETH</c:v>
                </c:pt>
                <c:pt idx="6">
                  <c:v>GER</c:v>
                </c:pt>
                <c:pt idx="7">
                  <c:v>FR</c:v>
                </c:pt>
                <c:pt idx="8">
                  <c:v>SWIZ</c:v>
                </c:pt>
                <c:pt idx="9">
                  <c:v>US</c:v>
                </c:pt>
              </c:strCache>
            </c:strRef>
          </c:cat>
          <c:val>
            <c:numRef>
              <c:f>Sheet1!$C$1:$C$10</c:f>
              <c:numCache>
                <c:formatCode>General</c:formatCode>
                <c:ptCount val="10"/>
                <c:pt idx="0">
                  <c:v>89.6</c:v>
                </c:pt>
                <c:pt idx="1">
                  <c:v>89.6</c:v>
                </c:pt>
                <c:pt idx="2">
                  <c:v>89.6</c:v>
                </c:pt>
                <c:pt idx="3">
                  <c:v>89.6</c:v>
                </c:pt>
                <c:pt idx="4">
                  <c:v>89.6</c:v>
                </c:pt>
                <c:pt idx="5">
                  <c:v>89.6</c:v>
                </c:pt>
                <c:pt idx="6">
                  <c:v>89.6</c:v>
                </c:pt>
                <c:pt idx="7">
                  <c:v>89.6</c:v>
                </c:pt>
                <c:pt idx="8">
                  <c:v>89.6</c:v>
                </c:pt>
                <c:pt idx="9">
                  <c:v>89.6</c:v>
                </c:pt>
              </c:numCache>
            </c:numRef>
          </c:val>
          <c:smooth val="0"/>
          <c:extLst xmlns:c16r2="http://schemas.microsoft.com/office/drawing/2015/06/chart">
            <c:ext xmlns:c16="http://schemas.microsoft.com/office/drawing/2014/chart" uri="{C3380CC4-5D6E-409C-BE32-E72D297353CC}">
              <c16:uniqueId val="{00000006-8EA3-40B0-A833-3568696BD23B}"/>
            </c:ext>
          </c:extLst>
        </c:ser>
        <c:dLbls>
          <c:showLegendKey val="0"/>
          <c:showVal val="0"/>
          <c:showCatName val="0"/>
          <c:showSerName val="0"/>
          <c:showPercent val="0"/>
          <c:showBubbleSize val="0"/>
        </c:dLbls>
        <c:marker val="1"/>
        <c:smooth val="0"/>
        <c:axId val="518882456"/>
        <c:axId val="518882848"/>
      </c:lineChart>
      <c:catAx>
        <c:axId val="518882456"/>
        <c:scaling>
          <c:orientation val="minMax"/>
        </c:scaling>
        <c:delete val="0"/>
        <c:axPos val="b"/>
        <c:numFmt formatCode="General" sourceLinked="1"/>
        <c:majorTickMark val="out"/>
        <c:minorTickMark val="none"/>
        <c:tickLblPos val="nextTo"/>
        <c:spPr>
          <a:ln w="3478">
            <a:solidFill>
              <a:schemeClr val="accent5"/>
            </a:solidFill>
            <a:prstDash val="solid"/>
          </a:ln>
        </c:spPr>
        <c:txPr>
          <a:bodyPr rot="0" vert="horz"/>
          <a:lstStyle/>
          <a:p>
            <a:pPr>
              <a:defRPr sz="1400" b="1"/>
            </a:pPr>
            <a:endParaRPr lang="en-US"/>
          </a:p>
        </c:txPr>
        <c:crossAx val="518882848"/>
        <c:crosses val="autoZero"/>
        <c:auto val="1"/>
        <c:lblAlgn val="ctr"/>
        <c:lblOffset val="100"/>
        <c:tickLblSkip val="1"/>
        <c:tickMarkSkip val="1"/>
        <c:noMultiLvlLbl val="0"/>
      </c:catAx>
      <c:valAx>
        <c:axId val="518882848"/>
        <c:scaling>
          <c:orientation val="minMax"/>
          <c:max val="900"/>
          <c:min val="0"/>
        </c:scaling>
        <c:delete val="0"/>
        <c:axPos val="l"/>
        <c:numFmt formatCode="#,##0" sourceLinked="0"/>
        <c:majorTickMark val="out"/>
        <c:minorTickMark val="none"/>
        <c:tickLblPos val="nextTo"/>
        <c:spPr>
          <a:ln w="3478">
            <a:solidFill>
              <a:schemeClr val="tx1"/>
            </a:solidFill>
            <a:prstDash val="solid"/>
          </a:ln>
        </c:spPr>
        <c:txPr>
          <a:bodyPr rot="0" vert="horz"/>
          <a:lstStyle/>
          <a:p>
            <a:pPr>
              <a:defRPr sz="1200"/>
            </a:pPr>
            <a:endParaRPr lang="en-US"/>
          </a:p>
        </c:txPr>
        <c:crossAx val="518882456"/>
        <c:crosses val="autoZero"/>
        <c:crossBetween val="between"/>
        <c:majorUnit val="100"/>
      </c:valAx>
      <c:spPr>
        <a:noFill/>
        <a:ln w="27823">
          <a:noFill/>
        </a:ln>
      </c:spPr>
    </c:plotArea>
    <c:plotVisOnly val="1"/>
    <c:dispBlanksAs val="gap"/>
    <c:showDLblsOverMax val="0"/>
  </c:chart>
  <c:spPr>
    <a:noFill/>
    <a:ln>
      <a:noFill/>
    </a:ln>
  </c:spPr>
  <c:txPr>
    <a:bodyPr/>
    <a:lstStyle/>
    <a:p>
      <a:pPr>
        <a:defRPr sz="1534"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584949617800939E-2"/>
          <c:y val="0.14904094488188976"/>
          <c:w val="0.91127122663883886"/>
          <c:h val="0.71727066929133854"/>
        </c:manualLayout>
      </c:layout>
      <c:barChart>
        <c:barDir val="col"/>
        <c:grouping val="stacked"/>
        <c:varyColors val="0"/>
        <c:ser>
          <c:idx val="4"/>
          <c:order val="0"/>
          <c:tx>
            <c:strRef>
              <c:f>Sheet1!$B$1</c:f>
              <c:strCache>
                <c:ptCount val="1"/>
                <c:pt idx="0">
                  <c:v>Health care</c:v>
                </c:pt>
              </c:strCache>
            </c:strRef>
          </c:tx>
          <c:spPr>
            <a:solidFill>
              <a:schemeClr val="tx2"/>
            </a:solidFill>
            <a:ln w="15056">
              <a:noFill/>
              <a:prstDash val="solid"/>
            </a:ln>
          </c:spPr>
          <c:invertIfNegative val="0"/>
          <c:dLbls>
            <c:spPr>
              <a:noFill/>
              <a:ln w="30111">
                <a:noFill/>
              </a:ln>
            </c:spPr>
            <c:txPr>
              <a:bodyPr/>
              <a:lstStyle/>
              <a:p>
                <a:pPr>
                  <a:defRPr sz="1400" b="1" i="0" u="none" strike="noStrike"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FR</c:v>
                </c:pt>
                <c:pt idx="1">
                  <c:v>SWE</c:v>
                </c:pt>
                <c:pt idx="2">
                  <c:v>GER</c:v>
                </c:pt>
                <c:pt idx="3">
                  <c:v>NETH</c:v>
                </c:pt>
                <c:pt idx="4">
                  <c:v>US</c:v>
                </c:pt>
                <c:pt idx="5">
                  <c:v>NOR</c:v>
                </c:pt>
                <c:pt idx="6">
                  <c:v>UK</c:v>
                </c:pt>
                <c:pt idx="7">
                  <c:v>NZ</c:v>
                </c:pt>
                <c:pt idx="8">
                  <c:v>CAN</c:v>
                </c:pt>
                <c:pt idx="9">
                  <c:v>AUS</c:v>
                </c:pt>
              </c:strCache>
            </c:strRef>
          </c:cat>
          <c:val>
            <c:numRef>
              <c:f>Sheet1!$B$2:$B$11</c:f>
              <c:numCache>
                <c:formatCode>0%</c:formatCode>
                <c:ptCount val="10"/>
                <c:pt idx="0">
                  <c:v>0.11900000000000001</c:v>
                </c:pt>
                <c:pt idx="1">
                  <c:v>0.11799999999999999</c:v>
                </c:pt>
                <c:pt idx="2">
                  <c:v>0.107</c:v>
                </c:pt>
                <c:pt idx="3">
                  <c:v>0.12</c:v>
                </c:pt>
                <c:pt idx="4">
                  <c:v>0.16300000000000001</c:v>
                </c:pt>
                <c:pt idx="5">
                  <c:v>8.8999999999999996E-2</c:v>
                </c:pt>
                <c:pt idx="6">
                  <c:v>8.4000000000000005E-2</c:v>
                </c:pt>
                <c:pt idx="7">
                  <c:v>9.2999999999999999E-2</c:v>
                </c:pt>
                <c:pt idx="8">
                  <c:v>0.10400000000000001</c:v>
                </c:pt>
                <c:pt idx="9">
                  <c:v>8.8000000000000009E-2</c:v>
                </c:pt>
              </c:numCache>
            </c:numRef>
          </c:val>
        </c:ser>
        <c:ser>
          <c:idx val="0"/>
          <c:order val="1"/>
          <c:tx>
            <c:strRef>
              <c:f>Sheet1!$C$1</c:f>
              <c:strCache>
                <c:ptCount val="1"/>
                <c:pt idx="0">
                  <c:v>Social care</c:v>
                </c:pt>
              </c:strCache>
            </c:strRef>
          </c:tx>
          <c:spPr>
            <a:solidFill>
              <a:schemeClr val="accent3"/>
            </a:solidFill>
            <a:ln>
              <a:noFill/>
            </a:ln>
          </c:spPr>
          <c:invertIfNegative val="0"/>
          <c:dLbls>
            <c:spPr>
              <a:noFill/>
              <a:ln>
                <a:noFill/>
              </a:ln>
              <a:effectLst/>
            </c:spPr>
            <c:txPr>
              <a:bodyPr/>
              <a:lstStyle/>
              <a:p>
                <a:pPr>
                  <a:defRPr sz="1400" b="1">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FR</c:v>
                </c:pt>
                <c:pt idx="1">
                  <c:v>SWE</c:v>
                </c:pt>
                <c:pt idx="2">
                  <c:v>GER</c:v>
                </c:pt>
                <c:pt idx="3">
                  <c:v>NETH</c:v>
                </c:pt>
                <c:pt idx="4">
                  <c:v>US</c:v>
                </c:pt>
                <c:pt idx="5">
                  <c:v>NOR</c:v>
                </c:pt>
                <c:pt idx="6">
                  <c:v>UK</c:v>
                </c:pt>
                <c:pt idx="7">
                  <c:v>NZ</c:v>
                </c:pt>
                <c:pt idx="8">
                  <c:v>CAN</c:v>
                </c:pt>
                <c:pt idx="9">
                  <c:v>AUS</c:v>
                </c:pt>
              </c:strCache>
            </c:strRef>
          </c:cat>
          <c:val>
            <c:numRef>
              <c:f>Sheet1!$C$2:$C$11</c:f>
              <c:numCache>
                <c:formatCode>0%</c:formatCode>
                <c:ptCount val="10"/>
                <c:pt idx="0">
                  <c:v>0.21299999999999999</c:v>
                </c:pt>
                <c:pt idx="1">
                  <c:v>0.21099999999999999</c:v>
                </c:pt>
                <c:pt idx="2">
                  <c:v>0.184</c:v>
                </c:pt>
                <c:pt idx="3">
                  <c:v>0.14800000000000002</c:v>
                </c:pt>
                <c:pt idx="4">
                  <c:v>9.0999999999999998E-2</c:v>
                </c:pt>
                <c:pt idx="5">
                  <c:v>0.16300000000000001</c:v>
                </c:pt>
                <c:pt idx="6">
                  <c:v>0.14499999999999999</c:v>
                </c:pt>
                <c:pt idx="7">
                  <c:v>0.113</c:v>
                </c:pt>
                <c:pt idx="8">
                  <c:v>9.8000000000000004E-2</c:v>
                </c:pt>
                <c:pt idx="9">
                  <c:v>0.10800000000000001</c:v>
                </c:pt>
              </c:numCache>
            </c:numRef>
          </c:val>
        </c:ser>
        <c:dLbls>
          <c:showLegendKey val="0"/>
          <c:showVal val="0"/>
          <c:showCatName val="0"/>
          <c:showSerName val="0"/>
          <c:showPercent val="0"/>
          <c:showBubbleSize val="0"/>
        </c:dLbls>
        <c:gapWidth val="81"/>
        <c:overlap val="100"/>
        <c:axId val="518883632"/>
        <c:axId val="518884024"/>
      </c:barChart>
      <c:lineChart>
        <c:grouping val="stacked"/>
        <c:varyColors val="0"/>
        <c:ser>
          <c:idx val="1"/>
          <c:order val="2"/>
          <c:tx>
            <c:strRef>
              <c:f>Sheet1!#REF!</c:f>
              <c:strCache>
                <c:ptCount val="1"/>
                <c:pt idx="0">
                  <c:v>#REF!</c:v>
                </c:pt>
              </c:strCache>
            </c:strRef>
          </c:tx>
          <c:spPr>
            <a:ln>
              <a:noFill/>
            </a:ln>
          </c:spPr>
          <c:marker>
            <c:symbol val="diamond"/>
            <c:size val="7"/>
          </c:marker>
          <c:cat>
            <c:strRef>
              <c:f>Sheet1!$A$2:$A$11</c:f>
              <c:strCache>
                <c:ptCount val="10"/>
                <c:pt idx="0">
                  <c:v>FR</c:v>
                </c:pt>
                <c:pt idx="1">
                  <c:v>SWE</c:v>
                </c:pt>
                <c:pt idx="2">
                  <c:v>GER</c:v>
                </c:pt>
                <c:pt idx="3">
                  <c:v>NETH</c:v>
                </c:pt>
                <c:pt idx="4">
                  <c:v>US</c:v>
                </c:pt>
                <c:pt idx="5">
                  <c:v>NOR</c:v>
                </c:pt>
                <c:pt idx="6">
                  <c:v>UK</c:v>
                </c:pt>
                <c:pt idx="7">
                  <c:v>NZ</c:v>
                </c:pt>
                <c:pt idx="8">
                  <c:v>CAN</c:v>
                </c:pt>
                <c:pt idx="9">
                  <c:v>AUS</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marker val="1"/>
        <c:smooth val="0"/>
        <c:axId val="518884808"/>
        <c:axId val="518884416"/>
      </c:lineChart>
      <c:catAx>
        <c:axId val="518883632"/>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400"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18884024"/>
        <c:crosses val="autoZero"/>
        <c:auto val="1"/>
        <c:lblAlgn val="ctr"/>
        <c:lblOffset val="100"/>
        <c:noMultiLvlLbl val="0"/>
      </c:catAx>
      <c:valAx>
        <c:axId val="518884024"/>
        <c:scaling>
          <c:orientation val="minMax"/>
          <c:max val="0.4"/>
          <c:min val="0"/>
        </c:scaling>
        <c:delete val="0"/>
        <c:axPos val="l"/>
        <c:numFmt formatCode="0%" sourceLinked="0"/>
        <c:majorTickMark val="out"/>
        <c:minorTickMark val="none"/>
        <c:tickLblPos val="nextTo"/>
        <c:spPr>
          <a:ln w="3764">
            <a:solidFill>
              <a:schemeClr val="tx1"/>
            </a:solidFill>
            <a:prstDash val="solid"/>
          </a:ln>
        </c:spPr>
        <c:txPr>
          <a:bodyPr rot="0" vert="horz"/>
          <a:lstStyle/>
          <a:p>
            <a:pPr>
              <a:defRPr sz="12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crossAx val="518883632"/>
        <c:crosses val="autoZero"/>
        <c:crossBetween val="between"/>
        <c:majorUnit val="0.05"/>
        <c:minorUnit val="0.01"/>
      </c:valAx>
      <c:valAx>
        <c:axId val="518884416"/>
        <c:scaling>
          <c:orientation val="minMax"/>
          <c:max val="100"/>
        </c:scaling>
        <c:delete val="1"/>
        <c:axPos val="r"/>
        <c:numFmt formatCode="#,##0" sourceLinked="0"/>
        <c:majorTickMark val="out"/>
        <c:minorTickMark val="none"/>
        <c:tickLblPos val="nextTo"/>
        <c:crossAx val="518884808"/>
        <c:crosses val="max"/>
        <c:crossBetween val="between"/>
        <c:majorUnit val="25"/>
      </c:valAx>
      <c:catAx>
        <c:axId val="518884808"/>
        <c:scaling>
          <c:orientation val="minMax"/>
        </c:scaling>
        <c:delete val="1"/>
        <c:axPos val="b"/>
        <c:numFmt formatCode="General" sourceLinked="1"/>
        <c:majorTickMark val="out"/>
        <c:minorTickMark val="none"/>
        <c:tickLblPos val="nextTo"/>
        <c:crossAx val="518884416"/>
        <c:crosses val="autoZero"/>
        <c:auto val="1"/>
        <c:lblAlgn val="ctr"/>
        <c:lblOffset val="100"/>
        <c:noMultiLvlLbl val="0"/>
      </c:catAx>
      <c:spPr>
        <a:noFill/>
        <a:ln w="30111">
          <a:noFill/>
        </a:ln>
      </c:spPr>
    </c:plotArea>
    <c:legend>
      <c:legendPos val="t"/>
      <c:legendEntry>
        <c:idx val="2"/>
        <c:delete val="1"/>
      </c:legendEntry>
      <c:layout>
        <c:manualLayout>
          <c:xMode val="edge"/>
          <c:yMode val="edge"/>
          <c:x val="0.17752359833032919"/>
          <c:y val="0.14602933070866142"/>
          <c:w val="0.74775322314571102"/>
          <c:h val="6.8925235448510119E-2"/>
        </c:manualLayout>
      </c:layout>
      <c:overlay val="0"/>
      <c:txPr>
        <a:bodyPr/>
        <a:lstStyle/>
        <a:p>
          <a:pPr>
            <a:defRPr sz="1600" b="1">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cdr:x>
      <cdr:y>0.0058</cdr:y>
    </cdr:from>
    <cdr:to>
      <cdr:x>0.43061</cdr:x>
      <cdr:y>0.05287</cdr:y>
    </cdr:to>
    <cdr:sp macro="" textlink="">
      <cdr:nvSpPr>
        <cdr:cNvPr id="2" name="TextBox 1"/>
        <cdr:cNvSpPr txBox="1"/>
      </cdr:nvSpPr>
      <cdr:spPr>
        <a:xfrm xmlns:a="http://schemas.openxmlformats.org/drawingml/2006/main">
          <a:off x="0" y="18403"/>
          <a:ext cx="2526561" cy="1492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GB" sz="8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0.0058</cdr:y>
    </cdr:from>
    <cdr:to>
      <cdr:x>0.43061</cdr:x>
      <cdr:y>0.05287</cdr:y>
    </cdr:to>
    <cdr:sp macro="" textlink="">
      <cdr:nvSpPr>
        <cdr:cNvPr id="2" name="TextBox 1"/>
        <cdr:cNvSpPr txBox="1"/>
      </cdr:nvSpPr>
      <cdr:spPr>
        <a:xfrm xmlns:a="http://schemas.openxmlformats.org/drawingml/2006/main">
          <a:off x="0" y="18403"/>
          <a:ext cx="2526561" cy="1492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GB" sz="800"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0.0058</cdr:y>
    </cdr:from>
    <cdr:to>
      <cdr:x>0.43061</cdr:x>
      <cdr:y>0.05287</cdr:y>
    </cdr:to>
    <cdr:sp macro="" textlink="">
      <cdr:nvSpPr>
        <cdr:cNvPr id="2" name="TextBox 1"/>
        <cdr:cNvSpPr txBox="1"/>
      </cdr:nvSpPr>
      <cdr:spPr>
        <a:xfrm xmlns:a="http://schemas.openxmlformats.org/drawingml/2006/main">
          <a:off x="0" y="18403"/>
          <a:ext cx="2526561" cy="1492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GB" sz="800"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4033943" cy="352373"/>
          </a:xfrm>
          <a:prstGeom prst="rect">
            <a:avLst/>
          </a:prstGeom>
        </p:spPr>
        <p:txBody>
          <a:bodyPr vert="horz" lIns="91563" tIns="45782" rIns="91563" bIns="45782" rtlCol="0"/>
          <a:lstStyle>
            <a:lvl1pPr algn="l">
              <a:defRPr sz="1200"/>
            </a:lvl1pPr>
          </a:lstStyle>
          <a:p>
            <a:r>
              <a:rPr lang="en-US" smtClean="0"/>
              <a:t>2017 Commonwealth Fund International Health Policy Survey of Older Adults</a:t>
            </a:r>
            <a:endParaRPr lang="en-US"/>
          </a:p>
        </p:txBody>
      </p:sp>
      <p:sp>
        <p:nvSpPr>
          <p:cNvPr id="4" name="Footer Placeholder 3"/>
          <p:cNvSpPr>
            <a:spLocks noGrp="1"/>
          </p:cNvSpPr>
          <p:nvPr>
            <p:ph type="ftr" sz="quarter" idx="2"/>
          </p:nvPr>
        </p:nvSpPr>
        <p:spPr>
          <a:xfrm>
            <a:off x="6" y="6670730"/>
            <a:ext cx="4033943" cy="352372"/>
          </a:xfrm>
          <a:prstGeom prst="rect">
            <a:avLst/>
          </a:prstGeom>
        </p:spPr>
        <p:txBody>
          <a:bodyPr vert="horz" lIns="91563" tIns="45782" rIns="91563" bIns="45782" rtlCol="0" anchor="b"/>
          <a:lstStyle>
            <a:lvl1pPr algn="l">
              <a:defRPr sz="1200"/>
            </a:lvl1pPr>
          </a:lstStyle>
          <a:p>
            <a:endParaRPr lang="en-US"/>
          </a:p>
        </p:txBody>
      </p:sp>
      <p:sp>
        <p:nvSpPr>
          <p:cNvPr id="5" name="Slide Number Placeholder 4"/>
          <p:cNvSpPr>
            <a:spLocks noGrp="1"/>
          </p:cNvSpPr>
          <p:nvPr>
            <p:ph type="sldNum" sz="quarter" idx="3"/>
          </p:nvPr>
        </p:nvSpPr>
        <p:spPr>
          <a:xfrm>
            <a:off x="5273010" y="6670730"/>
            <a:ext cx="4033943" cy="352372"/>
          </a:xfrm>
          <a:prstGeom prst="rect">
            <a:avLst/>
          </a:prstGeom>
        </p:spPr>
        <p:txBody>
          <a:bodyPr vert="horz" lIns="91563" tIns="45782" rIns="91563" bIns="45782" rtlCol="0" anchor="b"/>
          <a:lstStyle>
            <a:lvl1pPr algn="r">
              <a:defRPr sz="1200"/>
            </a:lvl1pPr>
          </a:lstStyle>
          <a:p>
            <a:fld id="{092E6626-612B-455B-9FD1-DD7A1306BEA5}" type="slidenum">
              <a:rPr lang="en-US" smtClean="0"/>
              <a:t>‹#›</a:t>
            </a:fld>
            <a:endParaRPr lang="en-US"/>
          </a:p>
        </p:txBody>
      </p:sp>
      <p:sp>
        <p:nvSpPr>
          <p:cNvPr id="6" name="Date Placeholder 5"/>
          <p:cNvSpPr>
            <a:spLocks noGrp="1"/>
          </p:cNvSpPr>
          <p:nvPr>
            <p:ph type="dt" sz="quarter" idx="1"/>
          </p:nvPr>
        </p:nvSpPr>
        <p:spPr>
          <a:xfrm>
            <a:off x="5273010" y="3"/>
            <a:ext cx="4033943" cy="352373"/>
          </a:xfrm>
          <a:prstGeom prst="rect">
            <a:avLst/>
          </a:prstGeom>
        </p:spPr>
        <p:txBody>
          <a:bodyPr vert="horz" lIns="91563" tIns="45782" rIns="91563" bIns="45782" rtlCol="0"/>
          <a:lstStyle>
            <a:lvl1pPr algn="r">
              <a:defRPr sz="1200"/>
            </a:lvl1pPr>
          </a:lstStyle>
          <a:p>
            <a:fld id="{236AF209-B9D8-5A44-A745-F19C0FB259FD}" type="datetimeFigureOut">
              <a:rPr lang="en-US" smtClean="0"/>
              <a:t>2/5/2018</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033943" cy="351155"/>
          </a:xfrm>
          <a:prstGeom prst="rect">
            <a:avLst/>
          </a:prstGeom>
        </p:spPr>
        <p:txBody>
          <a:bodyPr vert="horz" lIns="91563" tIns="45782" rIns="91563" bIns="45782" rtlCol="0"/>
          <a:lstStyle>
            <a:lvl1pPr algn="l">
              <a:defRPr sz="1200"/>
            </a:lvl1pPr>
          </a:lstStyle>
          <a:p>
            <a:r>
              <a:rPr lang="en-US" smtClean="0"/>
              <a:t>2017 Commonwealth Fund International Health Policy Survey of Older Adults</a:t>
            </a:r>
            <a:endParaRPr lang="en-US"/>
          </a:p>
        </p:txBody>
      </p:sp>
      <p:sp>
        <p:nvSpPr>
          <p:cNvPr id="3" name="Date Placeholder 2"/>
          <p:cNvSpPr>
            <a:spLocks noGrp="1"/>
          </p:cNvSpPr>
          <p:nvPr>
            <p:ph type="dt" idx="1"/>
          </p:nvPr>
        </p:nvSpPr>
        <p:spPr>
          <a:xfrm>
            <a:off x="5273010" y="1"/>
            <a:ext cx="4033943" cy="351155"/>
          </a:xfrm>
          <a:prstGeom prst="rect">
            <a:avLst/>
          </a:prstGeom>
        </p:spPr>
        <p:txBody>
          <a:bodyPr vert="horz" lIns="91563" tIns="45782" rIns="91563" bIns="45782" rtlCol="0"/>
          <a:lstStyle>
            <a:lvl1pPr algn="r">
              <a:defRPr sz="1200"/>
            </a:lvl1pPr>
          </a:lstStyle>
          <a:p>
            <a:fld id="{03A1D146-B4E0-1741-B9EE-9789392EFCC4}" type="datetimeFigureOut">
              <a:rPr lang="en-US" smtClean="0"/>
              <a:t>2/5/2018</a:t>
            </a:fld>
            <a:endParaRPr lang="en-US"/>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1563" tIns="45782" rIns="91563" bIns="45782" rtlCol="0" anchor="ctr"/>
          <a:lstStyle/>
          <a:p>
            <a:endParaRPr lang="en-US"/>
          </a:p>
        </p:txBody>
      </p:sp>
      <p:sp>
        <p:nvSpPr>
          <p:cNvPr id="5" name="Notes Placeholder 4"/>
          <p:cNvSpPr>
            <a:spLocks noGrp="1"/>
          </p:cNvSpPr>
          <p:nvPr>
            <p:ph type="body" sz="quarter" idx="3"/>
          </p:nvPr>
        </p:nvSpPr>
        <p:spPr>
          <a:xfrm>
            <a:off x="930911" y="3335976"/>
            <a:ext cx="7447280" cy="3160395"/>
          </a:xfrm>
          <a:prstGeom prst="rect">
            <a:avLst/>
          </a:prstGeom>
        </p:spPr>
        <p:txBody>
          <a:bodyPr vert="horz" lIns="91563" tIns="45782" rIns="91563" bIns="45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670729"/>
            <a:ext cx="4033943" cy="351155"/>
          </a:xfrm>
          <a:prstGeom prst="rect">
            <a:avLst/>
          </a:prstGeom>
        </p:spPr>
        <p:txBody>
          <a:bodyPr vert="horz" lIns="91563" tIns="45782" rIns="91563" bIns="45782" rtlCol="0" anchor="b"/>
          <a:lstStyle>
            <a:lvl1pPr algn="l">
              <a:defRPr sz="1200"/>
            </a:lvl1pPr>
          </a:lstStyle>
          <a:p>
            <a:endParaRPr lang="en-US"/>
          </a:p>
        </p:txBody>
      </p:sp>
      <p:sp>
        <p:nvSpPr>
          <p:cNvPr id="7" name="Slide Number Placeholder 6"/>
          <p:cNvSpPr>
            <a:spLocks noGrp="1"/>
          </p:cNvSpPr>
          <p:nvPr>
            <p:ph type="sldNum" sz="quarter" idx="5"/>
          </p:nvPr>
        </p:nvSpPr>
        <p:spPr>
          <a:xfrm>
            <a:off x="5273010" y="6670729"/>
            <a:ext cx="4033943" cy="351155"/>
          </a:xfrm>
          <a:prstGeom prst="rect">
            <a:avLst/>
          </a:prstGeom>
        </p:spPr>
        <p:txBody>
          <a:bodyPr vert="horz" lIns="91563" tIns="45782" rIns="91563" bIns="45782"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hf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t>1</a:t>
            </a:fld>
            <a:endParaRPr lang="en-US"/>
          </a:p>
        </p:txBody>
      </p:sp>
      <p:sp>
        <p:nvSpPr>
          <p:cNvPr id="5" name="Header Placeholder 4"/>
          <p:cNvSpPr>
            <a:spLocks noGrp="1"/>
          </p:cNvSpPr>
          <p:nvPr>
            <p:ph type="hdr" sz="quarter" idx="11"/>
          </p:nvPr>
        </p:nvSpPr>
        <p:spPr/>
        <p:txBody>
          <a:bodyPr/>
          <a:lstStyle/>
          <a:p>
            <a:r>
              <a:rPr lang="en-US" smtClean="0"/>
              <a:t>2017 Commonwealth Fund International Health Policy Survey of Older Adults</a:t>
            </a:r>
            <a:endParaRPr lang="en-US"/>
          </a:p>
        </p:txBody>
      </p:sp>
    </p:spTree>
    <p:extLst>
      <p:ext uri="{BB962C8B-B14F-4D97-AF65-F5344CB8AC3E}">
        <p14:creationId xmlns:p14="http://schemas.microsoft.com/office/powerpoint/2010/main" val="329634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ACB9-4AB9-43FE-A3BD-1336906F30B3}" type="slidenum">
              <a:rPr lang="en-US" smtClean="0"/>
              <a:t>2</a:t>
            </a:fld>
            <a:endParaRPr lang="en-US"/>
          </a:p>
        </p:txBody>
      </p:sp>
    </p:spTree>
    <p:extLst>
      <p:ext uri="{BB962C8B-B14F-4D97-AF65-F5344CB8AC3E}">
        <p14:creationId xmlns:p14="http://schemas.microsoft.com/office/powerpoint/2010/main" val="230052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180D2E-CF65-4839-95FF-77B3E1E8BB3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039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ACB9-4AB9-43FE-A3BD-1336906F30B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7449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ACB9-4AB9-43FE-A3BD-1336906F30B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1115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ACB9-4AB9-43FE-A3BD-1336906F30B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4362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1144588"/>
            <a:ext cx="4124325" cy="3092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ACB9-4AB9-43FE-A3BD-1336906F30B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66099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30</a:t>
            </a:fld>
            <a:endParaRPr lang="en-US"/>
          </a:p>
        </p:txBody>
      </p:sp>
    </p:spTree>
    <p:extLst>
      <p:ext uri="{BB962C8B-B14F-4D97-AF65-F5344CB8AC3E}">
        <p14:creationId xmlns:p14="http://schemas.microsoft.com/office/powerpoint/2010/main" val="4220567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6188783"/>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02488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Tree>
    <p:extLst>
      <p:ext uri="{BB962C8B-B14F-4D97-AF65-F5344CB8AC3E}">
        <p14:creationId xmlns:p14="http://schemas.microsoft.com/office/powerpoint/2010/main" val="2249687676"/>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Tree>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Tree>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dirty="0">
              <a:solidFill>
                <a:schemeClr val="accent2">
                  <a:lumMod val="20000"/>
                  <a:lumOff val="8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Tree>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618709387"/>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Tree>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Tree>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dirty="0">
              <a:solidFill>
                <a:schemeClr val="accent4"/>
              </a:solidFill>
              <a:latin typeface="+mn-lt"/>
            </a:endParaRPr>
          </a:p>
        </p:txBody>
      </p:sp>
    </p:spTree>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dirty="0">
              <a:solidFill>
                <a:schemeClr val="bg2">
                  <a:lumMod val="40000"/>
                  <a:lumOff val="60000"/>
                </a:schemeClr>
              </a:solidFill>
              <a:latin typeface="+mn-lt"/>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40000"/>
                    <a:lumOff val="60000"/>
                  </a:schemeClr>
                </a:solidFill>
                <a:latin typeface="+mn-lt"/>
              </a:rPr>
              <a:pPr algn="r"/>
              <a:t>‹#›</a:t>
            </a:fld>
            <a:endParaRPr lang="en-US" sz="900" dirty="0">
              <a:solidFill>
                <a:schemeClr val="accent2">
                  <a:lumMod val="40000"/>
                  <a:lumOff val="60000"/>
                </a:schemeClr>
              </a:solidFill>
              <a:latin typeface="+mn-lt"/>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dirty="0">
              <a:solidFill>
                <a:schemeClr val="bg2">
                  <a:lumMod val="40000"/>
                  <a:lumOff val="60000"/>
                </a:schemeClr>
              </a:solidFill>
              <a:latin typeface="+mn-lt"/>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dirty="0">
              <a:solidFill>
                <a:schemeClr val="accent4">
                  <a:lumMod val="40000"/>
                  <a:lumOff val="60000"/>
                </a:schemeClr>
              </a:solidFill>
              <a:latin typeface="+mn-lt"/>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dirty="0">
              <a:solidFill>
                <a:schemeClr val="accent5">
                  <a:lumMod val="40000"/>
                  <a:lumOff val="60000"/>
                </a:schemeClr>
              </a:solidFill>
              <a:latin typeface="+mn-lt"/>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t>2/5/2018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ea typeface="MS PGothic" pitchFamily="34" charset="-128"/>
              </a:rPr>
              <a:pPr/>
              <a:t>‹#›</a:t>
            </a:fld>
            <a:endParaRPr lang="en-US" dirty="0">
              <a:ea typeface="MS PGothic" pitchFamily="34" charset="-128"/>
            </a:endParaRPr>
          </a:p>
        </p:txBody>
      </p:sp>
    </p:spTree>
    <p:extLst>
      <p:ext uri="{BB962C8B-B14F-4D97-AF65-F5344CB8AC3E}">
        <p14:creationId xmlns:p14="http://schemas.microsoft.com/office/powerpoint/2010/main" val="3687310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368B5965-72EB-4707-AAFE-0CB5C8EF5DEF}" type="datetime1">
              <a:rPr lang="en-US" smtClean="0">
                <a:solidFill>
                  <a:prstClr val="black">
                    <a:tint val="75000"/>
                  </a:prstClr>
                </a:solidFill>
              </a:rPr>
              <a:t>2/5/2018</a:t>
            </a:fld>
            <a:endParaRPr lang="en-US" dirty="0">
              <a:solidFill>
                <a:prstClr val="black">
                  <a:tint val="75000"/>
                </a:prstClr>
              </a:solidFill>
            </a:endParaRPr>
          </a:p>
        </p:txBody>
      </p:sp>
      <p:sp>
        <p:nvSpPr>
          <p:cNvPr id="6" name="Slide Number Placeholder 8"/>
          <p:cNvSpPr>
            <a:spLocks noGrp="1"/>
          </p:cNvSpPr>
          <p:nvPr>
            <p:ph type="sldNum" sz="quarter" idx="12"/>
          </p:nvPr>
        </p:nvSpPr>
        <p:spPr>
          <a:xfrm>
            <a:off x="8576729" y="6102349"/>
            <a:ext cx="1100667" cy="228600"/>
          </a:xfrm>
          <a:prstGeom prst="rect">
            <a:avLst/>
          </a:prstGeom>
        </p:spPr>
        <p:txBody>
          <a:bodyPr/>
          <a:lstStyle/>
          <a:p>
            <a:fld id="{214BFDC1-6623-4AEF-B948-A7E746857E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35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dirty="0">
              <a:solidFill>
                <a:schemeClr val="accent4">
                  <a:lumMod val="40000"/>
                  <a:lumOff val="6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dirty="0">
              <a:solidFill>
                <a:schemeClr val="accent5">
                  <a:lumMod val="40000"/>
                  <a:lumOff val="60000"/>
                </a:schemeClr>
              </a:solidFill>
              <a:latin typeface="+mn-lt"/>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38" r:id="rId3"/>
    <p:sldLayoutId id="2147483736" r:id="rId4"/>
    <p:sldLayoutId id="2147483737" r:id="rId5"/>
    <p:sldLayoutId id="2147483739"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12" r:id="rId17"/>
    <p:sldLayoutId id="2147483781" r:id="rId18"/>
    <p:sldLayoutId id="2147483782" r:id="rId19"/>
    <p:sldLayoutId id="2147483751" r:id="rId20"/>
    <p:sldLayoutId id="2147483796" r:id="rId21"/>
    <p:sldLayoutId id="2147483797" r:id="rId22"/>
    <p:sldLayoutId id="2147483722" r:id="rId23"/>
    <p:sldLayoutId id="2147483763" r:id="rId24"/>
    <p:sldLayoutId id="2147483791" r:id="rId25"/>
    <p:sldLayoutId id="2147483750" r:id="rId26"/>
    <p:sldLayoutId id="2147483798" r:id="rId27"/>
    <p:sldLayoutId id="2147483799" r:id="rId28"/>
    <p:sldLayoutId id="2147483786" r:id="rId29"/>
    <p:sldLayoutId id="2147483787" r:id="rId30"/>
    <p:sldLayoutId id="2147483733" r:id="rId31"/>
    <p:sldLayoutId id="2147483800" r:id="rId32"/>
    <p:sldLayoutId id="2147483801" r:id="rId33"/>
    <p:sldLayoutId id="2147483802" r:id="rId34"/>
    <p:sldLayoutId id="2147483764" r:id="rId35"/>
    <p:sldLayoutId id="2147483762" r:id="rId36"/>
    <p:sldLayoutId id="2147483790" r:id="rId37"/>
    <p:sldLayoutId id="2147483806" r:id="rId38"/>
    <p:sldLayoutId id="2147483805" r:id="rId39"/>
    <p:sldLayoutId id="2147483792" r:id="rId40"/>
    <p:sldLayoutId id="2147483793" r:id="rId41"/>
    <p:sldLayoutId id="2147483794" r:id="rId42"/>
    <p:sldLayoutId id="2147483795" r:id="rId43"/>
    <p:sldLayoutId id="2147483767" r:id="rId44"/>
    <p:sldLayoutId id="2147483803" r:id="rId45"/>
    <p:sldLayoutId id="2147483804" r:id="rId46"/>
    <p:sldLayoutId id="2147483807" r:id="rId47"/>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bwMode="auto">
          <a:xfrm>
            <a:off x="0" y="1612018"/>
            <a:ext cx="9144000" cy="2819400"/>
          </a:xfrm>
          <a:prstGeom prst="rect">
            <a:avLst/>
          </a:prstGeom>
          <a:solidFill>
            <a:srgbClr val="08263E">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bwMode="auto">
          <a:xfrm>
            <a:off x="13699" y="1866017"/>
            <a:ext cx="9144000" cy="2338475"/>
          </a:xfrm>
          <a:prstGeom prst="rect">
            <a:avLst/>
          </a:prstGeom>
          <a:solidFill>
            <a:srgbClr val="08263E">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2" name="Text Placeholder 1"/>
          <p:cNvSpPr>
            <a:spLocks noGrp="1"/>
          </p:cNvSpPr>
          <p:nvPr>
            <p:ph type="body" sz="quarter" idx="11"/>
          </p:nvPr>
        </p:nvSpPr>
        <p:spPr>
          <a:xfrm>
            <a:off x="652028" y="3459806"/>
            <a:ext cx="6116216" cy="924375"/>
          </a:xfrm>
        </p:spPr>
        <p:txBody>
          <a:bodyPr/>
          <a:lstStyle/>
          <a:p>
            <a:r>
              <a:rPr lang="en-US" dirty="0" smtClean="0">
                <a:latin typeface="Lato" panose="020F0502020204030203" pitchFamily="34" charset="0"/>
                <a:ea typeface="Lato" panose="020F0502020204030203" pitchFamily="34" charset="0"/>
                <a:cs typeface="Lato" panose="020F0502020204030203" pitchFamily="34" charset="0"/>
              </a:rPr>
              <a:t>Roosa Tikkanen</a:t>
            </a:r>
          </a:p>
          <a:p>
            <a:r>
              <a:rPr lang="en-US" dirty="0" smtClean="0">
                <a:latin typeface="Lato" panose="020F0502020204030203" pitchFamily="34" charset="0"/>
                <a:ea typeface="Lato" panose="020F0502020204030203" pitchFamily="34" charset="0"/>
                <a:cs typeface="Lato" panose="020F0502020204030203" pitchFamily="34" charset="0"/>
              </a:rPr>
              <a:t>The Commonwealth Fund</a:t>
            </a:r>
          </a:p>
        </p:txBody>
      </p:sp>
      <p:sp>
        <p:nvSpPr>
          <p:cNvPr id="3" name="Title 2"/>
          <p:cNvSpPr>
            <a:spLocks noGrp="1"/>
          </p:cNvSpPr>
          <p:nvPr>
            <p:ph type="ctrTitle"/>
          </p:nvPr>
        </p:nvSpPr>
        <p:spPr>
          <a:xfrm>
            <a:off x="652028" y="1062924"/>
            <a:ext cx="7772400" cy="2221708"/>
          </a:xfrm>
        </p:spPr>
        <p:txBody>
          <a:bodyPr>
            <a:normAutofit/>
          </a:bodyPr>
          <a:lstStyle/>
          <a:p>
            <a:r>
              <a:rPr lang="en-US" sz="4000" dirty="0">
                <a:latin typeface="Lato" panose="020F0502020204030203" pitchFamily="34" charset="0"/>
                <a:ea typeface="Lato" panose="020F0502020204030203" pitchFamily="34" charset="0"/>
                <a:cs typeface="Lato" panose="020F0502020204030203" pitchFamily="34" charset="0"/>
              </a:rPr>
              <a:t>Multinational Comparisons</a:t>
            </a:r>
            <a:br>
              <a:rPr lang="en-US" sz="4000" dirty="0">
                <a:latin typeface="Lato" panose="020F0502020204030203" pitchFamily="34" charset="0"/>
                <a:ea typeface="Lato" panose="020F0502020204030203" pitchFamily="34" charset="0"/>
                <a:cs typeface="Lato" panose="020F0502020204030203" pitchFamily="34" charset="0"/>
              </a:rPr>
            </a:br>
            <a:r>
              <a:rPr lang="en-US" sz="4000" dirty="0">
                <a:latin typeface="Lato" panose="020F0502020204030203" pitchFamily="34" charset="0"/>
                <a:ea typeface="Lato" panose="020F0502020204030203" pitchFamily="34" charset="0"/>
                <a:cs typeface="Lato" panose="020F0502020204030203" pitchFamily="34" charset="0"/>
              </a:rPr>
              <a:t>of Health Systems Data, 2017</a:t>
            </a:r>
          </a:p>
        </p:txBody>
      </p:sp>
    </p:spTree>
    <p:extLst>
      <p:ext uri="{BB962C8B-B14F-4D97-AF65-F5344CB8AC3E}">
        <p14:creationId xmlns:p14="http://schemas.microsoft.com/office/powerpoint/2010/main" val="3859024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a:t>Source: E.H. Bradley, L.A. Taylor, H.V. </a:t>
            </a:r>
            <a:r>
              <a:rPr lang="en-US" dirty="0" err="1"/>
              <a:t>Fineberg</a:t>
            </a:r>
            <a:r>
              <a:rPr lang="en-US" dirty="0"/>
              <a:t>, The American Health Care Paradox: Why Spending </a:t>
            </a:r>
          </a:p>
          <a:p>
            <a:r>
              <a:rPr lang="en-US" dirty="0"/>
              <a:t>More is Getting Us Less, Public Affairs, 2013</a:t>
            </a:r>
            <a:r>
              <a:rPr lang="en-US" dirty="0" smtClean="0"/>
              <a:t>.</a:t>
            </a:r>
            <a:endParaRPr lang="en-US" dirty="0"/>
          </a:p>
        </p:txBody>
      </p:sp>
      <p:sp>
        <p:nvSpPr>
          <p:cNvPr id="7" name="Subtitle 6"/>
          <p:cNvSpPr>
            <a:spLocks noGrp="1"/>
          </p:cNvSpPr>
          <p:nvPr>
            <p:ph type="subTitle" idx="1"/>
          </p:nvPr>
        </p:nvSpPr>
        <p:spPr/>
        <p:txBody>
          <a:bodyPr/>
          <a:lstStyle/>
          <a:p>
            <a:r>
              <a:rPr lang="en-US" dirty="0"/>
              <a:t>HEALTH CARE SPENDING</a:t>
            </a:r>
          </a:p>
        </p:txBody>
      </p:sp>
      <p:sp>
        <p:nvSpPr>
          <p:cNvPr id="6" name="Title 5"/>
          <p:cNvSpPr>
            <a:spLocks noGrp="1"/>
          </p:cNvSpPr>
          <p:nvPr>
            <p:ph type="ctrTitle"/>
          </p:nvPr>
        </p:nvSpPr>
        <p:spPr/>
        <p:txBody>
          <a:bodyPr>
            <a:normAutofit/>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Health vs Social Care Spending, % GDP</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smtClean="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smtClean="0">
                <a:solidFill>
                  <a:srgbClr val="4C515A"/>
                </a:solidFill>
                <a:latin typeface="Lato" panose="020F0502020204030203" pitchFamily="34" charset="0"/>
                <a:ea typeface="Lato" panose="020F0502020204030203" pitchFamily="34" charset="0"/>
                <a:cs typeface="Lato" panose="020F0502020204030203" pitchFamily="34" charset="0"/>
              </a:rPr>
            </a:br>
            <a:r>
              <a:rPr lang="en-US" sz="1800" b="0" i="1" dirty="0" smtClean="0">
                <a:solidFill>
                  <a:srgbClr val="4C515A"/>
                </a:solidFill>
                <a:latin typeface="Lato" panose="020F0502020204030203" pitchFamily="34" charset="0"/>
                <a:ea typeface="Lato" panose="020F0502020204030203" pitchFamily="34" charset="0"/>
                <a:cs typeface="Lato" panose="020F0502020204030203" pitchFamily="34" charset="0"/>
              </a:rPr>
              <a:t>Adjusted for Differences in Cost of Living</a:t>
            </a:r>
            <a:endParaRPr lang="en-US" dirty="0"/>
          </a:p>
        </p:txBody>
      </p:sp>
      <p:graphicFrame>
        <p:nvGraphicFramePr>
          <p:cNvPr id="11" name="Object 2"/>
          <p:cNvGraphicFramePr>
            <a:graphicFrameLocks noChangeAspect="1"/>
          </p:cNvGraphicFramePr>
          <p:nvPr>
            <p:extLst>
              <p:ext uri="{D42A27DB-BD31-4B8C-83A1-F6EECF244321}">
                <p14:modId xmlns:p14="http://schemas.microsoft.com/office/powerpoint/2010/main" val="2589325579"/>
              </p:ext>
            </p:extLst>
          </p:nvPr>
        </p:nvGraphicFramePr>
        <p:xfrm>
          <a:off x="507998" y="1066800"/>
          <a:ext cx="8407401"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7999" y="1367531"/>
            <a:ext cx="1226918"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Percent (%)</a:t>
            </a:r>
            <a:endParaRPr lang="en-US" sz="1200"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3269429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2"/>
          <p:cNvSpPr txBox="1">
            <a:spLocks noChangeArrowheads="1"/>
          </p:cNvSpPr>
          <p:nvPr/>
        </p:nvSpPr>
        <p:spPr>
          <a:xfrm>
            <a:off x="762000" y="3962400"/>
            <a:ext cx="8001000" cy="274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600"/>
              </a:spcAft>
            </a:pPr>
            <a:endParaRPr lang="en-US" sz="4800" b="1"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2"/>
          <p:cNvSpPr txBox="1">
            <a:spLocks noChangeArrowheads="1"/>
          </p:cNvSpPr>
          <p:nvPr/>
        </p:nvSpPr>
        <p:spPr>
          <a:xfrm>
            <a:off x="6781800" y="2438400"/>
            <a:ext cx="2133600"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600"/>
              </a:spcAft>
            </a:pPr>
            <a:endParaRPr lang="en-US" sz="40000" dirty="0">
              <a:solidFill>
                <a:prstClr val="white">
                  <a:alpha val="20000"/>
                </a:prstClr>
              </a:solidFill>
            </a:endParaRPr>
          </a:p>
        </p:txBody>
      </p:sp>
      <p:sp>
        <p:nvSpPr>
          <p:cNvPr id="4" name="Title 3"/>
          <p:cNvSpPr>
            <a:spLocks noGrp="1"/>
          </p:cNvSpPr>
          <p:nvPr>
            <p:ph type="ctrTitle"/>
          </p:nvPr>
        </p:nvSpPr>
        <p:spPr/>
        <p:txBody>
          <a:bodyPr>
            <a:noAutofit/>
          </a:bodyPr>
          <a:lstStyle/>
          <a:p>
            <a:pPr algn="r"/>
            <a:r>
              <a:rPr lang="en-US" sz="4400" dirty="0">
                <a:solidFill>
                  <a:prstClr val="white"/>
                </a:solidFill>
                <a:latin typeface="Lato" panose="020F0502020204030203" pitchFamily="34" charset="0"/>
                <a:ea typeface="Lato" panose="020F0502020204030203" pitchFamily="34" charset="0"/>
                <a:cs typeface="Lato" panose="020F0502020204030203" pitchFamily="34" charset="0"/>
              </a:rPr>
              <a:t>Health Care Resource </a:t>
            </a:r>
            <a:r>
              <a:rPr lang="en-US" sz="4400" dirty="0" smtClean="0">
                <a:solidFill>
                  <a:prstClr val="white"/>
                </a:solidFill>
                <a:latin typeface="Lato" panose="020F0502020204030203" pitchFamily="34" charset="0"/>
                <a:ea typeface="Lato" panose="020F0502020204030203" pitchFamily="34" charset="0"/>
                <a:cs typeface="Lato" panose="020F0502020204030203" pitchFamily="34" charset="0"/>
              </a:rPr>
              <a:t/>
            </a:r>
            <a:br>
              <a:rPr lang="en-US" sz="4400" dirty="0" smtClean="0">
                <a:solidFill>
                  <a:prstClr val="white"/>
                </a:solidFill>
                <a:latin typeface="Lato" panose="020F0502020204030203" pitchFamily="34" charset="0"/>
                <a:ea typeface="Lato" panose="020F0502020204030203" pitchFamily="34" charset="0"/>
                <a:cs typeface="Lato" panose="020F0502020204030203" pitchFamily="34" charset="0"/>
              </a:rPr>
            </a:br>
            <a:r>
              <a:rPr lang="en-US" sz="4400" dirty="0" smtClean="0">
                <a:solidFill>
                  <a:prstClr val="white"/>
                </a:solidFill>
                <a:latin typeface="Lato" panose="020F0502020204030203" pitchFamily="34" charset="0"/>
                <a:ea typeface="Lato" panose="020F0502020204030203" pitchFamily="34" charset="0"/>
                <a:cs typeface="Lato" panose="020F0502020204030203" pitchFamily="34" charset="0"/>
              </a:rPr>
              <a:t>Supply </a:t>
            </a:r>
            <a:r>
              <a:rPr lang="en-US" sz="4400" dirty="0">
                <a:solidFill>
                  <a:prstClr val="white"/>
                </a:solidFill>
                <a:latin typeface="Lato" panose="020F0502020204030203" pitchFamily="34" charset="0"/>
                <a:ea typeface="Lato" panose="020F0502020204030203" pitchFamily="34" charset="0"/>
                <a:cs typeface="Lato" panose="020F0502020204030203" pitchFamily="34" charset="0"/>
              </a:rPr>
              <a:t>&amp; </a:t>
            </a:r>
            <a:r>
              <a:rPr lang="en-US" sz="4400" dirty="0" smtClean="0">
                <a:solidFill>
                  <a:prstClr val="white"/>
                </a:solidFill>
                <a:latin typeface="Lato" panose="020F0502020204030203" pitchFamily="34" charset="0"/>
                <a:ea typeface="Lato" panose="020F0502020204030203" pitchFamily="34" charset="0"/>
                <a:cs typeface="Lato" panose="020F0502020204030203" pitchFamily="34" charset="0"/>
              </a:rPr>
              <a:t>Workforce</a:t>
            </a:r>
            <a:endParaRPr lang="en-US" sz="4000" dirty="0"/>
          </a:p>
        </p:txBody>
      </p:sp>
    </p:spTree>
    <p:extLst>
      <p:ext uri="{BB962C8B-B14F-4D97-AF65-F5344CB8AC3E}">
        <p14:creationId xmlns:p14="http://schemas.microsoft.com/office/powerpoint/2010/main" val="336528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a:bodyPr>
          <a:lstStyle/>
          <a:p>
            <a:r>
              <a:rPr lang="en-US" dirty="0" smtClean="0"/>
              <a:t>Data reflect head counts per 1,000 population. Data for physicians represent practicing </a:t>
            </a:r>
            <a:r>
              <a:rPr lang="en-US" dirty="0"/>
              <a:t>physicians except for Canada, France, Netherlands and Switzerland (Professionally Active </a:t>
            </a:r>
            <a:r>
              <a:rPr lang="en-US" dirty="0" smtClean="0"/>
              <a:t>Physicians). Data for nurses reflect practicing nurses except </a:t>
            </a:r>
            <a:r>
              <a:rPr lang="en-US" dirty="0"/>
              <a:t>for France, Netherlands and US (Professionally Active Nurses</a:t>
            </a:r>
            <a:r>
              <a:rPr lang="en-US" dirty="0" smtClean="0"/>
              <a:t>). *</a:t>
            </a:r>
            <a:r>
              <a:rPr lang="en-US" dirty="0"/>
              <a:t>2014 data; ** 2013 data. </a:t>
            </a:r>
          </a:p>
          <a:p>
            <a:r>
              <a:rPr lang="en-US" dirty="0" smtClean="0"/>
              <a:t>Source</a:t>
            </a:r>
            <a:r>
              <a:rPr lang="en-US" dirty="0"/>
              <a:t>: OCED Health Data </a:t>
            </a:r>
            <a:r>
              <a:rPr lang="en-US" dirty="0" smtClean="0"/>
              <a:t>2017</a:t>
            </a:r>
            <a:endParaRPr lang="en-US" dirty="0"/>
          </a:p>
        </p:txBody>
      </p:sp>
      <p:sp>
        <p:nvSpPr>
          <p:cNvPr id="7" name="Subtitle 6"/>
          <p:cNvSpPr>
            <a:spLocks noGrp="1"/>
          </p:cNvSpPr>
          <p:nvPr>
            <p:ph type="subTitle" idx="1"/>
          </p:nvPr>
        </p:nvSpPr>
        <p:spPr/>
        <p:txBody>
          <a:bodyPr>
            <a:normAutofit/>
          </a:bodyPr>
          <a:lstStyle/>
          <a:p>
            <a:r>
              <a:rPr lang="en-US" dirty="0" smtClean="0"/>
              <a:t>HEALTH CARE RESOURCE SUPPLY &amp; WORKFORCE</a:t>
            </a:r>
            <a:endParaRPr lang="en-US" dirty="0"/>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Doctors and Nurses,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2000-2015</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br>
            <a:endParaRPr lang="en-US" dirty="0"/>
          </a:p>
        </p:txBody>
      </p:sp>
      <p:graphicFrame>
        <p:nvGraphicFramePr>
          <p:cNvPr id="12" name="Object 3">
            <a:extLst>
              <a:ext uri="{FF2B5EF4-FFF2-40B4-BE49-F238E27FC236}">
                <a16:creationId xmlns="" xmlns:a16="http://schemas.microsoft.com/office/drawing/2014/main" id="{DE3DDC39-FDDA-4EA2-BB40-A6384FBB1E07}"/>
              </a:ext>
            </a:extLst>
          </p:cNvPr>
          <p:cNvGraphicFramePr>
            <a:graphicFrameLocks noChangeAspect="1"/>
          </p:cNvGraphicFramePr>
          <p:nvPr>
            <p:extLst>
              <p:ext uri="{D42A27DB-BD31-4B8C-83A1-F6EECF244321}">
                <p14:modId xmlns:p14="http://schemas.microsoft.com/office/powerpoint/2010/main" val="4126890598"/>
              </p:ext>
            </p:extLst>
          </p:nvPr>
        </p:nvGraphicFramePr>
        <p:xfrm>
          <a:off x="4758267" y="1460626"/>
          <a:ext cx="4233333" cy="45476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Object 3">
            <a:extLst>
              <a:ext uri="{FF2B5EF4-FFF2-40B4-BE49-F238E27FC236}">
                <a16:creationId xmlns="" xmlns:a16="http://schemas.microsoft.com/office/drawing/2014/main" id="{DE3DDC39-FDDA-4EA2-BB40-A6384FBB1E07}"/>
              </a:ext>
            </a:extLst>
          </p:cNvPr>
          <p:cNvGraphicFramePr>
            <a:graphicFrameLocks noChangeAspect="1"/>
          </p:cNvGraphicFramePr>
          <p:nvPr>
            <p:extLst>
              <p:ext uri="{D42A27DB-BD31-4B8C-83A1-F6EECF244321}">
                <p14:modId xmlns:p14="http://schemas.microsoft.com/office/powerpoint/2010/main" val="1001481918"/>
              </p:ext>
            </p:extLst>
          </p:nvPr>
        </p:nvGraphicFramePr>
        <p:xfrm>
          <a:off x="609599" y="1460626"/>
          <a:ext cx="4216401" cy="460150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 xmlns:a16="http://schemas.microsoft.com/office/drawing/2014/main" id="{F80B8D25-63AF-4749-846B-BC3F7E77D73B}"/>
              </a:ext>
            </a:extLst>
          </p:cNvPr>
          <p:cNvSpPr txBox="1"/>
          <p:nvPr/>
        </p:nvSpPr>
        <p:spPr>
          <a:xfrm>
            <a:off x="1778483" y="1007887"/>
            <a:ext cx="1320317" cy="338554"/>
          </a:xfrm>
          <a:prstGeom prst="rect">
            <a:avLst/>
          </a:prstGeom>
          <a:noFill/>
        </p:spPr>
        <p:txBody>
          <a:bodyPr wrap="square" rtlCol="0">
            <a:spAutoFit/>
          </a:bodyPr>
          <a:lstStyle/>
          <a:p>
            <a:pPr defTabSz="914400"/>
            <a:r>
              <a:rPr lang="en-US" sz="1600" b="1" dirty="0" smtClean="0">
                <a:solidFill>
                  <a:srgbClr val="576258"/>
                </a:solidFill>
                <a:latin typeface="Lato" charset="0"/>
                <a:ea typeface="Lato" charset="0"/>
                <a:cs typeface="Lato" charset="0"/>
              </a:rPr>
              <a:t>Physicians</a:t>
            </a:r>
            <a:endParaRPr lang="en-US" sz="1600" b="1" dirty="0">
              <a:solidFill>
                <a:srgbClr val="576258"/>
              </a:solidFill>
              <a:latin typeface="Lato" charset="0"/>
              <a:ea typeface="Lato" charset="0"/>
              <a:cs typeface="Lato" charset="0"/>
            </a:endParaRPr>
          </a:p>
        </p:txBody>
      </p:sp>
      <p:sp>
        <p:nvSpPr>
          <p:cNvPr id="15" name="TextBox 14">
            <a:extLst>
              <a:ext uri="{FF2B5EF4-FFF2-40B4-BE49-F238E27FC236}">
                <a16:creationId xmlns="" xmlns:a16="http://schemas.microsoft.com/office/drawing/2014/main" id="{F80B8D25-63AF-4749-846B-BC3F7E77D73B}"/>
              </a:ext>
            </a:extLst>
          </p:cNvPr>
          <p:cNvSpPr txBox="1"/>
          <p:nvPr/>
        </p:nvSpPr>
        <p:spPr>
          <a:xfrm>
            <a:off x="6226691" y="1036347"/>
            <a:ext cx="1251493" cy="338554"/>
          </a:xfrm>
          <a:prstGeom prst="rect">
            <a:avLst/>
          </a:prstGeom>
          <a:noFill/>
        </p:spPr>
        <p:txBody>
          <a:bodyPr wrap="square" rtlCol="0">
            <a:spAutoFit/>
          </a:bodyPr>
          <a:lstStyle/>
          <a:p>
            <a:pPr defTabSz="914400"/>
            <a:r>
              <a:rPr lang="en-US" sz="1600" b="1" dirty="0" smtClean="0">
                <a:solidFill>
                  <a:srgbClr val="576258"/>
                </a:solidFill>
                <a:latin typeface="Lato" charset="0"/>
                <a:ea typeface="Lato" charset="0"/>
                <a:cs typeface="Lato" charset="0"/>
              </a:rPr>
              <a:t>Nurses</a:t>
            </a:r>
            <a:endParaRPr lang="en-US" sz="1600" b="1" dirty="0">
              <a:solidFill>
                <a:srgbClr val="576258"/>
              </a:solidFill>
              <a:latin typeface="Lato" charset="0"/>
              <a:ea typeface="Lato" charset="0"/>
              <a:cs typeface="Lato" charset="0"/>
            </a:endParaRPr>
          </a:p>
        </p:txBody>
      </p:sp>
      <p:sp>
        <p:nvSpPr>
          <p:cNvPr id="16" name="TextBox 15"/>
          <p:cNvSpPr txBox="1"/>
          <p:nvPr/>
        </p:nvSpPr>
        <p:spPr>
          <a:xfrm>
            <a:off x="507998" y="1314615"/>
            <a:ext cx="1758123"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Per 1,000 population</a:t>
            </a:r>
            <a:endParaRPr lang="en-US" sz="1200" dirty="0">
              <a:solidFill>
                <a:srgbClr val="576258"/>
              </a:solidFill>
              <a:latin typeface="Lato" charset="0"/>
              <a:ea typeface="Lato" charset="0"/>
              <a:cs typeface="Lato" charset="0"/>
            </a:endParaRPr>
          </a:p>
        </p:txBody>
      </p:sp>
      <p:sp>
        <p:nvSpPr>
          <p:cNvPr id="17" name="TextBox 16"/>
          <p:cNvSpPr txBox="1"/>
          <p:nvPr/>
        </p:nvSpPr>
        <p:spPr>
          <a:xfrm>
            <a:off x="4669570" y="1314615"/>
            <a:ext cx="1599039"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Per 1,000 population</a:t>
            </a:r>
            <a:endParaRPr lang="en-US" sz="1200" dirty="0">
              <a:solidFill>
                <a:srgbClr val="576258"/>
              </a:solidFill>
              <a:latin typeface="Lato" charset="0"/>
              <a:ea typeface="Lato" charset="0"/>
              <a:cs typeface="Lato" charset="0"/>
            </a:endParaRPr>
          </a:p>
        </p:txBody>
      </p:sp>
      <p:sp>
        <p:nvSpPr>
          <p:cNvPr id="11" name="TextBox 10"/>
          <p:cNvSpPr txBox="1"/>
          <p:nvPr/>
        </p:nvSpPr>
        <p:spPr>
          <a:xfrm>
            <a:off x="8051334" y="1316731"/>
            <a:ext cx="1050335" cy="261610"/>
          </a:xfrm>
          <a:prstGeom prst="rect">
            <a:avLst/>
          </a:prstGeom>
          <a:noFill/>
        </p:spPr>
        <p:txBody>
          <a:bodyPr wrap="square" rtlCol="0">
            <a:spAutoFit/>
          </a:bodyPr>
          <a:lstStyle/>
          <a:p>
            <a:pPr defTabSz="914400"/>
            <a:r>
              <a:rPr lang="en-US" sz="1100" i="1" dirty="0" smtClean="0">
                <a:solidFill>
                  <a:srgbClr val="576258"/>
                </a:solidFill>
                <a:latin typeface="Lato" charset="0"/>
                <a:ea typeface="Lato" charset="0"/>
                <a:cs typeface="Lato" charset="0"/>
              </a:rPr>
              <a:t>2015 data:</a:t>
            </a:r>
            <a:endParaRPr lang="en-US" sz="1100" i="1" dirty="0">
              <a:solidFill>
                <a:srgbClr val="576258"/>
              </a:solidFill>
              <a:latin typeface="Lato" charset="0"/>
              <a:ea typeface="Lato" charset="0"/>
              <a:cs typeface="Lato" charset="0"/>
            </a:endParaRPr>
          </a:p>
        </p:txBody>
      </p:sp>
      <p:sp>
        <p:nvSpPr>
          <p:cNvPr id="18" name="TextBox 17"/>
          <p:cNvSpPr txBox="1"/>
          <p:nvPr/>
        </p:nvSpPr>
        <p:spPr>
          <a:xfrm>
            <a:off x="3750265" y="1316731"/>
            <a:ext cx="1050335" cy="261610"/>
          </a:xfrm>
          <a:prstGeom prst="rect">
            <a:avLst/>
          </a:prstGeom>
          <a:noFill/>
        </p:spPr>
        <p:txBody>
          <a:bodyPr wrap="square" rtlCol="0">
            <a:spAutoFit/>
          </a:bodyPr>
          <a:lstStyle/>
          <a:p>
            <a:pPr defTabSz="914400"/>
            <a:r>
              <a:rPr lang="en-US" sz="1100" i="1" dirty="0" smtClean="0">
                <a:solidFill>
                  <a:srgbClr val="576258"/>
                </a:solidFill>
                <a:latin typeface="Lato" charset="0"/>
                <a:ea typeface="Lato" charset="0"/>
                <a:cs typeface="Lato" charset="0"/>
              </a:rPr>
              <a:t>2015 data:</a:t>
            </a:r>
            <a:endParaRPr lang="en-US" sz="1100" i="1"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2433819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smtClean="0"/>
              <a:t>Total hospital beds per 1,000 population. *2014 </a:t>
            </a:r>
            <a:r>
              <a:rPr lang="en-US" dirty="0"/>
              <a:t>data; **2013 data</a:t>
            </a:r>
            <a:r>
              <a:rPr lang="en-US" dirty="0" smtClean="0"/>
              <a:t>.</a:t>
            </a:r>
          </a:p>
          <a:p>
            <a:r>
              <a:rPr lang="en-US" dirty="0" smtClean="0"/>
              <a:t>Source</a:t>
            </a:r>
            <a:r>
              <a:rPr lang="en-US" dirty="0"/>
              <a:t>: OCED Health Data </a:t>
            </a:r>
            <a:r>
              <a:rPr lang="en-US" dirty="0" smtClean="0"/>
              <a:t>2017</a:t>
            </a:r>
            <a:endParaRPr lang="en-US" dirty="0"/>
          </a:p>
        </p:txBody>
      </p:sp>
      <p:sp>
        <p:nvSpPr>
          <p:cNvPr id="7" name="Subtitle 6"/>
          <p:cNvSpPr>
            <a:spLocks noGrp="1"/>
          </p:cNvSpPr>
          <p:nvPr>
            <p:ph type="subTitle" idx="1"/>
          </p:nvPr>
        </p:nvSpPr>
        <p:spPr/>
        <p:txBody>
          <a:bodyPr/>
          <a:lstStyle/>
          <a:p>
            <a:r>
              <a:rPr lang="en-US" dirty="0"/>
              <a:t>HEALTH CARE RESOURCE SUPPLY &amp; </a:t>
            </a:r>
            <a:r>
              <a:rPr lang="en-US" dirty="0" smtClean="0"/>
              <a:t>WORKFORCE</a:t>
            </a:r>
            <a:endParaRPr lang="en-US" dirty="0"/>
          </a:p>
        </p:txBody>
      </p:sp>
      <p:sp>
        <p:nvSpPr>
          <p:cNvPr id="6" name="Title 5"/>
          <p:cNvSpPr>
            <a:spLocks noGrp="1"/>
          </p:cNvSpPr>
          <p:nvPr>
            <p:ph type="ctrTitle"/>
          </p:nvPr>
        </p:nvSpPr>
        <p:spPr/>
        <p:txBody>
          <a:bodyPr/>
          <a:lstStyle/>
          <a:p>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Hospital Beds, 2000-2015</a:t>
            </a:r>
            <a:b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smtClean="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smtClean="0">
                <a:solidFill>
                  <a:srgbClr val="4C515A"/>
                </a:solidFill>
                <a:latin typeface="Lato" panose="020F0502020204030203" pitchFamily="34" charset="0"/>
                <a:ea typeface="Lato" panose="020F0502020204030203" pitchFamily="34" charset="0"/>
                <a:cs typeface="Lato" panose="020F0502020204030203" pitchFamily="34" charset="0"/>
              </a:rPr>
            </a:br>
            <a:r>
              <a:rPr lang="en-US" sz="1800" b="0" i="1" dirty="0" smtClean="0">
                <a:solidFill>
                  <a:srgbClr val="4C515A"/>
                </a:solidFill>
                <a:latin typeface="Lato" panose="020F0502020204030203" pitchFamily="34" charset="0"/>
                <a:ea typeface="Lato" panose="020F0502020204030203" pitchFamily="34" charset="0"/>
                <a:cs typeface="Lato" panose="020F0502020204030203" pitchFamily="34" charset="0"/>
              </a:rPr>
              <a:t>Per 1,000 population</a:t>
            </a:r>
            <a:endParaRPr lang="en-US" sz="1800" b="0" i="1" dirty="0"/>
          </a:p>
        </p:txBody>
      </p:sp>
      <p:graphicFrame>
        <p:nvGraphicFramePr>
          <p:cNvPr id="11" name="Object 3">
            <a:extLst>
              <a:ext uri="{FF2B5EF4-FFF2-40B4-BE49-F238E27FC236}">
                <a16:creationId xmlns="" xmlns:a16="http://schemas.microsoft.com/office/drawing/2014/main" id="{DE3DDC39-FDDA-4EA2-BB40-A6384FBB1E07}"/>
              </a:ext>
            </a:extLst>
          </p:cNvPr>
          <p:cNvGraphicFramePr>
            <a:graphicFrameLocks noChangeAspect="1"/>
          </p:cNvGraphicFramePr>
          <p:nvPr>
            <p:extLst>
              <p:ext uri="{D42A27DB-BD31-4B8C-83A1-F6EECF244321}">
                <p14:modId xmlns:p14="http://schemas.microsoft.com/office/powerpoint/2010/main" val="3926715060"/>
              </p:ext>
            </p:extLst>
          </p:nvPr>
        </p:nvGraphicFramePr>
        <p:xfrm>
          <a:off x="203200" y="1562101"/>
          <a:ext cx="8893209" cy="43053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7999" y="1367531"/>
            <a:ext cx="2791792" cy="276999"/>
          </a:xfrm>
          <a:prstGeom prst="rect">
            <a:avLst/>
          </a:prstGeom>
          <a:noFill/>
        </p:spPr>
        <p:txBody>
          <a:bodyPr wrap="square" rtlCol="0">
            <a:spAutoFit/>
          </a:bodyPr>
          <a:lstStyle/>
          <a:p>
            <a:pPr defTabSz="914400"/>
            <a:r>
              <a:rPr lang="en-US" sz="1200" dirty="0">
                <a:solidFill>
                  <a:srgbClr val="576258"/>
                </a:solidFill>
                <a:latin typeface="Lato" charset="0"/>
                <a:ea typeface="Lato" charset="0"/>
                <a:cs typeface="Lato" charset="0"/>
              </a:rPr>
              <a:t>B</a:t>
            </a:r>
            <a:r>
              <a:rPr lang="en-US" sz="1200" dirty="0" smtClean="0">
                <a:solidFill>
                  <a:srgbClr val="576258"/>
                </a:solidFill>
                <a:latin typeface="Lato" charset="0"/>
                <a:ea typeface="Lato" charset="0"/>
                <a:cs typeface="Lato" charset="0"/>
              </a:rPr>
              <a:t>eds per 1,000</a:t>
            </a:r>
            <a:endParaRPr lang="en-US" sz="1200" dirty="0">
              <a:solidFill>
                <a:srgbClr val="576258"/>
              </a:solidFill>
              <a:latin typeface="Lato" charset="0"/>
              <a:ea typeface="Lato" charset="0"/>
              <a:cs typeface="Lato" charset="0"/>
            </a:endParaRPr>
          </a:p>
        </p:txBody>
      </p:sp>
      <p:sp>
        <p:nvSpPr>
          <p:cNvPr id="8" name="TextBox 7"/>
          <p:cNvSpPr txBox="1"/>
          <p:nvPr/>
        </p:nvSpPr>
        <p:spPr>
          <a:xfrm>
            <a:off x="7712663" y="1316731"/>
            <a:ext cx="1050335" cy="276999"/>
          </a:xfrm>
          <a:prstGeom prst="rect">
            <a:avLst/>
          </a:prstGeom>
          <a:noFill/>
        </p:spPr>
        <p:txBody>
          <a:bodyPr wrap="square" rtlCol="0">
            <a:spAutoFit/>
          </a:bodyPr>
          <a:lstStyle/>
          <a:p>
            <a:pPr defTabSz="914400"/>
            <a:r>
              <a:rPr lang="en-US" sz="1200" i="1" dirty="0" smtClean="0">
                <a:solidFill>
                  <a:srgbClr val="576258"/>
                </a:solidFill>
                <a:latin typeface="Lato" charset="0"/>
                <a:ea typeface="Lato" charset="0"/>
                <a:cs typeface="Lato" charset="0"/>
              </a:rPr>
              <a:t>2015 data:</a:t>
            </a:r>
            <a:endParaRPr lang="en-US" sz="1200" i="1"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64847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 y="-3490"/>
            <a:ext cx="9144000" cy="6858000"/>
          </a:xfrm>
          <a:prstGeom prst="rect">
            <a:avLst/>
          </a:prstGeom>
        </p:spPr>
      </p:pic>
      <p:sp>
        <p:nvSpPr>
          <p:cNvPr id="442370" name="Rectangle 2"/>
          <p:cNvSpPr>
            <a:spLocks noGrp="1" noChangeArrowheads="1"/>
          </p:cNvSpPr>
          <p:nvPr>
            <p:ph type="ctrTitle"/>
          </p:nvPr>
        </p:nvSpPr>
        <p:spPr/>
        <p:txBody>
          <a:bodyPr>
            <a:noAutofit/>
          </a:bodyPr>
          <a:lstStyle/>
          <a:p>
            <a:pPr algn="r">
              <a:spcAft>
                <a:spcPts val="600"/>
              </a:spcAft>
            </a:pPr>
            <a:r>
              <a:rPr lang="en-US" sz="4400" b="1" dirty="0">
                <a:solidFill>
                  <a:schemeClr val="bg1"/>
                </a:solidFill>
                <a:latin typeface="Lato" panose="020F0502020204030203" pitchFamily="34" charset="0"/>
                <a:ea typeface="Lato" panose="020F0502020204030203" pitchFamily="34" charset="0"/>
                <a:cs typeface="Lato" panose="020F0502020204030203" pitchFamily="34" charset="0"/>
              </a:rPr>
              <a:t>Health Utilization</a:t>
            </a:r>
          </a:p>
        </p:txBody>
      </p:sp>
      <p:sp>
        <p:nvSpPr>
          <p:cNvPr id="6" name="Rectangle 2"/>
          <p:cNvSpPr txBox="1">
            <a:spLocks noChangeArrowheads="1"/>
          </p:cNvSpPr>
          <p:nvPr/>
        </p:nvSpPr>
        <p:spPr>
          <a:xfrm>
            <a:off x="7086600" y="2438400"/>
            <a:ext cx="2133600"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600"/>
              </a:spcAft>
            </a:pPr>
            <a:endParaRPr lang="en-US" sz="40000" dirty="0">
              <a:solidFill>
                <a:prstClr val="white">
                  <a:alpha val="20000"/>
                </a:prst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99462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smtClean="0"/>
              <a:t>* Or nearest year; 2014 </a:t>
            </a:r>
            <a:r>
              <a:rPr lang="en-US" dirty="0"/>
              <a:t>for France; 2012 for Switzerland and New Zealand; 2011 for United </a:t>
            </a:r>
            <a:r>
              <a:rPr lang="en-US" dirty="0" smtClean="0"/>
              <a:t>States. No recent data for the UK (since 2009). Data reflect consultations delivered in all settings, including in the patient’s home, but excluding telephone and email contacts</a:t>
            </a:r>
            <a:r>
              <a:rPr lang="en-US" dirty="0"/>
              <a:t>. ‘OECD median’ reflects the median of 35 OECD countries</a:t>
            </a:r>
            <a:r>
              <a:rPr lang="en-US" dirty="0" smtClean="0"/>
              <a:t>.</a:t>
            </a:r>
            <a:endParaRPr lang="en-US" dirty="0" smtClean="0"/>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smtClean="0"/>
              <a:t>HEALTH UTILIZATION</a:t>
            </a:r>
            <a:endParaRPr lang="en-US" dirty="0"/>
          </a:p>
        </p:txBody>
      </p:sp>
      <p:sp>
        <p:nvSpPr>
          <p:cNvPr id="6" name="Title 5"/>
          <p:cNvSpPr>
            <a:spLocks noGrp="1"/>
          </p:cNvSpPr>
          <p:nvPr>
            <p:ph type="ctrTitle"/>
          </p:nvPr>
        </p:nvSpPr>
        <p:spPr/>
        <p:txBody>
          <a:bodyPr>
            <a:normAutofit fontScale="90000"/>
          </a:bodyPr>
          <a:lstStyle/>
          <a:p>
            <a:r>
              <a:rPr lang="en-US" dirty="0">
                <a:solidFill>
                  <a:srgbClr val="4C515A"/>
                </a:solidFill>
                <a:latin typeface="Lato" panose="020F0502020204030203" pitchFamily="34" charset="0"/>
                <a:ea typeface="Lato" panose="020F0502020204030203" pitchFamily="34" charset="0"/>
                <a:cs typeface="Lato" panose="020F0502020204030203" pitchFamily="34" charset="0"/>
              </a:rPr>
              <a:t>Doctor </a:t>
            </a:r>
            <a:r>
              <a:rPr lang="en-US" dirty="0" smtClean="0">
                <a:solidFill>
                  <a:srgbClr val="4C515A"/>
                </a:solidFill>
                <a:latin typeface="Lato" panose="020F0502020204030203" pitchFamily="34" charset="0"/>
                <a:ea typeface="Lato" panose="020F0502020204030203" pitchFamily="34" charset="0"/>
                <a:cs typeface="Lato" panose="020F0502020204030203" pitchFamily="34" charset="0"/>
              </a:rPr>
              <a:t>Consultations per Capita, </a:t>
            </a:r>
            <a:r>
              <a:rPr lang="en-US" dirty="0">
                <a:solidFill>
                  <a:srgbClr val="4C515A"/>
                </a:solidFill>
                <a:latin typeface="Lato" panose="020F0502020204030203" pitchFamily="34" charset="0"/>
                <a:ea typeface="Lato" panose="020F0502020204030203" pitchFamily="34" charset="0"/>
                <a:cs typeface="Lato" panose="020F0502020204030203" pitchFamily="34" charset="0"/>
              </a:rPr>
              <a:t>2015*</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br>
            <a:endParaRPr lang="en-US" dirty="0"/>
          </a:p>
        </p:txBody>
      </p:sp>
      <p:graphicFrame>
        <p:nvGraphicFramePr>
          <p:cNvPr id="14" name="Object 3"/>
          <p:cNvGraphicFramePr>
            <a:graphicFrameLocks noChangeAspect="1"/>
          </p:cNvGraphicFramePr>
          <p:nvPr>
            <p:extLst>
              <p:ext uri="{D42A27DB-BD31-4B8C-83A1-F6EECF244321}">
                <p14:modId xmlns:p14="http://schemas.microsoft.com/office/powerpoint/2010/main" val="2292139440"/>
              </p:ext>
            </p:extLst>
          </p:nvPr>
        </p:nvGraphicFramePr>
        <p:xfrm>
          <a:off x="330199" y="1699589"/>
          <a:ext cx="8394701" cy="430040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424892" y="3211709"/>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b="1" dirty="0">
                <a:solidFill>
                  <a:srgbClr val="FF7300"/>
                </a:solidFill>
                <a:latin typeface="Lato" charset="0"/>
              </a:rPr>
              <a:t>OECD</a:t>
            </a:r>
            <a:br>
              <a:rPr lang="en-US" b="1" dirty="0">
                <a:solidFill>
                  <a:srgbClr val="FF7300"/>
                </a:solidFill>
                <a:latin typeface="Lato" charset="0"/>
              </a:rPr>
            </a:br>
            <a:r>
              <a:rPr lang="en-US" b="1" dirty="0">
                <a:solidFill>
                  <a:srgbClr val="FF7300"/>
                </a:solidFill>
                <a:latin typeface="Lato" charset="0"/>
              </a:rPr>
              <a:t>MEDIAN</a:t>
            </a:r>
          </a:p>
        </p:txBody>
      </p:sp>
      <p:sp>
        <p:nvSpPr>
          <p:cNvPr id="16" name="TextBox 15"/>
          <p:cNvSpPr txBox="1"/>
          <p:nvPr/>
        </p:nvSpPr>
        <p:spPr>
          <a:xfrm>
            <a:off x="507999" y="1367531"/>
            <a:ext cx="1833786"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Consultations/capita</a:t>
            </a:r>
            <a:endParaRPr lang="en-US" sz="1200"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3122465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smtClean="0"/>
              <a:t>* Or nearest year; data </a:t>
            </a:r>
            <a:r>
              <a:rPr lang="en-US" dirty="0"/>
              <a:t>from 2014 for New Zealand; 2012 for Netherlands; and 2010 for the US.  No recent data for Australia (since 1999</a:t>
            </a:r>
            <a:r>
              <a:rPr lang="en-US" dirty="0"/>
              <a:t>). ‘OECD median’ reflects the median of </a:t>
            </a:r>
            <a:r>
              <a:rPr lang="en-US" dirty="0" smtClean="0"/>
              <a:t>30 </a:t>
            </a:r>
            <a:r>
              <a:rPr lang="en-US" dirty="0"/>
              <a:t>OECD countries</a:t>
            </a:r>
            <a:r>
              <a:rPr lang="en-US" dirty="0" smtClean="0"/>
              <a:t>.</a:t>
            </a:r>
            <a:endParaRPr lang="en-US" dirty="0" smtClean="0"/>
          </a:p>
          <a:p>
            <a:r>
              <a:rPr lang="en-US" dirty="0" smtClean="0"/>
              <a:t>Source</a:t>
            </a:r>
            <a:r>
              <a:rPr lang="en-US" dirty="0" smtClean="0"/>
              <a:t>: </a:t>
            </a:r>
            <a:r>
              <a:rPr lang="en-US" dirty="0"/>
              <a:t>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HEALTH UTILIZATION</a:t>
            </a:r>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Hip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Replacements, </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2015*</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1800" b="0" i="1" dirty="0">
                <a:solidFill>
                  <a:srgbClr val="4C515A"/>
                </a:solidFill>
                <a:latin typeface="Lato" panose="020F0502020204030203" pitchFamily="34" charset="0"/>
                <a:ea typeface="Lato" panose="020F0502020204030203" pitchFamily="34" charset="0"/>
                <a:cs typeface="Lato" panose="020F0502020204030203" pitchFamily="34" charset="0"/>
              </a:rPr>
              <a:t>Inpatient </a:t>
            </a:r>
            <a:r>
              <a:rPr lang="en-US" sz="1800" b="0" i="1" dirty="0" smtClean="0">
                <a:solidFill>
                  <a:srgbClr val="4C515A"/>
                </a:solidFill>
                <a:latin typeface="Lato" panose="020F0502020204030203" pitchFamily="34" charset="0"/>
                <a:ea typeface="Lato" panose="020F0502020204030203" pitchFamily="34" charset="0"/>
                <a:cs typeface="Lato" panose="020F0502020204030203" pitchFamily="34" charset="0"/>
              </a:rPr>
              <a:t>cases</a:t>
            </a:r>
            <a:endParaRPr lang="en-US" dirty="0"/>
          </a:p>
        </p:txBody>
      </p:sp>
      <p:graphicFrame>
        <p:nvGraphicFramePr>
          <p:cNvPr id="11" name="Object 3">
            <a:extLst>
              <a:ext uri="{FF2B5EF4-FFF2-40B4-BE49-F238E27FC236}">
                <a16:creationId xmlns="" xmlns:a16="http://schemas.microsoft.com/office/drawing/2014/main" id="{A28F620B-B8A0-4D47-9F5B-92668DB80977}"/>
              </a:ext>
            </a:extLst>
          </p:cNvPr>
          <p:cNvGraphicFramePr>
            <a:graphicFrameLocks noChangeAspect="1"/>
          </p:cNvGraphicFramePr>
          <p:nvPr>
            <p:extLst>
              <p:ext uri="{D42A27DB-BD31-4B8C-83A1-F6EECF244321}">
                <p14:modId xmlns:p14="http://schemas.microsoft.com/office/powerpoint/2010/main" val="3731495289"/>
              </p:ext>
            </p:extLst>
          </p:nvPr>
        </p:nvGraphicFramePr>
        <p:xfrm>
          <a:off x="406400" y="1699589"/>
          <a:ext cx="8318500" cy="416781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7998" y="1367531"/>
            <a:ext cx="4421811"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Surgical procedures per 100,000 population</a:t>
            </a:r>
            <a:endParaRPr lang="en-US" sz="1200" dirty="0">
              <a:solidFill>
                <a:srgbClr val="576258"/>
              </a:solidFill>
              <a:latin typeface="Lato" charset="0"/>
              <a:ea typeface="Lato" charset="0"/>
              <a:cs typeface="Lato" charset="0"/>
            </a:endParaRPr>
          </a:p>
        </p:txBody>
      </p:sp>
      <p:sp>
        <p:nvSpPr>
          <p:cNvPr id="13" name="TextBox 12"/>
          <p:cNvSpPr txBox="1"/>
          <p:nvPr/>
        </p:nvSpPr>
        <p:spPr>
          <a:xfrm>
            <a:off x="1336317" y="3078766"/>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b="1" dirty="0">
                <a:solidFill>
                  <a:srgbClr val="FF7300"/>
                </a:solidFill>
                <a:latin typeface="Lato" charset="0"/>
              </a:rPr>
              <a:t>OECD</a:t>
            </a:r>
            <a:br>
              <a:rPr lang="en-US" b="1" dirty="0">
                <a:solidFill>
                  <a:srgbClr val="FF7300"/>
                </a:solidFill>
                <a:latin typeface="Lato" charset="0"/>
              </a:rPr>
            </a:br>
            <a:r>
              <a:rPr lang="en-US" b="1" dirty="0">
                <a:solidFill>
                  <a:srgbClr val="FF7300"/>
                </a:solidFill>
                <a:latin typeface="Lato" charset="0"/>
              </a:rPr>
              <a:t>MEDIAN</a:t>
            </a:r>
          </a:p>
        </p:txBody>
      </p:sp>
    </p:spTree>
    <p:extLst>
      <p:ext uri="{BB962C8B-B14F-4D97-AF65-F5344CB8AC3E}">
        <p14:creationId xmlns:p14="http://schemas.microsoft.com/office/powerpoint/2010/main" val="1609587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a:t>*2014 data; **2012 data; ***2010 data</a:t>
            </a:r>
            <a:r>
              <a:rPr lang="en-US" dirty="0" smtClean="0"/>
              <a:t>. Length of inpatient stays reflect all hospitals, except for Canada and the Netherlands, data for </a:t>
            </a:r>
            <a:r>
              <a:rPr lang="en-US" dirty="0"/>
              <a:t>which reflect </a:t>
            </a:r>
            <a:r>
              <a:rPr lang="en-US" dirty="0" smtClean="0"/>
              <a:t>curative care average length of stay (excluding rehabilitative care, long-term care and palliative care). Discharges reflect total number for all causes.</a:t>
            </a:r>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HEALTH UTILIZATION</a:t>
            </a:r>
          </a:p>
        </p:txBody>
      </p:sp>
      <p:sp>
        <p:nvSpPr>
          <p:cNvPr id="6" name="Title 5"/>
          <p:cNvSpPr>
            <a:spLocks noGrp="1"/>
          </p:cNvSpPr>
          <p:nvPr>
            <p:ph type="ctrTitle"/>
          </p:nvPr>
        </p:nvSpPr>
        <p:spPr/>
        <p:txBody>
          <a:bodyPr>
            <a:noAutofit/>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Hospital length of stay and discharges,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
            </a:r>
            <a:b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b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2000-2015</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endParaRPr lang="en-US" sz="2900" dirty="0"/>
          </a:p>
        </p:txBody>
      </p:sp>
      <p:graphicFrame>
        <p:nvGraphicFramePr>
          <p:cNvPr id="14" name="Object 3">
            <a:extLst>
              <a:ext uri="{FF2B5EF4-FFF2-40B4-BE49-F238E27FC236}">
                <a16:creationId xmlns="" xmlns:a16="http://schemas.microsoft.com/office/drawing/2014/main" id="{DE3DDC39-FDDA-4EA2-BB40-A6384FBB1E07}"/>
              </a:ext>
            </a:extLst>
          </p:cNvPr>
          <p:cNvGraphicFramePr>
            <a:graphicFrameLocks noChangeAspect="1"/>
          </p:cNvGraphicFramePr>
          <p:nvPr>
            <p:extLst>
              <p:ext uri="{D42A27DB-BD31-4B8C-83A1-F6EECF244321}">
                <p14:modId xmlns:p14="http://schemas.microsoft.com/office/powerpoint/2010/main" val="3583269687"/>
              </p:ext>
            </p:extLst>
          </p:nvPr>
        </p:nvGraphicFramePr>
        <p:xfrm>
          <a:off x="4699001" y="1828800"/>
          <a:ext cx="4351867" cy="4525342"/>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 xmlns:a16="http://schemas.microsoft.com/office/drawing/2014/main" id="{8AEE90FD-2239-4801-9848-1C6AB98401A8}"/>
              </a:ext>
            </a:extLst>
          </p:cNvPr>
          <p:cNvSpPr txBox="1"/>
          <p:nvPr/>
        </p:nvSpPr>
        <p:spPr>
          <a:xfrm>
            <a:off x="5913635" y="1371825"/>
            <a:ext cx="1528569" cy="307777"/>
          </a:xfrm>
          <a:prstGeom prst="rect">
            <a:avLst/>
          </a:prstGeom>
          <a:noFill/>
        </p:spPr>
        <p:txBody>
          <a:bodyPr wrap="square" rtlCol="0">
            <a:spAutoFit/>
          </a:bodyPr>
          <a:lstStyle/>
          <a:p>
            <a:pPr defTabSz="914400"/>
            <a:r>
              <a:rPr lang="en-US" sz="1400" b="1" kern="800" dirty="0" smtClean="0">
                <a:solidFill>
                  <a:srgbClr val="4C515A"/>
                </a:solidFill>
                <a:latin typeface="Lato" panose="020F0502020204030203" pitchFamily="34" charset="0"/>
                <a:ea typeface="Lato" panose="020F0502020204030203" pitchFamily="34" charset="0"/>
                <a:cs typeface="Lato" panose="020F0502020204030203" pitchFamily="34" charset="0"/>
              </a:rPr>
              <a:t>Discharges</a:t>
            </a:r>
            <a:endParaRPr lang="en-US" sz="1400" b="1" kern="800" dirty="0">
              <a:solidFill>
                <a:srgbClr val="4C515A"/>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16" name="Object 3">
            <a:extLst>
              <a:ext uri="{FF2B5EF4-FFF2-40B4-BE49-F238E27FC236}">
                <a16:creationId xmlns="" xmlns:a16="http://schemas.microsoft.com/office/drawing/2014/main" id="{DE3DDC39-FDDA-4EA2-BB40-A6384FBB1E07}"/>
              </a:ext>
            </a:extLst>
          </p:cNvPr>
          <p:cNvGraphicFramePr>
            <a:graphicFrameLocks noChangeAspect="1"/>
          </p:cNvGraphicFramePr>
          <p:nvPr>
            <p:extLst>
              <p:ext uri="{D42A27DB-BD31-4B8C-83A1-F6EECF244321}">
                <p14:modId xmlns:p14="http://schemas.microsoft.com/office/powerpoint/2010/main" val="3028895610"/>
              </p:ext>
            </p:extLst>
          </p:nvPr>
        </p:nvGraphicFramePr>
        <p:xfrm>
          <a:off x="500434" y="1828800"/>
          <a:ext cx="425783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 xmlns:a16="http://schemas.microsoft.com/office/drawing/2014/main" id="{8AEE90FD-2239-4801-9848-1C6AB98401A8}"/>
              </a:ext>
            </a:extLst>
          </p:cNvPr>
          <p:cNvSpPr txBox="1"/>
          <p:nvPr/>
        </p:nvSpPr>
        <p:spPr>
          <a:xfrm>
            <a:off x="956735" y="1363360"/>
            <a:ext cx="3344331" cy="307777"/>
          </a:xfrm>
          <a:prstGeom prst="rect">
            <a:avLst/>
          </a:prstGeom>
          <a:noFill/>
        </p:spPr>
        <p:txBody>
          <a:bodyPr wrap="square" rtlCol="0">
            <a:spAutoFit/>
          </a:bodyPr>
          <a:lstStyle/>
          <a:p>
            <a:pPr defTabSz="914400"/>
            <a:r>
              <a:rPr lang="en-US" sz="1400" b="1" kern="800" dirty="0">
                <a:solidFill>
                  <a:srgbClr val="4C515A"/>
                </a:solidFill>
                <a:latin typeface="Lato" panose="020F0502020204030203" pitchFamily="34" charset="0"/>
                <a:ea typeface="Lato" panose="020F0502020204030203" pitchFamily="34" charset="0"/>
                <a:cs typeface="Lato" panose="020F0502020204030203" pitchFamily="34" charset="0"/>
              </a:rPr>
              <a:t>Average Length of Inpatient </a:t>
            </a:r>
            <a:r>
              <a:rPr lang="en-US" sz="1400" b="1" kern="800" dirty="0" smtClean="0">
                <a:solidFill>
                  <a:srgbClr val="4C515A"/>
                </a:solidFill>
                <a:latin typeface="Lato" panose="020F0502020204030203" pitchFamily="34" charset="0"/>
                <a:ea typeface="Lato" panose="020F0502020204030203" pitchFamily="34" charset="0"/>
                <a:cs typeface="Lato" panose="020F0502020204030203" pitchFamily="34" charset="0"/>
              </a:rPr>
              <a:t>Stay</a:t>
            </a:r>
            <a:endParaRPr lang="en-US" sz="1400" b="1" dirty="0">
              <a:solidFill>
                <a:prstClr val="black"/>
              </a:solidFill>
              <a:latin typeface="Lato" charset="0"/>
              <a:ea typeface="Lato" charset="0"/>
              <a:cs typeface="Lato" charset="0"/>
            </a:endParaRPr>
          </a:p>
        </p:txBody>
      </p:sp>
      <p:sp>
        <p:nvSpPr>
          <p:cNvPr id="18" name="TextBox 17"/>
          <p:cNvSpPr txBox="1"/>
          <p:nvPr/>
        </p:nvSpPr>
        <p:spPr>
          <a:xfrm>
            <a:off x="380998" y="1638464"/>
            <a:ext cx="694271"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Days</a:t>
            </a:r>
            <a:endParaRPr lang="en-US" sz="1200" dirty="0">
              <a:solidFill>
                <a:srgbClr val="576258"/>
              </a:solidFill>
              <a:latin typeface="Lato" charset="0"/>
              <a:ea typeface="Lato" charset="0"/>
              <a:cs typeface="Lato" charset="0"/>
            </a:endParaRPr>
          </a:p>
        </p:txBody>
      </p:sp>
      <p:sp>
        <p:nvSpPr>
          <p:cNvPr id="19" name="TextBox 18"/>
          <p:cNvSpPr txBox="1"/>
          <p:nvPr/>
        </p:nvSpPr>
        <p:spPr>
          <a:xfrm>
            <a:off x="4631268" y="1638464"/>
            <a:ext cx="878084"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Per 1,000</a:t>
            </a:r>
            <a:endParaRPr lang="en-US" sz="1200" dirty="0">
              <a:solidFill>
                <a:srgbClr val="576258"/>
              </a:solidFill>
              <a:latin typeface="Lato" charset="0"/>
              <a:ea typeface="Lato" charset="0"/>
              <a:cs typeface="Lato" charset="0"/>
            </a:endParaRPr>
          </a:p>
        </p:txBody>
      </p:sp>
      <p:sp>
        <p:nvSpPr>
          <p:cNvPr id="11" name="TextBox 10"/>
          <p:cNvSpPr txBox="1"/>
          <p:nvPr/>
        </p:nvSpPr>
        <p:spPr>
          <a:xfrm>
            <a:off x="3775664" y="1587664"/>
            <a:ext cx="1050335" cy="261610"/>
          </a:xfrm>
          <a:prstGeom prst="rect">
            <a:avLst/>
          </a:prstGeom>
          <a:noFill/>
        </p:spPr>
        <p:txBody>
          <a:bodyPr wrap="square" rtlCol="0">
            <a:spAutoFit/>
          </a:bodyPr>
          <a:lstStyle/>
          <a:p>
            <a:pPr defTabSz="914400"/>
            <a:r>
              <a:rPr lang="en-US" sz="1100" i="1" dirty="0" smtClean="0">
                <a:solidFill>
                  <a:srgbClr val="576258"/>
                </a:solidFill>
                <a:latin typeface="Lato" charset="0"/>
                <a:ea typeface="Lato" charset="0"/>
                <a:cs typeface="Lato" charset="0"/>
              </a:rPr>
              <a:t>2015 data:</a:t>
            </a:r>
            <a:endParaRPr lang="en-US" sz="1100" i="1" dirty="0">
              <a:solidFill>
                <a:srgbClr val="576258"/>
              </a:solidFill>
              <a:latin typeface="Lato" charset="0"/>
              <a:ea typeface="Lato" charset="0"/>
              <a:cs typeface="Lato" charset="0"/>
            </a:endParaRPr>
          </a:p>
        </p:txBody>
      </p:sp>
      <p:sp>
        <p:nvSpPr>
          <p:cNvPr id="13" name="TextBox 12"/>
          <p:cNvSpPr txBox="1"/>
          <p:nvPr/>
        </p:nvSpPr>
        <p:spPr>
          <a:xfrm>
            <a:off x="7896738" y="1587664"/>
            <a:ext cx="1050335" cy="261610"/>
          </a:xfrm>
          <a:prstGeom prst="rect">
            <a:avLst/>
          </a:prstGeom>
          <a:noFill/>
        </p:spPr>
        <p:txBody>
          <a:bodyPr wrap="square" rtlCol="0">
            <a:spAutoFit/>
          </a:bodyPr>
          <a:lstStyle/>
          <a:p>
            <a:pPr defTabSz="914400"/>
            <a:r>
              <a:rPr lang="en-US" sz="1100" i="1" dirty="0" smtClean="0">
                <a:solidFill>
                  <a:srgbClr val="576258"/>
                </a:solidFill>
                <a:latin typeface="Lato" charset="0"/>
                <a:ea typeface="Lato" charset="0"/>
                <a:cs typeface="Lato" charset="0"/>
              </a:rPr>
              <a:t>2015 data:</a:t>
            </a:r>
            <a:endParaRPr lang="en-US" sz="1100" i="1"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2909221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1" y="0"/>
            <a:ext cx="9138197" cy="6858000"/>
          </a:xfrm>
          <a:prstGeom prst="rect">
            <a:avLst/>
          </a:prstGeom>
        </p:spPr>
      </p:pic>
      <p:sp>
        <p:nvSpPr>
          <p:cNvPr id="442370" name="Rectangle 2"/>
          <p:cNvSpPr>
            <a:spLocks noGrp="1" noChangeArrowheads="1"/>
          </p:cNvSpPr>
          <p:nvPr>
            <p:ph type="ctrTitle"/>
          </p:nvPr>
        </p:nvSpPr>
        <p:spPr/>
        <p:txBody>
          <a:bodyPr>
            <a:noAutofit/>
          </a:bodyPr>
          <a:lstStyle/>
          <a:p>
            <a:pPr algn="r">
              <a:spcAft>
                <a:spcPts val="600"/>
              </a:spcAft>
            </a:pPr>
            <a:r>
              <a:rPr lang="en-US" sz="4400" b="1" dirty="0">
                <a:solidFill>
                  <a:schemeClr val="bg1"/>
                </a:solidFill>
                <a:latin typeface="Lato" panose="020F0502020204030203" pitchFamily="34" charset="0"/>
                <a:ea typeface="Lato" panose="020F0502020204030203" pitchFamily="34" charset="0"/>
                <a:cs typeface="Lato" panose="020F0502020204030203" pitchFamily="34" charset="0"/>
              </a:rPr>
              <a:t>Prevention and </a:t>
            </a:r>
            <a:br>
              <a:rPr lang="en-US" sz="4400" b="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4400" b="1" dirty="0">
                <a:solidFill>
                  <a:schemeClr val="bg1"/>
                </a:solidFill>
                <a:latin typeface="Lato" panose="020F0502020204030203" pitchFamily="34" charset="0"/>
                <a:ea typeface="Lato" panose="020F0502020204030203" pitchFamily="34" charset="0"/>
                <a:cs typeface="Lato" panose="020F0502020204030203" pitchFamily="34" charset="0"/>
              </a:rPr>
              <a:t>Population Health</a:t>
            </a:r>
          </a:p>
        </p:txBody>
      </p:sp>
      <p:sp>
        <p:nvSpPr>
          <p:cNvPr id="6" name="Rectangle 2"/>
          <p:cNvSpPr txBox="1">
            <a:spLocks noChangeArrowheads="1"/>
          </p:cNvSpPr>
          <p:nvPr/>
        </p:nvSpPr>
        <p:spPr>
          <a:xfrm>
            <a:off x="7086600" y="2438400"/>
            <a:ext cx="2133600"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600"/>
              </a:spcAft>
            </a:pPr>
            <a:endParaRPr lang="en-US" sz="40000" dirty="0">
              <a:solidFill>
                <a:prstClr val="white">
                  <a:alpha val="20000"/>
                </a:prst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72791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smtClean="0"/>
              <a:t>^ Or nearest year: * </a:t>
            </a:r>
            <a:r>
              <a:rPr lang="en-US" dirty="0"/>
              <a:t>2014 data; ** 2013 data; *** 2012 </a:t>
            </a:r>
            <a:r>
              <a:rPr lang="en-US" dirty="0" smtClean="0"/>
              <a:t>data. </a:t>
            </a:r>
            <a:r>
              <a:rPr lang="en-US" dirty="0"/>
              <a:t>(M) Measured; (SR) Self-reported</a:t>
            </a:r>
            <a:r>
              <a:rPr lang="en-US" dirty="0"/>
              <a:t>. ‘OECD median’ reflects the median of 35 OECD countries</a:t>
            </a:r>
            <a:r>
              <a:rPr lang="en-US" dirty="0" smtClean="0"/>
              <a:t>.</a:t>
            </a:r>
            <a:r>
              <a:rPr lang="en-US" dirty="0"/>
              <a:t/>
            </a:r>
            <a:br>
              <a:rPr lang="en-US" dirty="0"/>
            </a:br>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smtClean="0"/>
              <a:t>PREVENTION AND POPULATION HEALTH</a:t>
            </a:r>
            <a:endParaRPr lang="en-US" dirty="0"/>
          </a:p>
        </p:txBody>
      </p:sp>
      <p:sp>
        <p:nvSpPr>
          <p:cNvPr id="6" name="Title 5"/>
          <p:cNvSpPr>
            <a:spLocks noGrp="1"/>
          </p:cNvSpPr>
          <p:nvPr>
            <p:ph type="ctrTitle"/>
          </p:nvPr>
        </p:nvSpPr>
        <p:spPr/>
        <p:txBody>
          <a:bodyPr>
            <a:normAutofit/>
          </a:bodyPr>
          <a:lstStyle/>
          <a:p>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Select </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population health indicators,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2015^</a:t>
            </a:r>
            <a:endParaRPr lang="en-US" dirty="0"/>
          </a:p>
        </p:txBody>
      </p:sp>
      <p:graphicFrame>
        <p:nvGraphicFramePr>
          <p:cNvPr id="10" name="Content Placeholder 5">
            <a:extLst>
              <a:ext uri="{FF2B5EF4-FFF2-40B4-BE49-F238E27FC236}">
                <a16:creationId xmlns="" xmlns:a16="http://schemas.microsoft.com/office/drawing/2014/main" id="{61DA88F9-4A9C-44CE-BC33-64EE0D336B28}"/>
              </a:ext>
            </a:extLst>
          </p:cNvPr>
          <p:cNvGraphicFramePr>
            <a:graphicFrameLocks/>
          </p:cNvGraphicFramePr>
          <p:nvPr>
            <p:extLst>
              <p:ext uri="{D42A27DB-BD31-4B8C-83A1-F6EECF244321}">
                <p14:modId xmlns:p14="http://schemas.microsoft.com/office/powerpoint/2010/main" val="2651876276"/>
              </p:ext>
            </p:extLst>
          </p:nvPr>
        </p:nvGraphicFramePr>
        <p:xfrm>
          <a:off x="516807" y="1032510"/>
          <a:ext cx="8321040" cy="4529328"/>
        </p:xfrm>
        <a:graphic>
          <a:graphicData uri="http://schemas.openxmlformats.org/drawingml/2006/table">
            <a:tbl>
              <a:tblPr firstRow="1" bandRow="1">
                <a:tableStyleId>{21E4AEA4-8DFA-4A89-87EB-49C32662AFE0}</a:tableStyleId>
              </a:tblPr>
              <a:tblGrid>
                <a:gridCol w="1737360">
                  <a:extLst>
                    <a:ext uri="{9D8B030D-6E8A-4147-A177-3AD203B41FA5}">
                      <a16:colId xmlns="" xmlns:a16="http://schemas.microsoft.com/office/drawing/2014/main" val="3136121"/>
                    </a:ext>
                  </a:extLst>
                </a:gridCol>
                <a:gridCol w="1796288">
                  <a:extLst>
                    <a:ext uri="{9D8B030D-6E8A-4147-A177-3AD203B41FA5}">
                      <a16:colId xmlns="" xmlns:a16="http://schemas.microsoft.com/office/drawing/2014/main" val="1676455488"/>
                    </a:ext>
                  </a:extLst>
                </a:gridCol>
                <a:gridCol w="1495552">
                  <a:extLst>
                    <a:ext uri="{9D8B030D-6E8A-4147-A177-3AD203B41FA5}">
                      <a16:colId xmlns="" xmlns:a16="http://schemas.microsoft.com/office/drawing/2014/main" val="755442023"/>
                    </a:ext>
                  </a:extLst>
                </a:gridCol>
                <a:gridCol w="1645920">
                  <a:extLst>
                    <a:ext uri="{9D8B030D-6E8A-4147-A177-3AD203B41FA5}">
                      <a16:colId xmlns="" xmlns:a16="http://schemas.microsoft.com/office/drawing/2014/main" val="4076891780"/>
                    </a:ext>
                  </a:extLst>
                </a:gridCol>
                <a:gridCol w="1645920">
                  <a:extLst>
                    <a:ext uri="{9D8B030D-6E8A-4147-A177-3AD203B41FA5}">
                      <a16:colId xmlns="" xmlns:a16="http://schemas.microsoft.com/office/drawing/2014/main" val="1473440926"/>
                    </a:ext>
                  </a:extLst>
                </a:gridCol>
              </a:tblGrid>
              <a:tr h="370840">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Life </a:t>
                      </a:r>
                      <a:r>
                        <a:rPr lang="en-US" sz="1600" dirty="0" smtClean="0">
                          <a:latin typeface="Lato" panose="020F0502020204030203" pitchFamily="34" charset="0"/>
                          <a:ea typeface="Lato" panose="020F0502020204030203" pitchFamily="34" charset="0"/>
                          <a:cs typeface="Lato" panose="020F0502020204030203" pitchFamily="34" charset="0"/>
                        </a:rPr>
                        <a:t>expectancy </a:t>
                      </a:r>
                      <a:r>
                        <a:rPr lang="en-US" sz="1600" dirty="0">
                          <a:latin typeface="Lato" panose="020F0502020204030203" pitchFamily="34" charset="0"/>
                          <a:ea typeface="Lato" panose="020F0502020204030203" pitchFamily="34" charset="0"/>
                          <a:cs typeface="Lato" panose="020F0502020204030203" pitchFamily="34" charset="0"/>
                        </a:rPr>
                        <a:t>at </a:t>
                      </a:r>
                      <a:r>
                        <a:rPr lang="en-US" sz="1600" dirty="0" smtClean="0">
                          <a:latin typeface="Lato" panose="020F0502020204030203" pitchFamily="34" charset="0"/>
                          <a:ea typeface="Lato" panose="020F0502020204030203" pitchFamily="34" charset="0"/>
                          <a:cs typeface="Lato" panose="020F0502020204030203" pitchFamily="34" charset="0"/>
                        </a:rPr>
                        <a:t>birth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Lato" panose="020F0502020204030203" pitchFamily="34" charset="0"/>
                          <a:ea typeface="Lato" panose="020F0502020204030203" pitchFamily="34" charset="0"/>
                          <a:cs typeface="Lato" panose="020F0502020204030203" pitchFamily="34" charset="0"/>
                        </a:rPr>
                        <a:t>Years</a:t>
                      </a:r>
                      <a:endParaRPr lang="en-US" sz="1200" b="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Infant mortality </a:t>
                      </a:r>
                      <a:endParaRPr lang="en-US" sz="1600" dirty="0" smtClean="0">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Lato" panose="020F0502020204030203" pitchFamily="34" charset="0"/>
                          <a:ea typeface="Lato" panose="020F0502020204030203" pitchFamily="34" charset="0"/>
                          <a:cs typeface="Lato" panose="020F0502020204030203" pitchFamily="34" charset="0"/>
                        </a:rPr>
                        <a:t>Deaths per 1,000 </a:t>
                      </a:r>
                      <a:r>
                        <a:rPr lang="en-US" sz="1200" b="0" dirty="0">
                          <a:latin typeface="Lato" panose="020F0502020204030203" pitchFamily="34" charset="0"/>
                          <a:ea typeface="Lato" panose="020F0502020204030203" pitchFamily="34" charset="0"/>
                          <a:cs typeface="Lato" panose="020F0502020204030203" pitchFamily="34" charset="0"/>
                        </a:rPr>
                        <a:t>live births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Obesity </a:t>
                      </a:r>
                      <a:r>
                        <a:rPr lang="en-US" sz="1600" dirty="0" smtClean="0">
                          <a:latin typeface="Lato" panose="020F0502020204030203" pitchFamily="34" charset="0"/>
                          <a:ea typeface="Lato" panose="020F0502020204030203" pitchFamily="34" charset="0"/>
                          <a:cs typeface="Lato" panose="020F0502020204030203" pitchFamily="34" charset="0"/>
                        </a:rPr>
                        <a:t>rate </a:t>
                      </a:r>
                      <a:r>
                        <a:rPr lang="en-US" sz="1200" b="0" dirty="0" smtClean="0">
                          <a:latin typeface="Lato" panose="020F0502020204030203" pitchFamily="34" charset="0"/>
                          <a:ea typeface="Lato" panose="020F0502020204030203" pitchFamily="34" charset="0"/>
                          <a:cs typeface="Lato" panose="020F0502020204030203" pitchFamily="34" charset="0"/>
                        </a:rPr>
                        <a:t>Percent (%) </a:t>
                      </a:r>
                      <a:endParaRPr lang="en-US" sz="1200" b="0" dirty="0">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Lato" panose="020F0502020204030203" pitchFamily="34" charset="0"/>
                          <a:ea typeface="Lato" panose="020F0502020204030203" pitchFamily="34" charset="0"/>
                          <a:cs typeface="Lato" panose="020F0502020204030203" pitchFamily="34" charset="0"/>
                        </a:rPr>
                        <a:t>SM</a:t>
                      </a:r>
                      <a:r>
                        <a:rPr lang="en-US" sz="1200" b="0" dirty="0">
                          <a:latin typeface="Lato" panose="020F0502020204030203" pitchFamily="34" charset="0"/>
                          <a:ea typeface="Lato" panose="020F0502020204030203" pitchFamily="34" charset="0"/>
                          <a:cs typeface="Lato" panose="020F0502020204030203" pitchFamily="34" charset="0"/>
                        </a:rPr>
                        <a:t>, self-reported; </a:t>
                      </a:r>
                      <a:endParaRPr lang="en-US" sz="1200" b="0" dirty="0" smtClean="0">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Lato" panose="020F0502020204030203" pitchFamily="34" charset="0"/>
                          <a:ea typeface="Lato" panose="020F0502020204030203" pitchFamily="34" charset="0"/>
                          <a:cs typeface="Lato" panose="020F0502020204030203" pitchFamily="34" charset="0"/>
                        </a:rPr>
                        <a:t>M</a:t>
                      </a:r>
                      <a:r>
                        <a:rPr lang="en-US" sz="1200" b="0" dirty="0">
                          <a:latin typeface="Lato" panose="020F0502020204030203" pitchFamily="34" charset="0"/>
                          <a:ea typeface="Lato" panose="020F0502020204030203" pitchFamily="34" charset="0"/>
                          <a:cs typeface="Lato" panose="020F0502020204030203" pitchFamily="34" charset="0"/>
                        </a:rPr>
                        <a:t>, </a:t>
                      </a:r>
                      <a:r>
                        <a:rPr lang="en-US" sz="1200" b="0" dirty="0" smtClean="0">
                          <a:latin typeface="Lato" panose="020F0502020204030203" pitchFamily="34" charset="0"/>
                          <a:ea typeface="Lato" panose="020F0502020204030203" pitchFamily="34" charset="0"/>
                          <a:cs typeface="Lato" panose="020F0502020204030203" pitchFamily="34" charset="0"/>
                        </a:rPr>
                        <a:t>measured</a:t>
                      </a:r>
                      <a:endParaRPr lang="en-US" sz="1200" b="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600" dirty="0">
                          <a:latin typeface="Lato" panose="020F0502020204030203" pitchFamily="34" charset="0"/>
                          <a:ea typeface="Lato" panose="020F0502020204030203" pitchFamily="34" charset="0"/>
                          <a:cs typeface="Lato" panose="020F0502020204030203" pitchFamily="34" charset="0"/>
                        </a:rPr>
                        <a:t>Daily smokers </a:t>
                      </a:r>
                      <a:endParaRPr lang="en-US" sz="1600" dirty="0" smtClean="0">
                        <a:latin typeface="Lato" panose="020F0502020204030203" pitchFamily="34" charset="0"/>
                        <a:ea typeface="Lato" panose="020F0502020204030203" pitchFamily="34" charset="0"/>
                        <a:cs typeface="Lato" panose="020F0502020204030203" pitchFamily="34" charset="0"/>
                      </a:endParaRPr>
                    </a:p>
                    <a:p>
                      <a:r>
                        <a:rPr lang="en-US" sz="1200" b="0" dirty="0" smtClean="0">
                          <a:latin typeface="Lato" panose="020F0502020204030203" pitchFamily="34" charset="0"/>
                          <a:ea typeface="Lato" panose="020F0502020204030203" pitchFamily="34" charset="0"/>
                          <a:cs typeface="Lato" panose="020F0502020204030203" pitchFamily="34" charset="0"/>
                        </a:rPr>
                        <a:t>Percent</a:t>
                      </a:r>
                      <a:r>
                        <a:rPr lang="en-US" sz="1200" b="0" baseline="0" dirty="0" smtClean="0">
                          <a:latin typeface="Lato" panose="020F0502020204030203" pitchFamily="34" charset="0"/>
                          <a:ea typeface="Lato" panose="020F0502020204030203" pitchFamily="34" charset="0"/>
                          <a:cs typeface="Lato" panose="020F0502020204030203" pitchFamily="34" charset="0"/>
                        </a:rPr>
                        <a:t> (</a:t>
                      </a:r>
                      <a:r>
                        <a:rPr lang="en-US" sz="1200" b="0" dirty="0" smtClean="0">
                          <a:latin typeface="Lato" panose="020F0502020204030203" pitchFamily="34" charset="0"/>
                          <a:ea typeface="Lato" panose="020F0502020204030203" pitchFamily="34" charset="0"/>
                          <a:cs typeface="Lato" panose="020F0502020204030203" pitchFamily="34" charset="0"/>
                        </a:rPr>
                        <a:t>%) </a:t>
                      </a:r>
                      <a:r>
                        <a:rPr lang="en-US" sz="1200" b="0" dirty="0">
                          <a:latin typeface="Lato" panose="020F0502020204030203" pitchFamily="34" charset="0"/>
                          <a:ea typeface="Lato" panose="020F0502020204030203" pitchFamily="34" charset="0"/>
                          <a:cs typeface="Lato" panose="020F0502020204030203" pitchFamily="34" charset="0"/>
                        </a:rPr>
                        <a:t>of population over 15 </a:t>
                      </a:r>
                      <a:r>
                        <a:rPr lang="en-US" sz="1200" b="0" dirty="0" smtClean="0">
                          <a:latin typeface="Lato" panose="020F0502020204030203" pitchFamily="34" charset="0"/>
                          <a:ea typeface="Lato" panose="020F0502020204030203" pitchFamily="34" charset="0"/>
                          <a:cs typeface="Lato" panose="020F0502020204030203" pitchFamily="34" charset="0"/>
                        </a:rPr>
                        <a:t>years</a:t>
                      </a:r>
                      <a:endParaRPr lang="en-US" sz="1200" b="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 xmlns:a16="http://schemas.microsoft.com/office/drawing/2014/main" val="2522381445"/>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Australia</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82.5</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3.2</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27.9 (M</a:t>
                      </a:r>
                      <a:r>
                        <a:rPr lang="en-US" sz="1600" u="none" strike="noStrike" dirty="0" smtClean="0">
                          <a:effectLst/>
                          <a:latin typeface="Lato" panose="020F0502020204030203" pitchFamily="34" charset="0"/>
                          <a:ea typeface="Lato" panose="020F0502020204030203" pitchFamily="34" charset="0"/>
                          <a:cs typeface="Lato" panose="020F0502020204030203" pitchFamily="34" charset="0"/>
                        </a:rPr>
                        <a:t>)*</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13**</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693387772"/>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Canada</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81.7 </a:t>
                      </a:r>
                      <a:r>
                        <a:rPr lang="en-US" sz="1600" u="none" strike="noStrike" dirty="0" smtClean="0">
                          <a:effectLst/>
                          <a:latin typeface="Lato" panose="020F0502020204030203" pitchFamily="34" charset="0"/>
                          <a:ea typeface="Lato" panose="020F0502020204030203" pitchFamily="34" charset="0"/>
                          <a:cs typeface="Lato" panose="020F0502020204030203" pitchFamily="34" charset="0"/>
                        </a:rPr>
                        <a:t>**</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4.8 ***</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25.8 (M) </a:t>
                      </a:r>
                      <a:r>
                        <a:rPr lang="en-US" sz="1600" u="none" strike="noStrike" dirty="0" smtClean="0">
                          <a:effectLst/>
                          <a:latin typeface="Lato" panose="020F0502020204030203" pitchFamily="34" charset="0"/>
                          <a:ea typeface="Lato" panose="020F0502020204030203" pitchFamily="34" charset="0"/>
                          <a:cs typeface="Lato" panose="020F0502020204030203" pitchFamily="34" charset="0"/>
                        </a:rPr>
                        <a:t>**</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14*</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4175577263"/>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France</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a:effectLst/>
                          <a:latin typeface="Lato" panose="020F0502020204030203" pitchFamily="34" charset="0"/>
                          <a:ea typeface="Lato" panose="020F0502020204030203" pitchFamily="34" charset="0"/>
                          <a:cs typeface="Lato" panose="020F0502020204030203" pitchFamily="34" charset="0"/>
                        </a:rPr>
                        <a:t>82.4</a:t>
                      </a:r>
                      <a:endParaRPr lang="en-US" sz="1600" b="0" i="0" u="none" strike="noStrike">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3.7</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smtClean="0">
                          <a:effectLst/>
                          <a:latin typeface="Lato" panose="020F0502020204030203" pitchFamily="34" charset="0"/>
                          <a:ea typeface="Lato" panose="020F0502020204030203" pitchFamily="34" charset="0"/>
                          <a:cs typeface="Lato" panose="020F0502020204030203" pitchFamily="34" charset="0"/>
                        </a:rPr>
                        <a:t>15.3 (SR) </a:t>
                      </a:r>
                      <a:r>
                        <a:rPr lang="en-US" sz="1600" u="none" strike="noStrike" dirty="0">
                          <a:effectLst/>
                          <a:latin typeface="Lato" panose="020F0502020204030203" pitchFamily="34" charset="0"/>
                          <a:ea typeface="Lato" panose="020F0502020204030203" pitchFamily="34" charset="0"/>
                          <a:cs typeface="Lato" panose="020F0502020204030203" pitchFamily="34" charset="0"/>
                        </a:rPr>
                        <a:t>*</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22.4*</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166758212"/>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Germany</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a:effectLst/>
                          <a:latin typeface="Lato" panose="020F0502020204030203" pitchFamily="34" charset="0"/>
                          <a:ea typeface="Lato" panose="020F0502020204030203" pitchFamily="34" charset="0"/>
                          <a:cs typeface="Lato" panose="020F0502020204030203" pitchFamily="34" charset="0"/>
                        </a:rPr>
                        <a:t>80.7</a:t>
                      </a:r>
                      <a:endParaRPr lang="en-US" sz="1600" b="0" i="0" u="none" strike="noStrike">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3.3</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23.6 (M) </a:t>
                      </a:r>
                      <a:r>
                        <a:rPr lang="en-US" sz="1600" u="none" strike="noStrike" dirty="0" smtClean="0">
                          <a:effectLst/>
                          <a:latin typeface="Lato" panose="020F0502020204030203" pitchFamily="34" charset="0"/>
                          <a:ea typeface="Lato" panose="020F0502020204030203" pitchFamily="34" charset="0"/>
                          <a:cs typeface="Lato" panose="020F0502020204030203" pitchFamily="34" charset="0"/>
                        </a:rPr>
                        <a:t>***</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20.9**</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711767668"/>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Netherlands</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81.6</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3.3</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12.8 (SR)</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19</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3465430929"/>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New Zealand</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b="0" i="0" u="none" strike="noStrike" dirty="0">
                          <a:effectLst/>
                          <a:latin typeface="Lato" panose="020F0502020204030203" pitchFamily="34" charset="0"/>
                          <a:ea typeface="Lato" panose="020F0502020204030203" pitchFamily="34" charset="0"/>
                          <a:cs typeface="Lato" panose="020F0502020204030203" pitchFamily="34" charset="0"/>
                        </a:rPr>
                        <a:t>81.7</a:t>
                      </a:r>
                    </a:p>
                  </a:txBody>
                  <a:tcPr marT="27432" marB="27432" anchor="b"/>
                </a:tc>
                <a:tc>
                  <a:txBody>
                    <a:bodyPr/>
                    <a:lstStyle/>
                    <a:p>
                      <a:pPr algn="ctr" fontAlgn="b"/>
                      <a:r>
                        <a:rPr lang="en-US" sz="1600" b="0" i="0" u="none" strike="noStrike" dirty="0">
                          <a:effectLst/>
                          <a:latin typeface="Lato" panose="020F0502020204030203" pitchFamily="34" charset="0"/>
                          <a:ea typeface="Lato" panose="020F0502020204030203" pitchFamily="34" charset="0"/>
                          <a:cs typeface="Lato" panose="020F0502020204030203" pitchFamily="34" charset="0"/>
                        </a:rPr>
                        <a:t>5.0 **</a:t>
                      </a:r>
                    </a:p>
                  </a:txBody>
                  <a:tcPr marL="0" marR="0" marT="0" marB="0" anchor="b"/>
                </a:tc>
                <a:tc>
                  <a:txBody>
                    <a:bodyPr/>
                    <a:lstStyle/>
                    <a:p>
                      <a:pPr algn="ctr" fontAlgn="b"/>
                      <a:r>
                        <a:rPr lang="en-US" sz="1600" b="0" i="0" u="none" strike="noStrike" dirty="0">
                          <a:effectLst/>
                          <a:latin typeface="Lato" panose="020F0502020204030203" pitchFamily="34" charset="0"/>
                          <a:ea typeface="Lato" panose="020F0502020204030203" pitchFamily="34" charset="0"/>
                          <a:cs typeface="Lato" panose="020F0502020204030203" pitchFamily="34" charset="0"/>
                        </a:rPr>
                        <a:t>30.7 (M)</a:t>
                      </a:r>
                    </a:p>
                  </a:txBody>
                  <a:tcPr marL="0" marR="0" marT="0" marB="0" anchor="b"/>
                </a:tc>
                <a:tc>
                  <a:txBody>
                    <a:bodyPr/>
                    <a:lstStyle/>
                    <a:p>
                      <a:pPr algn="ctr" fontAlgn="b"/>
                      <a:r>
                        <a:rPr lang="en-US" sz="1600" b="0" i="0" u="none" strike="noStrike" dirty="0">
                          <a:effectLst/>
                          <a:latin typeface="Lato" panose="020F0502020204030203" pitchFamily="34" charset="0"/>
                          <a:ea typeface="Lato" panose="020F0502020204030203" pitchFamily="34" charset="0"/>
                          <a:cs typeface="Lato" panose="020F0502020204030203" pitchFamily="34" charset="0"/>
                        </a:rPr>
                        <a:t>15</a:t>
                      </a:r>
                    </a:p>
                  </a:txBody>
                  <a:tcPr marL="0" marR="0" marT="0" marB="0" anchor="b"/>
                </a:tc>
                <a:extLst>
                  <a:ext uri="{0D108BD9-81ED-4DB2-BD59-A6C34878D82A}">
                    <a16:rowId xmlns="" xmlns:a16="http://schemas.microsoft.com/office/drawing/2014/main" val="2639279954"/>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Norway</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a:effectLst/>
                          <a:latin typeface="Lato" panose="020F0502020204030203" pitchFamily="34" charset="0"/>
                          <a:ea typeface="Lato" panose="020F0502020204030203" pitchFamily="34" charset="0"/>
                          <a:cs typeface="Lato" panose="020F0502020204030203" pitchFamily="34" charset="0"/>
                        </a:rPr>
                        <a:t>82.4</a:t>
                      </a:r>
                      <a:endParaRPr lang="en-US" sz="1600" b="0" i="0" u="none" strike="noStrike">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2.3</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12.0 (SR)</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13</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3397969109"/>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Sweden</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a:effectLst/>
                          <a:latin typeface="Lato" panose="020F0502020204030203" pitchFamily="34" charset="0"/>
                          <a:ea typeface="Lato" panose="020F0502020204030203" pitchFamily="34" charset="0"/>
                          <a:cs typeface="Lato" panose="020F0502020204030203" pitchFamily="34" charset="0"/>
                        </a:rPr>
                        <a:t>82.3</a:t>
                      </a:r>
                      <a:endParaRPr lang="en-US" sz="1600" b="0" i="0" u="none" strike="noStrike">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2.5</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12.3 (SR)</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11.2</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3917365145"/>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Switzerland</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a:effectLst/>
                          <a:latin typeface="Lato" panose="020F0502020204030203" pitchFamily="34" charset="0"/>
                          <a:ea typeface="Lato" panose="020F0502020204030203" pitchFamily="34" charset="0"/>
                          <a:cs typeface="Lato" panose="020F0502020204030203" pitchFamily="34" charset="0"/>
                        </a:rPr>
                        <a:t>83</a:t>
                      </a:r>
                      <a:endParaRPr lang="en-US" sz="1600" b="0" i="0" u="none" strike="noStrike">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3.9</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10.3 (SR) ***</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20.4***</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1284265154"/>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United Kingdom</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81</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3.9</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26.9 (M) </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19*</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744106092"/>
                  </a:ext>
                </a:extLst>
              </a:tr>
              <a:tr h="274320">
                <a:tc>
                  <a:txBody>
                    <a:bodyPr/>
                    <a:lstStyle/>
                    <a:p>
                      <a:pPr algn="l"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United States</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78.8</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5.8 *</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38.2 (M) *</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u="none" strike="noStrike" dirty="0">
                          <a:effectLst/>
                          <a:latin typeface="Lato" panose="020F0502020204030203" pitchFamily="34" charset="0"/>
                          <a:ea typeface="Lato" panose="020F0502020204030203" pitchFamily="34" charset="0"/>
                          <a:cs typeface="Lato" panose="020F0502020204030203" pitchFamily="34" charset="0"/>
                        </a:rPr>
                        <a:t>11.4*</a:t>
                      </a:r>
                      <a:endParaRPr lang="en-US" sz="1600" b="0"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extLst>
                  <a:ext uri="{0D108BD9-81ED-4DB2-BD59-A6C34878D82A}">
                    <a16:rowId xmlns="" xmlns:a16="http://schemas.microsoft.com/office/drawing/2014/main" val="2345190929"/>
                  </a:ext>
                </a:extLst>
              </a:tr>
              <a:tr h="274320">
                <a:tc>
                  <a:txBody>
                    <a:bodyPr/>
                    <a:lstStyle/>
                    <a:p>
                      <a:pPr algn="l" fontAlgn="b"/>
                      <a:r>
                        <a:rPr lang="en-US" sz="1600" b="1" u="none" strike="noStrike" dirty="0">
                          <a:effectLst/>
                          <a:latin typeface="Lato" panose="020F0502020204030203" pitchFamily="34" charset="0"/>
                          <a:ea typeface="Lato" panose="020F0502020204030203" pitchFamily="34" charset="0"/>
                          <a:cs typeface="Lato" panose="020F0502020204030203" pitchFamily="34" charset="0"/>
                        </a:rPr>
                        <a:t>OECD </a:t>
                      </a:r>
                      <a:r>
                        <a:rPr lang="en-US" sz="1600" b="1" u="none" strike="noStrike" dirty="0" smtClean="0">
                          <a:effectLst/>
                          <a:latin typeface="Lato" panose="020F0502020204030203" pitchFamily="34" charset="0"/>
                          <a:ea typeface="Lato" panose="020F0502020204030203" pitchFamily="34" charset="0"/>
                          <a:cs typeface="Lato" panose="020F0502020204030203" pitchFamily="34" charset="0"/>
                        </a:rPr>
                        <a:t>median</a:t>
                      </a:r>
                      <a:endParaRPr lang="en-US" sz="1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b="1" i="0" u="none" strike="noStrike" dirty="0" smtClean="0">
                          <a:effectLst/>
                          <a:latin typeface="Lato" panose="020F0502020204030203" pitchFamily="34" charset="0"/>
                          <a:ea typeface="Lato" panose="020F0502020204030203" pitchFamily="34" charset="0"/>
                          <a:cs typeface="Lato" panose="020F0502020204030203" pitchFamily="34" charset="0"/>
                        </a:rPr>
                        <a:t>81.3</a:t>
                      </a:r>
                      <a:endParaRPr lang="en-US" sz="1600" b="1" i="0" u="none" strike="noStrike" dirty="0">
                        <a:effectLst/>
                        <a:latin typeface="Lato" panose="020F0502020204030203" pitchFamily="34" charset="0"/>
                        <a:ea typeface="Lato" panose="020F0502020204030203" pitchFamily="34" charset="0"/>
                        <a:cs typeface="Lato" panose="020F0502020204030203" pitchFamily="34" charset="0"/>
                      </a:endParaRPr>
                    </a:p>
                  </a:txBody>
                  <a:tcPr marT="27432" marB="27432" anchor="b"/>
                </a:tc>
                <a:tc>
                  <a:txBody>
                    <a:bodyPr/>
                    <a:lstStyle/>
                    <a:p>
                      <a:pPr algn="ctr" fontAlgn="b"/>
                      <a:r>
                        <a:rPr lang="en-US" sz="1600" b="1" i="0" u="none" strike="noStrike" dirty="0" smtClean="0">
                          <a:effectLst/>
                          <a:latin typeface="Lato" panose="020F0502020204030203" pitchFamily="34" charset="0"/>
                          <a:ea typeface="Lato" panose="020F0502020204030203" pitchFamily="34" charset="0"/>
                          <a:cs typeface="Lato" panose="020F0502020204030203" pitchFamily="34" charset="0"/>
                        </a:rPr>
                        <a:t>3.3</a:t>
                      </a:r>
                      <a:endParaRPr lang="en-US" sz="1600" b="1" i="0" u="none" strike="noStrike" dirty="0">
                        <a:effectLst/>
                        <a:latin typeface="Lato" panose="020F0502020204030203" pitchFamily="34" charset="0"/>
                        <a:ea typeface="Lato" panose="020F0502020204030203" pitchFamily="34" charset="0"/>
                        <a:cs typeface="Lato" panose="020F0502020204030203" pitchFamily="34" charset="0"/>
                      </a:endParaRPr>
                    </a:p>
                  </a:txBody>
                  <a:tcPr marL="0" marR="0" marT="0" marB="0" anchor="b"/>
                </a:tc>
                <a:tc>
                  <a:txBody>
                    <a:bodyPr/>
                    <a:lstStyle/>
                    <a:p>
                      <a:pPr algn="ctr" fontAlgn="b"/>
                      <a:r>
                        <a:rPr lang="en-US" sz="1600" b="1" i="0" u="none" strike="noStrike" dirty="0" smtClean="0">
                          <a:effectLst/>
                          <a:latin typeface="Lato" panose="020F0502020204030203" pitchFamily="34" charset="0"/>
                          <a:ea typeface="Lato" panose="020F0502020204030203" pitchFamily="34" charset="0"/>
                          <a:cs typeface="Lato" panose="020F0502020204030203" pitchFamily="34" charset="0"/>
                        </a:rPr>
                        <a:t>18.0 </a:t>
                      </a:r>
                      <a:r>
                        <a:rPr lang="en-US" sz="1600" b="1" i="0" u="none" strike="noStrike" dirty="0">
                          <a:effectLst/>
                          <a:latin typeface="Lato" panose="020F0502020204030203" pitchFamily="34" charset="0"/>
                          <a:ea typeface="Lato" panose="020F0502020204030203" pitchFamily="34" charset="0"/>
                          <a:cs typeface="Lato" panose="020F0502020204030203" pitchFamily="34" charset="0"/>
                        </a:rPr>
                        <a:t>(M/SR)</a:t>
                      </a:r>
                    </a:p>
                  </a:txBody>
                  <a:tcPr marL="0" marR="0" marT="0" marB="0" anchor="b"/>
                </a:tc>
                <a:tc>
                  <a:txBody>
                    <a:bodyPr/>
                    <a:lstStyle/>
                    <a:p>
                      <a:pPr algn="ctr" fontAlgn="b"/>
                      <a:r>
                        <a:rPr lang="en-US" sz="1600" b="1" i="0" u="none" strike="noStrike" dirty="0">
                          <a:effectLst/>
                          <a:latin typeface="Lato" panose="020F0502020204030203" pitchFamily="34" charset="0"/>
                          <a:ea typeface="Lato" panose="020F0502020204030203" pitchFamily="34" charset="0"/>
                          <a:cs typeface="Lato" panose="020F0502020204030203" pitchFamily="34" charset="0"/>
                        </a:rPr>
                        <a:t>18.9</a:t>
                      </a:r>
                    </a:p>
                  </a:txBody>
                  <a:tcPr marL="0" marR="0" marT="0" marB="0" anchor="b"/>
                </a:tc>
                <a:extLst>
                  <a:ext uri="{0D108BD9-81ED-4DB2-BD59-A6C34878D82A}">
                    <a16:rowId xmlns="" xmlns:a16="http://schemas.microsoft.com/office/drawing/2014/main" val="2980116639"/>
                  </a:ext>
                </a:extLst>
              </a:tr>
            </a:tbl>
          </a:graphicData>
        </a:graphic>
      </p:graphicFrame>
    </p:spTree>
    <p:extLst>
      <p:ext uri="{BB962C8B-B14F-4D97-AF65-F5344CB8AC3E}">
        <p14:creationId xmlns:p14="http://schemas.microsoft.com/office/powerpoint/2010/main" val="1492298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2370" name="Rectangle 2"/>
          <p:cNvSpPr>
            <a:spLocks noGrp="1" noChangeArrowheads="1"/>
          </p:cNvSpPr>
          <p:nvPr>
            <p:ph type="ctrTitle"/>
          </p:nvPr>
        </p:nvSpPr>
        <p:spPr/>
        <p:txBody>
          <a:bodyPr>
            <a:noAutofit/>
          </a:bodyPr>
          <a:lstStyle/>
          <a:p>
            <a:pPr algn="r">
              <a:spcAft>
                <a:spcPts val="600"/>
              </a:spcAft>
            </a:pPr>
            <a:r>
              <a:rPr lang="en-US" sz="4800" b="1" dirty="0">
                <a:solidFill>
                  <a:schemeClr val="bg1"/>
                </a:solidFill>
                <a:latin typeface="Lato" panose="020F0502020204030203" pitchFamily="34" charset="0"/>
                <a:ea typeface="Lato" panose="020F0502020204030203" pitchFamily="34" charset="0"/>
                <a:cs typeface="Lato" panose="020F0502020204030203" pitchFamily="34" charset="0"/>
              </a:rPr>
              <a:t>Health Care Spending</a:t>
            </a:r>
          </a:p>
        </p:txBody>
      </p:sp>
      <p:sp>
        <p:nvSpPr>
          <p:cNvPr id="6" name="Rectangle 2"/>
          <p:cNvSpPr txBox="1">
            <a:spLocks noChangeArrowheads="1"/>
          </p:cNvSpPr>
          <p:nvPr/>
        </p:nvSpPr>
        <p:spPr>
          <a:xfrm>
            <a:off x="7086600" y="2438400"/>
            <a:ext cx="2133600"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600"/>
              </a:spcAft>
            </a:pPr>
            <a:endParaRPr lang="en-US" sz="40000" dirty="0">
              <a:solidFill>
                <a:prstClr val="white">
                  <a:alpha val="20000"/>
                </a:prst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77464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a:bodyPr>
          <a:lstStyle/>
          <a:p>
            <a:r>
              <a:rPr lang="en-US" dirty="0" smtClean="0"/>
              <a:t>* Or nearest year; 2014 </a:t>
            </a:r>
            <a:r>
              <a:rPr lang="en-US" dirty="0"/>
              <a:t>data for Netherlands, Germany; 2012 data for Switzerland; 2011 data for Canada. </a:t>
            </a:r>
            <a:endParaRPr lang="en-US" dirty="0" smtClean="0"/>
          </a:p>
          <a:p>
            <a:r>
              <a:rPr lang="en-US" dirty="0" smtClean="0"/>
              <a:t>^ </a:t>
            </a:r>
            <a:r>
              <a:rPr lang="en-US" dirty="0"/>
              <a:t>OECD median based on </a:t>
            </a:r>
            <a:r>
              <a:rPr lang="en-US" dirty="0" smtClean="0"/>
              <a:t>data</a:t>
            </a:r>
            <a:r>
              <a:rPr lang="en-US" dirty="0" smtClean="0"/>
              <a:t> for 28 OECD countries (26 countries based on program data; 2 based on survey data).</a:t>
            </a:r>
            <a:endParaRPr lang="en-US" dirty="0" smtClean="0"/>
          </a:p>
          <a:p>
            <a:r>
              <a:rPr lang="en-US" dirty="0" smtClean="0"/>
              <a:t>Note</a:t>
            </a:r>
            <a:r>
              <a:rPr lang="en-US" dirty="0"/>
              <a:t>: US, Switzerland, based on survey data; all other countries based on program data. No data for Sweden.</a:t>
            </a:r>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PREVENTION AND POPULATION HEALTH</a:t>
            </a:r>
          </a:p>
        </p:txBody>
      </p:sp>
      <p:sp>
        <p:nvSpPr>
          <p:cNvPr id="6" name="Title 5"/>
          <p:cNvSpPr>
            <a:spLocks noGrp="1"/>
          </p:cNvSpPr>
          <p:nvPr>
            <p:ph type="ctrTitle"/>
          </p:nvPr>
        </p:nvSpPr>
        <p:spPr/>
        <p:txBody>
          <a:bodyPr/>
          <a:lstStyle/>
          <a:p>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Breast </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Cancer Screening Rates,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2015*</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1800" b="0" i="1" dirty="0" smtClean="0">
                <a:solidFill>
                  <a:srgbClr val="4C515A"/>
                </a:solidFill>
                <a:latin typeface="Lato" panose="020F0502020204030203" pitchFamily="34" charset="0"/>
                <a:ea typeface="Lato" panose="020F0502020204030203" pitchFamily="34" charset="0"/>
                <a:cs typeface="Lato" panose="020F0502020204030203" pitchFamily="34" charset="0"/>
              </a:rPr>
              <a:t>Among </a:t>
            </a:r>
            <a:r>
              <a:rPr lang="en-US" sz="1800" b="0" i="1" dirty="0">
                <a:solidFill>
                  <a:srgbClr val="4C515A"/>
                </a:solidFill>
                <a:latin typeface="Lato" panose="020F0502020204030203" pitchFamily="34" charset="0"/>
                <a:ea typeface="Lato" panose="020F0502020204030203" pitchFamily="34" charset="0"/>
                <a:cs typeface="Lato" panose="020F0502020204030203" pitchFamily="34" charset="0"/>
              </a:rPr>
              <a:t>women 50-69 years</a:t>
            </a:r>
            <a:endParaRPr lang="en-US" dirty="0"/>
          </a:p>
        </p:txBody>
      </p:sp>
      <p:graphicFrame>
        <p:nvGraphicFramePr>
          <p:cNvPr id="11" name="Object 3"/>
          <p:cNvGraphicFramePr>
            <a:graphicFrameLocks noChangeAspect="1"/>
          </p:cNvGraphicFramePr>
          <p:nvPr>
            <p:extLst>
              <p:ext uri="{D42A27DB-BD31-4B8C-83A1-F6EECF244321}">
                <p14:modId xmlns:p14="http://schemas.microsoft.com/office/powerpoint/2010/main" val="2788275810"/>
              </p:ext>
            </p:extLst>
          </p:nvPr>
        </p:nvGraphicFramePr>
        <p:xfrm>
          <a:off x="279399" y="1337733"/>
          <a:ext cx="8445501" cy="456353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8001" y="1359065"/>
            <a:ext cx="3183467"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Percent (%) screened</a:t>
            </a:r>
            <a:endParaRPr lang="en-US" sz="1200" dirty="0">
              <a:solidFill>
                <a:srgbClr val="576258"/>
              </a:solidFill>
              <a:latin typeface="Lato" charset="0"/>
              <a:ea typeface="Lato" charset="0"/>
              <a:cs typeface="Lato" charset="0"/>
            </a:endParaRPr>
          </a:p>
        </p:txBody>
      </p:sp>
      <p:sp>
        <p:nvSpPr>
          <p:cNvPr id="13" name="TextBox 1">
            <a:extLst>
              <a:ext uri="{FF2B5EF4-FFF2-40B4-BE49-F238E27FC236}">
                <a16:creationId xmlns="" xmlns:a16="http://schemas.microsoft.com/office/drawing/2014/main" id="{567D00FD-D3E9-49EC-A954-C7484C501A56}"/>
              </a:ext>
            </a:extLst>
          </p:cNvPr>
          <p:cNvSpPr txBox="1"/>
          <p:nvPr/>
        </p:nvSpPr>
        <p:spPr>
          <a:xfrm>
            <a:off x="6817169" y="3065887"/>
            <a:ext cx="1295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b="1" dirty="0">
                <a:solidFill>
                  <a:srgbClr val="FF7300"/>
                </a:solidFill>
                <a:latin typeface="Lato" charset="0"/>
              </a:rPr>
              <a:t>OECD MEDIAN </a:t>
            </a:r>
            <a:r>
              <a:rPr lang="en-US" b="1" baseline="30000" dirty="0">
                <a:solidFill>
                  <a:srgbClr val="FF7300"/>
                </a:solidFill>
                <a:latin typeface="Lato" charset="0"/>
              </a:rPr>
              <a:t>^</a:t>
            </a:r>
          </a:p>
        </p:txBody>
      </p:sp>
    </p:spTree>
    <p:extLst>
      <p:ext uri="{BB962C8B-B14F-4D97-AF65-F5344CB8AC3E}">
        <p14:creationId xmlns:p14="http://schemas.microsoft.com/office/powerpoint/2010/main" val="4247381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a:bodyPr>
          <a:lstStyle/>
          <a:p>
            <a:r>
              <a:rPr lang="en-US" dirty="0" smtClean="0"/>
              <a:t>Data reflect influenza </a:t>
            </a:r>
            <a:r>
              <a:rPr lang="en-US" dirty="0"/>
              <a:t>immunizations. </a:t>
            </a:r>
            <a:r>
              <a:rPr lang="en-US" dirty="0" smtClean="0"/>
              <a:t>* Or nearest year; 2010 data for Switzerland. No recent data for Australia (since 2009). </a:t>
            </a:r>
            <a:r>
              <a:rPr lang="en-US" dirty="0"/>
              <a:t>Different methodologies used between time periods in </a:t>
            </a:r>
            <a:r>
              <a:rPr lang="en-US" dirty="0" smtClean="0"/>
              <a:t>Germany; German d</a:t>
            </a:r>
            <a:r>
              <a:rPr lang="en-US" dirty="0" smtClean="0"/>
              <a:t>ata reflects 60</a:t>
            </a:r>
            <a:r>
              <a:rPr lang="en-US" dirty="0" smtClean="0"/>
              <a:t>+ </a:t>
            </a:r>
            <a:r>
              <a:rPr lang="en-US" dirty="0" smtClean="0"/>
              <a:t>population. </a:t>
            </a:r>
            <a:r>
              <a:rPr lang="en-US" dirty="0"/>
              <a:t>For Sweden, data are collected only during the winter season. Change in survey in the Netherlands in 2010. Change in survey instrument for Canada in 2015. </a:t>
            </a:r>
            <a:endParaRPr lang="en-US" dirty="0" smtClean="0"/>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PREVENTION AND POPULATION HEALTH</a:t>
            </a:r>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Flu Immunizations, 2005 and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2015*</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1800" b="0" i="1" dirty="0" smtClean="0">
                <a:solidFill>
                  <a:srgbClr val="4C515A"/>
                </a:solidFill>
                <a:latin typeface="Lato" panose="020F0502020204030203" pitchFamily="34" charset="0"/>
                <a:ea typeface="Lato" panose="020F0502020204030203" pitchFamily="34" charset="0"/>
                <a:cs typeface="Lato" panose="020F0502020204030203" pitchFamily="34" charset="0"/>
              </a:rPr>
              <a:t>Among </a:t>
            </a:r>
            <a:r>
              <a:rPr lang="en-US" sz="1800" b="0" i="1" dirty="0">
                <a:solidFill>
                  <a:srgbClr val="4C515A"/>
                </a:solidFill>
                <a:latin typeface="Lato" panose="020F0502020204030203" pitchFamily="34" charset="0"/>
                <a:ea typeface="Lato" panose="020F0502020204030203" pitchFamily="34" charset="0"/>
                <a:cs typeface="Lato" panose="020F0502020204030203" pitchFamily="34" charset="0"/>
              </a:rPr>
              <a:t>older adults a</a:t>
            </a:r>
            <a:r>
              <a:rPr lang="en-US" sz="1800" b="0" i="1" dirty="0" smtClean="0">
                <a:solidFill>
                  <a:srgbClr val="4C515A"/>
                </a:solidFill>
                <a:latin typeface="Lato" panose="020F0502020204030203" pitchFamily="34" charset="0"/>
                <a:ea typeface="Lato" panose="020F0502020204030203" pitchFamily="34" charset="0"/>
                <a:cs typeface="Lato" panose="020F0502020204030203" pitchFamily="34" charset="0"/>
              </a:rPr>
              <a:t>ged </a:t>
            </a:r>
            <a:r>
              <a:rPr lang="en-US" sz="1800" b="0" i="1" dirty="0">
                <a:solidFill>
                  <a:srgbClr val="4C515A"/>
                </a:solidFill>
                <a:latin typeface="Lato" panose="020F0502020204030203" pitchFamily="34" charset="0"/>
                <a:ea typeface="Lato" panose="020F0502020204030203" pitchFamily="34" charset="0"/>
                <a:cs typeface="Lato" panose="020F0502020204030203" pitchFamily="34" charset="0"/>
              </a:rPr>
              <a:t>65 or </a:t>
            </a:r>
            <a:r>
              <a:rPr lang="en-US" sz="1800" b="0" i="1" dirty="0" smtClean="0">
                <a:solidFill>
                  <a:srgbClr val="4C515A"/>
                </a:solidFill>
                <a:latin typeface="Lato" panose="020F0502020204030203" pitchFamily="34" charset="0"/>
                <a:ea typeface="Lato" panose="020F0502020204030203" pitchFamily="34" charset="0"/>
                <a:cs typeface="Lato" panose="020F0502020204030203" pitchFamily="34" charset="0"/>
              </a:rPr>
              <a:t>older</a:t>
            </a:r>
            <a:endParaRPr lang="en-US" sz="2800" dirty="0"/>
          </a:p>
        </p:txBody>
      </p:sp>
      <p:graphicFrame>
        <p:nvGraphicFramePr>
          <p:cNvPr id="11" name="Object 3"/>
          <p:cNvGraphicFramePr>
            <a:graphicFrameLocks noChangeAspect="1"/>
          </p:cNvGraphicFramePr>
          <p:nvPr>
            <p:extLst>
              <p:ext uri="{D42A27DB-BD31-4B8C-83A1-F6EECF244321}">
                <p14:modId xmlns:p14="http://schemas.microsoft.com/office/powerpoint/2010/main" val="329684638"/>
              </p:ext>
            </p:extLst>
          </p:nvPr>
        </p:nvGraphicFramePr>
        <p:xfrm>
          <a:off x="516467" y="1562100"/>
          <a:ext cx="8202081" cy="464396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8001" y="1359065"/>
            <a:ext cx="3183467"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Percent (%) immunized</a:t>
            </a:r>
            <a:endParaRPr lang="en-US" sz="1200"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1588008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smtClean="0"/>
              <a:t>* Or nearest year; data </a:t>
            </a:r>
            <a:r>
              <a:rPr lang="en-US" dirty="0"/>
              <a:t>from 2013 for Switzerland, France, UK; 2012 for Canada, New Zealand. </a:t>
            </a:r>
            <a:r>
              <a:rPr lang="en-US" dirty="0" smtClean="0"/>
              <a:t>Data reflect deaths caused by neoplasms</a:t>
            </a:r>
            <a:r>
              <a:rPr lang="en-US" dirty="0"/>
              <a:t>. All countries (except Denmark) use ICD 9 in 1994 and ICD10 for </a:t>
            </a:r>
            <a:r>
              <a:rPr lang="en-US" dirty="0" smtClean="0"/>
              <a:t>2014.</a:t>
            </a:r>
            <a:endParaRPr lang="en-US" dirty="0"/>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PREVENTION AND POPULATION HEALTH</a:t>
            </a:r>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Mortality as a result of cancer, 1994 and 2014</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br>
            <a:endParaRPr lang="en-US" dirty="0"/>
          </a:p>
        </p:txBody>
      </p:sp>
      <p:graphicFrame>
        <p:nvGraphicFramePr>
          <p:cNvPr id="11" name="Object 3">
            <a:extLst>
              <a:ext uri="{FF2B5EF4-FFF2-40B4-BE49-F238E27FC236}">
                <a16:creationId xmlns="" xmlns:a16="http://schemas.microsoft.com/office/drawing/2014/main" id="{B2C8E772-E828-4594-89E8-66C3EAF0F425}"/>
              </a:ext>
            </a:extLst>
          </p:cNvPr>
          <p:cNvGraphicFramePr>
            <a:graphicFrameLocks noChangeAspect="1"/>
          </p:cNvGraphicFramePr>
          <p:nvPr>
            <p:extLst>
              <p:ext uri="{D42A27DB-BD31-4B8C-83A1-F6EECF244321}">
                <p14:modId xmlns:p14="http://schemas.microsoft.com/office/powerpoint/2010/main" val="2262752637"/>
              </p:ext>
            </p:extLst>
          </p:nvPr>
        </p:nvGraphicFramePr>
        <p:xfrm>
          <a:off x="524933" y="1562101"/>
          <a:ext cx="8199967"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8001" y="1359065"/>
            <a:ext cx="3183467"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Deaths per 100,000 population</a:t>
            </a:r>
            <a:endParaRPr lang="en-US" sz="1200"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1288057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smtClean="0"/>
              <a:t>* Or nearest year; data </a:t>
            </a:r>
            <a:r>
              <a:rPr lang="en-US" dirty="0"/>
              <a:t>from 2013 for Switzerland, France, UK; 2012 for Canada, New Zealand. Data reflect deaths caused by </a:t>
            </a:r>
            <a:r>
              <a:rPr lang="en-US" dirty="0" smtClean="0"/>
              <a:t>all types of ischemic heart diseases including acute myocardial infarction. All </a:t>
            </a:r>
            <a:r>
              <a:rPr lang="en-US" dirty="0"/>
              <a:t>countries (except Denmark) use ICD 9 in 1994 and ICD10 for 2014.</a:t>
            </a:r>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PREVENTION AND POPULATION HEALTH</a:t>
            </a:r>
          </a:p>
        </p:txBody>
      </p:sp>
      <p:sp>
        <p:nvSpPr>
          <p:cNvPr id="6" name="Title 5"/>
          <p:cNvSpPr>
            <a:spLocks noGrp="1"/>
          </p:cNvSpPr>
          <p:nvPr>
            <p:ph type="ctrTitle"/>
          </p:nvPr>
        </p:nvSpPr>
        <p:spPr/>
        <p:txBody>
          <a:bodyPr>
            <a:normAutofit fontScale="90000"/>
          </a:bodyPr>
          <a:lstStyle/>
          <a:p>
            <a:r>
              <a:rPr lang="en-US" dirty="0" smtClean="0">
                <a:solidFill>
                  <a:srgbClr val="4C515A"/>
                </a:solidFill>
                <a:latin typeface="Lato" panose="020F0502020204030203" pitchFamily="34" charset="0"/>
                <a:ea typeface="Lato" panose="020F0502020204030203" pitchFamily="34" charset="0"/>
                <a:cs typeface="Lato" panose="020F0502020204030203" pitchFamily="34" charset="0"/>
              </a:rPr>
              <a:t>Mortality </a:t>
            </a:r>
            <a:r>
              <a:rPr lang="en-US" dirty="0">
                <a:solidFill>
                  <a:srgbClr val="4C515A"/>
                </a:solidFill>
                <a:latin typeface="Lato" panose="020F0502020204030203" pitchFamily="34" charset="0"/>
                <a:ea typeface="Lato" panose="020F0502020204030203" pitchFamily="34" charset="0"/>
                <a:cs typeface="Lato" panose="020F0502020204030203" pitchFamily="34" charset="0"/>
              </a:rPr>
              <a:t>as a result of ischemic heart disease, 1994 and 2014</a:t>
            </a:r>
            <a:r>
              <a:rPr lang="en-US" dirty="0" smtClean="0">
                <a:solidFill>
                  <a:srgbClr val="4C515A"/>
                </a:solidFill>
                <a:latin typeface="Lato" panose="020F0502020204030203" pitchFamily="34" charset="0"/>
                <a:ea typeface="Lato" panose="020F0502020204030203" pitchFamily="34" charset="0"/>
                <a:cs typeface="Lato" panose="020F0502020204030203" pitchFamily="34" charset="0"/>
              </a:rPr>
              <a:t>*</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endParaRPr lang="en-US" dirty="0"/>
          </a:p>
        </p:txBody>
      </p:sp>
      <p:graphicFrame>
        <p:nvGraphicFramePr>
          <p:cNvPr id="12" name="Object 3">
            <a:extLst>
              <a:ext uri="{FF2B5EF4-FFF2-40B4-BE49-F238E27FC236}">
                <a16:creationId xmlns="" xmlns:a16="http://schemas.microsoft.com/office/drawing/2014/main" id="{1EA933C5-7C9B-49C8-8CA1-B82141CA1EBD}"/>
              </a:ext>
            </a:extLst>
          </p:cNvPr>
          <p:cNvGraphicFramePr>
            <a:graphicFrameLocks noChangeAspect="1"/>
          </p:cNvGraphicFramePr>
          <p:nvPr>
            <p:extLst>
              <p:ext uri="{D42A27DB-BD31-4B8C-83A1-F6EECF244321}">
                <p14:modId xmlns:p14="http://schemas.microsoft.com/office/powerpoint/2010/main" val="4136622002"/>
              </p:ext>
            </p:extLst>
          </p:nvPr>
        </p:nvGraphicFramePr>
        <p:xfrm>
          <a:off x="558800" y="1562100"/>
          <a:ext cx="8159748" cy="466936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508001" y="1359065"/>
            <a:ext cx="3183467"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Deaths per 100,000 population</a:t>
            </a:r>
            <a:endParaRPr lang="en-US" sz="1200"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2851359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2370" name="Rectangle 2"/>
          <p:cNvSpPr>
            <a:spLocks noGrp="1" noChangeArrowheads="1"/>
          </p:cNvSpPr>
          <p:nvPr>
            <p:ph type="ctrTitle"/>
          </p:nvPr>
        </p:nvSpPr>
        <p:spPr/>
        <p:txBody>
          <a:bodyPr>
            <a:noAutofit/>
          </a:bodyPr>
          <a:lstStyle/>
          <a:p>
            <a:pPr algn="r">
              <a:spcAft>
                <a:spcPts val="600"/>
              </a:spcAft>
            </a:pPr>
            <a:r>
              <a:rPr lang="en-US" sz="4400" b="1" dirty="0">
                <a:latin typeface="Lato" panose="020F0502020204030203" pitchFamily="34" charset="0"/>
                <a:ea typeface="Lato" panose="020F0502020204030203" pitchFamily="34" charset="0"/>
                <a:cs typeface="Lato" panose="020F0502020204030203" pitchFamily="34" charset="0"/>
              </a:rPr>
              <a:t>Quality Indicators </a:t>
            </a:r>
            <a:endParaRPr lang="en-US" sz="4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Rectangle 2"/>
          <p:cNvSpPr txBox="1">
            <a:spLocks noChangeArrowheads="1"/>
          </p:cNvSpPr>
          <p:nvPr/>
        </p:nvSpPr>
        <p:spPr>
          <a:xfrm>
            <a:off x="7086600" y="2438400"/>
            <a:ext cx="2133600"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600"/>
              </a:spcAft>
            </a:pPr>
            <a:endParaRPr lang="en-US" dirty="0">
              <a:solidFill>
                <a:prstClr val="white">
                  <a:alpha val="20000"/>
                </a:prst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81872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a:bodyPr>
          <a:lstStyle/>
          <a:p>
            <a:r>
              <a:rPr lang="en-US" dirty="0" smtClean="0"/>
              <a:t>* Or nearest year; data </a:t>
            </a:r>
            <a:r>
              <a:rPr lang="en-US" dirty="0"/>
              <a:t>from 2012 in Switzerland, US and New Zealand. Data from 2011 in Netherlands</a:t>
            </a:r>
            <a:r>
              <a:rPr lang="en-US" dirty="0" smtClean="0"/>
              <a:t>. Data are for individuals aged 15 years and older, reflecting age- and sex-adjusted rates</a:t>
            </a:r>
            <a:r>
              <a:rPr lang="en-US" dirty="0"/>
              <a:t>. ‘OECD median’ reflects the median of </a:t>
            </a:r>
            <a:r>
              <a:rPr lang="en-US" dirty="0" smtClean="0"/>
              <a:t>32 </a:t>
            </a:r>
            <a:r>
              <a:rPr lang="en-US" dirty="0"/>
              <a:t>OECD countries</a:t>
            </a:r>
            <a:r>
              <a:rPr lang="en-US" dirty="0" smtClean="0"/>
              <a:t>.</a:t>
            </a:r>
            <a:endParaRPr lang="en-US" dirty="0" smtClean="0"/>
          </a:p>
          <a:p>
            <a:r>
              <a:rPr lang="en-US" dirty="0" smtClean="0"/>
              <a:t>Source</a:t>
            </a:r>
            <a:r>
              <a:rPr lang="en-US" dirty="0"/>
              <a:t>: OECD Health Data 2017. </a:t>
            </a:r>
          </a:p>
        </p:txBody>
      </p:sp>
      <p:sp>
        <p:nvSpPr>
          <p:cNvPr id="7" name="Subtitle 6"/>
          <p:cNvSpPr>
            <a:spLocks noGrp="1"/>
          </p:cNvSpPr>
          <p:nvPr>
            <p:ph type="subTitle" idx="1"/>
          </p:nvPr>
        </p:nvSpPr>
        <p:spPr/>
        <p:txBody>
          <a:bodyPr/>
          <a:lstStyle/>
          <a:p>
            <a:r>
              <a:rPr lang="en-US" dirty="0" smtClean="0"/>
              <a:t>QUALITY INDICATORS</a:t>
            </a:r>
            <a:endParaRPr lang="en-US" dirty="0"/>
          </a:p>
        </p:txBody>
      </p:sp>
      <p:sp>
        <p:nvSpPr>
          <p:cNvPr id="6" name="Title 5"/>
          <p:cNvSpPr>
            <a:spLocks noGrp="1"/>
          </p:cNvSpPr>
          <p:nvPr>
            <p:ph type="ctrTitle"/>
          </p:nvPr>
        </p:nvSpPr>
        <p:spPr/>
        <p:txBody>
          <a:bodyPr/>
          <a:lstStyle/>
          <a:p>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Diabetes </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Hospital Admissions in Adults, 2013*</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4184036540"/>
              </p:ext>
            </p:extLst>
          </p:nvPr>
        </p:nvGraphicFramePr>
        <p:xfrm>
          <a:off x="397933" y="1562099"/>
          <a:ext cx="8326967" cy="477096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16467" y="1350600"/>
            <a:ext cx="3776133"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Age-sex standardized rates per 100,000</a:t>
            </a:r>
            <a:endParaRPr lang="en-US" sz="1200" dirty="0">
              <a:solidFill>
                <a:srgbClr val="576258"/>
              </a:solidFill>
              <a:latin typeface="Lato" charset="0"/>
              <a:ea typeface="Lato" charset="0"/>
              <a:cs typeface="Lato" charset="0"/>
            </a:endParaRPr>
          </a:p>
        </p:txBody>
      </p:sp>
      <p:sp>
        <p:nvSpPr>
          <p:cNvPr id="13" name="TextBox 1"/>
          <p:cNvSpPr txBox="1"/>
          <p:nvPr/>
        </p:nvSpPr>
        <p:spPr>
          <a:xfrm>
            <a:off x="1322094" y="3227020"/>
            <a:ext cx="1295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b="1" dirty="0">
                <a:solidFill>
                  <a:srgbClr val="FF7300"/>
                </a:solidFill>
                <a:latin typeface="Lato" charset="0"/>
              </a:rPr>
              <a:t>OECD MEDIAN</a:t>
            </a:r>
          </a:p>
        </p:txBody>
      </p:sp>
    </p:spTree>
    <p:extLst>
      <p:ext uri="{BB962C8B-B14F-4D97-AF65-F5344CB8AC3E}">
        <p14:creationId xmlns:p14="http://schemas.microsoft.com/office/powerpoint/2010/main" val="1456972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smtClean="0"/>
              <a:t>* Or nearest year; data </a:t>
            </a:r>
            <a:r>
              <a:rPr lang="en-US" dirty="0"/>
              <a:t>from 2012 in Switzerland, US and New Zealand. Data from 2011 in Netherlands. Data are for individuals aged 15 years and older, reflecting age- and sex-adjusted rates</a:t>
            </a:r>
            <a:r>
              <a:rPr lang="en-US" dirty="0"/>
              <a:t>. ‘OECD median’ reflects the median of </a:t>
            </a:r>
            <a:r>
              <a:rPr lang="en-US" dirty="0" smtClean="0"/>
              <a:t>33 </a:t>
            </a:r>
            <a:r>
              <a:rPr lang="en-US" dirty="0"/>
              <a:t>OECD countries</a:t>
            </a:r>
            <a:r>
              <a:rPr lang="en-US" dirty="0" smtClean="0"/>
              <a:t>.</a:t>
            </a:r>
            <a:endParaRPr lang="en-US" dirty="0" smtClean="0"/>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QUALITY INDICATORS</a:t>
            </a:r>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COPD Hospital Admissions in Adults,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2013*</a:t>
            </a:r>
            <a:endParaRPr lang="en-US" dirty="0"/>
          </a:p>
        </p:txBody>
      </p:sp>
      <p:graphicFrame>
        <p:nvGraphicFramePr>
          <p:cNvPr id="11" name="Chart 10">
            <a:extLst>
              <a:ext uri="{FF2B5EF4-FFF2-40B4-BE49-F238E27FC236}">
                <a16:creationId xmlns="" xmlns:a16="http://schemas.microsoft.com/office/drawing/2014/main" id="{661E5C01-41BD-40CD-AB18-E01E673DF073}"/>
              </a:ext>
            </a:extLst>
          </p:cNvPr>
          <p:cNvGraphicFramePr>
            <a:graphicFrameLocks/>
          </p:cNvGraphicFramePr>
          <p:nvPr>
            <p:extLst>
              <p:ext uri="{D42A27DB-BD31-4B8C-83A1-F6EECF244321}">
                <p14:modId xmlns:p14="http://schemas.microsoft.com/office/powerpoint/2010/main" val="2030520544"/>
              </p:ext>
            </p:extLst>
          </p:nvPr>
        </p:nvGraphicFramePr>
        <p:xfrm>
          <a:off x="343959" y="1625599"/>
          <a:ext cx="8380941" cy="470746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16467" y="1350600"/>
            <a:ext cx="3776133"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Age-sex standardized rates per 100,000</a:t>
            </a:r>
            <a:endParaRPr lang="en-US" sz="1200" dirty="0">
              <a:solidFill>
                <a:srgbClr val="576258"/>
              </a:solidFill>
              <a:latin typeface="Lato" charset="0"/>
              <a:ea typeface="Lato" charset="0"/>
              <a:cs typeface="Lato" charset="0"/>
            </a:endParaRPr>
          </a:p>
        </p:txBody>
      </p:sp>
      <p:sp>
        <p:nvSpPr>
          <p:cNvPr id="13" name="TextBox 1"/>
          <p:cNvSpPr txBox="1"/>
          <p:nvPr/>
        </p:nvSpPr>
        <p:spPr>
          <a:xfrm>
            <a:off x="1322094" y="3176219"/>
            <a:ext cx="1295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b="1" dirty="0">
                <a:solidFill>
                  <a:srgbClr val="FF7300"/>
                </a:solidFill>
                <a:latin typeface="Lato" charset="0"/>
              </a:rPr>
              <a:t>OECD MEDIAN</a:t>
            </a:r>
          </a:p>
        </p:txBody>
      </p:sp>
    </p:spTree>
    <p:extLst>
      <p:ext uri="{BB962C8B-B14F-4D97-AF65-F5344CB8AC3E}">
        <p14:creationId xmlns:p14="http://schemas.microsoft.com/office/powerpoint/2010/main" val="2600605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468" y="5731933"/>
            <a:ext cx="8517466" cy="33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6"/>
          <p:cNvSpPr>
            <a:spLocks noGrp="1"/>
          </p:cNvSpPr>
          <p:nvPr>
            <p:ph type="subTitle" idx="1"/>
          </p:nvPr>
        </p:nvSpPr>
        <p:spPr/>
        <p:txBody>
          <a:bodyPr/>
          <a:lstStyle/>
          <a:p>
            <a:r>
              <a:rPr lang="en-US" dirty="0"/>
              <a:t>QUALITY INDICATORS</a:t>
            </a:r>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Mortality Amenable to Health Care,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
            </a:r>
            <a:b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b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2000 </a:t>
            </a: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and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2014*</a:t>
            </a:r>
            <a:endParaRPr lang="en-US" dirty="0"/>
          </a:p>
        </p:txBody>
      </p:sp>
      <p:sp>
        <p:nvSpPr>
          <p:cNvPr id="10" name="Rectangle 9"/>
          <p:cNvSpPr/>
          <p:nvPr/>
        </p:nvSpPr>
        <p:spPr>
          <a:xfrm>
            <a:off x="2074334" y="5477059"/>
            <a:ext cx="6570133" cy="1261884"/>
          </a:xfrm>
          <a:prstGeom prst="rect">
            <a:avLst/>
          </a:prstGeom>
          <a:noFill/>
        </p:spPr>
        <p:txBody>
          <a:bodyPr wrap="square">
            <a:spAutoFit/>
          </a:bodyPr>
          <a:lstStyle/>
          <a:p>
            <a:pPr defTabSz="914400"/>
            <a:r>
              <a:rPr lang="en-US" sz="900" dirty="0">
                <a:solidFill>
                  <a:srgbClr val="576258"/>
                </a:solidFill>
                <a:ea typeface="Lato" panose="020F0502020204030203" pitchFamily="34" charset="0"/>
                <a:cs typeface="Lato" panose="020F0502020204030203" pitchFamily="34" charset="0"/>
              </a:rPr>
              <a:t>*Trends in amenable mortality for selected countries, 2000-2014. Data from 2014 in all countries except Canada (2011), France (2013), Netherlands (2013), NZ (2012), Switzerland (2013), UK (2013). WHO Mortality files (number of deaths by age group) and populations (except Human Mortality Database for Canada, UK and the USA). List of amenable causes: Nolte &amp; McKee 2004 (Australia, Canada, NZ, Nor, US) Calculations by European Observatory on Health Systems and Policies (2016), Amenable mortality causes based on Nolte &amp; McKee, 2004.Mortality and population data from WHO mortality files, released September 2016 (population data for Canada and the USA from Human Mortality Database). Age-specific rates </a:t>
            </a:r>
            <a:r>
              <a:rPr lang="en-US" sz="900" dirty="0" err="1">
                <a:solidFill>
                  <a:srgbClr val="576258"/>
                </a:solidFill>
                <a:ea typeface="Lato" panose="020F0502020204030203" pitchFamily="34" charset="0"/>
                <a:cs typeface="Lato" panose="020F0502020204030203" pitchFamily="34" charset="0"/>
              </a:rPr>
              <a:t>standardised</a:t>
            </a:r>
            <a:r>
              <a:rPr lang="en-US" sz="900" dirty="0">
                <a:solidFill>
                  <a:srgbClr val="576258"/>
                </a:solidFill>
                <a:ea typeface="Lato" panose="020F0502020204030203" pitchFamily="34" charset="0"/>
                <a:cs typeface="Lato" panose="020F0502020204030203" pitchFamily="34" charset="0"/>
              </a:rPr>
              <a:t> to European Standard Population 2013. </a:t>
            </a:r>
            <a:endParaRPr lang="en-US" sz="900" dirty="0" smtClean="0">
              <a:solidFill>
                <a:srgbClr val="576258"/>
              </a:solidFill>
              <a:ea typeface="Lato" panose="020F0502020204030203" pitchFamily="34" charset="0"/>
              <a:cs typeface="Lato" panose="020F0502020204030203" pitchFamily="34" charset="0"/>
            </a:endParaRPr>
          </a:p>
          <a:p>
            <a:pPr defTabSz="914400"/>
            <a:endParaRPr lang="en-US" sz="400" dirty="0" smtClean="0">
              <a:solidFill>
                <a:srgbClr val="576258"/>
              </a:solidFill>
              <a:ea typeface="Lato" panose="020F0502020204030203" pitchFamily="34" charset="0"/>
              <a:cs typeface="Lato" panose="020F0502020204030203" pitchFamily="34" charset="0"/>
            </a:endParaRPr>
          </a:p>
          <a:p>
            <a:pPr defTabSz="914400"/>
            <a:r>
              <a:rPr lang="en-US" sz="900" dirty="0" smtClean="0">
                <a:solidFill>
                  <a:srgbClr val="576258"/>
                </a:solidFill>
                <a:ea typeface="Lato" panose="020F0502020204030203" pitchFamily="34" charset="0"/>
                <a:cs typeface="Lato" panose="020F0502020204030203" pitchFamily="34" charset="0"/>
              </a:rPr>
              <a:t>Source: Marina </a:t>
            </a:r>
            <a:r>
              <a:rPr lang="en-US" sz="900" dirty="0" err="1">
                <a:solidFill>
                  <a:srgbClr val="576258"/>
                </a:solidFill>
                <a:ea typeface="Lato" panose="020F0502020204030203" pitchFamily="34" charset="0"/>
                <a:cs typeface="Lato" panose="020F0502020204030203" pitchFamily="34" charset="0"/>
              </a:rPr>
              <a:t>Karanikolos</a:t>
            </a:r>
            <a:r>
              <a:rPr lang="en-US" sz="900" dirty="0">
                <a:solidFill>
                  <a:srgbClr val="576258"/>
                </a:solidFill>
                <a:ea typeface="Lato" panose="020F0502020204030203" pitchFamily="34" charset="0"/>
                <a:cs typeface="Lato" panose="020F0502020204030203" pitchFamily="34" charset="0"/>
              </a:rPr>
              <a:t>, European Observatory on Health Systems and Policies (2017</a:t>
            </a:r>
            <a:r>
              <a:rPr lang="en-US" sz="900" dirty="0" smtClean="0">
                <a:solidFill>
                  <a:srgbClr val="576258"/>
                </a:solidFill>
                <a:ea typeface="Lato" panose="020F0502020204030203" pitchFamily="34" charset="0"/>
                <a:cs typeface="Lato" panose="020F0502020204030203" pitchFamily="34" charset="0"/>
              </a:rPr>
              <a:t>).</a:t>
            </a:r>
            <a:endParaRPr lang="en-US" sz="900" dirty="0">
              <a:solidFill>
                <a:srgbClr val="576258"/>
              </a:solidFill>
              <a:ea typeface="Lato" panose="020F0502020204030203" pitchFamily="34" charset="0"/>
              <a:cs typeface="Lato" panose="020F0502020204030203" pitchFamily="34" charset="0"/>
            </a:endParaRPr>
          </a:p>
        </p:txBody>
      </p:sp>
      <p:graphicFrame>
        <p:nvGraphicFramePr>
          <p:cNvPr id="12" name="Chart 11"/>
          <p:cNvGraphicFramePr/>
          <p:nvPr>
            <p:extLst>
              <p:ext uri="{D42A27DB-BD31-4B8C-83A1-F6EECF244321}">
                <p14:modId xmlns:p14="http://schemas.microsoft.com/office/powerpoint/2010/main" val="1781098783"/>
              </p:ext>
            </p:extLst>
          </p:nvPr>
        </p:nvGraphicFramePr>
        <p:xfrm>
          <a:off x="245533" y="1413933"/>
          <a:ext cx="8652935" cy="404706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516467" y="1350600"/>
            <a:ext cx="3776133"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Deaths per 100,000</a:t>
            </a:r>
            <a:endParaRPr lang="en-US" sz="1200"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243163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2"/>
          <p:cNvSpPr txBox="1">
            <a:spLocks noChangeArrowheads="1"/>
          </p:cNvSpPr>
          <p:nvPr/>
        </p:nvSpPr>
        <p:spPr>
          <a:xfrm>
            <a:off x="6457950" y="2686050"/>
            <a:ext cx="1600200" cy="30289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450"/>
              </a:spcAft>
            </a:pPr>
            <a:endParaRPr lang="en-US" sz="30000" dirty="0">
              <a:solidFill>
                <a:prstClr val="white">
                  <a:alpha val="20000"/>
                </a:prstClr>
              </a:solidFill>
              <a:latin typeface="Lato" panose="020F0502020204030203" pitchFamily="34" charset="0"/>
              <a:ea typeface="Lato" panose="020F0502020204030203" pitchFamily="34" charset="0"/>
              <a:cs typeface="Lato" panose="020F0502020204030203" pitchFamily="34" charset="0"/>
            </a:endParaRPr>
          </a:p>
        </p:txBody>
      </p:sp>
      <p:sp>
        <p:nvSpPr>
          <p:cNvPr id="3" name="Title 2"/>
          <p:cNvSpPr>
            <a:spLocks noGrp="1"/>
          </p:cNvSpPr>
          <p:nvPr>
            <p:ph type="ctrTitle"/>
          </p:nvPr>
        </p:nvSpPr>
        <p:spPr/>
        <p:txBody>
          <a:bodyPr>
            <a:normAutofit/>
          </a:bodyPr>
          <a:lstStyle/>
          <a:p>
            <a:pPr algn="r"/>
            <a:r>
              <a:rPr lang="en-US" sz="4400" dirty="0">
                <a:latin typeface="Lato" panose="020F0502020204030203" pitchFamily="34" charset="0"/>
                <a:ea typeface="Lato" panose="020F0502020204030203" pitchFamily="34" charset="0"/>
                <a:cs typeface="Lato" panose="020F0502020204030203" pitchFamily="34" charset="0"/>
              </a:rPr>
              <a:t>Aging </a:t>
            </a:r>
            <a:r>
              <a:rPr lang="en-US" sz="4400" dirty="0" smtClean="0">
                <a:latin typeface="Lato" panose="020F0502020204030203" pitchFamily="34" charset="0"/>
                <a:ea typeface="Lato" panose="020F0502020204030203" pitchFamily="34" charset="0"/>
                <a:cs typeface="Lato" panose="020F0502020204030203" pitchFamily="34" charset="0"/>
              </a:rPr>
              <a:t>Populations</a:t>
            </a:r>
            <a:endParaRPr lang="en-US" sz="4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00831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a:t>Source: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smtClean="0"/>
              <a:t>AGING POPULATIONS</a:t>
            </a:r>
            <a:endParaRPr lang="en-US" dirty="0"/>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Share of older adults,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2016</a:t>
            </a:r>
            <a:endParaRPr lang="en-US" dirty="0"/>
          </a:p>
        </p:txBody>
      </p:sp>
      <p:graphicFrame>
        <p:nvGraphicFramePr>
          <p:cNvPr id="11" name="Chart 10">
            <a:extLst>
              <a:ext uri="{FF2B5EF4-FFF2-40B4-BE49-F238E27FC236}">
                <a16:creationId xmlns="" xmlns:a16="http://schemas.microsoft.com/office/drawing/2014/main" id="{3B74747D-F588-4F18-A78B-B31DDF1ED320}"/>
              </a:ext>
            </a:extLst>
          </p:cNvPr>
          <p:cNvGraphicFramePr>
            <a:graphicFrameLocks/>
          </p:cNvGraphicFramePr>
          <p:nvPr>
            <p:extLst>
              <p:ext uri="{D42A27DB-BD31-4B8C-83A1-F6EECF244321}">
                <p14:modId xmlns:p14="http://schemas.microsoft.com/office/powerpoint/2010/main" val="1299740183"/>
              </p:ext>
            </p:extLst>
          </p:nvPr>
        </p:nvGraphicFramePr>
        <p:xfrm>
          <a:off x="431801" y="1219200"/>
          <a:ext cx="8286748" cy="512233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24933" y="1121996"/>
            <a:ext cx="3276600"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Percent of total population (%)</a:t>
            </a:r>
            <a:endParaRPr lang="en-US" sz="1200"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3113430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a:bodyPr>
          <a:lstStyle/>
          <a:p>
            <a:r>
              <a:rPr lang="en-US" dirty="0" smtClean="0"/>
              <a:t>Current expenditures </a:t>
            </a:r>
            <a:r>
              <a:rPr lang="en-US" dirty="0"/>
              <a:t>on </a:t>
            </a:r>
            <a:r>
              <a:rPr lang="en-US" dirty="0" smtClean="0"/>
              <a:t>health per </a:t>
            </a:r>
            <a:r>
              <a:rPr lang="en-US" dirty="0"/>
              <a:t>capita, </a:t>
            </a:r>
            <a:r>
              <a:rPr lang="en-US" dirty="0" smtClean="0"/>
              <a:t>adjusted for current US</a:t>
            </a:r>
            <a:r>
              <a:rPr lang="en-US" dirty="0"/>
              <a:t>$ purchasing power </a:t>
            </a:r>
            <a:r>
              <a:rPr lang="en-US" dirty="0" smtClean="0"/>
              <a:t>parities (PPPs). Based </a:t>
            </a:r>
            <a:r>
              <a:rPr lang="en-US" dirty="0"/>
              <a:t>on System of Health Accounts </a:t>
            </a:r>
            <a:r>
              <a:rPr lang="en-US" dirty="0" smtClean="0"/>
              <a:t>methodology, with some differences between country methodologies </a:t>
            </a:r>
            <a:r>
              <a:rPr lang="en-US" dirty="0" smtClean="0"/>
              <a:t>(Data </a:t>
            </a:r>
            <a:r>
              <a:rPr lang="en-US" dirty="0" smtClean="0"/>
              <a:t>for Australia uses narrower definition for long-term care spending than other countries).</a:t>
            </a:r>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smtClean="0"/>
              <a:t>HEALTH CARE SPENDING</a:t>
            </a:r>
            <a:endParaRPr lang="en-US" dirty="0"/>
          </a:p>
        </p:txBody>
      </p:sp>
      <p:sp>
        <p:nvSpPr>
          <p:cNvPr id="6" name="Title 5"/>
          <p:cNvSpPr>
            <a:spLocks noGrp="1"/>
          </p:cNvSpPr>
          <p:nvPr>
            <p:ph type="ctrTitle"/>
          </p:nvPr>
        </p:nvSpPr>
        <p:spPr/>
        <p:txBody>
          <a:bodyPr>
            <a:normAutofit fontScale="90000"/>
          </a:bodyPr>
          <a:lstStyle/>
          <a:p>
            <a:pPr>
              <a:spcAft>
                <a:spcPts val="1200"/>
              </a:spcAft>
            </a:pPr>
            <a:r>
              <a:rPr lang="en-US" dirty="0">
                <a:latin typeface="Lato" panose="020F0502020204030203" pitchFamily="34" charset="0"/>
                <a:ea typeface="Lato" panose="020F0502020204030203" pitchFamily="34" charset="0"/>
                <a:cs typeface="Lato" panose="020F0502020204030203" pitchFamily="34" charset="0"/>
              </a:rPr>
              <a:t>Health Care Spending per Capita, </a:t>
            </a:r>
            <a:r>
              <a:rPr lang="en-US" dirty="0" smtClean="0">
                <a:latin typeface="Lato" panose="020F0502020204030203" pitchFamily="34" charset="0"/>
                <a:ea typeface="Lato" panose="020F0502020204030203" pitchFamily="34" charset="0"/>
                <a:cs typeface="Lato" panose="020F0502020204030203" pitchFamily="34" charset="0"/>
              </a:rPr>
              <a:t>2000–2016</a:t>
            </a:r>
            <a:br>
              <a:rPr lang="en-US" dirty="0" smtClean="0">
                <a:latin typeface="Lato" panose="020F0502020204030203" pitchFamily="34" charset="0"/>
                <a:ea typeface="Lato" panose="020F0502020204030203" pitchFamily="34" charset="0"/>
                <a:cs typeface="Lato" panose="020F0502020204030203" pitchFamily="34" charset="0"/>
              </a:rPr>
            </a:br>
            <a:r>
              <a:rPr lang="en-US" sz="700" dirty="0" smtClean="0">
                <a:latin typeface="Lato" panose="020F0502020204030203" pitchFamily="34" charset="0"/>
                <a:ea typeface="Lato" panose="020F0502020204030203" pitchFamily="34" charset="0"/>
                <a:cs typeface="Lato" panose="020F0502020204030203" pitchFamily="34" charset="0"/>
              </a:rPr>
              <a:t/>
            </a:r>
            <a:br>
              <a:rPr lang="en-US" sz="700" dirty="0" smtClean="0">
                <a:latin typeface="Lato" panose="020F0502020204030203" pitchFamily="34" charset="0"/>
                <a:ea typeface="Lato" panose="020F0502020204030203" pitchFamily="34" charset="0"/>
                <a:cs typeface="Lato" panose="020F0502020204030203" pitchFamily="34" charset="0"/>
              </a:rPr>
            </a:br>
            <a:r>
              <a:rPr lang="en-US" sz="2000" b="0" i="1" dirty="0" smtClean="0">
                <a:latin typeface="Lato" panose="020F0502020204030203" pitchFamily="34" charset="0"/>
                <a:ea typeface="Lato" panose="020F0502020204030203" pitchFamily="34" charset="0"/>
                <a:cs typeface="Lato" panose="020F0502020204030203" pitchFamily="34" charset="0"/>
              </a:rPr>
              <a:t>Adjusted </a:t>
            </a:r>
            <a:r>
              <a:rPr lang="en-US" sz="2000" b="0" i="1" dirty="0">
                <a:latin typeface="Lato" panose="020F0502020204030203" pitchFamily="34" charset="0"/>
                <a:ea typeface="Lato" panose="020F0502020204030203" pitchFamily="34" charset="0"/>
                <a:cs typeface="Lato" panose="020F0502020204030203" pitchFamily="34" charset="0"/>
              </a:rPr>
              <a:t>for Differences in Cost of Living</a:t>
            </a:r>
            <a:endParaRPr lang="en-US" sz="2200" b="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12" name="Object 3"/>
          <p:cNvGraphicFramePr>
            <a:graphicFrameLocks noChangeAspect="1"/>
          </p:cNvGraphicFramePr>
          <p:nvPr>
            <p:extLst>
              <p:ext uri="{D42A27DB-BD31-4B8C-83A1-F6EECF244321}">
                <p14:modId xmlns:p14="http://schemas.microsoft.com/office/powerpoint/2010/main" val="3040876677"/>
              </p:ext>
            </p:extLst>
          </p:nvPr>
        </p:nvGraphicFramePr>
        <p:xfrm>
          <a:off x="6356" y="1617133"/>
          <a:ext cx="9137644" cy="463149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533400" y="1316731"/>
            <a:ext cx="1226918" cy="276999"/>
          </a:xfrm>
          <a:prstGeom prst="rect">
            <a:avLst/>
          </a:prstGeom>
          <a:noFill/>
        </p:spPr>
        <p:txBody>
          <a:bodyPr wrap="square" rtlCol="0">
            <a:spAutoFit/>
          </a:bodyPr>
          <a:lstStyle/>
          <a:p>
            <a:pPr defTabSz="914400"/>
            <a:r>
              <a:rPr lang="en-US" sz="1200" dirty="0">
                <a:solidFill>
                  <a:srgbClr val="576258"/>
                </a:solidFill>
                <a:latin typeface="Lato" charset="0"/>
                <a:ea typeface="Lato" charset="0"/>
                <a:cs typeface="Lato" charset="0"/>
              </a:rPr>
              <a:t>Dollars ($US)</a:t>
            </a:r>
          </a:p>
        </p:txBody>
      </p:sp>
      <p:sp>
        <p:nvSpPr>
          <p:cNvPr id="8" name="TextBox 7"/>
          <p:cNvSpPr txBox="1"/>
          <p:nvPr/>
        </p:nvSpPr>
        <p:spPr>
          <a:xfrm>
            <a:off x="7712663" y="1316731"/>
            <a:ext cx="1050335" cy="276999"/>
          </a:xfrm>
          <a:prstGeom prst="rect">
            <a:avLst/>
          </a:prstGeom>
          <a:noFill/>
        </p:spPr>
        <p:txBody>
          <a:bodyPr wrap="square" rtlCol="0">
            <a:spAutoFit/>
          </a:bodyPr>
          <a:lstStyle/>
          <a:p>
            <a:pPr defTabSz="914400"/>
            <a:r>
              <a:rPr lang="en-US" sz="1200" i="1" dirty="0" smtClean="0">
                <a:solidFill>
                  <a:srgbClr val="576258"/>
                </a:solidFill>
                <a:latin typeface="Lato" charset="0"/>
                <a:ea typeface="Lato" charset="0"/>
                <a:cs typeface="Lato" charset="0"/>
              </a:rPr>
              <a:t>2016 data:</a:t>
            </a:r>
            <a:endParaRPr lang="en-US" sz="1200" i="1"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237621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a:t>Source: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AGING POPULATIONS</a:t>
            </a:r>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Trends in the share of older adults </a:t>
            </a:r>
            <a:b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aged 80 years and older,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1980-2015</a:t>
            </a:r>
            <a:endParaRPr lang="en-US" dirty="0"/>
          </a:p>
        </p:txBody>
      </p:sp>
      <p:graphicFrame>
        <p:nvGraphicFramePr>
          <p:cNvPr id="11" name="Object 3">
            <a:extLst>
              <a:ext uri="{FF2B5EF4-FFF2-40B4-BE49-F238E27FC236}">
                <a16:creationId xmlns="" xmlns:a16="http://schemas.microsoft.com/office/drawing/2014/main" id="{0ED36125-03E0-4256-B657-EC60C95ABEA8}"/>
              </a:ext>
            </a:extLst>
          </p:cNvPr>
          <p:cNvGraphicFramePr>
            <a:graphicFrameLocks noChangeAspect="1"/>
          </p:cNvGraphicFramePr>
          <p:nvPr>
            <p:extLst>
              <p:ext uri="{D42A27DB-BD31-4B8C-83A1-F6EECF244321}">
                <p14:modId xmlns:p14="http://schemas.microsoft.com/office/powerpoint/2010/main" val="3126593812"/>
              </p:ext>
            </p:extLst>
          </p:nvPr>
        </p:nvGraphicFramePr>
        <p:xfrm>
          <a:off x="110896" y="1634067"/>
          <a:ext cx="8728304" cy="448733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24933" y="1367532"/>
            <a:ext cx="3276600"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Percent of total population (%)</a:t>
            </a:r>
            <a:endParaRPr lang="en-US" sz="1200" dirty="0">
              <a:solidFill>
                <a:srgbClr val="576258"/>
              </a:solidFill>
              <a:latin typeface="Lato" charset="0"/>
              <a:ea typeface="Lato" charset="0"/>
              <a:cs typeface="Lato" charset="0"/>
            </a:endParaRPr>
          </a:p>
        </p:txBody>
      </p:sp>
      <p:sp>
        <p:nvSpPr>
          <p:cNvPr id="8" name="TextBox 7"/>
          <p:cNvSpPr txBox="1"/>
          <p:nvPr/>
        </p:nvSpPr>
        <p:spPr>
          <a:xfrm>
            <a:off x="7712663" y="1367531"/>
            <a:ext cx="1050335" cy="276999"/>
          </a:xfrm>
          <a:prstGeom prst="rect">
            <a:avLst/>
          </a:prstGeom>
          <a:noFill/>
        </p:spPr>
        <p:txBody>
          <a:bodyPr wrap="square" rtlCol="0">
            <a:spAutoFit/>
          </a:bodyPr>
          <a:lstStyle/>
          <a:p>
            <a:pPr defTabSz="914400"/>
            <a:r>
              <a:rPr lang="en-US" sz="1200" i="1" dirty="0" smtClean="0">
                <a:solidFill>
                  <a:srgbClr val="576258"/>
                </a:solidFill>
                <a:latin typeface="Lato" charset="0"/>
                <a:ea typeface="Lato" charset="0"/>
                <a:cs typeface="Lato" charset="0"/>
              </a:rPr>
              <a:t>2015 data:</a:t>
            </a:r>
            <a:endParaRPr lang="en-US" sz="1200" i="1"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214437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lnSpcReduction="10000"/>
          </a:bodyPr>
          <a:lstStyle/>
          <a:p>
            <a:r>
              <a:rPr lang="en-US" dirty="0"/>
              <a:t>*2014 data; **2013 data; ***2012 data. </a:t>
            </a:r>
            <a:r>
              <a:rPr lang="en-US" dirty="0" smtClean="0"/>
              <a:t>Note</a:t>
            </a:r>
            <a:r>
              <a:rPr lang="en-US" dirty="0"/>
              <a:t>: The diagnosis of dementias relies on clinical judgement and as such is subject to interpersonal variation. Further, prevalence data is influenced by changes to diagnostic criteria and advances in diagnostic technology over time, as well as </a:t>
            </a:r>
            <a:r>
              <a:rPr lang="en-US" dirty="0" smtClean="0"/>
              <a:t>public awareness of dementia. </a:t>
            </a:r>
            <a:r>
              <a:rPr lang="en-US" dirty="0"/>
              <a:t>These factors may introduce heterogeneity within and between countries. Time trends must therefore be interpreted with caution. See further details in Wu, et al. </a:t>
            </a:r>
            <a:r>
              <a:rPr lang="en-US" i="1" dirty="0"/>
              <a:t>Nat Rev </a:t>
            </a:r>
            <a:r>
              <a:rPr lang="en-US" i="1" dirty="0" err="1"/>
              <a:t>Neurol</a:t>
            </a:r>
            <a:r>
              <a:rPr lang="en-US" i="1" dirty="0"/>
              <a:t> </a:t>
            </a:r>
            <a:r>
              <a:rPr lang="en-US" dirty="0"/>
              <a:t>2017;13:327-39.</a:t>
            </a:r>
          </a:p>
          <a:p>
            <a:r>
              <a:rPr lang="en-US" dirty="0"/>
              <a:t>Source: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AGING POPULATIONS</a:t>
            </a:r>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Mortality from dementia,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2000-2015</a:t>
            </a:r>
            <a:endParaRPr lang="en-US" dirty="0"/>
          </a:p>
        </p:txBody>
      </p:sp>
      <p:graphicFrame>
        <p:nvGraphicFramePr>
          <p:cNvPr id="11" name="Object 3">
            <a:extLst>
              <a:ext uri="{FF2B5EF4-FFF2-40B4-BE49-F238E27FC236}">
                <a16:creationId xmlns="" xmlns:a16="http://schemas.microsoft.com/office/drawing/2014/main" id="{4EDC393F-92D3-479C-B457-9D5CC8B0362F}"/>
              </a:ext>
            </a:extLst>
          </p:cNvPr>
          <p:cNvGraphicFramePr>
            <a:graphicFrameLocks noChangeAspect="1"/>
          </p:cNvGraphicFramePr>
          <p:nvPr>
            <p:extLst>
              <p:ext uri="{D42A27DB-BD31-4B8C-83A1-F6EECF244321}">
                <p14:modId xmlns:p14="http://schemas.microsoft.com/office/powerpoint/2010/main" val="868124702"/>
              </p:ext>
            </p:extLst>
          </p:nvPr>
        </p:nvGraphicFramePr>
        <p:xfrm>
          <a:off x="287867" y="1439333"/>
          <a:ext cx="8551332" cy="460586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24933" y="1121996"/>
            <a:ext cx="3276600"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Deaths per 100,000</a:t>
            </a:r>
            <a:endParaRPr lang="en-US" sz="1200" dirty="0">
              <a:solidFill>
                <a:srgbClr val="576258"/>
              </a:solidFill>
              <a:latin typeface="Lato" charset="0"/>
              <a:ea typeface="Lato" charset="0"/>
              <a:cs typeface="Lato" charset="0"/>
            </a:endParaRPr>
          </a:p>
        </p:txBody>
      </p:sp>
      <p:sp>
        <p:nvSpPr>
          <p:cNvPr id="8" name="TextBox 7"/>
          <p:cNvSpPr txBox="1"/>
          <p:nvPr/>
        </p:nvSpPr>
        <p:spPr>
          <a:xfrm>
            <a:off x="7712663" y="1162334"/>
            <a:ext cx="1050335" cy="276999"/>
          </a:xfrm>
          <a:prstGeom prst="rect">
            <a:avLst/>
          </a:prstGeom>
          <a:noFill/>
        </p:spPr>
        <p:txBody>
          <a:bodyPr wrap="square" rtlCol="0">
            <a:spAutoFit/>
          </a:bodyPr>
          <a:lstStyle/>
          <a:p>
            <a:pPr defTabSz="914400"/>
            <a:r>
              <a:rPr lang="en-US" sz="1200" i="1" dirty="0" smtClean="0">
                <a:solidFill>
                  <a:srgbClr val="576258"/>
                </a:solidFill>
                <a:latin typeface="Lato" charset="0"/>
                <a:ea typeface="Lato" charset="0"/>
                <a:cs typeface="Lato" charset="0"/>
              </a:rPr>
              <a:t>2015 data:</a:t>
            </a:r>
            <a:endParaRPr lang="en-US" sz="1200" i="1"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145498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a:bodyPr>
          <a:lstStyle/>
          <a:p>
            <a:r>
              <a:rPr lang="en-US" dirty="0" smtClean="0"/>
              <a:t>* Data </a:t>
            </a:r>
            <a:r>
              <a:rPr lang="en-US" dirty="0"/>
              <a:t>from 2014 in Australia, and 2013 for New Zealand. </a:t>
            </a:r>
            <a:r>
              <a:rPr lang="en-US" dirty="0" smtClean="0"/>
              <a:t>Current expenditures on health, adjusted for US</a:t>
            </a:r>
            <a:r>
              <a:rPr lang="en-US" dirty="0"/>
              <a:t>$ purchasing power </a:t>
            </a:r>
            <a:r>
              <a:rPr lang="en-US" dirty="0" smtClean="0"/>
              <a:t>parities (PPPs). Numbers </a:t>
            </a:r>
            <a:r>
              <a:rPr lang="en-US" dirty="0"/>
              <a:t>may not sum to total health care spending per capita due to excluding capital formation of health care providers, and some uncategorized health care spending. ^ Spending by government and compulsory schemes, including private insurance schemes. </a:t>
            </a:r>
          </a:p>
          <a:p>
            <a:r>
              <a:rPr lang="en-US" dirty="0"/>
              <a:t>Source: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HEALTH CARE SPENDING</a:t>
            </a:r>
          </a:p>
        </p:txBody>
      </p:sp>
      <p:sp>
        <p:nvSpPr>
          <p:cNvPr id="6" name="Title 5"/>
          <p:cNvSpPr>
            <a:spLocks noGrp="1"/>
          </p:cNvSpPr>
          <p:nvPr>
            <p:ph type="ctrTitle"/>
          </p:nvPr>
        </p:nvSpPr>
        <p:spPr/>
        <p:txBody>
          <a:bodyPr>
            <a:normAutofit/>
          </a:bodyPr>
          <a:lstStyle/>
          <a:p>
            <a:r>
              <a:rPr lang="en-US" sz="2900" dirty="0" smtClean="0">
                <a:latin typeface="Lato" panose="020F0502020204030203" pitchFamily="34" charset="0"/>
                <a:ea typeface="Lato" panose="020F0502020204030203" pitchFamily="34" charset="0"/>
                <a:cs typeface="Lato" panose="020F0502020204030203" pitchFamily="34" charset="0"/>
              </a:rPr>
              <a:t>Health </a:t>
            </a:r>
            <a:r>
              <a:rPr lang="en-US" sz="2900" dirty="0">
                <a:latin typeface="Lato" panose="020F0502020204030203" pitchFamily="34" charset="0"/>
                <a:ea typeface="Lato" panose="020F0502020204030203" pitchFamily="34" charset="0"/>
                <a:cs typeface="Lato" panose="020F0502020204030203" pitchFamily="34" charset="0"/>
              </a:rPr>
              <a:t>Care Spending per Capita by Source of Funding, </a:t>
            </a:r>
            <a:r>
              <a:rPr lang="en-US" sz="2900" dirty="0" smtClean="0">
                <a:latin typeface="Lato" panose="020F0502020204030203" pitchFamily="34" charset="0"/>
                <a:ea typeface="Lato" panose="020F0502020204030203" pitchFamily="34" charset="0"/>
                <a:cs typeface="Lato" panose="020F0502020204030203" pitchFamily="34" charset="0"/>
              </a:rPr>
              <a:t>2015*</a:t>
            </a:r>
            <a:r>
              <a:rPr lang="en-US" dirty="0">
                <a:latin typeface="Lato" panose="020F0502020204030203" pitchFamily="34" charset="0"/>
                <a:ea typeface="Lato" panose="020F0502020204030203" pitchFamily="34" charset="0"/>
                <a:cs typeface="Lato" panose="020F0502020204030203" pitchFamily="34" charset="0"/>
              </a:rPr>
              <a:t/>
            </a:r>
            <a:br>
              <a:rPr lang="en-US" dirty="0">
                <a:latin typeface="Lato" panose="020F0502020204030203" pitchFamily="34" charset="0"/>
                <a:ea typeface="Lato" panose="020F0502020204030203" pitchFamily="34" charset="0"/>
                <a:cs typeface="Lato" panose="020F0502020204030203" pitchFamily="34" charset="0"/>
              </a:rPr>
            </a:br>
            <a:r>
              <a:rPr lang="en-US" sz="500" dirty="0">
                <a:latin typeface="Lato" panose="020F0502020204030203" pitchFamily="34" charset="0"/>
                <a:ea typeface="Lato" panose="020F0502020204030203" pitchFamily="34" charset="0"/>
                <a:cs typeface="Lato" panose="020F0502020204030203" pitchFamily="34" charset="0"/>
              </a:rPr>
              <a:t/>
            </a:r>
            <a:br>
              <a:rPr lang="en-US" sz="500" dirty="0">
                <a:latin typeface="Lato" panose="020F0502020204030203" pitchFamily="34" charset="0"/>
                <a:ea typeface="Lato" panose="020F0502020204030203" pitchFamily="34" charset="0"/>
                <a:cs typeface="Lato" panose="020F0502020204030203" pitchFamily="34" charset="0"/>
              </a:rPr>
            </a:br>
            <a:r>
              <a:rPr lang="en-US" sz="1800" b="0" i="1" dirty="0">
                <a:latin typeface="Lato" panose="020F0502020204030203" pitchFamily="34" charset="0"/>
                <a:ea typeface="Lato" panose="020F0502020204030203" pitchFamily="34" charset="0"/>
                <a:cs typeface="Lato" panose="020F0502020204030203" pitchFamily="34" charset="0"/>
              </a:rPr>
              <a:t>Adjusted for Differences in Cost of Living</a:t>
            </a:r>
            <a:endParaRPr lang="en-US" b="0" dirty="0"/>
          </a:p>
        </p:txBody>
      </p:sp>
      <p:graphicFrame>
        <p:nvGraphicFramePr>
          <p:cNvPr id="11" name="Object 3"/>
          <p:cNvGraphicFramePr>
            <a:graphicFrameLocks noChangeAspect="1"/>
          </p:cNvGraphicFramePr>
          <p:nvPr>
            <p:extLst>
              <p:ext uri="{D42A27DB-BD31-4B8C-83A1-F6EECF244321}">
                <p14:modId xmlns:p14="http://schemas.microsoft.com/office/powerpoint/2010/main" val="1628928344"/>
              </p:ext>
            </p:extLst>
          </p:nvPr>
        </p:nvGraphicFramePr>
        <p:xfrm>
          <a:off x="474133" y="1413933"/>
          <a:ext cx="8250767" cy="458606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33400" y="1621532"/>
            <a:ext cx="2362200" cy="276999"/>
          </a:xfrm>
          <a:prstGeom prst="rect">
            <a:avLst/>
          </a:prstGeom>
          <a:noFill/>
        </p:spPr>
        <p:txBody>
          <a:bodyPr wrap="square" rtlCol="0">
            <a:spAutoFit/>
          </a:bodyPr>
          <a:lstStyle/>
          <a:p>
            <a:pPr defTabSz="914400"/>
            <a:r>
              <a:rPr lang="en-US" sz="1200" dirty="0">
                <a:solidFill>
                  <a:srgbClr val="576258"/>
                </a:solidFill>
                <a:latin typeface="Lato" charset="0"/>
                <a:ea typeface="Lato" charset="0"/>
                <a:cs typeface="Lato" charset="0"/>
              </a:rPr>
              <a:t>Dollars ($US</a:t>
            </a:r>
            <a:r>
              <a:rPr lang="en-US" sz="1200" dirty="0" smtClean="0">
                <a:solidFill>
                  <a:srgbClr val="576258"/>
                </a:solidFill>
                <a:latin typeface="Lato" charset="0"/>
                <a:ea typeface="Lato" charset="0"/>
                <a:cs typeface="Lato" charset="0"/>
              </a:rPr>
              <a:t>)</a:t>
            </a:r>
            <a:endParaRPr lang="en-US" sz="1200" dirty="0">
              <a:solidFill>
                <a:srgbClr val="576258"/>
              </a:solidFill>
              <a:latin typeface="Lato" charset="0"/>
              <a:ea typeface="Lato" charset="0"/>
              <a:cs typeface="Lato" charset="0"/>
            </a:endParaRPr>
          </a:p>
        </p:txBody>
      </p:sp>
    </p:spTree>
    <p:extLst>
      <p:ext uri="{BB962C8B-B14F-4D97-AF65-F5344CB8AC3E}">
        <p14:creationId xmlns:p14="http://schemas.microsoft.com/office/powerpoint/2010/main" val="1287905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smtClean="0"/>
              <a:t>Notes: </a:t>
            </a:r>
            <a:r>
              <a:rPr lang="en-US" dirty="0"/>
              <a:t>Growth rates for Norway calculated using the GDP Deflator for Mainland </a:t>
            </a:r>
            <a:r>
              <a:rPr lang="en-US" dirty="0" smtClean="0"/>
              <a:t>Norway</a:t>
            </a:r>
            <a:r>
              <a:rPr lang="en-US" dirty="0" smtClean="0"/>
              <a:t>. ‘OECD median’ reflects the median of 35 OECD countries.</a:t>
            </a:r>
            <a:endParaRPr lang="en-US" dirty="0" smtClean="0"/>
          </a:p>
          <a:p>
            <a:r>
              <a:rPr lang="en-US" dirty="0" smtClean="0"/>
              <a:t>Source</a:t>
            </a:r>
            <a:r>
              <a:rPr lang="en-US" dirty="0"/>
              <a:t>: OECD Health Data </a:t>
            </a:r>
            <a:r>
              <a:rPr lang="en-US" dirty="0" smtClean="0"/>
              <a:t>2017.</a:t>
            </a:r>
            <a:endParaRPr lang="en-US" dirty="0"/>
          </a:p>
        </p:txBody>
      </p:sp>
      <p:sp>
        <p:nvSpPr>
          <p:cNvPr id="7" name="Subtitle 6"/>
          <p:cNvSpPr>
            <a:spLocks noGrp="1"/>
          </p:cNvSpPr>
          <p:nvPr>
            <p:ph type="subTitle" idx="1"/>
          </p:nvPr>
        </p:nvSpPr>
        <p:spPr/>
        <p:txBody>
          <a:bodyPr/>
          <a:lstStyle/>
          <a:p>
            <a:r>
              <a:rPr lang="en-US" dirty="0"/>
              <a:t>HEALTH CARE SPENDING</a:t>
            </a:r>
          </a:p>
        </p:txBody>
      </p:sp>
      <p:sp>
        <p:nvSpPr>
          <p:cNvPr id="6" name="Title 5"/>
          <p:cNvSpPr>
            <a:spLocks noGrp="1"/>
          </p:cNvSpPr>
          <p:nvPr>
            <p:ph type="ctrTitle"/>
          </p:nvPr>
        </p:nvSpPr>
        <p:spPr/>
        <p:txBody>
          <a:bodyPr>
            <a:normAutofit fontScale="90000"/>
          </a:bodyPr>
          <a:lstStyle/>
          <a:p>
            <a:r>
              <a:rPr lang="en-US" dirty="0" smtClean="0">
                <a:latin typeface="Lato" panose="020F0502020204030203" pitchFamily="34" charset="0"/>
                <a:ea typeface="Lato" panose="020F0502020204030203" pitchFamily="34" charset="0"/>
                <a:cs typeface="Lato" panose="020F0502020204030203" pitchFamily="34" charset="0"/>
              </a:rPr>
              <a:t>Annual </a:t>
            </a:r>
            <a:r>
              <a:rPr lang="en-US" dirty="0">
                <a:latin typeface="Lato" panose="020F0502020204030203" pitchFamily="34" charset="0"/>
                <a:ea typeface="Lato" panose="020F0502020204030203" pitchFamily="34" charset="0"/>
                <a:cs typeface="Lato" panose="020F0502020204030203" pitchFamily="34" charset="0"/>
              </a:rPr>
              <a:t>Growth Rate of Real Health Care Spending per Capita, 2015-2016</a:t>
            </a:r>
            <a:br>
              <a:rPr lang="en-US" dirty="0">
                <a:latin typeface="Lato" panose="020F0502020204030203" pitchFamily="34" charset="0"/>
                <a:ea typeface="Lato" panose="020F0502020204030203" pitchFamily="34" charset="0"/>
                <a:cs typeface="Lato" panose="020F0502020204030203" pitchFamily="34" charset="0"/>
              </a:rPr>
            </a:br>
            <a:r>
              <a:rPr lang="en-US" sz="600" dirty="0">
                <a:latin typeface="Lato" panose="020F0502020204030203" pitchFamily="34" charset="0"/>
                <a:ea typeface="Lato" panose="020F0502020204030203" pitchFamily="34" charset="0"/>
                <a:cs typeface="Lato" panose="020F0502020204030203" pitchFamily="34" charset="0"/>
              </a:rPr>
              <a:t/>
            </a:r>
            <a:br>
              <a:rPr lang="en-US" sz="600" dirty="0">
                <a:latin typeface="Lato" panose="020F0502020204030203" pitchFamily="34" charset="0"/>
                <a:ea typeface="Lato" panose="020F0502020204030203" pitchFamily="34" charset="0"/>
                <a:cs typeface="Lato" panose="020F0502020204030203" pitchFamily="34" charset="0"/>
              </a:rPr>
            </a:br>
            <a:r>
              <a:rPr lang="en-US" sz="2000" b="0" i="1" dirty="0">
                <a:latin typeface="Lato" panose="020F0502020204030203" pitchFamily="34" charset="0"/>
                <a:ea typeface="Lato" panose="020F0502020204030203" pitchFamily="34" charset="0"/>
                <a:cs typeface="Lato" panose="020F0502020204030203" pitchFamily="34" charset="0"/>
              </a:rPr>
              <a:t>Adjusted for Differences in Cost of Living</a:t>
            </a:r>
            <a:endParaRPr lang="en-US" dirty="0"/>
          </a:p>
        </p:txBody>
      </p:sp>
      <p:graphicFrame>
        <p:nvGraphicFramePr>
          <p:cNvPr id="12" name="Object 3"/>
          <p:cNvGraphicFramePr>
            <a:graphicFrameLocks noChangeAspect="1"/>
          </p:cNvGraphicFramePr>
          <p:nvPr>
            <p:extLst>
              <p:ext uri="{D42A27DB-BD31-4B8C-83A1-F6EECF244321}">
                <p14:modId xmlns:p14="http://schemas.microsoft.com/office/powerpoint/2010/main" val="2232059571"/>
              </p:ext>
            </p:extLst>
          </p:nvPr>
        </p:nvGraphicFramePr>
        <p:xfrm>
          <a:off x="457201" y="1748259"/>
          <a:ext cx="8350834" cy="433927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529480" y="1635161"/>
            <a:ext cx="1226918" cy="276999"/>
          </a:xfrm>
          <a:prstGeom prst="rect">
            <a:avLst/>
          </a:prstGeom>
          <a:noFill/>
        </p:spPr>
        <p:txBody>
          <a:bodyPr wrap="square" rtlCol="0">
            <a:spAutoFit/>
          </a:bodyPr>
          <a:lstStyle/>
          <a:p>
            <a:pPr defTabSz="914400"/>
            <a:r>
              <a:rPr lang="en-US" sz="1200" dirty="0" smtClean="0">
                <a:solidFill>
                  <a:srgbClr val="576258"/>
                </a:solidFill>
                <a:latin typeface="Lato" charset="0"/>
                <a:ea typeface="Lato" charset="0"/>
                <a:cs typeface="Lato" charset="0"/>
              </a:rPr>
              <a:t>Percent (%)</a:t>
            </a:r>
            <a:endParaRPr lang="en-US" sz="1200" dirty="0">
              <a:solidFill>
                <a:srgbClr val="576258"/>
              </a:solidFill>
              <a:latin typeface="Lato" charset="0"/>
              <a:ea typeface="Lato" charset="0"/>
              <a:cs typeface="Lato" charset="0"/>
            </a:endParaRPr>
          </a:p>
        </p:txBody>
      </p:sp>
      <p:sp>
        <p:nvSpPr>
          <p:cNvPr id="14" name="TextBox 13"/>
          <p:cNvSpPr txBox="1"/>
          <p:nvPr/>
        </p:nvSpPr>
        <p:spPr>
          <a:xfrm>
            <a:off x="1472100" y="3649628"/>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b="1" dirty="0">
                <a:solidFill>
                  <a:srgbClr val="FF7300"/>
                </a:solidFill>
                <a:latin typeface="Lato" charset="0"/>
              </a:rPr>
              <a:t>OECD</a:t>
            </a:r>
            <a:br>
              <a:rPr lang="en-US" b="1" dirty="0">
                <a:solidFill>
                  <a:srgbClr val="FF7300"/>
                </a:solidFill>
                <a:latin typeface="Lato" charset="0"/>
              </a:rPr>
            </a:br>
            <a:r>
              <a:rPr lang="en-US" b="1" dirty="0">
                <a:solidFill>
                  <a:srgbClr val="FF7300"/>
                </a:solidFill>
                <a:latin typeface="Lato" charset="0"/>
              </a:rPr>
              <a:t>MEDIAN</a:t>
            </a:r>
          </a:p>
        </p:txBody>
      </p:sp>
    </p:spTree>
    <p:extLst>
      <p:ext uri="{BB962C8B-B14F-4D97-AF65-F5344CB8AC3E}">
        <p14:creationId xmlns:p14="http://schemas.microsoft.com/office/powerpoint/2010/main" val="497667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smtClean="0"/>
              <a:t>* Or nearest year; data </a:t>
            </a:r>
            <a:r>
              <a:rPr lang="en-US" dirty="0"/>
              <a:t>from 2014 for Australia and Canada, 2012 for the Netherlands, 2010 for the </a:t>
            </a:r>
            <a:r>
              <a:rPr lang="en-US" dirty="0" smtClean="0"/>
              <a:t>US. No recent data for New Zealand (since 2007). Data calculated as: (Current expenditures on hospitals in current prices, current PPPs </a:t>
            </a:r>
            <a:r>
              <a:rPr lang="en-US" dirty="0"/>
              <a:t>/ </a:t>
            </a:r>
            <a:r>
              <a:rPr lang="en-US" dirty="0" smtClean="0"/>
              <a:t>Number </a:t>
            </a:r>
            <a:r>
              <a:rPr lang="en-US" dirty="0"/>
              <a:t>of </a:t>
            </a:r>
            <a:r>
              <a:rPr lang="en-US" dirty="0" smtClean="0"/>
              <a:t>discharges</a:t>
            </a:r>
            <a:r>
              <a:rPr lang="en-US" dirty="0"/>
              <a:t>). ‘OECD median’ reflects the median of 35 OECD countries.</a:t>
            </a:r>
            <a:endParaRPr lang="en-US" dirty="0" smtClean="0"/>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HEALTH CARE SPENDING</a:t>
            </a:r>
          </a:p>
        </p:txBody>
      </p:sp>
      <p:sp>
        <p:nvSpPr>
          <p:cNvPr id="6" name="Title 5"/>
          <p:cNvSpPr>
            <a:spLocks noGrp="1"/>
          </p:cNvSpPr>
          <p:nvPr>
            <p:ph type="ctrTitle"/>
          </p:nvPr>
        </p:nvSpPr>
        <p:spPr/>
        <p:txBody>
          <a:bodyPr>
            <a:normAutofit/>
          </a:bodyPr>
          <a:lstStyle/>
          <a:p>
            <a:r>
              <a:rPr lang="en-US" sz="2900" dirty="0" smtClean="0">
                <a:latin typeface="Lato" panose="020F0502020204030203" pitchFamily="34" charset="0"/>
                <a:ea typeface="Lato" panose="020F0502020204030203" pitchFamily="34" charset="0"/>
                <a:cs typeface="Lato" panose="020F0502020204030203" pitchFamily="34" charset="0"/>
              </a:rPr>
              <a:t>Hospital </a:t>
            </a:r>
            <a:r>
              <a:rPr lang="en-US" sz="2900" dirty="0">
                <a:latin typeface="Lato" panose="020F0502020204030203" pitchFamily="34" charset="0"/>
                <a:ea typeface="Lato" panose="020F0502020204030203" pitchFamily="34" charset="0"/>
                <a:cs typeface="Lato" panose="020F0502020204030203" pitchFamily="34" charset="0"/>
              </a:rPr>
              <a:t>Spending per Discharge, </a:t>
            </a:r>
            <a:r>
              <a:rPr lang="en-US" sz="2900" dirty="0" smtClean="0">
                <a:latin typeface="Lato" panose="020F0502020204030203" pitchFamily="34" charset="0"/>
                <a:ea typeface="Lato" panose="020F0502020204030203" pitchFamily="34" charset="0"/>
                <a:cs typeface="Lato" panose="020F0502020204030203" pitchFamily="34" charset="0"/>
              </a:rPr>
              <a:t>2015*</a:t>
            </a:r>
            <a:r>
              <a:rPr lang="en-US" dirty="0">
                <a:latin typeface="Lato" panose="020F0502020204030203" pitchFamily="34" charset="0"/>
                <a:ea typeface="Lato" panose="020F0502020204030203" pitchFamily="34" charset="0"/>
                <a:cs typeface="Lato" panose="020F0502020204030203" pitchFamily="34" charset="0"/>
              </a:rPr>
              <a:t/>
            </a:r>
            <a:br>
              <a:rPr lang="en-US" dirty="0">
                <a:latin typeface="Lato" panose="020F0502020204030203" pitchFamily="34" charset="0"/>
                <a:ea typeface="Lato" panose="020F0502020204030203" pitchFamily="34" charset="0"/>
                <a:cs typeface="Lato" panose="020F0502020204030203" pitchFamily="34" charset="0"/>
              </a:rPr>
            </a:br>
            <a:r>
              <a:rPr lang="en-US" sz="600" dirty="0">
                <a:latin typeface="Lato" panose="020F0502020204030203" pitchFamily="34" charset="0"/>
                <a:ea typeface="Lato" panose="020F0502020204030203" pitchFamily="34" charset="0"/>
                <a:cs typeface="Lato" panose="020F0502020204030203" pitchFamily="34" charset="0"/>
              </a:rPr>
              <a:t/>
            </a:r>
            <a:br>
              <a:rPr lang="en-US" sz="600" dirty="0">
                <a:latin typeface="Lato" panose="020F0502020204030203" pitchFamily="34" charset="0"/>
                <a:ea typeface="Lato" panose="020F0502020204030203" pitchFamily="34" charset="0"/>
                <a:cs typeface="Lato" panose="020F0502020204030203" pitchFamily="34" charset="0"/>
              </a:rPr>
            </a:br>
            <a:r>
              <a:rPr lang="en-US" sz="1800" b="0" i="1" dirty="0">
                <a:latin typeface="Lato" panose="020F0502020204030203" pitchFamily="34" charset="0"/>
                <a:ea typeface="Lato" panose="020F0502020204030203" pitchFamily="34" charset="0"/>
                <a:cs typeface="Lato" panose="020F0502020204030203" pitchFamily="34" charset="0"/>
              </a:rPr>
              <a:t>Adjusted for Differences in Cost of Living</a:t>
            </a:r>
            <a:endParaRPr lang="en-US" sz="2800" dirty="0"/>
          </a:p>
        </p:txBody>
      </p:sp>
      <p:graphicFrame>
        <p:nvGraphicFramePr>
          <p:cNvPr id="11" name="Object 3"/>
          <p:cNvGraphicFramePr>
            <a:graphicFrameLocks noChangeAspect="1"/>
          </p:cNvGraphicFramePr>
          <p:nvPr>
            <p:extLst>
              <p:ext uri="{D42A27DB-BD31-4B8C-83A1-F6EECF244321}">
                <p14:modId xmlns:p14="http://schemas.microsoft.com/office/powerpoint/2010/main" val="3415548339"/>
              </p:ext>
            </p:extLst>
          </p:nvPr>
        </p:nvGraphicFramePr>
        <p:xfrm>
          <a:off x="609600" y="1699589"/>
          <a:ext cx="8115300" cy="443874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33400" y="1592957"/>
            <a:ext cx="1226918" cy="276999"/>
          </a:xfrm>
          <a:prstGeom prst="rect">
            <a:avLst/>
          </a:prstGeom>
          <a:noFill/>
        </p:spPr>
        <p:txBody>
          <a:bodyPr wrap="square" rtlCol="0">
            <a:spAutoFit/>
          </a:bodyPr>
          <a:lstStyle/>
          <a:p>
            <a:pPr defTabSz="914400"/>
            <a:r>
              <a:rPr lang="en-US" sz="1200" dirty="0">
                <a:solidFill>
                  <a:srgbClr val="576258"/>
                </a:solidFill>
                <a:latin typeface="Lato" charset="0"/>
                <a:ea typeface="Lato" charset="0"/>
                <a:cs typeface="Lato" charset="0"/>
              </a:rPr>
              <a:t>Dollars ($US)</a:t>
            </a:r>
          </a:p>
        </p:txBody>
      </p:sp>
      <p:sp>
        <p:nvSpPr>
          <p:cNvPr id="13" name="TextBox 12"/>
          <p:cNvSpPr txBox="1"/>
          <p:nvPr/>
        </p:nvSpPr>
        <p:spPr>
          <a:xfrm>
            <a:off x="1444072" y="3776942"/>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b="1" dirty="0">
                <a:solidFill>
                  <a:srgbClr val="FF7300"/>
                </a:solidFill>
                <a:latin typeface="Lato" charset="0"/>
              </a:rPr>
              <a:t>OECD</a:t>
            </a:r>
            <a:br>
              <a:rPr lang="en-US" b="1" dirty="0">
                <a:solidFill>
                  <a:srgbClr val="FF7300"/>
                </a:solidFill>
                <a:latin typeface="Lato" charset="0"/>
              </a:rPr>
            </a:br>
            <a:r>
              <a:rPr lang="en-US" b="1" dirty="0">
                <a:solidFill>
                  <a:srgbClr val="FF7300"/>
                </a:solidFill>
                <a:latin typeface="Lato" charset="0"/>
              </a:rPr>
              <a:t>MEDIAN</a:t>
            </a:r>
          </a:p>
        </p:txBody>
      </p:sp>
    </p:spTree>
    <p:extLst>
      <p:ext uri="{BB962C8B-B14F-4D97-AF65-F5344CB8AC3E}">
        <p14:creationId xmlns:p14="http://schemas.microsoft.com/office/powerpoint/2010/main" val="814181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a:t>Notes: US refers to the commercial average. </a:t>
            </a:r>
            <a:r>
              <a:rPr lang="en-US" dirty="0" smtClean="0"/>
              <a:t>Data on non-US </a:t>
            </a:r>
            <a:r>
              <a:rPr lang="en-US" dirty="0"/>
              <a:t>fees come from both government sources and data files of IFHP member plans</a:t>
            </a:r>
            <a:r>
              <a:rPr lang="en-US" dirty="0" smtClean="0"/>
              <a:t>.</a:t>
            </a:r>
          </a:p>
          <a:p>
            <a:r>
              <a:rPr lang="en-US" dirty="0" smtClean="0"/>
              <a:t>Source</a:t>
            </a:r>
            <a:r>
              <a:rPr lang="en-US" dirty="0"/>
              <a:t>: International Federation of Health </a:t>
            </a:r>
            <a:r>
              <a:rPr lang="en-US" dirty="0" smtClean="0"/>
              <a:t>Plans (IFHP), </a:t>
            </a:r>
            <a:r>
              <a:rPr lang="en-US" dirty="0"/>
              <a:t>2015 Comparative Price Report</a:t>
            </a:r>
            <a:r>
              <a:rPr lang="en-US" dirty="0" smtClean="0"/>
              <a:t>.</a:t>
            </a:r>
            <a:endParaRPr lang="en-US" dirty="0"/>
          </a:p>
        </p:txBody>
      </p:sp>
      <p:sp>
        <p:nvSpPr>
          <p:cNvPr id="7" name="Subtitle 6"/>
          <p:cNvSpPr>
            <a:spLocks noGrp="1"/>
          </p:cNvSpPr>
          <p:nvPr>
            <p:ph type="subTitle" idx="1"/>
          </p:nvPr>
        </p:nvSpPr>
        <p:spPr/>
        <p:txBody>
          <a:bodyPr/>
          <a:lstStyle/>
          <a:p>
            <a:r>
              <a:rPr lang="en-US" dirty="0"/>
              <a:t>HEALTH CARE SPENDING</a:t>
            </a:r>
          </a:p>
        </p:txBody>
      </p:sp>
      <p:sp>
        <p:nvSpPr>
          <p:cNvPr id="6" name="Title 5"/>
          <p:cNvSpPr>
            <a:spLocks noGrp="1"/>
          </p:cNvSpPr>
          <p:nvPr>
            <p:ph type="ctrTitle"/>
          </p:nvPr>
        </p:nvSpPr>
        <p:spPr/>
        <p:txBody>
          <a:bodyPr>
            <a:normAutofit/>
          </a:bodyPr>
          <a:lstStyle/>
          <a:p>
            <a:r>
              <a:rPr lang="en-US" sz="2900" dirty="0">
                <a:latin typeface="Lato" panose="020F0502020204030203" pitchFamily="34" charset="0"/>
                <a:ea typeface="Lato" panose="020F0502020204030203" pitchFamily="34" charset="0"/>
                <a:cs typeface="Lato" panose="020F0502020204030203" pitchFamily="34" charset="0"/>
              </a:rPr>
              <a:t>Total Hospital and Physician Costs, </a:t>
            </a:r>
            <a:r>
              <a:rPr lang="en-US" sz="2900" dirty="0" smtClean="0">
                <a:latin typeface="Lato" panose="020F0502020204030203" pitchFamily="34" charset="0"/>
                <a:ea typeface="Lato" panose="020F0502020204030203" pitchFamily="34" charset="0"/>
                <a:cs typeface="Lato" panose="020F0502020204030203" pitchFamily="34" charset="0"/>
              </a:rPr>
              <a:t>2015</a:t>
            </a:r>
            <a:r>
              <a:rPr lang="en-US" dirty="0">
                <a:latin typeface="Lato" panose="020F0502020204030203" pitchFamily="34" charset="0"/>
                <a:ea typeface="Lato" panose="020F0502020204030203" pitchFamily="34" charset="0"/>
                <a:cs typeface="Lato" panose="020F0502020204030203" pitchFamily="34" charset="0"/>
              </a:rPr>
              <a:t/>
            </a:r>
            <a:br>
              <a:rPr lang="en-US" dirty="0">
                <a:latin typeface="Lato" panose="020F0502020204030203" pitchFamily="34" charset="0"/>
                <a:ea typeface="Lato" panose="020F0502020204030203" pitchFamily="34" charset="0"/>
                <a:cs typeface="Lato" panose="020F0502020204030203" pitchFamily="34" charset="0"/>
              </a:rPr>
            </a:br>
            <a:r>
              <a:rPr lang="en-US" sz="600" dirty="0">
                <a:latin typeface="Lato" panose="020F0502020204030203" pitchFamily="34" charset="0"/>
                <a:ea typeface="Lato" panose="020F0502020204030203" pitchFamily="34" charset="0"/>
                <a:cs typeface="Lato" panose="020F0502020204030203" pitchFamily="34" charset="0"/>
              </a:rPr>
              <a:t/>
            </a:r>
            <a:br>
              <a:rPr lang="en-US" sz="600" dirty="0">
                <a:latin typeface="Lato" panose="020F0502020204030203" pitchFamily="34" charset="0"/>
                <a:ea typeface="Lato" panose="020F0502020204030203" pitchFamily="34" charset="0"/>
                <a:cs typeface="Lato" panose="020F0502020204030203" pitchFamily="34" charset="0"/>
              </a:rPr>
            </a:br>
            <a:r>
              <a:rPr lang="en-US" sz="1800" b="0" i="1" dirty="0">
                <a:latin typeface="Lato" panose="020F0502020204030203" pitchFamily="34" charset="0"/>
                <a:ea typeface="Lato" panose="020F0502020204030203" pitchFamily="34" charset="0"/>
                <a:cs typeface="Lato" panose="020F0502020204030203" pitchFamily="34" charset="0"/>
              </a:rPr>
              <a:t>Adjusted for Differences in Cost of Living</a:t>
            </a:r>
            <a:endParaRPr lang="en-US" sz="1800" dirty="0"/>
          </a:p>
        </p:txBody>
      </p:sp>
      <p:graphicFrame>
        <p:nvGraphicFramePr>
          <p:cNvPr id="15" name="Object 3">
            <a:extLst>
              <a:ext uri="{FF2B5EF4-FFF2-40B4-BE49-F238E27FC236}">
                <a16:creationId xmlns="" xmlns:a16="http://schemas.microsoft.com/office/drawing/2014/main" id="{DA29C6AF-29E9-413B-BD96-D53C6505C241}"/>
              </a:ext>
            </a:extLst>
          </p:cNvPr>
          <p:cNvGraphicFramePr>
            <a:graphicFrameLocks noChangeAspect="1"/>
          </p:cNvGraphicFramePr>
          <p:nvPr>
            <p:extLst>
              <p:ext uri="{D42A27DB-BD31-4B8C-83A1-F6EECF244321}">
                <p14:modId xmlns:p14="http://schemas.microsoft.com/office/powerpoint/2010/main" val="1771804088"/>
              </p:ext>
            </p:extLst>
          </p:nvPr>
        </p:nvGraphicFramePr>
        <p:xfrm>
          <a:off x="609600" y="1590885"/>
          <a:ext cx="3996380" cy="46321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Box 6">
            <a:extLst>
              <a:ext uri="{FF2B5EF4-FFF2-40B4-BE49-F238E27FC236}">
                <a16:creationId xmlns="" xmlns:a16="http://schemas.microsoft.com/office/drawing/2014/main" id="{5C4682FE-7245-4EFF-AC95-3065EE738BE5}"/>
              </a:ext>
            </a:extLst>
          </p:cNvPr>
          <p:cNvSpPr txBox="1">
            <a:spLocks noChangeArrowheads="1"/>
          </p:cNvSpPr>
          <p:nvPr/>
        </p:nvSpPr>
        <p:spPr bwMode="auto">
          <a:xfrm>
            <a:off x="905761" y="1326910"/>
            <a:ext cx="37002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eaLnBrk="0" hangingPunct="0">
              <a:spcBef>
                <a:spcPct val="50000"/>
              </a:spcBef>
            </a:pPr>
            <a:r>
              <a:rPr lang="en-US" sz="1400" b="1" dirty="0">
                <a:solidFill>
                  <a:srgbClr val="576258"/>
                </a:solidFill>
                <a:latin typeface="Lato" charset="0"/>
              </a:rPr>
              <a:t>Bypass Surgery</a:t>
            </a:r>
          </a:p>
        </p:txBody>
      </p:sp>
      <p:graphicFrame>
        <p:nvGraphicFramePr>
          <p:cNvPr id="17" name="Object 3">
            <a:extLst>
              <a:ext uri="{FF2B5EF4-FFF2-40B4-BE49-F238E27FC236}">
                <a16:creationId xmlns="" xmlns:a16="http://schemas.microsoft.com/office/drawing/2014/main" id="{2E79205C-1DE9-4D3E-955F-DD90432ADBEE}"/>
              </a:ext>
            </a:extLst>
          </p:cNvPr>
          <p:cNvGraphicFramePr>
            <a:graphicFrameLocks noChangeAspect="1"/>
          </p:cNvGraphicFramePr>
          <p:nvPr>
            <p:extLst>
              <p:ext uri="{D42A27DB-BD31-4B8C-83A1-F6EECF244321}">
                <p14:modId xmlns:p14="http://schemas.microsoft.com/office/powerpoint/2010/main" val="44043280"/>
              </p:ext>
            </p:extLst>
          </p:nvPr>
        </p:nvGraphicFramePr>
        <p:xfrm>
          <a:off x="4742235" y="1590883"/>
          <a:ext cx="3982665" cy="463211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Box 6">
            <a:extLst>
              <a:ext uri="{FF2B5EF4-FFF2-40B4-BE49-F238E27FC236}">
                <a16:creationId xmlns="" xmlns:a16="http://schemas.microsoft.com/office/drawing/2014/main" id="{209E0785-A170-4F06-AD5B-E3316A670F25}"/>
              </a:ext>
            </a:extLst>
          </p:cNvPr>
          <p:cNvSpPr txBox="1">
            <a:spLocks noChangeArrowheads="1"/>
          </p:cNvSpPr>
          <p:nvPr/>
        </p:nvSpPr>
        <p:spPr bwMode="auto">
          <a:xfrm>
            <a:off x="5207955" y="1319909"/>
            <a:ext cx="381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eaLnBrk="0" hangingPunct="0">
              <a:spcBef>
                <a:spcPct val="50000"/>
              </a:spcBef>
            </a:pPr>
            <a:r>
              <a:rPr lang="en-US" sz="1400" b="1" dirty="0">
                <a:solidFill>
                  <a:srgbClr val="576258"/>
                </a:solidFill>
                <a:latin typeface="Lato" charset="0"/>
              </a:rPr>
              <a:t>Appendectomy</a:t>
            </a:r>
          </a:p>
        </p:txBody>
      </p:sp>
      <p:sp>
        <p:nvSpPr>
          <p:cNvPr id="22" name="TextBox 21"/>
          <p:cNvSpPr txBox="1"/>
          <p:nvPr/>
        </p:nvSpPr>
        <p:spPr>
          <a:xfrm>
            <a:off x="565204" y="1581777"/>
            <a:ext cx="1226918" cy="276999"/>
          </a:xfrm>
          <a:prstGeom prst="rect">
            <a:avLst/>
          </a:prstGeom>
          <a:noFill/>
        </p:spPr>
        <p:txBody>
          <a:bodyPr wrap="square" rtlCol="0">
            <a:spAutoFit/>
          </a:bodyPr>
          <a:lstStyle/>
          <a:p>
            <a:pPr defTabSz="914400"/>
            <a:r>
              <a:rPr lang="en-US" sz="1200" dirty="0">
                <a:solidFill>
                  <a:srgbClr val="576258"/>
                </a:solidFill>
                <a:latin typeface="Lato" charset="0"/>
                <a:ea typeface="Lato" charset="0"/>
                <a:cs typeface="Lato" charset="0"/>
              </a:rPr>
              <a:t>Dollars ($US)</a:t>
            </a:r>
          </a:p>
        </p:txBody>
      </p:sp>
      <p:sp>
        <p:nvSpPr>
          <p:cNvPr id="23" name="TextBox 22"/>
          <p:cNvSpPr txBox="1"/>
          <p:nvPr/>
        </p:nvSpPr>
        <p:spPr>
          <a:xfrm>
            <a:off x="4705517" y="1581777"/>
            <a:ext cx="1226918" cy="276999"/>
          </a:xfrm>
          <a:prstGeom prst="rect">
            <a:avLst/>
          </a:prstGeom>
          <a:noFill/>
        </p:spPr>
        <p:txBody>
          <a:bodyPr wrap="square" rtlCol="0">
            <a:spAutoFit/>
          </a:bodyPr>
          <a:lstStyle/>
          <a:p>
            <a:pPr defTabSz="914400"/>
            <a:r>
              <a:rPr lang="en-US" sz="1200" dirty="0">
                <a:solidFill>
                  <a:srgbClr val="576258"/>
                </a:solidFill>
                <a:latin typeface="Lato" charset="0"/>
                <a:ea typeface="Lato" charset="0"/>
                <a:cs typeface="Lato" charset="0"/>
              </a:rPr>
              <a:t>Dollars ($US)</a:t>
            </a:r>
          </a:p>
        </p:txBody>
      </p:sp>
    </p:spTree>
    <p:extLst>
      <p:ext uri="{BB962C8B-B14F-4D97-AF65-F5344CB8AC3E}">
        <p14:creationId xmlns:p14="http://schemas.microsoft.com/office/powerpoint/2010/main" val="291849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a:bodyPr>
          <a:lstStyle/>
          <a:p>
            <a:r>
              <a:rPr lang="en-US" dirty="0" smtClean="0"/>
              <a:t>* Or </a:t>
            </a:r>
            <a:r>
              <a:rPr lang="en-US" dirty="0"/>
              <a:t>nearest year; data from 2014 for Canada and Australia. No recent data available for New Zealand (since 2007).</a:t>
            </a:r>
          </a:p>
          <a:p>
            <a:pPr>
              <a:spcBef>
                <a:spcPts val="0"/>
              </a:spcBef>
            </a:pPr>
            <a:r>
              <a:rPr lang="en-US" dirty="0" smtClean="0"/>
              <a:t>Current expenditures </a:t>
            </a:r>
            <a:r>
              <a:rPr lang="en-US" dirty="0"/>
              <a:t>on pharmaceuticals (prescribed and over-the-counter medicines) and other medical non-durables, per capita, </a:t>
            </a:r>
            <a:r>
              <a:rPr lang="en-US" dirty="0" smtClean="0"/>
              <a:t>adjusted for current US</a:t>
            </a:r>
            <a:r>
              <a:rPr lang="en-US" dirty="0"/>
              <a:t>$ </a:t>
            </a:r>
            <a:r>
              <a:rPr lang="en-US" dirty="0" smtClean="0"/>
              <a:t>PPPs), representing </a:t>
            </a:r>
            <a:r>
              <a:rPr lang="en-US" dirty="0"/>
              <a:t>retail spending of pharmaceuticals delivered outside provider settings</a:t>
            </a:r>
            <a:r>
              <a:rPr lang="en-US" dirty="0"/>
              <a:t>. ‘OECD median’ reflects the median of 35 OECD countries</a:t>
            </a:r>
            <a:r>
              <a:rPr lang="en-US" dirty="0" smtClean="0"/>
              <a:t>.</a:t>
            </a:r>
            <a:endParaRPr lang="en-US" dirty="0" smtClean="0"/>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HEALTH CARE SPENDING</a:t>
            </a:r>
          </a:p>
        </p:txBody>
      </p:sp>
      <p:sp>
        <p:nvSpPr>
          <p:cNvPr id="6" name="Title 5"/>
          <p:cNvSpPr>
            <a:spLocks noGrp="1"/>
          </p:cNvSpPr>
          <p:nvPr>
            <p:ph type="ctrTitle"/>
          </p:nvPr>
        </p:nvSpPr>
        <p:spPr/>
        <p:txBody>
          <a:bodyPr/>
          <a:lstStyle/>
          <a:p>
            <a:r>
              <a:rPr lang="en-US" sz="2900" dirty="0">
                <a:solidFill>
                  <a:srgbClr val="4C515A"/>
                </a:solidFill>
                <a:latin typeface="Lato" panose="020F0502020204030203" pitchFamily="34" charset="0"/>
                <a:ea typeface="Lato" panose="020F0502020204030203" pitchFamily="34" charset="0"/>
                <a:cs typeface="Lato" panose="020F0502020204030203" pitchFamily="34" charset="0"/>
              </a:rPr>
              <a:t>Pharmaceutical Spending per Capita, </a:t>
            </a:r>
            <a:r>
              <a:rPr lang="en-US" sz="2900" dirty="0" smtClean="0">
                <a:solidFill>
                  <a:srgbClr val="4C515A"/>
                </a:solidFill>
                <a:latin typeface="Lato" panose="020F0502020204030203" pitchFamily="34" charset="0"/>
                <a:ea typeface="Lato" panose="020F0502020204030203" pitchFamily="34" charset="0"/>
                <a:cs typeface="Lato" panose="020F0502020204030203" pitchFamily="34" charset="0"/>
              </a:rPr>
              <a:t>2015*</a:t>
            </a:r>
            <a:r>
              <a:rPr lang="en-US"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1800" b="0" i="1" dirty="0">
                <a:solidFill>
                  <a:srgbClr val="4C515A"/>
                </a:solidFill>
                <a:latin typeface="Lato" panose="020F0502020204030203" pitchFamily="34" charset="0"/>
                <a:ea typeface="Lato" panose="020F0502020204030203" pitchFamily="34" charset="0"/>
                <a:cs typeface="Lato" panose="020F0502020204030203" pitchFamily="34" charset="0"/>
              </a:rPr>
              <a:t>Adjusted for Differences in Cost of Living</a:t>
            </a:r>
            <a:endParaRPr lang="en-US" sz="1800" dirty="0"/>
          </a:p>
        </p:txBody>
      </p:sp>
      <p:graphicFrame>
        <p:nvGraphicFramePr>
          <p:cNvPr id="11" name="Object 3"/>
          <p:cNvGraphicFramePr>
            <a:graphicFrameLocks noChangeAspect="1"/>
          </p:cNvGraphicFramePr>
          <p:nvPr>
            <p:extLst>
              <p:ext uri="{D42A27DB-BD31-4B8C-83A1-F6EECF244321}">
                <p14:modId xmlns:p14="http://schemas.microsoft.com/office/powerpoint/2010/main" val="1391637097"/>
              </p:ext>
            </p:extLst>
          </p:nvPr>
        </p:nvGraphicFramePr>
        <p:xfrm>
          <a:off x="381001" y="1297852"/>
          <a:ext cx="8337547" cy="500898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7999" y="1401396"/>
            <a:ext cx="1226918" cy="276999"/>
          </a:xfrm>
          <a:prstGeom prst="rect">
            <a:avLst/>
          </a:prstGeom>
          <a:noFill/>
        </p:spPr>
        <p:txBody>
          <a:bodyPr wrap="square" rtlCol="0">
            <a:spAutoFit/>
          </a:bodyPr>
          <a:lstStyle/>
          <a:p>
            <a:pPr defTabSz="914400"/>
            <a:r>
              <a:rPr lang="en-US" sz="1200" dirty="0">
                <a:solidFill>
                  <a:srgbClr val="576258"/>
                </a:solidFill>
                <a:latin typeface="Lato" charset="0"/>
                <a:ea typeface="Lato" charset="0"/>
                <a:cs typeface="Lato" charset="0"/>
              </a:rPr>
              <a:t>Dollars ($US)</a:t>
            </a:r>
          </a:p>
        </p:txBody>
      </p:sp>
      <p:sp>
        <p:nvSpPr>
          <p:cNvPr id="13" name="TextBox 12"/>
          <p:cNvSpPr txBox="1"/>
          <p:nvPr/>
        </p:nvSpPr>
        <p:spPr>
          <a:xfrm>
            <a:off x="1419730" y="3211709"/>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b="1" dirty="0">
                <a:solidFill>
                  <a:srgbClr val="FF7300"/>
                </a:solidFill>
                <a:latin typeface="Lato" charset="0"/>
              </a:rPr>
              <a:t>OECD</a:t>
            </a:r>
            <a:br>
              <a:rPr lang="en-US" b="1" dirty="0">
                <a:solidFill>
                  <a:srgbClr val="FF7300"/>
                </a:solidFill>
                <a:latin typeface="Lato" charset="0"/>
              </a:rPr>
            </a:br>
            <a:r>
              <a:rPr lang="en-US" b="1" dirty="0">
                <a:solidFill>
                  <a:srgbClr val="FF7300"/>
                </a:solidFill>
                <a:latin typeface="Lato" charset="0"/>
              </a:rPr>
              <a:t>MEDIAN</a:t>
            </a:r>
          </a:p>
        </p:txBody>
      </p:sp>
    </p:spTree>
    <p:extLst>
      <p:ext uri="{BB962C8B-B14F-4D97-AF65-F5344CB8AC3E}">
        <p14:creationId xmlns:p14="http://schemas.microsoft.com/office/powerpoint/2010/main" val="458758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lstStyle/>
          <a:p>
            <a:r>
              <a:rPr lang="en-US" dirty="0"/>
              <a:t>* Or nearest year; data from 2014 for Australia and </a:t>
            </a:r>
            <a:r>
              <a:rPr lang="en-US" dirty="0" smtClean="0"/>
              <a:t>Canada. No recent data for New Zealand (since 2007</a:t>
            </a:r>
            <a:r>
              <a:rPr lang="en-US" dirty="0"/>
              <a:t>). </a:t>
            </a:r>
            <a:r>
              <a:rPr lang="en-US" dirty="0" smtClean="0"/>
              <a:t>Data reflect current spending on governance and health </a:t>
            </a:r>
            <a:r>
              <a:rPr lang="en-US" dirty="0"/>
              <a:t>system and financing </a:t>
            </a:r>
            <a:r>
              <a:rPr lang="en-US" dirty="0" smtClean="0"/>
              <a:t>administration, in current prices, current PPPs</a:t>
            </a:r>
            <a:r>
              <a:rPr lang="en-US" dirty="0"/>
              <a:t>. ‘OECD median’ reflects the median of </a:t>
            </a:r>
            <a:r>
              <a:rPr lang="en-US" dirty="0" smtClean="0"/>
              <a:t>34 </a:t>
            </a:r>
            <a:r>
              <a:rPr lang="en-US" dirty="0"/>
              <a:t>OECD countries</a:t>
            </a:r>
            <a:r>
              <a:rPr lang="en-US" dirty="0" smtClean="0"/>
              <a:t>.</a:t>
            </a:r>
            <a:endParaRPr lang="en-US" dirty="0"/>
          </a:p>
          <a:p>
            <a:r>
              <a:rPr lang="en-US" dirty="0" smtClean="0"/>
              <a:t>Source</a:t>
            </a:r>
            <a:r>
              <a:rPr lang="en-US" dirty="0"/>
              <a:t>: OECD Health Data 2017</a:t>
            </a:r>
            <a:r>
              <a:rPr lang="en-US" dirty="0" smtClean="0"/>
              <a:t>.</a:t>
            </a:r>
            <a:endParaRPr lang="en-US" dirty="0"/>
          </a:p>
        </p:txBody>
      </p:sp>
      <p:sp>
        <p:nvSpPr>
          <p:cNvPr id="7" name="Subtitle 6"/>
          <p:cNvSpPr>
            <a:spLocks noGrp="1"/>
          </p:cNvSpPr>
          <p:nvPr>
            <p:ph type="subTitle" idx="1"/>
          </p:nvPr>
        </p:nvSpPr>
        <p:spPr/>
        <p:txBody>
          <a:bodyPr/>
          <a:lstStyle/>
          <a:p>
            <a:r>
              <a:rPr lang="en-US" dirty="0"/>
              <a:t>HEALTH CARE SPENDING</a:t>
            </a:r>
          </a:p>
        </p:txBody>
      </p:sp>
      <p:sp>
        <p:nvSpPr>
          <p:cNvPr id="6" name="Title 5"/>
          <p:cNvSpPr>
            <a:spLocks noGrp="1"/>
          </p:cNvSpPr>
          <p:nvPr>
            <p:ph type="ctrTitle"/>
          </p:nvPr>
        </p:nvSpPr>
        <p:spPr/>
        <p:txBody>
          <a:bodyPr>
            <a:normAutofit fontScale="90000"/>
          </a:bodyPr>
          <a:lstStyle/>
          <a:p>
            <a:r>
              <a:rPr lang="en-US" dirty="0">
                <a:solidFill>
                  <a:srgbClr val="4C515A"/>
                </a:solidFill>
                <a:latin typeface="Lato" panose="020F0502020204030203" pitchFamily="34" charset="0"/>
                <a:ea typeface="Lato" panose="020F0502020204030203" pitchFamily="34" charset="0"/>
                <a:cs typeface="Lato" panose="020F0502020204030203" pitchFamily="34" charset="0"/>
              </a:rPr>
              <a:t>Spending on Health Insurance Administration </a:t>
            </a:r>
            <a:r>
              <a:rPr lang="en-US" dirty="0" smtClean="0">
                <a:solidFill>
                  <a:srgbClr val="4C515A"/>
                </a:solidFill>
                <a:latin typeface="Lato" panose="020F0502020204030203" pitchFamily="34" charset="0"/>
                <a:ea typeface="Lato" panose="020F0502020204030203" pitchFamily="34" charset="0"/>
                <a:cs typeface="Lato" panose="020F0502020204030203" pitchFamily="34" charset="0"/>
              </a:rPr>
              <a:t/>
            </a:r>
            <a:br>
              <a:rPr lang="en-US" dirty="0" smtClean="0">
                <a:solidFill>
                  <a:srgbClr val="4C515A"/>
                </a:solidFill>
                <a:latin typeface="Lato" panose="020F0502020204030203" pitchFamily="34" charset="0"/>
                <a:ea typeface="Lato" panose="020F0502020204030203" pitchFamily="34" charset="0"/>
                <a:cs typeface="Lato" panose="020F0502020204030203" pitchFamily="34" charset="0"/>
              </a:rPr>
            </a:br>
            <a:r>
              <a:rPr lang="en-US" dirty="0" smtClean="0">
                <a:solidFill>
                  <a:srgbClr val="4C515A"/>
                </a:solidFill>
                <a:latin typeface="Lato" panose="020F0502020204030203" pitchFamily="34" charset="0"/>
                <a:ea typeface="Lato" panose="020F0502020204030203" pitchFamily="34" charset="0"/>
                <a:cs typeface="Lato" panose="020F0502020204030203" pitchFamily="34" charset="0"/>
              </a:rPr>
              <a:t>per </a:t>
            </a:r>
            <a:r>
              <a:rPr lang="en-US" dirty="0">
                <a:solidFill>
                  <a:srgbClr val="4C515A"/>
                </a:solidFill>
                <a:latin typeface="Lato" panose="020F0502020204030203" pitchFamily="34" charset="0"/>
                <a:ea typeface="Lato" panose="020F0502020204030203" pitchFamily="34" charset="0"/>
                <a:cs typeface="Lato" panose="020F0502020204030203" pitchFamily="34" charset="0"/>
              </a:rPr>
              <a:t>Capita, 2015*</a:t>
            </a:r>
            <a:br>
              <a:rPr lang="en-US"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t/>
            </a:r>
            <a:br>
              <a:rPr lang="en-US" sz="600" dirty="0">
                <a:solidFill>
                  <a:srgbClr val="4C515A"/>
                </a:solidFill>
                <a:latin typeface="Lato" panose="020F0502020204030203" pitchFamily="34" charset="0"/>
                <a:ea typeface="Lato" panose="020F0502020204030203" pitchFamily="34" charset="0"/>
                <a:cs typeface="Lato" panose="020F0502020204030203" pitchFamily="34" charset="0"/>
              </a:rPr>
            </a:br>
            <a:r>
              <a:rPr lang="en-US" sz="2000" b="0" i="1" dirty="0">
                <a:solidFill>
                  <a:srgbClr val="4C515A"/>
                </a:solidFill>
                <a:latin typeface="Lato" panose="020F0502020204030203" pitchFamily="34" charset="0"/>
                <a:ea typeface="Lato" panose="020F0502020204030203" pitchFamily="34" charset="0"/>
                <a:cs typeface="Lato" panose="020F0502020204030203" pitchFamily="34" charset="0"/>
              </a:rPr>
              <a:t>Adjusted for Differences in Cost of Living</a:t>
            </a:r>
            <a:endParaRPr lang="en-US" dirty="0"/>
          </a:p>
        </p:txBody>
      </p:sp>
      <p:graphicFrame>
        <p:nvGraphicFramePr>
          <p:cNvPr id="11" name="Object 3"/>
          <p:cNvGraphicFramePr>
            <a:graphicFrameLocks noChangeAspect="1"/>
          </p:cNvGraphicFramePr>
          <p:nvPr>
            <p:extLst>
              <p:ext uri="{D42A27DB-BD31-4B8C-83A1-F6EECF244321}">
                <p14:modId xmlns:p14="http://schemas.microsoft.com/office/powerpoint/2010/main" val="788724379"/>
              </p:ext>
            </p:extLst>
          </p:nvPr>
        </p:nvGraphicFramePr>
        <p:xfrm>
          <a:off x="372533" y="1049868"/>
          <a:ext cx="8352367" cy="522109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7999" y="1638464"/>
            <a:ext cx="1226918" cy="276999"/>
          </a:xfrm>
          <a:prstGeom prst="rect">
            <a:avLst/>
          </a:prstGeom>
          <a:noFill/>
        </p:spPr>
        <p:txBody>
          <a:bodyPr wrap="square" rtlCol="0">
            <a:spAutoFit/>
          </a:bodyPr>
          <a:lstStyle/>
          <a:p>
            <a:pPr defTabSz="914400"/>
            <a:r>
              <a:rPr lang="en-US" sz="1200" dirty="0">
                <a:solidFill>
                  <a:srgbClr val="576258"/>
                </a:solidFill>
                <a:latin typeface="Lato" charset="0"/>
                <a:ea typeface="Lato" charset="0"/>
                <a:cs typeface="Lato" charset="0"/>
              </a:rPr>
              <a:t>Dollars ($US)</a:t>
            </a:r>
          </a:p>
        </p:txBody>
      </p:sp>
      <p:sp>
        <p:nvSpPr>
          <p:cNvPr id="13" name="TextBox 12"/>
          <p:cNvSpPr txBox="1"/>
          <p:nvPr/>
        </p:nvSpPr>
        <p:spPr>
          <a:xfrm>
            <a:off x="1308050" y="4512439"/>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b="1" dirty="0">
                <a:solidFill>
                  <a:srgbClr val="FF7300"/>
                </a:solidFill>
                <a:latin typeface="Lato" charset="0"/>
              </a:rPr>
              <a:t>OECD</a:t>
            </a:r>
            <a:br>
              <a:rPr lang="en-US" b="1" dirty="0">
                <a:solidFill>
                  <a:srgbClr val="FF7300"/>
                </a:solidFill>
                <a:latin typeface="Lato" charset="0"/>
              </a:rPr>
            </a:br>
            <a:r>
              <a:rPr lang="en-US" b="1" dirty="0">
                <a:solidFill>
                  <a:srgbClr val="FF7300"/>
                </a:solidFill>
                <a:latin typeface="Lato" charset="0"/>
              </a:rPr>
              <a:t>MEDIAN</a:t>
            </a:r>
          </a:p>
        </p:txBody>
      </p:sp>
    </p:spTree>
    <p:extLst>
      <p:ext uri="{BB962C8B-B14F-4D97-AF65-F5344CB8AC3E}">
        <p14:creationId xmlns:p14="http://schemas.microsoft.com/office/powerpoint/2010/main" val="2339381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CMWF_Template_Apr2017</Template>
  <TotalTime>8640</TotalTime>
  <Words>1994</Words>
  <Application>Microsoft Office PowerPoint</Application>
  <PresentationFormat>On-screen Show (4:3)</PresentationFormat>
  <Paragraphs>236</Paragraphs>
  <Slides>31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MS PGothic</vt:lpstr>
      <vt:lpstr>Arial</vt:lpstr>
      <vt:lpstr>Calibri</vt:lpstr>
      <vt:lpstr>Georgia</vt:lpstr>
      <vt:lpstr>Lato</vt:lpstr>
      <vt:lpstr>Open Sans Light</vt:lpstr>
      <vt:lpstr>Trebuchet MS</vt:lpstr>
      <vt:lpstr>1_Office Theme</vt:lpstr>
      <vt:lpstr>Multinational Comparisons of Health Systems Data, 2017</vt:lpstr>
      <vt:lpstr>Health Care Spending</vt:lpstr>
      <vt:lpstr>Health Care Spending per Capita, 2000–2016  Adjusted for Differences in Cost of Living</vt:lpstr>
      <vt:lpstr>Health Care Spending per Capita by Source of Funding, 2015*  Adjusted for Differences in Cost of Living</vt:lpstr>
      <vt:lpstr>Annual Growth Rate of Real Health Care Spending per Capita, 2015-2016  Adjusted for Differences in Cost of Living</vt:lpstr>
      <vt:lpstr>Hospital Spending per Discharge, 2015*  Adjusted for Differences in Cost of Living</vt:lpstr>
      <vt:lpstr>Total Hospital and Physician Costs, 2015  Adjusted for Differences in Cost of Living</vt:lpstr>
      <vt:lpstr>Pharmaceutical Spending per Capita, 2015*  Adjusted for Differences in Cost of Living</vt:lpstr>
      <vt:lpstr>Spending on Health Insurance Administration  per Capita, 2015*  Adjusted for Differences in Cost of Living</vt:lpstr>
      <vt:lpstr>Health vs Social Care Spending, % GDP  Adjusted for Differences in Cost of Living</vt:lpstr>
      <vt:lpstr>Health Care Resource  Supply &amp; Workforce</vt:lpstr>
      <vt:lpstr>Doctors and Nurses, 2000-2015  </vt:lpstr>
      <vt:lpstr>Hospital Beds, 2000-2015  Per 1,000 population</vt:lpstr>
      <vt:lpstr>Health Utilization</vt:lpstr>
      <vt:lpstr>Doctor Consultations per Capita, 2015*    </vt:lpstr>
      <vt:lpstr>Hip Replacements, 2015*  Inpatient cases</vt:lpstr>
      <vt:lpstr>Hospital length of stay and discharges,  2000-2015* </vt:lpstr>
      <vt:lpstr>Prevention and  Population Health</vt:lpstr>
      <vt:lpstr>Select population health indicators, 2015^</vt:lpstr>
      <vt:lpstr>Breast Cancer Screening Rates, 2015*  Among women 50-69 years</vt:lpstr>
      <vt:lpstr>Flu Immunizations, 2005 and 2015*  Among older adults aged 65 or older</vt:lpstr>
      <vt:lpstr>Mortality as a result of cancer, 1994 and 2014*  </vt:lpstr>
      <vt:lpstr>Mortality as a result of ischemic heart disease, 1994 and 2014* </vt:lpstr>
      <vt:lpstr>Quality Indicators </vt:lpstr>
      <vt:lpstr>Diabetes Hospital Admissions in Adults, 2013*</vt:lpstr>
      <vt:lpstr>COPD Hospital Admissions in Adults, 2013*</vt:lpstr>
      <vt:lpstr>Mortality Amenable to Health Care,  2000 and 2014*</vt:lpstr>
      <vt:lpstr>Aging Populations</vt:lpstr>
      <vt:lpstr>Share of older adults, 2016</vt:lpstr>
      <vt:lpstr>Trends in the share of older adults  aged 80 years and older, 1980-2015</vt:lpstr>
      <vt:lpstr>Mortality from dementia, 2000-2015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Fund Multinational Comparisons of Health Systems</dc:title>
  <dc:creator>Roosa Tikkanen</dc:creator>
  <cp:lastModifiedBy>Roosa Tikkanen</cp:lastModifiedBy>
  <cp:revision>397</cp:revision>
  <cp:lastPrinted>2018-01-18T21:05:52Z</cp:lastPrinted>
  <dcterms:created xsi:type="dcterms:W3CDTF">2017-05-12T14:54:28Z</dcterms:created>
  <dcterms:modified xsi:type="dcterms:W3CDTF">2018-02-05T19:29:03Z</dcterms:modified>
</cp:coreProperties>
</file>