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9" r:id="rId2"/>
    <p:sldMasterId id="2147483743" r:id="rId3"/>
    <p:sldMasterId id="2147483756" r:id="rId4"/>
    <p:sldMasterId id="2147483768" r:id="rId5"/>
    <p:sldMasterId id="2147483782" r:id="rId6"/>
  </p:sldMasterIdLst>
  <p:notesMasterIdLst>
    <p:notesMasterId r:id="rId28"/>
  </p:notesMasterIdLst>
  <p:handoutMasterIdLst>
    <p:handoutMasterId r:id="rId29"/>
  </p:handoutMasterIdLst>
  <p:sldIdLst>
    <p:sldId id="294" r:id="rId7"/>
    <p:sldId id="305" r:id="rId8"/>
    <p:sldId id="309" r:id="rId9"/>
    <p:sldId id="335" r:id="rId10"/>
    <p:sldId id="336" r:id="rId11"/>
    <p:sldId id="329" r:id="rId12"/>
    <p:sldId id="348" r:id="rId13"/>
    <p:sldId id="332" r:id="rId14"/>
    <p:sldId id="316" r:id="rId15"/>
    <p:sldId id="340" r:id="rId16"/>
    <p:sldId id="290" r:id="rId17"/>
    <p:sldId id="308" r:id="rId18"/>
    <p:sldId id="341" r:id="rId19"/>
    <p:sldId id="342" r:id="rId20"/>
    <p:sldId id="300" r:id="rId21"/>
    <p:sldId id="337" r:id="rId22"/>
    <p:sldId id="298" r:id="rId23"/>
    <p:sldId id="343" r:id="rId24"/>
    <p:sldId id="334" r:id="rId25"/>
    <p:sldId id="345" r:id="rId26"/>
    <p:sldId id="34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2" autoAdjust="0"/>
    <p:restoredTop sz="98855" autoAdjust="0"/>
  </p:normalViewPr>
  <p:slideViewPr>
    <p:cSldViewPr>
      <p:cViewPr varScale="1">
        <p:scale>
          <a:sx n="150" d="100"/>
          <a:sy n="150" d="100"/>
        </p:scale>
        <p:origin x="-1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3513076490439"/>
          <c:y val="0.0369802960576898"/>
          <c:w val="0.854315359017623"/>
          <c:h val="0.8776650268481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ln w="50800">
              <a:solidFill>
                <a:schemeClr val="accent2">
                  <a:lumMod val="50000"/>
                </a:schemeClr>
              </a:solidFill>
            </a:ln>
          </c:spPr>
          <c:marker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0386904761904762"/>
                  <c:y val="-0.03830941102819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386904761904762"/>
                  <c:y val="-0.03830941102819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342261904761905"/>
                  <c:y val="-0.038309643065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03125"/>
                  <c:y val="0.0412562887995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401785714285714"/>
                  <c:y val="-0.0412562887995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2005.0</c:v>
                </c:pt>
                <c:pt idx="2">
                  <c:v>2010.0</c:v>
                </c:pt>
                <c:pt idx="3">
                  <c:v>2011.0</c:v>
                </c:pt>
                <c:pt idx="4">
                  <c:v>2016.0</c:v>
                </c:pt>
                <c:pt idx="5">
                  <c:v>2022.0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36.3</c:v>
                </c:pt>
                <c:pt idx="1">
                  <c:v>42.6</c:v>
                </c:pt>
                <c:pt idx="2">
                  <c:v>49.2</c:v>
                </c:pt>
                <c:pt idx="3">
                  <c:v>47.9</c:v>
                </c:pt>
                <c:pt idx="4">
                  <c:v>56.01</c:v>
                </c:pt>
                <c:pt idx="5">
                  <c:v>60.02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Affordable Care Act</c:v>
                </c:pt>
              </c:strCache>
            </c:strRef>
          </c:tx>
          <c:spPr>
            <a:ln w="50800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square"/>
            <c:size val="9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c:spPr>
          </c:marker>
          <c:dLbls>
            <c:dLbl>
              <c:idx val="3"/>
              <c:delete val="1"/>
            </c:dLbl>
            <c:dLbl>
              <c:idx val="4"/>
              <c:layout>
                <c:manualLayout>
                  <c:x val="-0.0282738095238095"/>
                  <c:y val="-0.04715004434238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386904761904762"/>
                  <c:y val="-0.0559906776565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2005.0</c:v>
                </c:pt>
                <c:pt idx="2">
                  <c:v>2010.0</c:v>
                </c:pt>
                <c:pt idx="3">
                  <c:v>2011.0</c:v>
                </c:pt>
                <c:pt idx="4">
                  <c:v>2016.0</c:v>
                </c:pt>
                <c:pt idx="5">
                  <c:v>2022.0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3">
                  <c:v>47.9</c:v>
                </c:pt>
                <c:pt idx="4">
                  <c:v>25.3</c:v>
                </c:pt>
                <c:pt idx="5">
                  <c:v>27.12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Romney</c:v>
                </c:pt>
              </c:strCache>
            </c:strRef>
          </c:tx>
          <c:spPr>
            <a:ln w="50800">
              <a:solidFill>
                <a:schemeClr val="accent2">
                  <a:lumMod val="20000"/>
                  <a:lumOff val="80000"/>
                </a:schemeClr>
              </a:solidFill>
            </a:ln>
          </c:spPr>
          <c:marker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c:spPr>
          </c:marker>
          <c:dLbls>
            <c:dLbl>
              <c:idx val="3"/>
              <c:layout>
                <c:manualLayout>
                  <c:x val="-0.0401785714285714"/>
                  <c:y val="-0.04420316657098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37202380952381"/>
                  <c:y val="-0.04420316657098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401785714285714"/>
                  <c:y val="-0.03536253325679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2005.0</c:v>
                </c:pt>
                <c:pt idx="2">
                  <c:v>2010.0</c:v>
                </c:pt>
                <c:pt idx="3">
                  <c:v>2011.0</c:v>
                </c:pt>
                <c:pt idx="4">
                  <c:v>2016.0</c:v>
                </c:pt>
                <c:pt idx="5">
                  <c:v>2022.0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3">
                  <c:v>47.9</c:v>
                </c:pt>
                <c:pt idx="4">
                  <c:v>63.9</c:v>
                </c:pt>
                <c:pt idx="5">
                  <c:v>72.0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9031240"/>
        <c:axId val="-2069028120"/>
      </c:lineChart>
      <c:catAx>
        <c:axId val="-2069031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69028120"/>
        <c:crosses val="autoZero"/>
        <c:auto val="1"/>
        <c:lblAlgn val="ctr"/>
        <c:lblOffset val="100"/>
        <c:noMultiLvlLbl val="0"/>
      </c:catAx>
      <c:valAx>
        <c:axId val="-2069028120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crossAx val="-2069031240"/>
        <c:crosses val="autoZero"/>
        <c:crossBetween val="between"/>
        <c:majorUnit val="20.0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84974540148474"/>
          <c:y val="0.0362400226006077"/>
          <c:w val="0.951070729855188"/>
          <c:h val="0.7806294169611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Affordable Care Act</c:v>
                </c:pt>
                <c:pt idx="2">
                  <c:v>Romney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18.1</c:v>
                </c:pt>
                <c:pt idx="1">
                  <c:v>9.1</c:v>
                </c:pt>
                <c:pt idx="2">
                  <c:v>14.1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Premiums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Affordable Care Act</c:v>
                </c:pt>
                <c:pt idx="2">
                  <c:v>Romney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15.0</c:v>
                </c:pt>
                <c:pt idx="1">
                  <c:v>8.4</c:v>
                </c:pt>
                <c:pt idx="2">
                  <c:v>11.9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Out-of-pocket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Affordable Care Act</c:v>
                </c:pt>
                <c:pt idx="2">
                  <c:v>Romney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3.0</c:v>
                </c:pt>
                <c:pt idx="1">
                  <c:v>0.7</c:v>
                </c:pt>
                <c:pt idx="2">
                  <c:v>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693976"/>
        <c:axId val="2136697032"/>
      </c:barChart>
      <c:catAx>
        <c:axId val="213669397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6697032"/>
        <c:crosses val="autoZero"/>
        <c:auto val="1"/>
        <c:lblAlgn val="ctr"/>
        <c:lblOffset val="100"/>
        <c:noMultiLvlLbl val="0"/>
      </c:catAx>
      <c:valAx>
        <c:axId val="2136697032"/>
        <c:scaling>
          <c:orientation val="minMax"/>
          <c:max val="25.0"/>
        </c:scaling>
        <c:delete val="0"/>
        <c:axPos val="l"/>
        <c:numFmt formatCode="0" sourceLinked="0"/>
        <c:majorTickMark val="out"/>
        <c:minorTickMark val="none"/>
        <c:tickLblPos val="nextTo"/>
        <c:crossAx val="2136693976"/>
        <c:crosses val="autoZero"/>
        <c:crossBetween val="between"/>
        <c:majorUnit val="5.0"/>
      </c:valAx>
    </c:plotArea>
    <c:legend>
      <c:legendPos val="r"/>
      <c:layout>
        <c:manualLayout>
          <c:xMode val="edge"/>
          <c:yMode val="edge"/>
          <c:x val="0.304748472388732"/>
          <c:y val="0.0507320165487789"/>
          <c:w val="0.422352548557997"/>
          <c:h val="0.08496885982472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2363694357129"/>
          <c:y val="0.0362400226006077"/>
          <c:w val="0.951070729855188"/>
          <c:h val="0.868820125415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&lt;138% FPL</c:v>
                </c:pt>
                <c:pt idx="2">
                  <c:v>138%–249%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21.7</c:v>
                </c:pt>
                <c:pt idx="1">
                  <c:v>38.62326212275347</c:v>
                </c:pt>
                <c:pt idx="2">
                  <c:v>28.29568788501026</c:v>
                </c:pt>
                <c:pt idx="3">
                  <c:v>13.35862619808307</c:v>
                </c:pt>
                <c:pt idx="4">
                  <c:v>5.964637421665174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Affordable Care Act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&lt;138% FPL</c:v>
                </c:pt>
                <c:pt idx="2">
                  <c:v>138%–249%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9.8</c:v>
                </c:pt>
                <c:pt idx="1">
                  <c:v>19.43031536113937</c:v>
                </c:pt>
                <c:pt idx="2">
                  <c:v>6.858316221765911</c:v>
                </c:pt>
                <c:pt idx="3">
                  <c:v>4.273162939297126</c:v>
                </c:pt>
                <c:pt idx="4">
                  <c:v>4.968666069829903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Romney 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&lt;138% FPL</c:v>
                </c:pt>
                <c:pt idx="2">
                  <c:v>138%–249%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26.0</c:v>
                </c:pt>
                <c:pt idx="1">
                  <c:v>43.7210353792246</c:v>
                </c:pt>
                <c:pt idx="2">
                  <c:v>36.36550308008213</c:v>
                </c:pt>
                <c:pt idx="3">
                  <c:v>16.75319488817891</c:v>
                </c:pt>
                <c:pt idx="4">
                  <c:v>8.01253357206804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8978984"/>
        <c:axId val="-2068975928"/>
      </c:barChart>
      <c:catAx>
        <c:axId val="-206897898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8975928"/>
        <c:crosses val="autoZero"/>
        <c:auto val="1"/>
        <c:lblAlgn val="ctr"/>
        <c:lblOffset val="100"/>
        <c:noMultiLvlLbl val="0"/>
      </c:catAx>
      <c:valAx>
        <c:axId val="-2068975928"/>
        <c:scaling>
          <c:orientation val="minMax"/>
          <c:max val="75.0"/>
        </c:scaling>
        <c:delete val="0"/>
        <c:axPos val="l"/>
        <c:numFmt formatCode="0" sourceLinked="0"/>
        <c:majorTickMark val="out"/>
        <c:minorTickMark val="none"/>
        <c:tickLblPos val="nextTo"/>
        <c:crossAx val="-2068978984"/>
        <c:crosses val="autoZero"/>
        <c:crossBetween val="between"/>
        <c:majorUnit val="25.0"/>
      </c:valAx>
    </c:plotArea>
    <c:legend>
      <c:legendPos val="r"/>
      <c:layout>
        <c:manualLayout>
          <c:xMode val="edge"/>
          <c:yMode val="edge"/>
          <c:x val="0.20311343147324"/>
          <c:y val="0.0636454818147732"/>
          <c:w val="0.626281866940545"/>
          <c:h val="0.1076314679415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+mn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84974540148474"/>
          <c:y val="0.0362400226006077"/>
          <c:w val="0.951070729855188"/>
          <c:h val="0.7806294169611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Affordable Care Act</c:v>
                </c:pt>
                <c:pt idx="2">
                  <c:v>Romney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18.1</c:v>
                </c:pt>
                <c:pt idx="1">
                  <c:v>9.1</c:v>
                </c:pt>
                <c:pt idx="2">
                  <c:v>14.1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Premiums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Affordable Care Act</c:v>
                </c:pt>
                <c:pt idx="2">
                  <c:v>Romney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15.0</c:v>
                </c:pt>
                <c:pt idx="1">
                  <c:v>8.4</c:v>
                </c:pt>
                <c:pt idx="2">
                  <c:v>11.9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Out-of-pocket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Affordable Care Act</c:v>
                </c:pt>
                <c:pt idx="2">
                  <c:v>Romney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3.0</c:v>
                </c:pt>
                <c:pt idx="1">
                  <c:v>0.7</c:v>
                </c:pt>
                <c:pt idx="2">
                  <c:v>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134968"/>
        <c:axId val="2108138024"/>
      </c:barChart>
      <c:catAx>
        <c:axId val="21081349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08138024"/>
        <c:crosses val="autoZero"/>
        <c:auto val="1"/>
        <c:lblAlgn val="ctr"/>
        <c:lblOffset val="100"/>
        <c:noMultiLvlLbl val="0"/>
      </c:catAx>
      <c:valAx>
        <c:axId val="2108138024"/>
        <c:scaling>
          <c:orientation val="minMax"/>
          <c:max val="25.0"/>
        </c:scaling>
        <c:delete val="0"/>
        <c:axPos val="l"/>
        <c:numFmt formatCode="0" sourceLinked="0"/>
        <c:majorTickMark val="out"/>
        <c:minorTickMark val="none"/>
        <c:tickLblPos val="nextTo"/>
        <c:crossAx val="2108134968"/>
        <c:crosses val="autoZero"/>
        <c:crossBetween val="between"/>
        <c:majorUnit val="5.0"/>
      </c:valAx>
    </c:plotArea>
    <c:legend>
      <c:legendPos val="r"/>
      <c:layout>
        <c:manualLayout>
          <c:xMode val="edge"/>
          <c:yMode val="edge"/>
          <c:x val="0.304748472388732"/>
          <c:y val="0.0507320165487789"/>
          <c:w val="0.422352548557997"/>
          <c:h val="0.08496885982472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+mn-l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rgbClr val="C00000"/>
              </a:solidFill>
            </c:spPr>
          </c:dPt>
          <c:dLbls>
            <c:numFmt formatCode="0.0" sourceLinked="0"/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36.6</c:v>
                </c:pt>
                <c:pt idx="1">
                  <c:v>38.0</c:v>
                </c:pt>
                <c:pt idx="2">
                  <c:v>39.8</c:v>
                </c:pt>
                <c:pt idx="3">
                  <c:v>41.9</c:v>
                </c:pt>
                <c:pt idx="4">
                  <c:v>41.8</c:v>
                </c:pt>
                <c:pt idx="5">
                  <c:v>43.0</c:v>
                </c:pt>
                <c:pt idx="6">
                  <c:v>45.2</c:v>
                </c:pt>
                <c:pt idx="7">
                  <c:v>44.1</c:v>
                </c:pt>
                <c:pt idx="8">
                  <c:v>44.8</c:v>
                </c:pt>
                <c:pt idx="9">
                  <c:v>49.0</c:v>
                </c:pt>
                <c:pt idx="10">
                  <c:v>50.0</c:v>
                </c:pt>
                <c:pt idx="11">
                  <c:v>48.6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91929992"/>
        <c:axId val="-2091927016"/>
      </c:barChart>
      <c:catAx>
        <c:axId val="-2091929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91927016"/>
        <c:crosses val="autoZero"/>
        <c:auto val="1"/>
        <c:lblAlgn val="ctr"/>
        <c:lblOffset val="100"/>
        <c:noMultiLvlLbl val="0"/>
      </c:catAx>
      <c:valAx>
        <c:axId val="-2091927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091929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3513076490439"/>
          <c:y val="0.0369802960576898"/>
          <c:w val="0.854315359017623"/>
          <c:h val="0.8776650268481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ln w="50800">
              <a:solidFill>
                <a:schemeClr val="accent2">
                  <a:lumMod val="50000"/>
                </a:schemeClr>
              </a:solidFill>
            </a:ln>
          </c:spPr>
          <c:marker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0386904761904762"/>
                  <c:y val="-0.03830941102819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386904761904762"/>
                  <c:y val="-0.03830941102819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342261904761905"/>
                  <c:y val="-0.038309643065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03125"/>
                  <c:y val="0.0412562887995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401785714285714"/>
                  <c:y val="-0.0412562887995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2005.0</c:v>
                </c:pt>
                <c:pt idx="2">
                  <c:v>2010.0</c:v>
                </c:pt>
                <c:pt idx="3">
                  <c:v>2011.0</c:v>
                </c:pt>
                <c:pt idx="4">
                  <c:v>2016.0</c:v>
                </c:pt>
                <c:pt idx="5">
                  <c:v>2022.0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36.3</c:v>
                </c:pt>
                <c:pt idx="1">
                  <c:v>42.6</c:v>
                </c:pt>
                <c:pt idx="2">
                  <c:v>49.2</c:v>
                </c:pt>
                <c:pt idx="3">
                  <c:v>47.9</c:v>
                </c:pt>
                <c:pt idx="4">
                  <c:v>56.01</c:v>
                </c:pt>
                <c:pt idx="5">
                  <c:v>60.02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Affordable Care Act</c:v>
                </c:pt>
              </c:strCache>
            </c:strRef>
          </c:tx>
          <c:spPr>
            <a:ln w="50800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square"/>
            <c:size val="9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c:spPr>
          </c:marker>
          <c:dLbls>
            <c:dLbl>
              <c:idx val="3"/>
              <c:delete val="1"/>
            </c:dLbl>
            <c:dLbl>
              <c:idx val="4"/>
              <c:layout>
                <c:manualLayout>
                  <c:x val="-0.0282738095238095"/>
                  <c:y val="-0.04715004434238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386904761904762"/>
                  <c:y val="-0.0559906776565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2005.0</c:v>
                </c:pt>
                <c:pt idx="2">
                  <c:v>2010.0</c:v>
                </c:pt>
                <c:pt idx="3">
                  <c:v>2011.0</c:v>
                </c:pt>
                <c:pt idx="4">
                  <c:v>2016.0</c:v>
                </c:pt>
                <c:pt idx="5">
                  <c:v>2022.0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3">
                  <c:v>47.9</c:v>
                </c:pt>
                <c:pt idx="4">
                  <c:v>25.3</c:v>
                </c:pt>
                <c:pt idx="5">
                  <c:v>27.12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Romney</c:v>
                </c:pt>
              </c:strCache>
            </c:strRef>
          </c:tx>
          <c:spPr>
            <a:ln w="50800">
              <a:solidFill>
                <a:schemeClr val="accent2">
                  <a:lumMod val="20000"/>
                  <a:lumOff val="80000"/>
                </a:schemeClr>
              </a:solidFill>
            </a:ln>
          </c:spPr>
          <c:marker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c:spPr>
          </c:marker>
          <c:dLbls>
            <c:dLbl>
              <c:idx val="3"/>
              <c:layout>
                <c:manualLayout>
                  <c:x val="-0.0401785714285714"/>
                  <c:y val="-0.04420316657098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37202380952381"/>
                  <c:y val="-0.04420316657098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401785714285714"/>
                  <c:y val="-0.03536253325679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2005.0</c:v>
                </c:pt>
                <c:pt idx="2">
                  <c:v>2010.0</c:v>
                </c:pt>
                <c:pt idx="3">
                  <c:v>2011.0</c:v>
                </c:pt>
                <c:pt idx="4">
                  <c:v>2016.0</c:v>
                </c:pt>
                <c:pt idx="5">
                  <c:v>2022.0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3">
                  <c:v>47.9</c:v>
                </c:pt>
                <c:pt idx="4">
                  <c:v>63.9</c:v>
                </c:pt>
                <c:pt idx="5">
                  <c:v>72.0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3064072"/>
        <c:axId val="-2093460264"/>
      </c:lineChart>
      <c:catAx>
        <c:axId val="-2093064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93460264"/>
        <c:crosses val="autoZero"/>
        <c:auto val="1"/>
        <c:lblAlgn val="ctr"/>
        <c:lblOffset val="100"/>
        <c:noMultiLvlLbl val="0"/>
      </c:catAx>
      <c:valAx>
        <c:axId val="-2093460264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crossAx val="-2093064072"/>
        <c:crosses val="autoZero"/>
        <c:crossBetween val="between"/>
        <c:majorUnit val="20.0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579305491044"/>
          <c:y val="0.144877186067302"/>
          <c:w val="0.861005606728845"/>
          <c:h val="0.78403964407958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Romney</c:v>
                </c:pt>
                <c:pt idx="1">
                  <c:v>Affordable_x000d_Care Act</c:v>
                </c:pt>
                <c:pt idx="2">
                  <c:v>Baseline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71.98</c:v>
                </c:pt>
                <c:pt idx="1">
                  <c:v>27.12</c:v>
                </c:pt>
                <c:pt idx="2">
                  <c:v>60.02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Group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Romney</c:v>
                </c:pt>
                <c:pt idx="1">
                  <c:v>Affordable_x000d_Care Act</c:v>
                </c:pt>
                <c:pt idx="2">
                  <c:v>Baseline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158.78</c:v>
                </c:pt>
                <c:pt idx="1">
                  <c:v>157.15</c:v>
                </c:pt>
                <c:pt idx="2">
                  <c:v>161.0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Nongroup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Romney</c:v>
                </c:pt>
                <c:pt idx="1">
                  <c:v>Affordable_x000d_Care Act</c:v>
                </c:pt>
                <c:pt idx="2">
                  <c:v>Baseline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17.03</c:v>
                </c:pt>
                <c:pt idx="1">
                  <c:v>32.07</c:v>
                </c:pt>
                <c:pt idx="2">
                  <c:v>13.72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Romney</c:v>
                </c:pt>
                <c:pt idx="1">
                  <c:v>Affordable_x000d_Care Act</c:v>
                </c:pt>
                <c:pt idx="2">
                  <c:v>Baseline</c:v>
                </c:pt>
              </c:strCache>
            </c:strRef>
          </c:cat>
          <c:val>
            <c:numRef>
              <c:f>Sheet1!$E$2:$E$4</c:f>
              <c:numCache>
                <c:formatCode>0.0</c:formatCode>
                <c:ptCount val="3"/>
                <c:pt idx="0">
                  <c:v>28.81</c:v>
                </c:pt>
                <c:pt idx="1">
                  <c:v>60.27</c:v>
                </c:pt>
                <c:pt idx="2">
                  <c:v>41.87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3031544"/>
        <c:axId val="-2093033288"/>
      </c:barChart>
      <c:catAx>
        <c:axId val="-2093031544"/>
        <c:scaling>
          <c:orientation val="minMax"/>
        </c:scaling>
        <c:delete val="0"/>
        <c:axPos val="l"/>
        <c:majorTickMark val="out"/>
        <c:minorTickMark val="none"/>
        <c:tickLblPos val="nextTo"/>
        <c:crossAx val="-2093033288"/>
        <c:crosses val="autoZero"/>
        <c:auto val="1"/>
        <c:lblAlgn val="ctr"/>
        <c:lblOffset val="100"/>
        <c:noMultiLvlLbl val="0"/>
      </c:catAx>
      <c:valAx>
        <c:axId val="-2093033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93031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0786265410523"/>
          <c:y val="0.0767674946837483"/>
          <c:w val="0.701459320791899"/>
          <c:h val="0.1001719399370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84974540148474"/>
          <c:y val="0.0362400226006077"/>
          <c:w val="0.933610189073368"/>
          <c:h val="0.852785446740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0–64</c:v>
                </c:pt>
                <c:pt idx="1">
                  <c:v>0–18</c:v>
                </c:pt>
                <c:pt idx="2">
                  <c:v>19–29</c:v>
                </c:pt>
                <c:pt idx="3">
                  <c:v>30–49</c:v>
                </c:pt>
                <c:pt idx="4">
                  <c:v>50–64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21.7</c:v>
                </c:pt>
                <c:pt idx="1">
                  <c:v>12.08167210341911</c:v>
                </c:pt>
                <c:pt idx="2">
                  <c:v>38.84555382215288</c:v>
                </c:pt>
                <c:pt idx="3">
                  <c:v>25.02586504195884</c:v>
                </c:pt>
                <c:pt idx="4">
                  <c:v>17.45724427234591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Affordable Care Act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0–64</c:v>
                </c:pt>
                <c:pt idx="1">
                  <c:v>0–18</c:v>
                </c:pt>
                <c:pt idx="2">
                  <c:v>19–29</c:v>
                </c:pt>
                <c:pt idx="3">
                  <c:v>30–49</c:v>
                </c:pt>
                <c:pt idx="4">
                  <c:v>50–64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9.8</c:v>
                </c:pt>
                <c:pt idx="1">
                  <c:v>7.249003262051467</c:v>
                </c:pt>
                <c:pt idx="2">
                  <c:v>16.04635613995989</c:v>
                </c:pt>
                <c:pt idx="3">
                  <c:v>10.39199908035406</c:v>
                </c:pt>
                <c:pt idx="4">
                  <c:v>7.889641819941917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Romney 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0–64</c:v>
                </c:pt>
                <c:pt idx="1">
                  <c:v>0–18</c:v>
                </c:pt>
                <c:pt idx="2">
                  <c:v>19–29</c:v>
                </c:pt>
                <c:pt idx="3">
                  <c:v>30–49</c:v>
                </c:pt>
                <c:pt idx="4">
                  <c:v>50–64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26.0</c:v>
                </c:pt>
                <c:pt idx="1">
                  <c:v>21.57786637670654</c:v>
                </c:pt>
                <c:pt idx="2">
                  <c:v>41.38622687764652</c:v>
                </c:pt>
                <c:pt idx="3">
                  <c:v>27.27899758592942</c:v>
                </c:pt>
                <c:pt idx="4">
                  <c:v>19.07066795740561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3109224"/>
        <c:axId val="-2093106168"/>
      </c:barChart>
      <c:catAx>
        <c:axId val="-209310922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93106168"/>
        <c:crosses val="autoZero"/>
        <c:auto val="1"/>
        <c:lblAlgn val="ctr"/>
        <c:lblOffset val="100"/>
        <c:noMultiLvlLbl val="0"/>
      </c:catAx>
      <c:valAx>
        <c:axId val="-2093106168"/>
        <c:scaling>
          <c:orientation val="minMax"/>
          <c:max val="75.0"/>
        </c:scaling>
        <c:delete val="0"/>
        <c:axPos val="l"/>
        <c:numFmt formatCode="0" sourceLinked="0"/>
        <c:majorTickMark val="out"/>
        <c:minorTickMark val="none"/>
        <c:tickLblPos val="nextTo"/>
        <c:crossAx val="-2093109224"/>
        <c:crosses val="autoZero"/>
        <c:crossBetween val="between"/>
        <c:majorUnit val="25.0"/>
      </c:valAx>
    </c:plotArea>
    <c:legend>
      <c:legendPos val="r"/>
      <c:layout>
        <c:manualLayout>
          <c:xMode val="edge"/>
          <c:yMode val="edge"/>
          <c:x val="0.210031974328881"/>
          <c:y val="0.0689760557688422"/>
          <c:w val="0.611891934375863"/>
          <c:h val="0.06978797369532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+mn-lt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2363694357129"/>
          <c:y val="0.0362400226006077"/>
          <c:w val="0.951070729855188"/>
          <c:h val="0.868820125415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&lt;138% FPL</c:v>
                </c:pt>
                <c:pt idx="2">
                  <c:v>138%–249%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21.7</c:v>
                </c:pt>
                <c:pt idx="1">
                  <c:v>38.62326212275347</c:v>
                </c:pt>
                <c:pt idx="2">
                  <c:v>28.29568788501026</c:v>
                </c:pt>
                <c:pt idx="3">
                  <c:v>13.35862619808307</c:v>
                </c:pt>
                <c:pt idx="4">
                  <c:v>5.964637421665174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Affordable Care Act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&lt;138% FPL</c:v>
                </c:pt>
                <c:pt idx="2">
                  <c:v>138%–249%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9.8</c:v>
                </c:pt>
                <c:pt idx="1">
                  <c:v>19.43031536113937</c:v>
                </c:pt>
                <c:pt idx="2">
                  <c:v>6.858316221765911</c:v>
                </c:pt>
                <c:pt idx="3">
                  <c:v>4.273162939297126</c:v>
                </c:pt>
                <c:pt idx="4">
                  <c:v>4.968666069829903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Romney 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&lt;138% FPL</c:v>
                </c:pt>
                <c:pt idx="2">
                  <c:v>138%–249%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26.0</c:v>
                </c:pt>
                <c:pt idx="1">
                  <c:v>43.7210353792246</c:v>
                </c:pt>
                <c:pt idx="2">
                  <c:v>36.36550308008213</c:v>
                </c:pt>
                <c:pt idx="3">
                  <c:v>16.75319488817891</c:v>
                </c:pt>
                <c:pt idx="4">
                  <c:v>8.01253357206804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3149256"/>
        <c:axId val="-2093146200"/>
      </c:barChart>
      <c:catAx>
        <c:axId val="-209314925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93146200"/>
        <c:crosses val="autoZero"/>
        <c:auto val="1"/>
        <c:lblAlgn val="ctr"/>
        <c:lblOffset val="100"/>
        <c:noMultiLvlLbl val="0"/>
      </c:catAx>
      <c:valAx>
        <c:axId val="-2093146200"/>
        <c:scaling>
          <c:orientation val="minMax"/>
          <c:max val="75.0"/>
        </c:scaling>
        <c:delete val="0"/>
        <c:axPos val="l"/>
        <c:numFmt formatCode="0" sourceLinked="0"/>
        <c:majorTickMark val="out"/>
        <c:minorTickMark val="none"/>
        <c:tickLblPos val="nextTo"/>
        <c:crossAx val="-2093149256"/>
        <c:crosses val="autoZero"/>
        <c:crossBetween val="between"/>
        <c:majorUnit val="25.0"/>
      </c:valAx>
    </c:plotArea>
    <c:legend>
      <c:legendPos val="r"/>
      <c:layout>
        <c:manualLayout>
          <c:xMode val="edge"/>
          <c:yMode val="edge"/>
          <c:x val="0.20311343147324"/>
          <c:y val="0.0636454818147732"/>
          <c:w val="0.626281866940545"/>
          <c:h val="0.1076314679415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+mn-lt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9090223097113"/>
          <c:y val="0.0949304872047244"/>
          <c:w val="0.910909776902888"/>
          <c:h val="0.8188197178477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 paid by holder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0090"/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138% FPL</c:v>
                </c:pt>
                <c:pt idx="1">
                  <c:v>150% FPL</c:v>
                </c:pt>
                <c:pt idx="2">
                  <c:v>200% FPL</c:v>
                </c:pt>
                <c:pt idx="3">
                  <c:v>250% FPL</c:v>
                </c:pt>
                <c:pt idx="4">
                  <c:v>300% FPL</c:v>
                </c:pt>
                <c:pt idx="5">
                  <c:v>500% FPL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1065.0</c:v>
                </c:pt>
                <c:pt idx="1">
                  <c:v>1405.0</c:v>
                </c:pt>
                <c:pt idx="2">
                  <c:v>2952.0</c:v>
                </c:pt>
                <c:pt idx="3">
                  <c:v>4714.0</c:v>
                </c:pt>
                <c:pt idx="4">
                  <c:v>6676.0</c:v>
                </c:pt>
                <c:pt idx="5">
                  <c:v>12130.0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tax credit</c:v>
                </c:pt>
              </c:strCache>
            </c:strRef>
          </c:tx>
          <c:spPr>
            <a:noFill/>
            <a:ln>
              <a:solidFill>
                <a:srgbClr val="002060"/>
              </a:solidFill>
            </a:ln>
          </c:spPr>
          <c:invertIfNegative val="0"/>
          <c:dLbls>
            <c:dLbl>
              <c:idx val="5"/>
              <c:delete val="1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138% FPL</c:v>
                </c:pt>
                <c:pt idx="1">
                  <c:v>150% FPL</c:v>
                </c:pt>
                <c:pt idx="2">
                  <c:v>200% FPL</c:v>
                </c:pt>
                <c:pt idx="3">
                  <c:v>250% FPL</c:v>
                </c:pt>
                <c:pt idx="4">
                  <c:v>300% FPL</c:v>
                </c:pt>
                <c:pt idx="5">
                  <c:v>500% FPL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11065.0</c:v>
                </c:pt>
                <c:pt idx="1">
                  <c:v>10725.0</c:v>
                </c:pt>
                <c:pt idx="2">
                  <c:v>9179.0</c:v>
                </c:pt>
                <c:pt idx="3">
                  <c:v>7416.0</c:v>
                </c:pt>
                <c:pt idx="4">
                  <c:v>5454.0</c:v>
                </c:pt>
                <c:pt idx="5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138% FPL</c:v>
                </c:pt>
                <c:pt idx="1">
                  <c:v>150% FPL</c:v>
                </c:pt>
                <c:pt idx="2">
                  <c:v>200% FPL</c:v>
                </c:pt>
                <c:pt idx="3">
                  <c:v>250% FPL</c:v>
                </c:pt>
                <c:pt idx="4">
                  <c:v>300% FPL</c:v>
                </c:pt>
                <c:pt idx="5">
                  <c:v>500% FPL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2949848"/>
        <c:axId val="-2117099608"/>
      </c:barChart>
      <c:catAx>
        <c:axId val="-20929498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7099608"/>
        <c:crosses val="autoZero"/>
        <c:auto val="1"/>
        <c:lblAlgn val="ctr"/>
        <c:lblOffset val="100"/>
        <c:noMultiLvlLbl val="0"/>
      </c:catAx>
      <c:valAx>
        <c:axId val="-2117099608"/>
        <c:scaling>
          <c:orientation val="minMax"/>
          <c:max val="15000.0"/>
          <c:min val="0.0"/>
        </c:scaling>
        <c:delete val="0"/>
        <c:axPos val="l"/>
        <c:numFmt formatCode="&quot;$&quot;#,##0" sourceLinked="0"/>
        <c:majorTickMark val="out"/>
        <c:minorTickMark val="none"/>
        <c:tickLblPos val="nextTo"/>
        <c:crossAx val="-2092949848"/>
        <c:crosses val="autoZero"/>
        <c:crossBetween val="between"/>
        <c:majorUnit val="2500.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400" b="1">
          <a:latin typeface="+mn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/>
          <a:lstStyle>
            <a:lvl1pPr algn="r">
              <a:defRPr sz="1200"/>
            </a:lvl1pPr>
          </a:lstStyle>
          <a:p>
            <a:fld id="{117D556C-B54F-45E1-BB2E-66721C63B96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 anchor="b"/>
          <a:lstStyle>
            <a:lvl1pPr algn="r">
              <a:defRPr sz="1200"/>
            </a:lvl1pPr>
          </a:lstStyle>
          <a:p>
            <a:fld id="{CC3C4D4D-DD90-4A31-9172-EADFC7C57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51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/>
          <a:lstStyle>
            <a:lvl1pPr algn="r">
              <a:defRPr sz="1200"/>
            </a:lvl1pPr>
          </a:lstStyle>
          <a:p>
            <a:fld id="{198B8EE6-6A8F-4728-885A-E7A147E562DC}" type="datetimeFigureOut">
              <a:rPr lang="en-US" smtClean="0"/>
              <a:t>10/1/12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92" tIns="48496" rIns="96992" bIns="484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992" tIns="48496" rIns="96992" bIns="4849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 anchor="b"/>
          <a:lstStyle>
            <a:lvl1pPr algn="r">
              <a:defRPr sz="1200"/>
            </a:lvl1pPr>
          </a:lstStyle>
          <a:p>
            <a:fld id="{4E2A2E41-9049-486C-ACF1-7000FFCEB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39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45D8D-10B0-413A-930C-AFCA69016BF8}" type="slidenum">
              <a:rPr lang="en-US"/>
              <a:pPr/>
              <a:t>1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35D9E-3C7E-4807-A924-004280718E0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9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35D9E-3C7E-4807-A924-004280718E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9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4A6D8-1E13-41FF-9700-24EE8D86F380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482" name="Rectangle 7"/>
          <p:cNvSpPr txBox="1">
            <a:spLocks noGrp="1" noChangeArrowheads="1"/>
          </p:cNvSpPr>
          <p:nvPr/>
        </p:nvSpPr>
        <p:spPr bwMode="auto">
          <a:xfrm>
            <a:off x="4142963" y="9122452"/>
            <a:ext cx="3170582" cy="47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89" tIns="48397" rIns="96789" bIns="48397" anchor="b"/>
          <a:lstStyle/>
          <a:p>
            <a:pPr algn="r" defTabSz="968485" fontAlgn="base">
              <a:spcBef>
                <a:spcPct val="0"/>
              </a:spcBef>
              <a:spcAft>
                <a:spcPct val="0"/>
              </a:spcAft>
            </a:pPr>
            <a:fld id="{7E49C247-E26B-422B-97E8-9D2E14588DE3}" type="slidenum">
              <a:rPr lang="en-US" sz="1400">
                <a:solidFill>
                  <a:prstClr val="black"/>
                </a:solidFill>
                <a:latin typeface="Arial" charset="0"/>
                <a:ea typeface="ＭＳ Ｐゴシック" pitchFamily="-111" charset="-128"/>
              </a:rPr>
              <a:pPr algn="r" defTabSz="968485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400">
              <a:solidFill>
                <a:prstClr val="black"/>
              </a:solidFill>
              <a:latin typeface="Arial" charset="0"/>
              <a:ea typeface="ＭＳ Ｐゴシック" pitchFamily="-111" charset="-128"/>
            </a:endParaRPr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3900"/>
            <a:ext cx="4800600" cy="3600450"/>
          </a:xfrm>
          <a:ln/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2183" y="4561226"/>
            <a:ext cx="5850835" cy="4316933"/>
          </a:xfrm>
        </p:spPr>
        <p:txBody>
          <a:bodyPr lIns="96789" tIns="48397" rIns="96789" bIns="4839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66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4966" indent="-301909" defTabSz="94766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40" indent="-241528" defTabSz="94766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695" indent="-241528" defTabSz="94766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751" indent="-241528" defTabSz="94766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806" indent="-241528" defTabSz="9476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39862" indent="-241528" defTabSz="9476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2918" indent="-241528" defTabSz="9476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5974" indent="-241528" defTabSz="9476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16FA5E-6C76-4906-9529-8D62E8975C2C}" type="slidenum">
              <a:rPr lang="en-US">
                <a:solidFill>
                  <a:prstClr val="black"/>
                </a:solidFill>
              </a:rPr>
              <a:pPr eaLnBrk="1" hangingPunct="1"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05" tIns="47402" rIns="94805" bIns="47402" anchor="b"/>
          <a:lstStyle>
            <a:lvl1pPr defTabSz="8969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969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69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69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69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B9AF60C-D485-4FB8-BDEF-060BF9052DB3}" type="slidenum">
              <a:rPr lang="en-US" sz="1200">
                <a:solidFill>
                  <a:prstClr val="black"/>
                </a:solidFill>
              </a:rPr>
              <a:pPr algn="r" eaLnBrk="1" hangingPunct="1"/>
              <a:t>19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362E8-E5FE-4A08-BD2D-C73CB0C486FC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21</a:t>
            </a:fld>
            <a:endParaRPr lang="en-US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0600" cy="3600450"/>
          </a:xfrm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59F1C-CC5B-428F-8B7C-8B2A67721CF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35D9E-3C7E-4807-A924-004280718E0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9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35D9E-3C7E-4807-A924-004280718E0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9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362E8-E5FE-4A08-BD2D-C73CB0C486FC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7</a:t>
            </a:fld>
            <a:endParaRPr lang="en-US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0600" cy="3600450"/>
          </a:xfrm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59F1C-CC5B-428F-8B7C-8B2A67721CF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 defTabSz="960624">
              <a:defRPr/>
            </a:pPr>
            <a:endParaRPr lang="en-US" dirty="0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C542A-2124-48EB-971F-E51FDB7A5FD7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59F1C-CC5B-428F-8B7C-8B2A67721CF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E4F2F-4DD9-40CB-A08A-AE558AA1822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8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8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8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30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23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54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30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27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6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95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173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50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43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064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76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78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11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0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6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  <p:sp>
        <p:nvSpPr>
          <p:cNvPr id="20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6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56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23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313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112395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12395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71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71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64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1364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22523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404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58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63513"/>
            <a:ext cx="2284412" cy="598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3513"/>
            <a:ext cx="6704013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748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351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09550" y="1123950"/>
            <a:ext cx="87630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0543065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42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7981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934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311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511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950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622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8029575" y="6121400"/>
            <a:ext cx="11430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b="1">
                <a:solidFill>
                  <a:srgbClr val="000000"/>
                </a:solidFill>
              </a:rPr>
              <a:t>THE COMMONWEALTH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b="1">
                <a:solidFill>
                  <a:srgbClr val="000000"/>
                </a:solidFill>
              </a:rPr>
              <a:t> FUND</a:t>
            </a:r>
          </a:p>
        </p:txBody>
      </p:sp>
      <p:sp>
        <p:nvSpPr>
          <p:cNvPr id="11" name="Oval 8"/>
          <p:cNvSpPr>
            <a:spLocks noChangeArrowheads="1"/>
          </p:cNvSpPr>
          <p:nvPr userDrawn="1"/>
        </p:nvSpPr>
        <p:spPr bwMode="auto">
          <a:xfrm>
            <a:off x="8140700" y="5867400"/>
            <a:ext cx="914400" cy="914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1210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5566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670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685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49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676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548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963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6176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000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533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806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57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250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937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0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0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904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4404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419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71540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53309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11276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1861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29510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3633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105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7464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674377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20064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23760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56789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30118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170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1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0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9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6.xml"/><Relationship Id="rId9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2.xml"/><Relationship Id="rId14" Type="http://schemas.openxmlformats.org/officeDocument/2006/relationships/theme" Target="../theme/theme5.xml"/><Relationship Id="rId1" Type="http://schemas.openxmlformats.org/officeDocument/2006/relationships/slideLayout" Target="../slideLayouts/slideLayout50.xml"/><Relationship Id="rId2" Type="http://schemas.openxmlformats.org/officeDocument/2006/relationships/slideLayout" Target="../slideLayouts/slideLayout51.xml"/><Relationship Id="rId3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6.xml"/><Relationship Id="rId8" Type="http://schemas.openxmlformats.org/officeDocument/2006/relationships/slideLayout" Target="../slideLayouts/slideLayout57.xml"/><Relationship Id="rId9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5.xml"/><Relationship Id="rId14" Type="http://schemas.openxmlformats.org/officeDocument/2006/relationships/theme" Target="../theme/theme6.xml"/><Relationship Id="rId1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4.xml"/><Relationship Id="rId3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7.xml"/><Relationship Id="rId6" Type="http://schemas.openxmlformats.org/officeDocument/2006/relationships/slideLayout" Target="../slideLayouts/slideLayout68.xml"/><Relationship Id="rId7" Type="http://schemas.openxmlformats.org/officeDocument/2006/relationships/slideLayout" Target="../slideLayouts/slideLayout69.xml"/><Relationship Id="rId8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8029575" y="5867400"/>
            <a:ext cx="1143000" cy="914400"/>
            <a:chOff x="5058" y="3695"/>
            <a:chExt cx="720" cy="576"/>
          </a:xfrm>
        </p:grpSpPr>
        <p:sp>
          <p:nvSpPr>
            <p:cNvPr id="1032" name="Oval 8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629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8029575" y="5867400"/>
            <a:ext cx="1143000" cy="914400"/>
            <a:chOff x="5058" y="3695"/>
            <a:chExt cx="720" cy="576"/>
          </a:xfrm>
        </p:grpSpPr>
        <p:sp>
          <p:nvSpPr>
            <p:cNvPr id="16392" name="Oval 8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6393" name="Text Box 9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0" b="1">
                  <a:solidFill>
                    <a:srgbClr val="000000"/>
                  </a:solidFill>
                  <a:ea typeface="ＭＳ Ｐゴシック" pitchFamily="34" charset="-128"/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0" b="1">
                  <a:solidFill>
                    <a:srgbClr val="000000"/>
                  </a:solidFill>
                  <a:ea typeface="ＭＳ Ｐゴシック" pitchFamily="34" charset="-128"/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745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6351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112395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8029575" y="5867400"/>
            <a:ext cx="1143000" cy="914400"/>
            <a:chOff x="5058" y="3695"/>
            <a:chExt cx="720" cy="576"/>
          </a:xfrm>
        </p:grpSpPr>
        <p:sp>
          <p:nvSpPr>
            <p:cNvPr id="199686" name="Oval 6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99687" name="Text Box 7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944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FB647-307B-436F-AE5A-0AFCF78C9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D3F71-B546-469D-A654-9FC11BE1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6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8029575" y="5867400"/>
            <a:ext cx="1143000" cy="914400"/>
            <a:chOff x="5058" y="3695"/>
            <a:chExt cx="720" cy="576"/>
          </a:xfrm>
        </p:grpSpPr>
        <p:sp>
          <p:nvSpPr>
            <p:cNvPr id="1032" name="Oval 8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 smtClean="0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 smtClean="0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161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/>
            </a:endParaRPr>
          </a:p>
        </p:txBody>
      </p:sp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8029575" y="5867400"/>
            <a:ext cx="1143000" cy="914400"/>
            <a:chOff x="5058" y="3695"/>
            <a:chExt cx="720" cy="576"/>
          </a:xfrm>
        </p:grpSpPr>
        <p:sp>
          <p:nvSpPr>
            <p:cNvPr id="16392" name="Oval 8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/>
                <a:ea typeface="ＭＳ Ｐゴシック" pitchFamily="34" charset="-128"/>
              </a:endParaRPr>
            </a:p>
          </p:txBody>
        </p:sp>
        <p:sp>
          <p:nvSpPr>
            <p:cNvPr id="16393" name="Text Box 9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0" b="1">
                  <a:solidFill>
                    <a:srgbClr val="000000"/>
                  </a:solidFill>
                  <a:latin typeface="Arial"/>
                  <a:ea typeface="ＭＳ Ｐゴシック" pitchFamily="34" charset="-128"/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0" b="1">
                  <a:solidFill>
                    <a:srgbClr val="000000"/>
                  </a:solidFill>
                  <a:latin typeface="Arial"/>
                  <a:ea typeface="ＭＳ Ｐゴシック" pitchFamily="34" charset="-128"/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745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nwealthfund.org/Health-Reform/Health-Reform-Resource.aspx" TargetMode="External"/><Relationship Id="rId4" Type="http://schemas.openxmlformats.org/officeDocument/2006/relationships/hyperlink" Target="http://www.mittromney.com/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reform.kff.org/Subsidycalculator.aspx" TargetMode="Externa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5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520"/>
          </a:xfrm>
          <a:noFill/>
        </p:spPr>
        <p:txBody>
          <a:bodyPr anchor="t" anchorCtr="1"/>
          <a:lstStyle/>
          <a:p>
            <a:r>
              <a:rPr lang="en-US" altLang="zh-CN" dirty="0">
                <a:ea typeface="SimSun" pitchFamily="2" charset="-122"/>
              </a:rPr>
              <a:t>Exhibit </a:t>
            </a:r>
            <a:r>
              <a:rPr lang="en-US" altLang="zh-CN" dirty="0" smtClean="0">
                <a:ea typeface="SimSun" pitchFamily="2" charset="-122"/>
              </a:rPr>
              <a:t>ES-1. </a:t>
            </a:r>
            <a:r>
              <a:rPr lang="en-US" dirty="0" smtClean="0"/>
              <a:t>Comparison </a:t>
            </a:r>
            <a:r>
              <a:rPr lang="en-US" dirty="0"/>
              <a:t>of </a:t>
            </a:r>
            <a:r>
              <a:rPr lang="en-US" dirty="0" smtClean="0"/>
              <a:t>the Affordable Care Act and </a:t>
            </a:r>
            <a:br>
              <a:rPr lang="en-US" dirty="0" smtClean="0"/>
            </a:br>
            <a:r>
              <a:rPr lang="en-US" dirty="0" smtClean="0"/>
              <a:t>Governor Romney’s Plan: Goals and Provisions</a:t>
            </a:r>
            <a:endParaRPr lang="en-US" dirty="0"/>
          </a:p>
        </p:txBody>
      </p:sp>
      <p:graphicFrame>
        <p:nvGraphicFramePr>
          <p:cNvPr id="163932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247995"/>
              </p:ext>
            </p:extLst>
          </p:nvPr>
        </p:nvGraphicFramePr>
        <p:xfrm>
          <a:off x="194175" y="1204096"/>
          <a:ext cx="8763000" cy="4084319"/>
        </p:xfrm>
        <a:graphic>
          <a:graphicData uri="http://schemas.openxmlformats.org/drawingml/2006/table">
            <a:tbl>
              <a:tblPr/>
              <a:tblGrid>
                <a:gridCol w="5749425"/>
                <a:gridCol w="1565775"/>
                <a:gridCol w="1447800"/>
              </a:tblGrid>
              <a:tr h="396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Affordable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Care Act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Romney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Aims to cover all Americans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State health insurance exchanges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Tax credits or tax advantages for private insurance premiums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Expanded eligibility for Medicaid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Consumer insurance protections 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New Medicare benefits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Individual requirement to have health insurance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Cost containment 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Incentives for quality improvement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91440" marB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27" name="Text Box 87"/>
          <p:cNvSpPr txBox="1">
            <a:spLocks noChangeArrowheads="1"/>
          </p:cNvSpPr>
          <p:nvPr/>
        </p:nvSpPr>
        <p:spPr bwMode="auto">
          <a:xfrm>
            <a:off x="51487" y="6165677"/>
            <a:ext cx="5739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588" indent="-158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en-US" sz="1200" dirty="0" smtClean="0"/>
              <a:t>Sources: </a:t>
            </a:r>
            <a:r>
              <a:rPr lang="en-US" sz="1200" dirty="0"/>
              <a:t>Commonwealth Fund </a:t>
            </a:r>
            <a:r>
              <a:rPr lang="en-US" sz="1200" dirty="0" smtClean="0"/>
              <a:t>Health Reform Resource Center</a:t>
            </a:r>
            <a:r>
              <a:rPr lang="en-US" sz="1200" dirty="0"/>
              <a:t>, available at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err="1">
                <a:hlinkClick r:id="rId3"/>
              </a:rPr>
              <a:t>www.commonwealthfund.org</a:t>
            </a:r>
            <a:r>
              <a:rPr lang="en-US" sz="1200" dirty="0">
                <a:hlinkClick r:id="rId3"/>
              </a:rPr>
              <a:t>/Health-Reform/Health-Reform-</a:t>
            </a:r>
            <a:r>
              <a:rPr lang="en-US" sz="1200" dirty="0" err="1">
                <a:hlinkClick r:id="rId3"/>
              </a:rPr>
              <a:t>Resource.aspx</a:t>
            </a:r>
            <a:r>
              <a:rPr lang="en-US" sz="1200" dirty="0"/>
              <a:t>;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and Governor Mitt Romney’s plan</a:t>
            </a:r>
            <a:r>
              <a:rPr lang="en-US" sz="1200" dirty="0"/>
              <a:t>, available at </a:t>
            </a:r>
            <a:r>
              <a:rPr lang="en-US" sz="1200" dirty="0">
                <a:hlinkClick r:id="rId4"/>
              </a:rPr>
              <a:t>http://www.mittromney.com</a:t>
            </a:r>
            <a:r>
              <a:rPr lang="en-US" sz="1200" dirty="0" smtClean="0">
                <a:hlinkClick r:id="rId4"/>
              </a:rPr>
              <a:t>/</a:t>
            </a:r>
            <a:r>
              <a:rPr lang="en-US" sz="1200" dirty="0" smtClean="0"/>
              <a:t>. </a:t>
            </a:r>
            <a:endParaRPr lang="en-US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111282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46382" y="865990"/>
            <a:ext cx="33289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Millions of uninsured, ages 0–64</a:t>
            </a:r>
            <a:endParaRPr lang="en-US" sz="1600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937" y="5427784"/>
            <a:ext cx="80302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Notes: </a:t>
            </a:r>
            <a:r>
              <a:rPr lang="en-US" sz="1200" dirty="0"/>
              <a:t>Baseline scenario is if the Affordable Care Act had not been enacted in 2010</a:t>
            </a:r>
            <a:r>
              <a:rPr lang="en-US" sz="1200" dirty="0" smtClean="0"/>
              <a:t>; Affordable Care Act is full implementation of the law; Romney plan includes </a:t>
            </a:r>
            <a:r>
              <a:rPr lang="en-US" sz="1200" dirty="0"/>
              <a:t>full repeal of the Affordable Care Act and replacement with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state block grants </a:t>
            </a:r>
            <a:r>
              <a:rPr lang="en-US" sz="1200" dirty="0"/>
              <a:t>for the Medicaid program and equalization of the tax treatment of individually purchased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health </a:t>
            </a:r>
            <a:r>
              <a:rPr lang="en-US" sz="1200" dirty="0"/>
              <a:t>plans </a:t>
            </a:r>
            <a:r>
              <a:rPr lang="en-US" sz="1200" dirty="0" smtClean="0"/>
              <a:t>and employer plans.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200" dirty="0" smtClean="0"/>
              <a:t>Sources: </a:t>
            </a:r>
            <a:r>
              <a:rPr lang="en-US" sz="1200" i="1" dirty="0" smtClean="0"/>
              <a:t>Income, Poverty, and Health Insurance Coverage in the United States: 2011,</a:t>
            </a:r>
            <a:r>
              <a:rPr lang="en-US" sz="1200" dirty="0" smtClean="0"/>
              <a:t> U.S. Census Bureau, </a:t>
            </a:r>
            <a:br>
              <a:rPr lang="en-US" sz="1200" dirty="0" smtClean="0"/>
            </a:br>
            <a:r>
              <a:rPr lang="en-US" sz="1200" dirty="0" smtClean="0"/>
              <a:t>Sept. 2012;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estimates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by Jonathan Gruber and Sean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Sall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of MIT using the Gruber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Microsimulation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Commonwealth Fund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90489"/>
            <a:ext cx="9140825" cy="731520"/>
          </a:xfrm>
          <a:noFill/>
        </p:spPr>
        <p:txBody>
          <a:bodyPr anchorCtr="1"/>
          <a:lstStyle/>
          <a:p>
            <a:pPr eaLnBrk="1" hangingPunct="1"/>
            <a:r>
              <a:rPr lang="en-US" dirty="0">
                <a:cs typeface="Arial" charset="0"/>
              </a:rPr>
              <a:t>Exhibit </a:t>
            </a:r>
            <a:r>
              <a:rPr lang="en-US" dirty="0" smtClean="0">
                <a:cs typeface="Arial" charset="0"/>
              </a:rPr>
              <a:t>3. </a:t>
            </a:r>
            <a:r>
              <a:rPr lang="en-US" altLang="zh-CN" dirty="0" smtClean="0">
                <a:ea typeface="SimSun" pitchFamily="2" charset="-122"/>
              </a:rPr>
              <a:t>Numbers of Uninsured Under </a:t>
            </a:r>
            <a:br>
              <a:rPr lang="en-US" altLang="zh-CN" dirty="0" smtClean="0">
                <a:ea typeface="SimSun" pitchFamily="2" charset="-122"/>
              </a:rPr>
            </a:br>
            <a:r>
              <a:rPr lang="en-US" altLang="zh-CN" dirty="0" smtClean="0">
                <a:ea typeface="SimSun" pitchFamily="2" charset="-122"/>
              </a:rPr>
              <a:t>the Affordable Care Act and Governor Romney’s Plan</a:t>
            </a:r>
            <a:endParaRPr lang="en-US" dirty="0" smtClean="0">
              <a:ea typeface="SimSun" pitchFamily="2" charset="-122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448118564"/>
              </p:ext>
            </p:extLst>
          </p:nvPr>
        </p:nvGraphicFramePr>
        <p:xfrm>
          <a:off x="254453" y="1295400"/>
          <a:ext cx="8534400" cy="4072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24800" y="214527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Romney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24800" y="254968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Baseline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924800" y="3669279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Affordable Care Act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37696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3999" cy="731520"/>
          </a:xfrm>
          <a:noFill/>
        </p:spPr>
        <p:txBody>
          <a:bodyPr anchor="t" anchorCtr="1"/>
          <a:lstStyle/>
          <a:p>
            <a:pPr eaLnBrk="1" hangingPunct="1"/>
            <a:r>
              <a:rPr lang="en-US" dirty="0">
                <a:cs typeface="Arial" charset="0"/>
              </a:rPr>
              <a:t>Exhibit </a:t>
            </a:r>
            <a:r>
              <a:rPr lang="en-US" dirty="0" smtClean="0">
                <a:cs typeface="Arial" charset="0"/>
              </a:rPr>
              <a:t>4. </a:t>
            </a:r>
            <a:r>
              <a:rPr lang="en-US" sz="2000" dirty="0" smtClean="0"/>
              <a:t>Source of Insurance Coverage Under the Affordable Care Act and Governor Romney’s Plan Compared with Baseline, 2022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7873" y="5612424"/>
            <a:ext cx="80070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Note: Baseline scenario is if the Affordable Care Act had not been enacted in </a:t>
            </a:r>
            <a:r>
              <a:rPr lang="en-US" sz="1200" dirty="0" smtClean="0"/>
              <a:t>2010; Affordable Care Act is full implementation of the law; Romney plan includes </a:t>
            </a:r>
            <a:r>
              <a:rPr lang="en-US" sz="1200" dirty="0"/>
              <a:t>full repeal of the Affordable Care Act and replacement with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state block grants </a:t>
            </a:r>
            <a:r>
              <a:rPr lang="en-US" sz="1200" dirty="0"/>
              <a:t>for the Medicaid program and equalization of the tax treatment of individually purchased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health </a:t>
            </a:r>
            <a:r>
              <a:rPr lang="en-US" sz="1200" dirty="0"/>
              <a:t>plans </a:t>
            </a:r>
            <a:r>
              <a:rPr lang="en-US" sz="1200" dirty="0" smtClean="0"/>
              <a:t>and employer plans.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Estimates by Jonathan Gruber and Sean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Sall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of MIT using the Gruber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Microsimulation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Commonwealth Fund</a:t>
            </a:r>
            <a:r>
              <a:rPr lang="en-US" sz="1200" dirty="0"/>
              <a:t>. </a:t>
            </a:r>
            <a:endParaRPr lang="en-US" sz="1200" dirty="0">
              <a:solidFill>
                <a:srgbClr val="FF0000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52118725"/>
              </p:ext>
            </p:extLst>
          </p:nvPr>
        </p:nvGraphicFramePr>
        <p:xfrm>
          <a:off x="143450" y="934920"/>
          <a:ext cx="8833493" cy="463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038600" y="193940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161 million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58%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68672" y="19394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60 million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22%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74880" y="1939408"/>
            <a:ext cx="1204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41.9 million</a:t>
            </a:r>
          </a:p>
          <a:p>
            <a:pPr algn="ctr"/>
            <a:r>
              <a:rPr lang="en-US" sz="1400" b="1" dirty="0" smtClean="0"/>
              <a:t>15%</a:t>
            </a:r>
            <a:endParaRPr lang="en-US" sz="1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494584" y="1941143"/>
            <a:ext cx="823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13.7</a:t>
            </a:r>
            <a:br>
              <a:rPr lang="en-US" sz="1400" b="1" dirty="0" smtClean="0"/>
            </a:br>
            <a:r>
              <a:rPr lang="en-US" sz="1400" b="1" dirty="0" smtClean="0"/>
              <a:t>million</a:t>
            </a:r>
          </a:p>
          <a:p>
            <a:pPr algn="ctr"/>
            <a:r>
              <a:rPr lang="en-US" sz="1400" b="1" dirty="0" smtClean="0"/>
              <a:t>5%</a:t>
            </a:r>
            <a:endParaRPr lang="en-US" sz="1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156440" y="314862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157.2 million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57%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06207" y="3148623"/>
            <a:ext cx="122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27.1 million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10%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25760" y="3148623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60.3 million</a:t>
            </a:r>
          </a:p>
          <a:p>
            <a:pPr algn="ctr"/>
            <a:r>
              <a:rPr lang="en-US" sz="1400" b="1" dirty="0" smtClean="0"/>
              <a:t>22%</a:t>
            </a:r>
            <a:endParaRPr 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565528" y="314862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32.1 million</a:t>
            </a:r>
          </a:p>
          <a:p>
            <a:pPr algn="ctr"/>
            <a:r>
              <a:rPr lang="en-US" sz="1400" b="1" dirty="0" smtClean="0"/>
              <a:t>12%</a:t>
            </a:r>
            <a:endParaRPr lang="en-US" sz="1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322888" y="434296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158.8 million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57%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10056" y="434296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72.0 million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26%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62096" y="4342966"/>
            <a:ext cx="119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28.8 million</a:t>
            </a:r>
          </a:p>
          <a:p>
            <a:pPr algn="ctr"/>
            <a:r>
              <a:rPr lang="en-US" sz="1400" b="1" dirty="0" smtClean="0"/>
              <a:t>10%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755424" y="4353492"/>
            <a:ext cx="776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17.0</a:t>
            </a:r>
            <a:br>
              <a:rPr lang="en-US" sz="1400" b="1" dirty="0" smtClean="0"/>
            </a:br>
            <a:r>
              <a:rPr lang="en-US" sz="1400" b="1" dirty="0" smtClean="0"/>
              <a:t>million</a:t>
            </a:r>
          </a:p>
          <a:p>
            <a:pPr algn="ctr"/>
            <a:r>
              <a:rPr lang="en-US" sz="1400" b="1" dirty="0" smtClean="0"/>
              <a:t>6%</a:t>
            </a:r>
            <a:endParaRPr lang="en-US" sz="1400" b="1" dirty="0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76263" y="91440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1" dirty="0">
                <a:solidFill>
                  <a:srgbClr val="000000"/>
                </a:solidFill>
              </a:rPr>
              <a:t>Among </a:t>
            </a:r>
            <a:r>
              <a:rPr lang="en-US" sz="1600" b="1" dirty="0" smtClean="0">
                <a:solidFill>
                  <a:srgbClr val="000000"/>
                </a:solidFill>
              </a:rPr>
              <a:t>276.6 </a:t>
            </a:r>
            <a:r>
              <a:rPr lang="en-US" sz="1600" b="1" dirty="0">
                <a:solidFill>
                  <a:srgbClr val="000000"/>
                </a:solidFill>
              </a:rPr>
              <a:t>million people </a:t>
            </a:r>
            <a:r>
              <a:rPr lang="en-US" sz="1600" b="1" dirty="0" smtClean="0">
                <a:solidFill>
                  <a:srgbClr val="000000"/>
                </a:solidFill>
              </a:rPr>
              <a:t>ages 0–64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3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71265243"/>
              </p:ext>
            </p:extLst>
          </p:nvPr>
        </p:nvGraphicFramePr>
        <p:xfrm>
          <a:off x="207874" y="1295400"/>
          <a:ext cx="8728252" cy="435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sz="2000" b="1" dirty="0">
                <a:cs typeface="Arial" charset="0"/>
              </a:rPr>
              <a:t>Exhibit 5</a:t>
            </a:r>
            <a:r>
              <a:rPr lang="en-US" sz="2000" b="1" dirty="0" smtClean="0">
                <a:cs typeface="Arial" charset="0"/>
              </a:rPr>
              <a:t>. </a:t>
            </a:r>
            <a:r>
              <a:rPr lang="en-US" sz="2000" b="1" dirty="0" smtClean="0"/>
              <a:t>Percent of Population </a:t>
            </a:r>
            <a:r>
              <a:rPr lang="en-US" sz="2000" b="1" dirty="0"/>
              <a:t>Uninsured Under the </a:t>
            </a:r>
            <a:r>
              <a:rPr lang="en-US" sz="2000" b="1" dirty="0" smtClean="0"/>
              <a:t>Affordable Care Act </a:t>
            </a:r>
            <a:r>
              <a:rPr lang="en-US" sz="2000" b="1" dirty="0"/>
              <a:t>and</a:t>
            </a:r>
            <a:r>
              <a:rPr lang="en-US" b="1" dirty="0"/>
              <a:t> </a:t>
            </a:r>
            <a:r>
              <a:rPr lang="en-US" sz="2000" b="1" dirty="0" smtClean="0"/>
              <a:t>Governor</a:t>
            </a:r>
            <a:r>
              <a:rPr lang="en-US" b="1" dirty="0" smtClean="0"/>
              <a:t> </a:t>
            </a:r>
            <a:r>
              <a:rPr lang="en-US" sz="2000" b="1" dirty="0" smtClean="0"/>
              <a:t>Romney’s</a:t>
            </a:r>
            <a:r>
              <a:rPr lang="en-US" b="1" dirty="0" smtClean="0"/>
              <a:t> </a:t>
            </a:r>
            <a:r>
              <a:rPr lang="en-US" sz="2000" b="1" dirty="0" smtClean="0"/>
              <a:t>Plan</a:t>
            </a:r>
            <a:r>
              <a:rPr lang="en-US" b="1" dirty="0" smtClean="0"/>
              <a:t> </a:t>
            </a:r>
            <a:r>
              <a:rPr lang="en-US" sz="2000" b="1" dirty="0" smtClean="0"/>
              <a:t>Compared</a:t>
            </a:r>
            <a:r>
              <a:rPr lang="en-US" b="1" dirty="0" smtClean="0"/>
              <a:t> </a:t>
            </a:r>
            <a:r>
              <a:rPr lang="en-US" sz="2000" b="1" dirty="0" smtClean="0"/>
              <a:t>with</a:t>
            </a:r>
            <a:r>
              <a:rPr lang="en-US" b="1" dirty="0" smtClean="0"/>
              <a:t> </a:t>
            </a:r>
            <a:r>
              <a:rPr lang="en-US" sz="2000" b="1" dirty="0"/>
              <a:t>Baseline</a:t>
            </a:r>
            <a:r>
              <a:rPr lang="en-US" b="1" dirty="0"/>
              <a:t> </a:t>
            </a:r>
            <a:r>
              <a:rPr lang="en-US" sz="2000" b="1" dirty="0"/>
              <a:t>by</a:t>
            </a:r>
            <a:r>
              <a:rPr lang="en-US" b="1" dirty="0"/>
              <a:t> </a:t>
            </a:r>
            <a:r>
              <a:rPr lang="en-US" sz="2000" b="1" dirty="0" smtClean="0"/>
              <a:t>Age</a:t>
            </a:r>
            <a:r>
              <a:rPr lang="en-US" b="1" dirty="0" smtClean="0"/>
              <a:t> </a:t>
            </a:r>
            <a:r>
              <a:rPr lang="en-US" sz="2000" b="1" dirty="0" smtClean="0"/>
              <a:t>Group,</a:t>
            </a:r>
            <a:r>
              <a:rPr lang="en-US" b="1" dirty="0" smtClean="0"/>
              <a:t> </a:t>
            </a:r>
            <a:r>
              <a:rPr lang="en-US" sz="2000" b="1" dirty="0" smtClean="0"/>
              <a:t>2022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898" y="5613876"/>
            <a:ext cx="80263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Note: Baseline scenario is if the Affordable Care Act had not been enacted in </a:t>
            </a:r>
            <a:r>
              <a:rPr lang="en-US" sz="1200" dirty="0" smtClean="0"/>
              <a:t>2010; Affordable Care Act is full implementation of the law; Romney plan includes </a:t>
            </a:r>
            <a:r>
              <a:rPr lang="en-US" sz="1200" dirty="0"/>
              <a:t>full repeal of the Affordable Care Act and replacement with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state block </a:t>
            </a:r>
            <a:r>
              <a:rPr lang="en-US" sz="1200" dirty="0"/>
              <a:t>grants for the Medicaid program and equalization of the tax treatment of individually purchased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health </a:t>
            </a:r>
            <a:r>
              <a:rPr lang="en-US" sz="1200" dirty="0"/>
              <a:t>plans </a:t>
            </a:r>
            <a:r>
              <a:rPr lang="en-US" sz="1200" dirty="0" smtClean="0"/>
              <a:t>and </a:t>
            </a:r>
            <a:r>
              <a:rPr lang="en-US" sz="1200" dirty="0"/>
              <a:t>employer </a:t>
            </a:r>
            <a:r>
              <a:rPr lang="en-US" sz="1200" dirty="0" smtClean="0"/>
              <a:t>plans.</a:t>
            </a:r>
            <a:endParaRPr lang="en-US" sz="1200" dirty="0"/>
          </a:p>
          <a:p>
            <a:r>
              <a:rPr lang="en-US" sz="1200" dirty="0" smtClean="0">
                <a:solidFill>
                  <a:srgbClr val="000000"/>
                </a:solidFill>
              </a:rPr>
              <a:t>Source: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Estimates by Jonathan Gruber and Sean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Sall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of MIT using the Gruber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Microsimulation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Commonwealth Fund</a:t>
            </a:r>
            <a:r>
              <a:rPr lang="en-US" sz="1200" dirty="0"/>
              <a:t>.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4804" y="899843"/>
            <a:ext cx="52253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Percent of nonelderly age group uninsured in 2022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4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30719317"/>
              </p:ext>
            </p:extLst>
          </p:nvPr>
        </p:nvGraphicFramePr>
        <p:xfrm>
          <a:off x="182880" y="1325880"/>
          <a:ext cx="8763000" cy="4236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1203" y="5612424"/>
            <a:ext cx="80359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Note: Baseline scenario is if the Affordable Care Act had not been enacted in </a:t>
            </a:r>
            <a:r>
              <a:rPr lang="en-US" sz="1200" dirty="0" smtClean="0"/>
              <a:t>2010; Affordable Care Act is full implementation of the law; Romney plan includes </a:t>
            </a:r>
            <a:r>
              <a:rPr lang="en-US" sz="1200" dirty="0"/>
              <a:t>full repeal of the Affordable Care Act and replacement with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state block </a:t>
            </a:r>
            <a:r>
              <a:rPr lang="en-US" sz="1200" dirty="0"/>
              <a:t>grants for the Medicaid program and equalization of the tax treatment of individually purchased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health </a:t>
            </a:r>
            <a:r>
              <a:rPr lang="en-US" sz="1200" dirty="0"/>
              <a:t>plans </a:t>
            </a:r>
            <a:r>
              <a:rPr lang="en-US" sz="1200" dirty="0" smtClean="0"/>
              <a:t>and </a:t>
            </a:r>
            <a:r>
              <a:rPr lang="en-US" sz="1200" dirty="0"/>
              <a:t>employer plans</a:t>
            </a:r>
            <a:r>
              <a:rPr lang="en-US" sz="1200" dirty="0" smtClean="0"/>
              <a:t>. FPL refers to federal poverty level.</a:t>
            </a:r>
            <a:endParaRPr lang="en-US" sz="1200" dirty="0"/>
          </a:p>
          <a:p>
            <a:r>
              <a:rPr lang="en-US" sz="1200" dirty="0" smtClean="0">
                <a:solidFill>
                  <a:srgbClr val="000000"/>
                </a:solidFill>
              </a:rPr>
              <a:t>Source: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Estimates by Jonathan Gruber and Sean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Sall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of MIT using the Gruber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Microsimulation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Commonwealth Fund</a:t>
            </a:r>
            <a:r>
              <a:rPr lang="en-US" sz="1200" dirty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sz="2000" b="1" dirty="0">
                <a:cs typeface="Arial" charset="0"/>
              </a:rPr>
              <a:t>Exhibit </a:t>
            </a:r>
            <a:r>
              <a:rPr lang="en-US" sz="2000" b="1" dirty="0" smtClean="0">
                <a:cs typeface="Arial" charset="0"/>
              </a:rPr>
              <a:t>6. </a:t>
            </a:r>
            <a:r>
              <a:rPr lang="en-US" sz="2000" b="1" dirty="0" smtClean="0"/>
              <a:t>Percent of Population </a:t>
            </a:r>
            <a:r>
              <a:rPr lang="en-US" sz="2000" b="1" dirty="0"/>
              <a:t>Uninsured Under the </a:t>
            </a:r>
            <a:r>
              <a:rPr lang="en-US" sz="2000" b="1" dirty="0" smtClean="0"/>
              <a:t>Affordable Care Act and Governor Romney’s Plan Compared with </a:t>
            </a:r>
            <a:r>
              <a:rPr lang="en-US" sz="2000" b="1" dirty="0"/>
              <a:t>Baseline by </a:t>
            </a:r>
            <a:r>
              <a:rPr lang="en-US" sz="2000" b="1" dirty="0" smtClean="0"/>
              <a:t>Poverty, 2022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8440" y="908544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Percent of nonelderly poverty group uninsured in 2022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01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7. </a:t>
            </a:r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Uninsured Nonelderly Under Baseline </a:t>
            </a:r>
            <a:b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and the Affordable Care Act in 2022, by State</a:t>
            </a:r>
            <a:endParaRPr 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457200" y="3943095"/>
            <a:ext cx="585848" cy="484144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grpSp>
        <p:nvGrpSpPr>
          <p:cNvPr id="58" name="Group 56"/>
          <p:cNvGrpSpPr>
            <a:grpSpLocks/>
          </p:cNvGrpSpPr>
          <p:nvPr/>
        </p:nvGrpSpPr>
        <p:grpSpPr bwMode="auto">
          <a:xfrm>
            <a:off x="1376520" y="4020199"/>
            <a:ext cx="484144" cy="363108"/>
            <a:chOff x="674" y="2281"/>
            <a:chExt cx="548" cy="405"/>
          </a:xfrm>
          <a:noFill/>
        </p:grpSpPr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</p:grpSp>
      <p:sp>
        <p:nvSpPr>
          <p:cNvPr id="74" name="Text Box 73"/>
          <p:cNvSpPr txBox="1">
            <a:spLocks noChangeArrowheads="1"/>
          </p:cNvSpPr>
          <p:nvPr/>
        </p:nvSpPr>
        <p:spPr bwMode="gray">
          <a:xfrm>
            <a:off x="578236" y="4013335"/>
            <a:ext cx="32276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FFFFFF"/>
                </a:solidFill>
                <a:cs typeface="Arial" pitchFamily="34" charset="0"/>
              </a:rPr>
              <a:t>AK</a:t>
            </a:r>
          </a:p>
        </p:txBody>
      </p:sp>
      <p:sp>
        <p:nvSpPr>
          <p:cNvPr id="113" name="Text Box 114"/>
          <p:cNvSpPr txBox="1">
            <a:spLocks noChangeArrowheads="1"/>
          </p:cNvSpPr>
          <p:nvPr/>
        </p:nvSpPr>
        <p:spPr bwMode="gray">
          <a:xfrm>
            <a:off x="4137277" y="1898099"/>
            <a:ext cx="35412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MA</a:t>
            </a:r>
          </a:p>
        </p:txBody>
      </p:sp>
      <p:sp>
        <p:nvSpPr>
          <p:cNvPr id="116" name="Text Box 117"/>
          <p:cNvSpPr txBox="1">
            <a:spLocks noChangeArrowheads="1"/>
          </p:cNvSpPr>
          <p:nvPr/>
        </p:nvSpPr>
        <p:spPr bwMode="gray">
          <a:xfrm>
            <a:off x="1501765" y="4204994"/>
            <a:ext cx="352154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HI</a:t>
            </a:r>
          </a:p>
        </p:txBody>
      </p:sp>
      <p:sp>
        <p:nvSpPr>
          <p:cNvPr id="4" name="Freeform 2"/>
          <p:cNvSpPr>
            <a:spLocks/>
          </p:cNvSpPr>
          <p:nvPr/>
        </p:nvSpPr>
        <p:spPr bwMode="auto">
          <a:xfrm>
            <a:off x="208483" y="2054638"/>
            <a:ext cx="671670" cy="992034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261271" y="1692409"/>
            <a:ext cx="655289" cy="480544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1439880" y="2784555"/>
            <a:ext cx="1135833" cy="983843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988223" y="1426653"/>
            <a:ext cx="299430" cy="440499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529521" y="2272157"/>
            <a:ext cx="383162" cy="152901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99609" y="1433934"/>
            <a:ext cx="505118" cy="359498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506094" y="2115616"/>
            <a:ext cx="514219" cy="734468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795513" y="1512205"/>
            <a:ext cx="452331" cy="709895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923840" y="2195707"/>
            <a:ext cx="430489" cy="523320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953874" y="1523126"/>
            <a:ext cx="788167" cy="475084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1200517" y="1939052"/>
            <a:ext cx="538792" cy="426847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1308822" y="2335866"/>
            <a:ext cx="563366" cy="405915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792782" y="2678072"/>
            <a:ext cx="510579" cy="547893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1234192" y="2716297"/>
            <a:ext cx="555175" cy="519680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1726568" y="1595026"/>
            <a:ext cx="542433" cy="299430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1711096" y="1883535"/>
            <a:ext cx="570646" cy="350397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1700175" y="2173864"/>
            <a:ext cx="678951" cy="289419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1858537" y="2456001"/>
            <a:ext cx="582478" cy="287599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1781175" y="2740870"/>
            <a:ext cx="678042" cy="314902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auto">
          <a:xfrm>
            <a:off x="2446475" y="2751791"/>
            <a:ext cx="381341" cy="344026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2501992" y="3090357"/>
            <a:ext cx="465983" cy="361319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2182539" y="1559531"/>
            <a:ext cx="518770" cy="565187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2518374" y="1754297"/>
            <a:ext cx="394084" cy="446870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2269001" y="2106515"/>
            <a:ext cx="458702" cy="288509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2674006" y="1691499"/>
            <a:ext cx="597041" cy="523320"/>
            <a:chOff x="3195" y="1012"/>
            <a:chExt cx="546" cy="497"/>
          </a:xfrm>
          <a:noFill/>
        </p:grpSpPr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31" name="Freeform 29"/>
          <p:cNvSpPr>
            <a:spLocks/>
          </p:cNvSpPr>
          <p:nvPr/>
        </p:nvSpPr>
        <p:spPr bwMode="auto">
          <a:xfrm>
            <a:off x="2636690" y="2169313"/>
            <a:ext cx="328555" cy="526051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2344541" y="2381372"/>
            <a:ext cx="521500" cy="417746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2916098" y="2205718"/>
            <a:ext cx="254835" cy="407735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3115415" y="2123807"/>
            <a:ext cx="326735" cy="367690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2821445" y="2455092"/>
            <a:ext cx="578838" cy="311262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2786405" y="2653619"/>
            <a:ext cx="666210" cy="234812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2718601" y="2871928"/>
            <a:ext cx="273037" cy="460522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8" name="Freeform 36"/>
          <p:cNvSpPr>
            <a:spLocks/>
          </p:cNvSpPr>
          <p:nvPr/>
        </p:nvSpPr>
        <p:spPr bwMode="auto">
          <a:xfrm>
            <a:off x="2973436" y="2850084"/>
            <a:ext cx="309441" cy="465073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3174573" y="2827331"/>
            <a:ext cx="425027" cy="426847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0" name="Freeform 38"/>
          <p:cNvSpPr>
            <a:spLocks/>
          </p:cNvSpPr>
          <p:nvPr/>
        </p:nvSpPr>
        <p:spPr bwMode="auto">
          <a:xfrm>
            <a:off x="3353867" y="2769084"/>
            <a:ext cx="388622" cy="298520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1" name="Freeform 39"/>
          <p:cNvSpPr>
            <a:spLocks/>
          </p:cNvSpPr>
          <p:nvPr/>
        </p:nvSpPr>
        <p:spPr bwMode="auto">
          <a:xfrm>
            <a:off x="3076280" y="3195021"/>
            <a:ext cx="728098" cy="478724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2" name="Freeform 40"/>
          <p:cNvSpPr>
            <a:spLocks/>
          </p:cNvSpPr>
          <p:nvPr/>
        </p:nvSpPr>
        <p:spPr bwMode="auto">
          <a:xfrm>
            <a:off x="3275596" y="2565217"/>
            <a:ext cx="670761" cy="283958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3344766" y="2259416"/>
            <a:ext cx="331285" cy="336745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807108" y="2260325"/>
            <a:ext cx="103754" cy="125597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3418486" y="2043716"/>
            <a:ext cx="450511" cy="286689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6" name="Freeform 44"/>
          <p:cNvSpPr>
            <a:spLocks/>
          </p:cNvSpPr>
          <p:nvPr/>
        </p:nvSpPr>
        <p:spPr bwMode="auto">
          <a:xfrm>
            <a:off x="3826221" y="2077391"/>
            <a:ext cx="119226" cy="227531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7" name="Freeform 45"/>
          <p:cNvSpPr>
            <a:spLocks/>
          </p:cNvSpPr>
          <p:nvPr/>
        </p:nvSpPr>
        <p:spPr bwMode="auto">
          <a:xfrm>
            <a:off x="3845333" y="1698780"/>
            <a:ext cx="131058" cy="236632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3919053" y="1867152"/>
            <a:ext cx="281228" cy="123777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9" name="Freeform 47"/>
          <p:cNvSpPr>
            <a:spLocks/>
          </p:cNvSpPr>
          <p:nvPr/>
        </p:nvSpPr>
        <p:spPr bwMode="auto">
          <a:xfrm>
            <a:off x="3922694" y="1954524"/>
            <a:ext cx="146530" cy="108305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3456711" y="1721533"/>
            <a:ext cx="498747" cy="393173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3941806" y="2051907"/>
            <a:ext cx="146530" cy="82821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2" name="Freeform 50"/>
          <p:cNvSpPr>
            <a:spLocks/>
          </p:cNvSpPr>
          <p:nvPr/>
        </p:nvSpPr>
        <p:spPr bwMode="auto">
          <a:xfrm>
            <a:off x="3940897" y="1654184"/>
            <a:ext cx="154721" cy="266667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4025538" y="1954524"/>
            <a:ext cx="72810" cy="59159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54" name="Group 52"/>
          <p:cNvGrpSpPr>
            <a:grpSpLocks/>
          </p:cNvGrpSpPr>
          <p:nvPr/>
        </p:nvGrpSpPr>
        <p:grpSpPr bwMode="auto">
          <a:xfrm>
            <a:off x="3303811" y="2330405"/>
            <a:ext cx="608871" cy="352217"/>
            <a:chOff x="4439" y="1997"/>
            <a:chExt cx="669" cy="387"/>
          </a:xfrm>
          <a:noFill/>
        </p:grpSpPr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66" name="Text Box 65"/>
          <p:cNvSpPr txBox="1">
            <a:spLocks noChangeArrowheads="1"/>
          </p:cNvSpPr>
          <p:nvPr/>
        </p:nvSpPr>
        <p:spPr bwMode="gray">
          <a:xfrm>
            <a:off x="1939792" y="3177729"/>
            <a:ext cx="30580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FFFFFF"/>
                </a:solidFill>
                <a:cs typeface="Arial" pitchFamily="34" charset="0"/>
              </a:rPr>
              <a:t>TX</a:t>
            </a:r>
            <a:endParaRPr lang="en-US" sz="7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gray">
          <a:xfrm>
            <a:off x="3496479" y="3308786"/>
            <a:ext cx="30580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FL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gray">
          <a:xfrm>
            <a:off x="1360699" y="2871928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NM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gray">
          <a:xfrm>
            <a:off x="3205328" y="2942368"/>
            <a:ext cx="371785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GA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gray">
          <a:xfrm>
            <a:off x="906908" y="2828242"/>
            <a:ext cx="30580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AZ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gray">
          <a:xfrm>
            <a:off x="355922" y="2526704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CA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2" name="Text Box 71"/>
          <p:cNvSpPr txBox="1">
            <a:spLocks noChangeArrowheads="1"/>
          </p:cNvSpPr>
          <p:nvPr/>
        </p:nvSpPr>
        <p:spPr bwMode="gray">
          <a:xfrm>
            <a:off x="1263823" y="2041895"/>
            <a:ext cx="38862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WY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Text Box 72"/>
          <p:cNvSpPr txBox="1">
            <a:spLocks noChangeArrowheads="1"/>
          </p:cNvSpPr>
          <p:nvPr/>
        </p:nvSpPr>
        <p:spPr bwMode="gray">
          <a:xfrm>
            <a:off x="603984" y="2304011"/>
            <a:ext cx="39317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NV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5" name="Text Box 74"/>
          <p:cNvSpPr txBox="1">
            <a:spLocks noChangeArrowheads="1"/>
          </p:cNvSpPr>
          <p:nvPr/>
        </p:nvSpPr>
        <p:spPr bwMode="gray">
          <a:xfrm>
            <a:off x="2077875" y="2794481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OK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6" name="Text Box 75"/>
          <p:cNvSpPr txBox="1">
            <a:spLocks noChangeArrowheads="1"/>
          </p:cNvSpPr>
          <p:nvPr/>
        </p:nvSpPr>
        <p:spPr bwMode="gray">
          <a:xfrm>
            <a:off x="2686706" y="2980465"/>
            <a:ext cx="346756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MS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7" name="Text Box 76"/>
          <p:cNvSpPr txBox="1">
            <a:spLocks noChangeArrowheads="1"/>
          </p:cNvSpPr>
          <p:nvPr/>
        </p:nvSpPr>
        <p:spPr bwMode="gray">
          <a:xfrm>
            <a:off x="2492424" y="3166783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LA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8" name="Text Box 77"/>
          <p:cNvSpPr txBox="1">
            <a:spLocks noChangeArrowheads="1"/>
          </p:cNvSpPr>
          <p:nvPr/>
        </p:nvSpPr>
        <p:spPr bwMode="gray">
          <a:xfrm>
            <a:off x="1185955" y="1652956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MT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9" name="Text Box 78"/>
          <p:cNvSpPr txBox="1">
            <a:spLocks noChangeArrowheads="1"/>
          </p:cNvSpPr>
          <p:nvPr/>
        </p:nvSpPr>
        <p:spPr bwMode="gray">
          <a:xfrm>
            <a:off x="2965605" y="2688101"/>
            <a:ext cx="307168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TN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0" name="Text Box 81"/>
          <p:cNvSpPr txBox="1">
            <a:spLocks noChangeArrowheads="1"/>
          </p:cNvSpPr>
          <p:nvPr/>
        </p:nvSpPr>
        <p:spPr bwMode="gray">
          <a:xfrm>
            <a:off x="523918" y="1520791"/>
            <a:ext cx="404328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WA</a:t>
            </a:r>
          </a:p>
        </p:txBody>
      </p:sp>
      <p:sp>
        <p:nvSpPr>
          <p:cNvPr id="81" name="Text Box 82"/>
          <p:cNvSpPr txBox="1">
            <a:spLocks noChangeArrowheads="1"/>
          </p:cNvSpPr>
          <p:nvPr/>
        </p:nvSpPr>
        <p:spPr bwMode="gray">
          <a:xfrm>
            <a:off x="412513" y="1837521"/>
            <a:ext cx="34948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OR</a:t>
            </a:r>
          </a:p>
        </p:txBody>
      </p:sp>
      <p:sp>
        <p:nvSpPr>
          <p:cNvPr id="82" name="Text Box 83"/>
          <p:cNvSpPr txBox="1">
            <a:spLocks noChangeArrowheads="1"/>
          </p:cNvSpPr>
          <p:nvPr/>
        </p:nvSpPr>
        <p:spPr bwMode="gray">
          <a:xfrm>
            <a:off x="879201" y="1947153"/>
            <a:ext cx="30762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ID</a:t>
            </a:r>
          </a:p>
        </p:txBody>
      </p:sp>
      <p:sp>
        <p:nvSpPr>
          <p:cNvPr id="83" name="Text Box 84"/>
          <p:cNvSpPr txBox="1">
            <a:spLocks noChangeArrowheads="1"/>
          </p:cNvSpPr>
          <p:nvPr/>
        </p:nvSpPr>
        <p:spPr bwMode="gray">
          <a:xfrm>
            <a:off x="1000034" y="2391383"/>
            <a:ext cx="32491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UT</a:t>
            </a:r>
          </a:p>
        </p:txBody>
      </p:sp>
      <p:sp>
        <p:nvSpPr>
          <p:cNvPr id="84" name="Text Box 85"/>
          <p:cNvSpPr txBox="1">
            <a:spLocks noChangeArrowheads="1"/>
          </p:cNvSpPr>
          <p:nvPr/>
        </p:nvSpPr>
        <p:spPr bwMode="gray">
          <a:xfrm>
            <a:off x="1436893" y="2449716"/>
            <a:ext cx="39317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CO</a:t>
            </a:r>
          </a:p>
        </p:txBody>
      </p:sp>
      <p:sp>
        <p:nvSpPr>
          <p:cNvPr id="85" name="Text Box 86"/>
          <p:cNvSpPr txBox="1">
            <a:spLocks noChangeArrowheads="1"/>
          </p:cNvSpPr>
          <p:nvPr/>
        </p:nvSpPr>
        <p:spPr bwMode="gray">
          <a:xfrm>
            <a:off x="1986604" y="2502249"/>
            <a:ext cx="39317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KS</a:t>
            </a:r>
          </a:p>
        </p:txBody>
      </p:sp>
      <p:sp>
        <p:nvSpPr>
          <p:cNvPr id="86" name="Text Box 87"/>
          <p:cNvSpPr txBox="1">
            <a:spLocks noChangeArrowheads="1"/>
          </p:cNvSpPr>
          <p:nvPr/>
        </p:nvSpPr>
        <p:spPr bwMode="gray">
          <a:xfrm>
            <a:off x="1886290" y="2224094"/>
            <a:ext cx="375882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NE</a:t>
            </a:r>
          </a:p>
        </p:txBody>
      </p:sp>
      <p:sp>
        <p:nvSpPr>
          <p:cNvPr id="87" name="Text Box 88"/>
          <p:cNvSpPr txBox="1">
            <a:spLocks noChangeArrowheads="1"/>
          </p:cNvSpPr>
          <p:nvPr/>
        </p:nvSpPr>
        <p:spPr bwMode="gray">
          <a:xfrm>
            <a:off x="1848629" y="1929126"/>
            <a:ext cx="401364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SD</a:t>
            </a:r>
          </a:p>
        </p:txBody>
      </p:sp>
      <p:sp>
        <p:nvSpPr>
          <p:cNvPr id="88" name="Text Box 89"/>
          <p:cNvSpPr txBox="1">
            <a:spLocks noChangeArrowheads="1"/>
          </p:cNvSpPr>
          <p:nvPr/>
        </p:nvSpPr>
        <p:spPr bwMode="gray">
          <a:xfrm>
            <a:off x="1848629" y="1654312"/>
            <a:ext cx="401364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ND</a:t>
            </a:r>
          </a:p>
        </p:txBody>
      </p:sp>
      <p:sp>
        <p:nvSpPr>
          <p:cNvPr id="89" name="Text Box 90"/>
          <p:cNvSpPr txBox="1">
            <a:spLocks noChangeArrowheads="1"/>
          </p:cNvSpPr>
          <p:nvPr/>
        </p:nvSpPr>
        <p:spPr bwMode="gray">
          <a:xfrm>
            <a:off x="2252179" y="1759972"/>
            <a:ext cx="39317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MN</a:t>
            </a:r>
          </a:p>
        </p:txBody>
      </p:sp>
      <p:sp>
        <p:nvSpPr>
          <p:cNvPr id="90" name="Text Box 91"/>
          <p:cNvSpPr txBox="1">
            <a:spLocks noChangeArrowheads="1"/>
          </p:cNvSpPr>
          <p:nvPr/>
        </p:nvSpPr>
        <p:spPr bwMode="gray">
          <a:xfrm>
            <a:off x="2587659" y="1902372"/>
            <a:ext cx="39317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WI</a:t>
            </a:r>
          </a:p>
        </p:txBody>
      </p:sp>
      <p:sp>
        <p:nvSpPr>
          <p:cNvPr id="91" name="Text Box 92"/>
          <p:cNvSpPr txBox="1">
            <a:spLocks noChangeArrowheads="1"/>
          </p:cNvSpPr>
          <p:nvPr/>
        </p:nvSpPr>
        <p:spPr bwMode="gray">
          <a:xfrm>
            <a:off x="2985287" y="1999565"/>
            <a:ext cx="317116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MI</a:t>
            </a:r>
          </a:p>
        </p:txBody>
      </p:sp>
      <p:sp>
        <p:nvSpPr>
          <p:cNvPr id="92" name="Text Box 93"/>
          <p:cNvSpPr txBox="1">
            <a:spLocks noChangeArrowheads="1"/>
          </p:cNvSpPr>
          <p:nvPr/>
        </p:nvSpPr>
        <p:spPr bwMode="gray">
          <a:xfrm>
            <a:off x="2365706" y="2151788"/>
            <a:ext cx="29778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IA</a:t>
            </a:r>
          </a:p>
        </p:txBody>
      </p:sp>
      <p:sp>
        <p:nvSpPr>
          <p:cNvPr id="93" name="Text Box 94"/>
          <p:cNvSpPr txBox="1">
            <a:spLocks noChangeArrowheads="1"/>
          </p:cNvSpPr>
          <p:nvPr/>
        </p:nvSpPr>
        <p:spPr bwMode="gray">
          <a:xfrm>
            <a:off x="2427363" y="2492810"/>
            <a:ext cx="34841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MO</a:t>
            </a:r>
          </a:p>
        </p:txBody>
      </p:sp>
      <p:sp>
        <p:nvSpPr>
          <p:cNvPr id="94" name="Text Box 95"/>
          <p:cNvSpPr txBox="1">
            <a:spLocks noChangeArrowheads="1"/>
          </p:cNvSpPr>
          <p:nvPr/>
        </p:nvSpPr>
        <p:spPr bwMode="gray">
          <a:xfrm>
            <a:off x="2458597" y="2816722"/>
            <a:ext cx="35904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cs typeface="Arial" pitchFamily="34" charset="0"/>
              </a:rPr>
              <a:t>AR</a:t>
            </a:r>
          </a:p>
        </p:txBody>
      </p:sp>
      <p:sp>
        <p:nvSpPr>
          <p:cNvPr id="95" name="Text Box 96"/>
          <p:cNvSpPr txBox="1">
            <a:spLocks noChangeArrowheads="1"/>
          </p:cNvSpPr>
          <p:nvPr/>
        </p:nvSpPr>
        <p:spPr bwMode="gray">
          <a:xfrm>
            <a:off x="2699405" y="2318066"/>
            <a:ext cx="30307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IL</a:t>
            </a:r>
          </a:p>
        </p:txBody>
      </p:sp>
      <p:sp>
        <p:nvSpPr>
          <p:cNvPr id="96" name="Text Box 97"/>
          <p:cNvSpPr txBox="1">
            <a:spLocks noChangeArrowheads="1"/>
          </p:cNvSpPr>
          <p:nvPr/>
        </p:nvSpPr>
        <p:spPr bwMode="gray">
          <a:xfrm>
            <a:off x="2910868" y="2296901"/>
            <a:ext cx="349488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IN</a:t>
            </a:r>
          </a:p>
        </p:txBody>
      </p:sp>
      <p:sp>
        <p:nvSpPr>
          <p:cNvPr id="97" name="Text Box 98"/>
          <p:cNvSpPr txBox="1">
            <a:spLocks noChangeArrowheads="1"/>
          </p:cNvSpPr>
          <p:nvPr/>
        </p:nvSpPr>
        <p:spPr bwMode="gray">
          <a:xfrm>
            <a:off x="3129209" y="2226461"/>
            <a:ext cx="36361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OH</a:t>
            </a:r>
          </a:p>
        </p:txBody>
      </p:sp>
      <p:sp>
        <p:nvSpPr>
          <p:cNvPr id="98" name="Text Box 99"/>
          <p:cNvSpPr txBox="1">
            <a:spLocks noChangeArrowheads="1"/>
          </p:cNvSpPr>
          <p:nvPr/>
        </p:nvSpPr>
        <p:spPr bwMode="gray">
          <a:xfrm>
            <a:off x="3075994" y="2493454"/>
            <a:ext cx="31490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KY</a:t>
            </a:r>
          </a:p>
        </p:txBody>
      </p:sp>
      <p:sp>
        <p:nvSpPr>
          <p:cNvPr id="99" name="Text Box 100"/>
          <p:cNvSpPr txBox="1">
            <a:spLocks noChangeArrowheads="1"/>
          </p:cNvSpPr>
          <p:nvPr/>
        </p:nvSpPr>
        <p:spPr bwMode="gray">
          <a:xfrm>
            <a:off x="3318229" y="2358047"/>
            <a:ext cx="31398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WV</a:t>
            </a:r>
          </a:p>
        </p:txBody>
      </p:sp>
      <p:sp>
        <p:nvSpPr>
          <p:cNvPr id="100" name="Text Box 101"/>
          <p:cNvSpPr txBox="1">
            <a:spLocks noChangeArrowheads="1"/>
          </p:cNvSpPr>
          <p:nvPr/>
        </p:nvSpPr>
        <p:spPr bwMode="gray">
          <a:xfrm>
            <a:off x="3536441" y="2409671"/>
            <a:ext cx="323855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VA</a:t>
            </a:r>
          </a:p>
        </p:txBody>
      </p:sp>
      <p:sp>
        <p:nvSpPr>
          <p:cNvPr id="101" name="Text Box 102"/>
          <p:cNvSpPr txBox="1">
            <a:spLocks noChangeArrowheads="1"/>
          </p:cNvSpPr>
          <p:nvPr/>
        </p:nvSpPr>
        <p:spPr bwMode="gray">
          <a:xfrm>
            <a:off x="3534482" y="2608043"/>
            <a:ext cx="368144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NC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" name="Text Box 103"/>
          <p:cNvSpPr txBox="1">
            <a:spLocks noChangeArrowheads="1"/>
          </p:cNvSpPr>
          <p:nvPr/>
        </p:nvSpPr>
        <p:spPr bwMode="gray">
          <a:xfrm>
            <a:off x="3454816" y="2789381"/>
            <a:ext cx="376336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SC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" name="Text Box 104"/>
          <p:cNvSpPr txBox="1">
            <a:spLocks noChangeArrowheads="1"/>
          </p:cNvSpPr>
          <p:nvPr/>
        </p:nvSpPr>
        <p:spPr bwMode="gray">
          <a:xfrm>
            <a:off x="2967975" y="2976052"/>
            <a:ext cx="31490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AL</a:t>
            </a:r>
          </a:p>
        </p:txBody>
      </p:sp>
      <p:sp>
        <p:nvSpPr>
          <p:cNvPr id="104" name="Text Box 105"/>
          <p:cNvSpPr txBox="1">
            <a:spLocks noChangeArrowheads="1"/>
          </p:cNvSpPr>
          <p:nvPr/>
        </p:nvSpPr>
        <p:spPr bwMode="gray">
          <a:xfrm>
            <a:off x="3475219" y="2089085"/>
            <a:ext cx="296680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PA</a:t>
            </a:r>
          </a:p>
        </p:txBody>
      </p:sp>
      <p:sp>
        <p:nvSpPr>
          <p:cNvPr id="105" name="Text Box 106"/>
          <p:cNvSpPr txBox="1">
            <a:spLocks noChangeArrowheads="1"/>
          </p:cNvSpPr>
          <p:nvPr/>
        </p:nvSpPr>
        <p:spPr bwMode="gray">
          <a:xfrm>
            <a:off x="3634967" y="1858686"/>
            <a:ext cx="343116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NY</a:t>
            </a:r>
          </a:p>
        </p:txBody>
      </p:sp>
      <p:sp>
        <p:nvSpPr>
          <p:cNvPr id="106" name="Text Box 107"/>
          <p:cNvSpPr txBox="1">
            <a:spLocks noChangeArrowheads="1"/>
          </p:cNvSpPr>
          <p:nvPr/>
        </p:nvSpPr>
        <p:spPr bwMode="gray">
          <a:xfrm>
            <a:off x="3981174" y="1543145"/>
            <a:ext cx="376792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ME</a:t>
            </a:r>
          </a:p>
        </p:txBody>
      </p:sp>
      <p:sp>
        <p:nvSpPr>
          <p:cNvPr id="107" name="Text Box 108"/>
          <p:cNvSpPr txBox="1">
            <a:spLocks noChangeArrowheads="1"/>
          </p:cNvSpPr>
          <p:nvPr/>
        </p:nvSpPr>
        <p:spPr bwMode="gray">
          <a:xfrm>
            <a:off x="3869082" y="2449716"/>
            <a:ext cx="332194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DC</a:t>
            </a:r>
          </a:p>
        </p:txBody>
      </p:sp>
      <p:sp>
        <p:nvSpPr>
          <p:cNvPr id="108" name="Text Box 109"/>
          <p:cNvSpPr txBox="1">
            <a:spLocks noChangeArrowheads="1"/>
          </p:cNvSpPr>
          <p:nvPr/>
        </p:nvSpPr>
        <p:spPr bwMode="gray">
          <a:xfrm>
            <a:off x="3921234" y="2358112"/>
            <a:ext cx="349488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MD</a:t>
            </a:r>
          </a:p>
        </p:txBody>
      </p:sp>
      <p:sp>
        <p:nvSpPr>
          <p:cNvPr id="109" name="Text Box 110"/>
          <p:cNvSpPr txBox="1">
            <a:spLocks noChangeArrowheads="1"/>
          </p:cNvSpPr>
          <p:nvPr/>
        </p:nvSpPr>
        <p:spPr bwMode="gray">
          <a:xfrm>
            <a:off x="4017072" y="2270740"/>
            <a:ext cx="34948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>
                <a:solidFill>
                  <a:srgbClr val="000000"/>
                </a:solidFill>
                <a:cs typeface="Arial" pitchFamily="34" charset="0"/>
              </a:rPr>
              <a:t>DE</a:t>
            </a:r>
          </a:p>
        </p:txBody>
      </p:sp>
      <p:sp>
        <p:nvSpPr>
          <p:cNvPr id="110" name="Text Box 111"/>
          <p:cNvSpPr txBox="1">
            <a:spLocks noChangeArrowheads="1"/>
          </p:cNvSpPr>
          <p:nvPr/>
        </p:nvSpPr>
        <p:spPr bwMode="gray">
          <a:xfrm>
            <a:off x="3865503" y="2117924"/>
            <a:ext cx="29109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NJ</a:t>
            </a:r>
          </a:p>
        </p:txBody>
      </p:sp>
      <p:sp>
        <p:nvSpPr>
          <p:cNvPr id="111" name="Text Box 112"/>
          <p:cNvSpPr txBox="1">
            <a:spLocks noChangeArrowheads="1"/>
          </p:cNvSpPr>
          <p:nvPr/>
        </p:nvSpPr>
        <p:spPr bwMode="gray">
          <a:xfrm>
            <a:off x="4022661" y="2120802"/>
            <a:ext cx="305801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CT</a:t>
            </a:r>
          </a:p>
        </p:txBody>
      </p:sp>
      <p:sp>
        <p:nvSpPr>
          <p:cNvPr id="112" name="Text Box 113"/>
          <p:cNvSpPr txBox="1">
            <a:spLocks noChangeArrowheads="1"/>
          </p:cNvSpPr>
          <p:nvPr/>
        </p:nvSpPr>
        <p:spPr bwMode="gray">
          <a:xfrm>
            <a:off x="4083278" y="2012264"/>
            <a:ext cx="34462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RI</a:t>
            </a:r>
          </a:p>
        </p:txBody>
      </p:sp>
      <p:sp>
        <p:nvSpPr>
          <p:cNvPr id="114" name="Text Box 115"/>
          <p:cNvSpPr txBox="1">
            <a:spLocks noChangeArrowheads="1"/>
          </p:cNvSpPr>
          <p:nvPr/>
        </p:nvSpPr>
        <p:spPr bwMode="gray">
          <a:xfrm>
            <a:off x="3771898" y="1441651"/>
            <a:ext cx="293969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NH</a:t>
            </a:r>
          </a:p>
        </p:txBody>
      </p:sp>
      <p:sp>
        <p:nvSpPr>
          <p:cNvPr id="115" name="Text Box 116"/>
          <p:cNvSpPr txBox="1">
            <a:spLocks noChangeArrowheads="1"/>
          </p:cNvSpPr>
          <p:nvPr/>
        </p:nvSpPr>
        <p:spPr bwMode="gray">
          <a:xfrm>
            <a:off x="3647218" y="1485157"/>
            <a:ext cx="31285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VT</a:t>
            </a:r>
          </a:p>
        </p:txBody>
      </p:sp>
      <p:sp>
        <p:nvSpPr>
          <p:cNvPr id="117" name="Line 118"/>
          <p:cNvSpPr>
            <a:spLocks noChangeShapeType="1"/>
          </p:cNvSpPr>
          <p:nvPr/>
        </p:nvSpPr>
        <p:spPr bwMode="auto">
          <a:xfrm flipH="1" flipV="1">
            <a:off x="3807108" y="1648723"/>
            <a:ext cx="87372" cy="1310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8" name="Line 119"/>
          <p:cNvSpPr>
            <a:spLocks noChangeShapeType="1"/>
          </p:cNvSpPr>
          <p:nvPr/>
        </p:nvSpPr>
        <p:spPr bwMode="auto">
          <a:xfrm flipH="1" flipV="1">
            <a:off x="3929700" y="1605037"/>
            <a:ext cx="43686" cy="873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9" name="Line 120"/>
          <p:cNvSpPr>
            <a:spLocks noChangeShapeType="1"/>
          </p:cNvSpPr>
          <p:nvPr/>
        </p:nvSpPr>
        <p:spPr bwMode="auto">
          <a:xfrm>
            <a:off x="4112909" y="1954524"/>
            <a:ext cx="87372" cy="436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0" name="Line 121"/>
          <p:cNvSpPr>
            <a:spLocks noChangeShapeType="1"/>
          </p:cNvSpPr>
          <p:nvPr/>
        </p:nvSpPr>
        <p:spPr bwMode="auto">
          <a:xfrm>
            <a:off x="4069224" y="1998210"/>
            <a:ext cx="87372" cy="87372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1" name="Line 122"/>
          <p:cNvSpPr>
            <a:spLocks noChangeShapeType="1"/>
          </p:cNvSpPr>
          <p:nvPr/>
        </p:nvSpPr>
        <p:spPr bwMode="auto">
          <a:xfrm>
            <a:off x="3981851" y="1998210"/>
            <a:ext cx="131058" cy="1747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2" name="Line 123"/>
          <p:cNvSpPr>
            <a:spLocks noChangeShapeType="1"/>
          </p:cNvSpPr>
          <p:nvPr/>
        </p:nvSpPr>
        <p:spPr bwMode="auto">
          <a:xfrm>
            <a:off x="3719736" y="2347697"/>
            <a:ext cx="218430" cy="1747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3" name="Line 124"/>
          <p:cNvSpPr>
            <a:spLocks noChangeShapeType="1"/>
          </p:cNvSpPr>
          <p:nvPr/>
        </p:nvSpPr>
        <p:spPr bwMode="auto">
          <a:xfrm>
            <a:off x="3763423" y="2347697"/>
            <a:ext cx="218430" cy="87372"/>
          </a:xfrm>
          <a:prstGeom prst="lin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4" name="Line 125"/>
          <p:cNvSpPr>
            <a:spLocks noChangeShapeType="1"/>
          </p:cNvSpPr>
          <p:nvPr/>
        </p:nvSpPr>
        <p:spPr bwMode="auto">
          <a:xfrm>
            <a:off x="3859260" y="2325176"/>
            <a:ext cx="218430" cy="43686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3676050" y="2321486"/>
            <a:ext cx="43686" cy="26211"/>
          </a:xfrm>
          <a:prstGeom prst="ellipse">
            <a:avLst/>
          </a:pr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35" name="Text Box 126"/>
          <p:cNvSpPr txBox="1">
            <a:spLocks noChangeArrowheads="1"/>
          </p:cNvSpPr>
          <p:nvPr/>
        </p:nvSpPr>
        <p:spPr bwMode="auto">
          <a:xfrm>
            <a:off x="3306539" y="3962400"/>
            <a:ext cx="10368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4%–&lt;10%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6" name="Text Box 126"/>
          <p:cNvSpPr txBox="1">
            <a:spLocks noChangeArrowheads="1"/>
          </p:cNvSpPr>
          <p:nvPr/>
        </p:nvSpPr>
        <p:spPr bwMode="auto">
          <a:xfrm>
            <a:off x="3306539" y="4294913"/>
            <a:ext cx="1113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10%–&lt;15%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7" name="Text Box 126"/>
          <p:cNvSpPr txBox="1">
            <a:spLocks noChangeArrowheads="1"/>
          </p:cNvSpPr>
          <p:nvPr/>
        </p:nvSpPr>
        <p:spPr bwMode="auto">
          <a:xfrm>
            <a:off x="3306539" y="4623311"/>
            <a:ext cx="1113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15%–&lt;20%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8" name="Text Box 126"/>
          <p:cNvSpPr txBox="1">
            <a:spLocks noChangeArrowheads="1"/>
          </p:cNvSpPr>
          <p:nvPr/>
        </p:nvSpPr>
        <p:spPr bwMode="auto">
          <a:xfrm>
            <a:off x="5032112" y="3962400"/>
            <a:ext cx="11357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20%–&lt;25%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079410" y="4035554"/>
            <a:ext cx="18288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1" name="Rectangle 66"/>
          <p:cNvSpPr>
            <a:spLocks noChangeArrowheads="1"/>
          </p:cNvSpPr>
          <p:nvPr/>
        </p:nvSpPr>
        <p:spPr bwMode="auto">
          <a:xfrm>
            <a:off x="3079410" y="4365431"/>
            <a:ext cx="182880" cy="182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4" name="Text Box 126"/>
          <p:cNvSpPr txBox="1">
            <a:spLocks noChangeArrowheads="1"/>
          </p:cNvSpPr>
          <p:nvPr/>
        </p:nvSpPr>
        <p:spPr bwMode="auto">
          <a:xfrm>
            <a:off x="5032112" y="4294913"/>
            <a:ext cx="1104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25%–&lt;30%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99" name="Freeform 55"/>
          <p:cNvSpPr>
            <a:spLocks/>
          </p:cNvSpPr>
          <p:nvPr/>
        </p:nvSpPr>
        <p:spPr bwMode="auto">
          <a:xfrm>
            <a:off x="7332466" y="4017454"/>
            <a:ext cx="585848" cy="484144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200" name="Group 56"/>
          <p:cNvGrpSpPr>
            <a:grpSpLocks/>
          </p:cNvGrpSpPr>
          <p:nvPr/>
        </p:nvGrpSpPr>
        <p:grpSpPr bwMode="auto">
          <a:xfrm>
            <a:off x="8278856" y="4081291"/>
            <a:ext cx="484144" cy="363108"/>
            <a:chOff x="674" y="2281"/>
            <a:chExt cx="548" cy="405"/>
          </a:xfrm>
          <a:noFill/>
        </p:grpSpPr>
        <p:sp>
          <p:nvSpPr>
            <p:cNvPr id="201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2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3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4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5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6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7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216" name="Text Box 73"/>
          <p:cNvSpPr txBox="1">
            <a:spLocks noChangeArrowheads="1"/>
          </p:cNvSpPr>
          <p:nvPr/>
        </p:nvSpPr>
        <p:spPr bwMode="gray">
          <a:xfrm>
            <a:off x="7449269" y="4083461"/>
            <a:ext cx="32276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AK</a:t>
            </a:r>
          </a:p>
        </p:txBody>
      </p:sp>
      <p:sp>
        <p:nvSpPr>
          <p:cNvPr id="258" name="Text Box 117"/>
          <p:cNvSpPr txBox="1">
            <a:spLocks noChangeArrowheads="1"/>
          </p:cNvSpPr>
          <p:nvPr/>
        </p:nvSpPr>
        <p:spPr bwMode="gray">
          <a:xfrm>
            <a:off x="8407213" y="4266086"/>
            <a:ext cx="28157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HI</a:t>
            </a:r>
          </a:p>
        </p:txBody>
      </p:sp>
      <p:sp>
        <p:nvSpPr>
          <p:cNvPr id="146" name="Freeform 2"/>
          <p:cNvSpPr>
            <a:spLocks/>
          </p:cNvSpPr>
          <p:nvPr/>
        </p:nvSpPr>
        <p:spPr bwMode="auto">
          <a:xfrm>
            <a:off x="4709558" y="2115046"/>
            <a:ext cx="685877" cy="1013017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7" name="Freeform 3"/>
          <p:cNvSpPr>
            <a:spLocks/>
          </p:cNvSpPr>
          <p:nvPr/>
        </p:nvSpPr>
        <p:spPr bwMode="auto">
          <a:xfrm>
            <a:off x="4763462" y="1745155"/>
            <a:ext cx="669149" cy="490709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8" name="Freeform 4"/>
          <p:cNvSpPr>
            <a:spLocks/>
          </p:cNvSpPr>
          <p:nvPr/>
        </p:nvSpPr>
        <p:spPr bwMode="auto">
          <a:xfrm>
            <a:off x="5967000" y="2860402"/>
            <a:ext cx="1159857" cy="1004652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9" name="Freeform 5"/>
          <p:cNvSpPr>
            <a:spLocks/>
          </p:cNvSpPr>
          <p:nvPr/>
        </p:nvSpPr>
        <p:spPr bwMode="auto">
          <a:xfrm>
            <a:off x="8569244" y="1473778"/>
            <a:ext cx="305763" cy="449816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0" name="Freeform 6"/>
          <p:cNvSpPr>
            <a:spLocks/>
          </p:cNvSpPr>
          <p:nvPr/>
        </p:nvSpPr>
        <p:spPr bwMode="auto">
          <a:xfrm>
            <a:off x="8100840" y="2337166"/>
            <a:ext cx="391266" cy="156135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1" name="Freeform 7"/>
          <p:cNvSpPr>
            <a:spLocks/>
          </p:cNvSpPr>
          <p:nvPr/>
        </p:nvSpPr>
        <p:spPr bwMode="auto">
          <a:xfrm>
            <a:off x="4904727" y="1481213"/>
            <a:ext cx="515802" cy="367102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2" name="Freeform 8"/>
          <p:cNvSpPr>
            <a:spLocks/>
          </p:cNvSpPr>
          <p:nvPr/>
        </p:nvSpPr>
        <p:spPr bwMode="auto">
          <a:xfrm>
            <a:off x="5013464" y="2177313"/>
            <a:ext cx="525096" cy="750003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3" name="Freeform 9"/>
          <p:cNvSpPr>
            <a:spLocks/>
          </p:cNvSpPr>
          <p:nvPr/>
        </p:nvSpPr>
        <p:spPr bwMode="auto">
          <a:xfrm>
            <a:off x="5309005" y="1561140"/>
            <a:ext cx="461898" cy="724911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4" name="Freeform 10"/>
          <p:cNvSpPr>
            <a:spLocks/>
          </p:cNvSpPr>
          <p:nvPr/>
        </p:nvSpPr>
        <p:spPr bwMode="auto">
          <a:xfrm>
            <a:off x="5440046" y="2259099"/>
            <a:ext cx="439594" cy="534389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5" name="Freeform 11"/>
          <p:cNvSpPr>
            <a:spLocks/>
          </p:cNvSpPr>
          <p:nvPr/>
        </p:nvSpPr>
        <p:spPr bwMode="auto">
          <a:xfrm>
            <a:off x="5470715" y="1572292"/>
            <a:ext cx="804837" cy="485132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6" name="Freeform 12"/>
          <p:cNvSpPr>
            <a:spLocks/>
          </p:cNvSpPr>
          <p:nvPr/>
        </p:nvSpPr>
        <p:spPr bwMode="auto">
          <a:xfrm>
            <a:off x="5722575" y="1997015"/>
            <a:ext cx="550189" cy="435876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7" name="Freeform 13"/>
          <p:cNvSpPr>
            <a:spLocks/>
          </p:cNvSpPr>
          <p:nvPr/>
        </p:nvSpPr>
        <p:spPr bwMode="auto">
          <a:xfrm>
            <a:off x="5825519" y="2402222"/>
            <a:ext cx="575281" cy="414500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8" name="Freeform 14"/>
          <p:cNvSpPr>
            <a:spLocks/>
          </p:cNvSpPr>
          <p:nvPr/>
        </p:nvSpPr>
        <p:spPr bwMode="auto">
          <a:xfrm>
            <a:off x="5306216" y="2751666"/>
            <a:ext cx="521378" cy="559482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9" name="Freeform 15"/>
          <p:cNvSpPr>
            <a:spLocks/>
          </p:cNvSpPr>
          <p:nvPr/>
        </p:nvSpPr>
        <p:spPr bwMode="auto">
          <a:xfrm>
            <a:off x="5756962" y="2790699"/>
            <a:ext cx="566918" cy="530672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0" name="Freeform 16"/>
          <p:cNvSpPr>
            <a:spLocks/>
          </p:cNvSpPr>
          <p:nvPr/>
        </p:nvSpPr>
        <p:spPr bwMode="auto">
          <a:xfrm>
            <a:off x="6259753" y="1645713"/>
            <a:ext cx="553906" cy="305763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1" name="Freeform 17"/>
          <p:cNvSpPr>
            <a:spLocks/>
          </p:cNvSpPr>
          <p:nvPr/>
        </p:nvSpPr>
        <p:spPr bwMode="auto">
          <a:xfrm>
            <a:off x="6243953" y="1940324"/>
            <a:ext cx="582716" cy="357809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2" name="Freeform 18"/>
          <p:cNvSpPr>
            <a:spLocks/>
          </p:cNvSpPr>
          <p:nvPr/>
        </p:nvSpPr>
        <p:spPr bwMode="auto">
          <a:xfrm>
            <a:off x="6232801" y="2236793"/>
            <a:ext cx="693312" cy="295541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3" name="Freeform 19"/>
          <p:cNvSpPr>
            <a:spLocks/>
          </p:cNvSpPr>
          <p:nvPr/>
        </p:nvSpPr>
        <p:spPr bwMode="auto">
          <a:xfrm>
            <a:off x="6394512" y="2524898"/>
            <a:ext cx="594798" cy="293682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4" name="Freeform 20"/>
          <p:cNvSpPr>
            <a:spLocks/>
          </p:cNvSpPr>
          <p:nvPr/>
        </p:nvSpPr>
        <p:spPr bwMode="auto">
          <a:xfrm>
            <a:off x="6315514" y="2815792"/>
            <a:ext cx="692383" cy="321563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5" name="Freeform 21"/>
          <p:cNvSpPr>
            <a:spLocks/>
          </p:cNvSpPr>
          <p:nvPr/>
        </p:nvSpPr>
        <p:spPr bwMode="auto">
          <a:xfrm>
            <a:off x="6994887" y="2826944"/>
            <a:ext cx="389407" cy="351303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6" name="Freeform 22"/>
          <p:cNvSpPr>
            <a:spLocks/>
          </p:cNvSpPr>
          <p:nvPr/>
        </p:nvSpPr>
        <p:spPr bwMode="auto">
          <a:xfrm>
            <a:off x="7051578" y="3172672"/>
            <a:ext cx="475839" cy="368962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7" name="Freeform 23"/>
          <p:cNvSpPr>
            <a:spLocks/>
          </p:cNvSpPr>
          <p:nvPr/>
        </p:nvSpPr>
        <p:spPr bwMode="auto">
          <a:xfrm>
            <a:off x="6725368" y="1609466"/>
            <a:ext cx="529743" cy="577141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8" name="Freeform 24"/>
          <p:cNvSpPr>
            <a:spLocks/>
          </p:cNvSpPr>
          <p:nvPr/>
        </p:nvSpPr>
        <p:spPr bwMode="auto">
          <a:xfrm>
            <a:off x="7068306" y="1808352"/>
            <a:ext cx="402419" cy="456322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9" name="Freeform 25"/>
          <p:cNvSpPr>
            <a:spLocks/>
          </p:cNvSpPr>
          <p:nvPr/>
        </p:nvSpPr>
        <p:spPr bwMode="auto">
          <a:xfrm>
            <a:off x="6813659" y="2168020"/>
            <a:ext cx="468404" cy="294611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170" name="Group 26"/>
          <p:cNvGrpSpPr>
            <a:grpSpLocks/>
          </p:cNvGrpSpPr>
          <p:nvPr/>
        </p:nvGrpSpPr>
        <p:grpSpPr bwMode="auto">
          <a:xfrm>
            <a:off x="7227230" y="1744226"/>
            <a:ext cx="609669" cy="534389"/>
            <a:chOff x="3195" y="1012"/>
            <a:chExt cx="546" cy="497"/>
          </a:xfrm>
          <a:noFill/>
        </p:grpSpPr>
        <p:sp>
          <p:nvSpPr>
            <p:cNvPr id="171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172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173" name="Freeform 29"/>
          <p:cNvSpPr>
            <a:spLocks/>
          </p:cNvSpPr>
          <p:nvPr/>
        </p:nvSpPr>
        <p:spPr bwMode="auto">
          <a:xfrm>
            <a:off x="7189125" y="2232146"/>
            <a:ext cx="335504" cy="537178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4" name="Freeform 30"/>
          <p:cNvSpPr>
            <a:spLocks/>
          </p:cNvSpPr>
          <p:nvPr/>
        </p:nvSpPr>
        <p:spPr bwMode="auto">
          <a:xfrm>
            <a:off x="6890797" y="2448690"/>
            <a:ext cx="532531" cy="426582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5" name="Freeform 31"/>
          <p:cNvSpPr>
            <a:spLocks/>
          </p:cNvSpPr>
          <p:nvPr/>
        </p:nvSpPr>
        <p:spPr bwMode="auto">
          <a:xfrm>
            <a:off x="7474443" y="2269321"/>
            <a:ext cx="260225" cy="416359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6" name="Freeform 32"/>
          <p:cNvSpPr>
            <a:spLocks/>
          </p:cNvSpPr>
          <p:nvPr/>
        </p:nvSpPr>
        <p:spPr bwMode="auto">
          <a:xfrm>
            <a:off x="7677975" y="2185678"/>
            <a:ext cx="333646" cy="375467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7" name="Freeform 33"/>
          <p:cNvSpPr>
            <a:spLocks/>
          </p:cNvSpPr>
          <p:nvPr/>
        </p:nvSpPr>
        <p:spPr bwMode="auto">
          <a:xfrm>
            <a:off x="7377788" y="2523970"/>
            <a:ext cx="591081" cy="317845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8" name="Freeform 34"/>
          <p:cNvSpPr>
            <a:spLocks/>
          </p:cNvSpPr>
          <p:nvPr/>
        </p:nvSpPr>
        <p:spPr bwMode="auto">
          <a:xfrm>
            <a:off x="7342006" y="2726696"/>
            <a:ext cx="680301" cy="239778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9" name="Freeform 35"/>
          <p:cNvSpPr>
            <a:spLocks/>
          </p:cNvSpPr>
          <p:nvPr/>
        </p:nvSpPr>
        <p:spPr bwMode="auto">
          <a:xfrm>
            <a:off x="7272768" y="2949622"/>
            <a:ext cx="278812" cy="470263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0" name="Freeform 36"/>
          <p:cNvSpPr>
            <a:spLocks/>
          </p:cNvSpPr>
          <p:nvPr/>
        </p:nvSpPr>
        <p:spPr bwMode="auto">
          <a:xfrm>
            <a:off x="7532993" y="2927317"/>
            <a:ext cx="315987" cy="474910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1" name="Freeform 37"/>
          <p:cNvSpPr>
            <a:spLocks/>
          </p:cNvSpPr>
          <p:nvPr/>
        </p:nvSpPr>
        <p:spPr bwMode="auto">
          <a:xfrm>
            <a:off x="7738385" y="2904083"/>
            <a:ext cx="434017" cy="435876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2" name="Freeform 38"/>
          <p:cNvSpPr>
            <a:spLocks/>
          </p:cNvSpPr>
          <p:nvPr/>
        </p:nvSpPr>
        <p:spPr bwMode="auto">
          <a:xfrm>
            <a:off x="7921471" y="2844603"/>
            <a:ext cx="396842" cy="304834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3" name="Freeform 39"/>
          <p:cNvSpPr>
            <a:spLocks/>
          </p:cNvSpPr>
          <p:nvPr/>
        </p:nvSpPr>
        <p:spPr bwMode="auto">
          <a:xfrm>
            <a:off x="7638013" y="3279549"/>
            <a:ext cx="743499" cy="488850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4" name="Freeform 40"/>
          <p:cNvSpPr>
            <a:spLocks/>
          </p:cNvSpPr>
          <p:nvPr/>
        </p:nvSpPr>
        <p:spPr bwMode="auto">
          <a:xfrm>
            <a:off x="7841545" y="2636424"/>
            <a:ext cx="684948" cy="289964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5" name="Freeform 41"/>
          <p:cNvSpPr>
            <a:spLocks/>
          </p:cNvSpPr>
          <p:nvPr/>
        </p:nvSpPr>
        <p:spPr bwMode="auto">
          <a:xfrm>
            <a:off x="7912177" y="2324155"/>
            <a:ext cx="338292" cy="343868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6" name="Freeform 42"/>
          <p:cNvSpPr>
            <a:spLocks/>
          </p:cNvSpPr>
          <p:nvPr/>
        </p:nvSpPr>
        <p:spPr bwMode="auto">
          <a:xfrm>
            <a:off x="8384299" y="2325084"/>
            <a:ext cx="105948" cy="128254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7" name="Freeform 43"/>
          <p:cNvSpPr>
            <a:spLocks/>
          </p:cNvSpPr>
          <p:nvPr/>
        </p:nvSpPr>
        <p:spPr bwMode="auto">
          <a:xfrm>
            <a:off x="7987457" y="2103892"/>
            <a:ext cx="460040" cy="292752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8" name="Freeform 44"/>
          <p:cNvSpPr>
            <a:spLocks/>
          </p:cNvSpPr>
          <p:nvPr/>
        </p:nvSpPr>
        <p:spPr bwMode="auto">
          <a:xfrm>
            <a:off x="8403816" y="2138280"/>
            <a:ext cx="121748" cy="232343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9" name="Freeform 45"/>
          <p:cNvSpPr>
            <a:spLocks/>
          </p:cNvSpPr>
          <p:nvPr/>
        </p:nvSpPr>
        <p:spPr bwMode="auto">
          <a:xfrm>
            <a:off x="8423333" y="1751661"/>
            <a:ext cx="133830" cy="241637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0" name="Freeform 46"/>
          <p:cNvSpPr>
            <a:spLocks/>
          </p:cNvSpPr>
          <p:nvPr/>
        </p:nvSpPr>
        <p:spPr bwMode="auto">
          <a:xfrm>
            <a:off x="8498612" y="1923594"/>
            <a:ext cx="287176" cy="126395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1" name="Freeform 47"/>
          <p:cNvSpPr>
            <a:spLocks/>
          </p:cNvSpPr>
          <p:nvPr/>
        </p:nvSpPr>
        <p:spPr bwMode="auto">
          <a:xfrm>
            <a:off x="8502329" y="2012815"/>
            <a:ext cx="149629" cy="110596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2" name="Freeform 48"/>
          <p:cNvSpPr>
            <a:spLocks/>
          </p:cNvSpPr>
          <p:nvPr/>
        </p:nvSpPr>
        <p:spPr bwMode="auto">
          <a:xfrm>
            <a:off x="8026490" y="1774895"/>
            <a:ext cx="509296" cy="401489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93" name="Freeform 49"/>
          <p:cNvSpPr>
            <a:spLocks/>
          </p:cNvSpPr>
          <p:nvPr/>
        </p:nvSpPr>
        <p:spPr bwMode="auto">
          <a:xfrm>
            <a:off x="8521846" y="2112257"/>
            <a:ext cx="149629" cy="84573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94" name="Freeform 50"/>
          <p:cNvSpPr>
            <a:spLocks/>
          </p:cNvSpPr>
          <p:nvPr/>
        </p:nvSpPr>
        <p:spPr bwMode="auto">
          <a:xfrm>
            <a:off x="8520917" y="1706121"/>
            <a:ext cx="157994" cy="272307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5" name="Freeform 51"/>
          <p:cNvSpPr>
            <a:spLocks/>
          </p:cNvSpPr>
          <p:nvPr/>
        </p:nvSpPr>
        <p:spPr bwMode="auto">
          <a:xfrm>
            <a:off x="8607349" y="2012815"/>
            <a:ext cx="74350" cy="60410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196" name="Group 52"/>
          <p:cNvGrpSpPr>
            <a:grpSpLocks/>
          </p:cNvGrpSpPr>
          <p:nvPr/>
        </p:nvGrpSpPr>
        <p:grpSpPr bwMode="auto">
          <a:xfrm>
            <a:off x="7870356" y="2396646"/>
            <a:ext cx="621750" cy="359667"/>
            <a:chOff x="4439" y="1997"/>
            <a:chExt cx="669" cy="387"/>
          </a:xfrm>
          <a:noFill/>
        </p:grpSpPr>
        <p:sp>
          <p:nvSpPr>
            <p:cNvPr id="197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198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208" name="Text Box 65"/>
          <p:cNvSpPr txBox="1">
            <a:spLocks noChangeArrowheads="1"/>
          </p:cNvSpPr>
          <p:nvPr/>
        </p:nvSpPr>
        <p:spPr bwMode="gray">
          <a:xfrm>
            <a:off x="6487565" y="326189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TX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9" name="Text Box 66"/>
          <p:cNvSpPr txBox="1">
            <a:spLocks noChangeArrowheads="1"/>
          </p:cNvSpPr>
          <p:nvPr/>
        </p:nvSpPr>
        <p:spPr bwMode="gray">
          <a:xfrm>
            <a:off x="8062826" y="339572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FL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0" name="Text Box 67"/>
          <p:cNvSpPr txBox="1">
            <a:spLocks noChangeArrowheads="1"/>
          </p:cNvSpPr>
          <p:nvPr/>
        </p:nvSpPr>
        <p:spPr bwMode="gray">
          <a:xfrm>
            <a:off x="5864980" y="2949622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NM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1" name="Text Box 68"/>
          <p:cNvSpPr txBox="1">
            <a:spLocks noChangeArrowheads="1"/>
          </p:cNvSpPr>
          <p:nvPr/>
        </p:nvSpPr>
        <p:spPr bwMode="gray">
          <a:xfrm>
            <a:off x="7795904" y="300921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GA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2" name="Text Box 69"/>
          <p:cNvSpPr txBox="1">
            <a:spLocks noChangeArrowheads="1"/>
          </p:cNvSpPr>
          <p:nvPr/>
        </p:nvSpPr>
        <p:spPr bwMode="gray">
          <a:xfrm>
            <a:off x="5418881" y="2905012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AZ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3" name="Text Box 70"/>
          <p:cNvSpPr txBox="1">
            <a:spLocks noChangeArrowheads="1"/>
          </p:cNvSpPr>
          <p:nvPr/>
        </p:nvSpPr>
        <p:spPr bwMode="gray">
          <a:xfrm>
            <a:off x="4828533" y="2580044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CA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4" name="Text Box 71"/>
          <p:cNvSpPr txBox="1">
            <a:spLocks noChangeArrowheads="1"/>
          </p:cNvSpPr>
          <p:nvPr/>
        </p:nvSpPr>
        <p:spPr bwMode="gray">
          <a:xfrm>
            <a:off x="5799205" y="2110500"/>
            <a:ext cx="3912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WY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" name="Text Box 72"/>
          <p:cNvSpPr txBox="1">
            <a:spLocks noChangeArrowheads="1"/>
          </p:cNvSpPr>
          <p:nvPr/>
        </p:nvSpPr>
        <p:spPr bwMode="gray">
          <a:xfrm>
            <a:off x="5125823" y="2369693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NV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7" name="Text Box 74"/>
          <p:cNvSpPr txBox="1">
            <a:spLocks noChangeArrowheads="1"/>
          </p:cNvSpPr>
          <p:nvPr/>
        </p:nvSpPr>
        <p:spPr bwMode="gray">
          <a:xfrm>
            <a:off x="6618490" y="2844602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OK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8" name="Text Box 75"/>
          <p:cNvSpPr txBox="1">
            <a:spLocks noChangeArrowheads="1"/>
          </p:cNvSpPr>
          <p:nvPr/>
        </p:nvSpPr>
        <p:spPr bwMode="gray">
          <a:xfrm>
            <a:off x="7269051" y="3072706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MS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9" name="Text Box 76"/>
          <p:cNvSpPr txBox="1">
            <a:spLocks noChangeArrowheads="1"/>
          </p:cNvSpPr>
          <p:nvPr/>
        </p:nvSpPr>
        <p:spPr bwMode="gray">
          <a:xfrm>
            <a:off x="7048282" y="3251146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LA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0" name="Text Box 77"/>
          <p:cNvSpPr txBox="1">
            <a:spLocks noChangeArrowheads="1"/>
          </p:cNvSpPr>
          <p:nvPr/>
        </p:nvSpPr>
        <p:spPr bwMode="gray">
          <a:xfrm>
            <a:off x="5707705" y="1700545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MT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1" name="Text Box 78"/>
          <p:cNvSpPr txBox="1">
            <a:spLocks noChangeArrowheads="1"/>
          </p:cNvSpPr>
          <p:nvPr/>
        </p:nvSpPr>
        <p:spPr bwMode="gray">
          <a:xfrm>
            <a:off x="7512621" y="2761698"/>
            <a:ext cx="31691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TN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2" name="Text Box 81"/>
          <p:cNvSpPr txBox="1">
            <a:spLocks noChangeArrowheads="1"/>
          </p:cNvSpPr>
          <p:nvPr/>
        </p:nvSpPr>
        <p:spPr bwMode="gray">
          <a:xfrm>
            <a:off x="5032044" y="1573228"/>
            <a:ext cx="3410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WA</a:t>
            </a:r>
          </a:p>
        </p:txBody>
      </p:sp>
      <p:sp>
        <p:nvSpPr>
          <p:cNvPr id="223" name="Text Box 82"/>
          <p:cNvSpPr txBox="1">
            <a:spLocks noChangeArrowheads="1"/>
          </p:cNvSpPr>
          <p:nvPr/>
        </p:nvSpPr>
        <p:spPr bwMode="gray">
          <a:xfrm>
            <a:off x="4949335" y="1923594"/>
            <a:ext cx="3596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OR</a:t>
            </a:r>
          </a:p>
        </p:txBody>
      </p:sp>
      <p:sp>
        <p:nvSpPr>
          <p:cNvPr id="224" name="Text Box 83"/>
          <p:cNvSpPr txBox="1">
            <a:spLocks noChangeArrowheads="1"/>
          </p:cNvSpPr>
          <p:nvPr/>
        </p:nvSpPr>
        <p:spPr bwMode="gray">
          <a:xfrm>
            <a:off x="5385017" y="1985463"/>
            <a:ext cx="28252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ID</a:t>
            </a:r>
          </a:p>
        </p:txBody>
      </p:sp>
      <p:sp>
        <p:nvSpPr>
          <p:cNvPr id="225" name="Text Box 84"/>
          <p:cNvSpPr txBox="1">
            <a:spLocks noChangeArrowheads="1"/>
          </p:cNvSpPr>
          <p:nvPr/>
        </p:nvSpPr>
        <p:spPr bwMode="gray">
          <a:xfrm>
            <a:off x="5515023" y="2458913"/>
            <a:ext cx="3317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UT</a:t>
            </a:r>
          </a:p>
        </p:txBody>
      </p:sp>
      <p:sp>
        <p:nvSpPr>
          <p:cNvPr id="226" name="Text Box 85"/>
          <p:cNvSpPr txBox="1">
            <a:spLocks noChangeArrowheads="1"/>
          </p:cNvSpPr>
          <p:nvPr/>
        </p:nvSpPr>
        <p:spPr bwMode="gray">
          <a:xfrm>
            <a:off x="5973913" y="2514784"/>
            <a:ext cx="40148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CO</a:t>
            </a:r>
          </a:p>
        </p:txBody>
      </p:sp>
      <p:sp>
        <p:nvSpPr>
          <p:cNvPr id="227" name="Text Box 86"/>
          <p:cNvSpPr txBox="1">
            <a:spLocks noChangeArrowheads="1"/>
          </p:cNvSpPr>
          <p:nvPr/>
        </p:nvSpPr>
        <p:spPr bwMode="gray">
          <a:xfrm>
            <a:off x="6540641" y="2573858"/>
            <a:ext cx="3754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KS</a:t>
            </a:r>
          </a:p>
        </p:txBody>
      </p:sp>
      <p:sp>
        <p:nvSpPr>
          <p:cNvPr id="228" name="Text Box 87"/>
          <p:cNvSpPr txBox="1">
            <a:spLocks noChangeArrowheads="1"/>
          </p:cNvSpPr>
          <p:nvPr/>
        </p:nvSpPr>
        <p:spPr bwMode="gray">
          <a:xfrm>
            <a:off x="6415277" y="2291220"/>
            <a:ext cx="32156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NE</a:t>
            </a:r>
          </a:p>
        </p:txBody>
      </p:sp>
      <p:sp>
        <p:nvSpPr>
          <p:cNvPr id="229" name="Text Box 88"/>
          <p:cNvSpPr txBox="1">
            <a:spLocks noChangeArrowheads="1"/>
          </p:cNvSpPr>
          <p:nvPr/>
        </p:nvSpPr>
        <p:spPr bwMode="gray">
          <a:xfrm>
            <a:off x="6398847" y="2000116"/>
            <a:ext cx="321563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>
                <a:solidFill>
                  <a:srgbClr val="000000"/>
                </a:solidFill>
                <a:cs typeface="Arial" pitchFamily="34" charset="0"/>
              </a:rPr>
              <a:t>SD</a:t>
            </a:r>
          </a:p>
        </p:txBody>
      </p:sp>
      <p:sp>
        <p:nvSpPr>
          <p:cNvPr id="230" name="Text Box 89"/>
          <p:cNvSpPr txBox="1">
            <a:spLocks noChangeArrowheads="1"/>
          </p:cNvSpPr>
          <p:nvPr/>
        </p:nvSpPr>
        <p:spPr bwMode="gray">
          <a:xfrm>
            <a:off x="6371169" y="1707058"/>
            <a:ext cx="36617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ND</a:t>
            </a:r>
          </a:p>
        </p:txBody>
      </p:sp>
      <p:sp>
        <p:nvSpPr>
          <p:cNvPr id="231" name="Text Box 90"/>
          <p:cNvSpPr txBox="1">
            <a:spLocks noChangeArrowheads="1"/>
          </p:cNvSpPr>
          <p:nvPr/>
        </p:nvSpPr>
        <p:spPr bwMode="gray">
          <a:xfrm>
            <a:off x="6796101" y="1849354"/>
            <a:ext cx="3475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MN</a:t>
            </a:r>
          </a:p>
        </p:txBody>
      </p:sp>
      <p:sp>
        <p:nvSpPr>
          <p:cNvPr id="232" name="Text Box 91"/>
          <p:cNvSpPr txBox="1">
            <a:spLocks noChangeArrowheads="1"/>
          </p:cNvSpPr>
          <p:nvPr/>
        </p:nvSpPr>
        <p:spPr bwMode="gray">
          <a:xfrm>
            <a:off x="7145967" y="1959738"/>
            <a:ext cx="34758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WI</a:t>
            </a:r>
          </a:p>
        </p:txBody>
      </p:sp>
      <p:sp>
        <p:nvSpPr>
          <p:cNvPr id="233" name="Text Box 92"/>
          <p:cNvSpPr txBox="1">
            <a:spLocks noChangeArrowheads="1"/>
          </p:cNvSpPr>
          <p:nvPr/>
        </p:nvSpPr>
        <p:spPr bwMode="gray">
          <a:xfrm>
            <a:off x="7538991" y="2063937"/>
            <a:ext cx="32992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MI</a:t>
            </a:r>
          </a:p>
        </p:txBody>
      </p:sp>
      <p:sp>
        <p:nvSpPr>
          <p:cNvPr id="234" name="Text Box 93"/>
          <p:cNvSpPr txBox="1">
            <a:spLocks noChangeArrowheads="1"/>
          </p:cNvSpPr>
          <p:nvPr/>
        </p:nvSpPr>
        <p:spPr bwMode="gray">
          <a:xfrm>
            <a:off x="6905659" y="2210465"/>
            <a:ext cx="27881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IA</a:t>
            </a:r>
          </a:p>
        </p:txBody>
      </p:sp>
      <p:sp>
        <p:nvSpPr>
          <p:cNvPr id="235" name="Text Box 94"/>
          <p:cNvSpPr txBox="1">
            <a:spLocks noChangeArrowheads="1"/>
          </p:cNvSpPr>
          <p:nvPr/>
        </p:nvSpPr>
        <p:spPr bwMode="gray">
          <a:xfrm>
            <a:off x="6986588" y="2571578"/>
            <a:ext cx="342940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MO</a:t>
            </a:r>
          </a:p>
        </p:txBody>
      </p:sp>
      <p:sp>
        <p:nvSpPr>
          <p:cNvPr id="236" name="Text Box 95"/>
          <p:cNvSpPr txBox="1">
            <a:spLocks noChangeArrowheads="1"/>
          </p:cNvSpPr>
          <p:nvPr/>
        </p:nvSpPr>
        <p:spPr bwMode="gray">
          <a:xfrm>
            <a:off x="7013937" y="2906130"/>
            <a:ext cx="307624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AR</a:t>
            </a:r>
          </a:p>
        </p:txBody>
      </p:sp>
      <p:sp>
        <p:nvSpPr>
          <p:cNvPr id="237" name="Text Box 96"/>
          <p:cNvSpPr txBox="1">
            <a:spLocks noChangeArrowheads="1"/>
          </p:cNvSpPr>
          <p:nvPr/>
        </p:nvSpPr>
        <p:spPr bwMode="gray">
          <a:xfrm>
            <a:off x="7248396" y="2384672"/>
            <a:ext cx="30948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IL</a:t>
            </a:r>
          </a:p>
        </p:txBody>
      </p:sp>
      <p:sp>
        <p:nvSpPr>
          <p:cNvPr id="238" name="Text Box 97"/>
          <p:cNvSpPr txBox="1">
            <a:spLocks noChangeArrowheads="1"/>
          </p:cNvSpPr>
          <p:nvPr/>
        </p:nvSpPr>
        <p:spPr bwMode="gray">
          <a:xfrm>
            <a:off x="7473535" y="2359274"/>
            <a:ext cx="289965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IN</a:t>
            </a:r>
          </a:p>
        </p:txBody>
      </p:sp>
      <p:sp>
        <p:nvSpPr>
          <p:cNvPr id="239" name="Text Box 98"/>
          <p:cNvSpPr txBox="1">
            <a:spLocks noChangeArrowheads="1"/>
          </p:cNvSpPr>
          <p:nvPr/>
        </p:nvSpPr>
        <p:spPr bwMode="gray">
          <a:xfrm>
            <a:off x="7685411" y="2291312"/>
            <a:ext cx="320040" cy="2983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OH</a:t>
            </a:r>
          </a:p>
        </p:txBody>
      </p:sp>
      <p:sp>
        <p:nvSpPr>
          <p:cNvPr id="240" name="Text Box 99"/>
          <p:cNvSpPr txBox="1">
            <a:spLocks noChangeArrowheads="1"/>
          </p:cNvSpPr>
          <p:nvPr/>
        </p:nvSpPr>
        <p:spPr bwMode="gray">
          <a:xfrm>
            <a:off x="7634252" y="2575607"/>
            <a:ext cx="36125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KY</a:t>
            </a:r>
          </a:p>
        </p:txBody>
      </p:sp>
      <p:sp>
        <p:nvSpPr>
          <p:cNvPr id="241" name="Text Box 100"/>
          <p:cNvSpPr txBox="1">
            <a:spLocks noChangeArrowheads="1"/>
          </p:cNvSpPr>
          <p:nvPr/>
        </p:nvSpPr>
        <p:spPr bwMode="gray">
          <a:xfrm>
            <a:off x="7879485" y="2450447"/>
            <a:ext cx="324351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WV</a:t>
            </a:r>
          </a:p>
        </p:txBody>
      </p:sp>
      <p:sp>
        <p:nvSpPr>
          <p:cNvPr id="242" name="Text Box 101"/>
          <p:cNvSpPr txBox="1">
            <a:spLocks noChangeArrowheads="1"/>
          </p:cNvSpPr>
          <p:nvPr/>
        </p:nvSpPr>
        <p:spPr bwMode="gray">
          <a:xfrm>
            <a:off x="8115071" y="2482358"/>
            <a:ext cx="30825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VA</a:t>
            </a:r>
          </a:p>
        </p:txBody>
      </p:sp>
      <p:sp>
        <p:nvSpPr>
          <p:cNvPr id="243" name="Text Box 102"/>
          <p:cNvSpPr txBox="1">
            <a:spLocks noChangeArrowheads="1"/>
          </p:cNvSpPr>
          <p:nvPr/>
        </p:nvSpPr>
        <p:spPr bwMode="gray">
          <a:xfrm>
            <a:off x="8121522" y="2677295"/>
            <a:ext cx="35661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NC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4" name="Text Box 103"/>
          <p:cNvSpPr txBox="1">
            <a:spLocks noChangeArrowheads="1"/>
          </p:cNvSpPr>
          <p:nvPr/>
        </p:nvSpPr>
        <p:spPr bwMode="gray">
          <a:xfrm>
            <a:off x="8027420" y="2869383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SC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" name="Text Box 104"/>
          <p:cNvSpPr txBox="1">
            <a:spLocks noChangeArrowheads="1"/>
          </p:cNvSpPr>
          <p:nvPr/>
        </p:nvSpPr>
        <p:spPr bwMode="gray">
          <a:xfrm>
            <a:off x="7524630" y="3049588"/>
            <a:ext cx="324351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AL</a:t>
            </a:r>
          </a:p>
        </p:txBody>
      </p:sp>
      <p:sp>
        <p:nvSpPr>
          <p:cNvPr id="246" name="Text Box 105"/>
          <p:cNvSpPr txBox="1">
            <a:spLocks noChangeArrowheads="1"/>
          </p:cNvSpPr>
          <p:nvPr/>
        </p:nvSpPr>
        <p:spPr bwMode="gray">
          <a:xfrm>
            <a:off x="8055185" y="2161623"/>
            <a:ext cx="35130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PA</a:t>
            </a:r>
          </a:p>
        </p:txBody>
      </p:sp>
      <p:sp>
        <p:nvSpPr>
          <p:cNvPr id="247" name="Text Box 106"/>
          <p:cNvSpPr txBox="1">
            <a:spLocks noChangeArrowheads="1"/>
          </p:cNvSpPr>
          <p:nvPr/>
        </p:nvSpPr>
        <p:spPr bwMode="gray">
          <a:xfrm>
            <a:off x="8209368" y="1901377"/>
            <a:ext cx="329927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NY</a:t>
            </a:r>
          </a:p>
        </p:txBody>
      </p:sp>
      <p:sp>
        <p:nvSpPr>
          <p:cNvPr id="248" name="Text Box 107"/>
          <p:cNvSpPr txBox="1">
            <a:spLocks noChangeArrowheads="1"/>
          </p:cNvSpPr>
          <p:nvPr/>
        </p:nvSpPr>
        <p:spPr bwMode="gray">
          <a:xfrm>
            <a:off x="8565628" y="1594393"/>
            <a:ext cx="317846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ME</a:t>
            </a:r>
          </a:p>
        </p:txBody>
      </p:sp>
      <p:sp>
        <p:nvSpPr>
          <p:cNvPr id="249" name="Text Box 108"/>
          <p:cNvSpPr txBox="1">
            <a:spLocks noChangeArrowheads="1"/>
          </p:cNvSpPr>
          <p:nvPr/>
        </p:nvSpPr>
        <p:spPr bwMode="gray">
          <a:xfrm>
            <a:off x="8443888" y="2527483"/>
            <a:ext cx="3122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DC</a:t>
            </a:r>
          </a:p>
        </p:txBody>
      </p:sp>
      <p:sp>
        <p:nvSpPr>
          <p:cNvPr id="250" name="Text Box 109"/>
          <p:cNvSpPr txBox="1">
            <a:spLocks noChangeArrowheads="1"/>
          </p:cNvSpPr>
          <p:nvPr/>
        </p:nvSpPr>
        <p:spPr bwMode="gray">
          <a:xfrm>
            <a:off x="8496964" y="2425565"/>
            <a:ext cx="35687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MD</a:t>
            </a:r>
          </a:p>
        </p:txBody>
      </p:sp>
      <p:sp>
        <p:nvSpPr>
          <p:cNvPr id="251" name="Text Box 110"/>
          <p:cNvSpPr txBox="1">
            <a:spLocks noChangeArrowheads="1"/>
          </p:cNvSpPr>
          <p:nvPr/>
        </p:nvSpPr>
        <p:spPr bwMode="gray">
          <a:xfrm>
            <a:off x="8586184" y="2319413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DE</a:t>
            </a:r>
          </a:p>
        </p:txBody>
      </p:sp>
      <p:sp>
        <p:nvSpPr>
          <p:cNvPr id="252" name="Text Box 111"/>
          <p:cNvSpPr txBox="1">
            <a:spLocks noChangeArrowheads="1"/>
          </p:cNvSpPr>
          <p:nvPr/>
        </p:nvSpPr>
        <p:spPr bwMode="gray">
          <a:xfrm>
            <a:off x="8450402" y="2174024"/>
            <a:ext cx="301752" cy="1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NJ</a:t>
            </a:r>
          </a:p>
        </p:txBody>
      </p:sp>
      <p:sp>
        <p:nvSpPr>
          <p:cNvPr id="253" name="Text Box 112"/>
          <p:cNvSpPr txBox="1">
            <a:spLocks noChangeArrowheads="1"/>
          </p:cNvSpPr>
          <p:nvPr/>
        </p:nvSpPr>
        <p:spPr bwMode="gray">
          <a:xfrm>
            <a:off x="8609629" y="2174322"/>
            <a:ext cx="32105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CT</a:t>
            </a:r>
          </a:p>
        </p:txBody>
      </p:sp>
      <p:sp>
        <p:nvSpPr>
          <p:cNvPr id="254" name="Text Box 113"/>
          <p:cNvSpPr txBox="1">
            <a:spLocks noChangeArrowheads="1"/>
          </p:cNvSpPr>
          <p:nvPr/>
        </p:nvSpPr>
        <p:spPr bwMode="gray">
          <a:xfrm>
            <a:off x="8666936" y="2072403"/>
            <a:ext cx="30175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RI</a:t>
            </a:r>
          </a:p>
        </p:txBody>
      </p:sp>
      <p:sp>
        <p:nvSpPr>
          <p:cNvPr id="255" name="Text Box 114"/>
          <p:cNvSpPr txBox="1">
            <a:spLocks noChangeArrowheads="1"/>
          </p:cNvSpPr>
          <p:nvPr/>
        </p:nvSpPr>
        <p:spPr bwMode="gray">
          <a:xfrm>
            <a:off x="8720013" y="1955821"/>
            <a:ext cx="32662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MA</a:t>
            </a:r>
          </a:p>
        </p:txBody>
      </p:sp>
      <p:sp>
        <p:nvSpPr>
          <p:cNvPr id="256" name="Text Box 115"/>
          <p:cNvSpPr txBox="1">
            <a:spLocks noChangeArrowheads="1"/>
          </p:cNvSpPr>
          <p:nvPr/>
        </p:nvSpPr>
        <p:spPr bwMode="gray">
          <a:xfrm>
            <a:off x="8367367" y="1496707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NH</a:t>
            </a:r>
          </a:p>
        </p:txBody>
      </p:sp>
      <p:sp>
        <p:nvSpPr>
          <p:cNvPr id="257" name="Text Box 116"/>
          <p:cNvSpPr txBox="1">
            <a:spLocks noChangeArrowheads="1"/>
          </p:cNvSpPr>
          <p:nvPr/>
        </p:nvSpPr>
        <p:spPr bwMode="gray">
          <a:xfrm>
            <a:off x="8229877" y="1543597"/>
            <a:ext cx="32992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VT</a:t>
            </a:r>
          </a:p>
        </p:txBody>
      </p:sp>
      <p:sp>
        <p:nvSpPr>
          <p:cNvPr id="259" name="Line 118"/>
          <p:cNvSpPr>
            <a:spLocks noChangeShapeType="1"/>
          </p:cNvSpPr>
          <p:nvPr/>
        </p:nvSpPr>
        <p:spPr bwMode="auto">
          <a:xfrm flipH="1" flipV="1">
            <a:off x="8384299" y="1700545"/>
            <a:ext cx="89220" cy="1338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0" name="Line 119"/>
          <p:cNvSpPr>
            <a:spLocks noChangeShapeType="1"/>
          </p:cNvSpPr>
          <p:nvPr/>
        </p:nvSpPr>
        <p:spPr bwMode="auto">
          <a:xfrm flipH="1" flipV="1">
            <a:off x="8518129" y="1655935"/>
            <a:ext cx="44610" cy="89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1" name="Line 120"/>
          <p:cNvSpPr>
            <a:spLocks noChangeShapeType="1"/>
          </p:cNvSpPr>
          <p:nvPr/>
        </p:nvSpPr>
        <p:spPr bwMode="auto">
          <a:xfrm>
            <a:off x="8696568" y="2012815"/>
            <a:ext cx="89220" cy="446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2" name="Line 121"/>
          <p:cNvSpPr>
            <a:spLocks noChangeShapeType="1"/>
          </p:cNvSpPr>
          <p:nvPr/>
        </p:nvSpPr>
        <p:spPr bwMode="auto">
          <a:xfrm>
            <a:off x="8651959" y="2057424"/>
            <a:ext cx="89220" cy="89220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3" name="Line 122"/>
          <p:cNvSpPr>
            <a:spLocks noChangeShapeType="1"/>
          </p:cNvSpPr>
          <p:nvPr/>
        </p:nvSpPr>
        <p:spPr bwMode="auto">
          <a:xfrm>
            <a:off x="8562738" y="2057424"/>
            <a:ext cx="133830" cy="178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4" name="Line 123"/>
          <p:cNvSpPr>
            <a:spLocks noChangeShapeType="1"/>
          </p:cNvSpPr>
          <p:nvPr/>
        </p:nvSpPr>
        <p:spPr bwMode="auto">
          <a:xfrm>
            <a:off x="8295079" y="2414303"/>
            <a:ext cx="223050" cy="178439"/>
          </a:xfrm>
          <a:prstGeom prst="lin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65" name="Line 124"/>
          <p:cNvSpPr>
            <a:spLocks noChangeShapeType="1"/>
          </p:cNvSpPr>
          <p:nvPr/>
        </p:nvSpPr>
        <p:spPr bwMode="auto">
          <a:xfrm>
            <a:off x="8339689" y="2414303"/>
            <a:ext cx="223050" cy="89220"/>
          </a:xfrm>
          <a:prstGeom prst="lin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6" name="Line 125"/>
          <p:cNvSpPr>
            <a:spLocks noChangeShapeType="1"/>
          </p:cNvSpPr>
          <p:nvPr/>
        </p:nvSpPr>
        <p:spPr bwMode="auto">
          <a:xfrm>
            <a:off x="8428909" y="2369693"/>
            <a:ext cx="223050" cy="44610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8250469" y="2387538"/>
            <a:ext cx="44610" cy="267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950" y="969454"/>
            <a:ext cx="2046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Baseline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5760567" y="969454"/>
            <a:ext cx="2208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Affordable Care Act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1" name="Rectangle 66"/>
          <p:cNvSpPr>
            <a:spLocks noChangeArrowheads="1"/>
          </p:cNvSpPr>
          <p:nvPr/>
        </p:nvSpPr>
        <p:spPr bwMode="auto">
          <a:xfrm>
            <a:off x="4800600" y="4035554"/>
            <a:ext cx="182880" cy="182880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82" name="Rectangle 66"/>
          <p:cNvSpPr>
            <a:spLocks noChangeArrowheads="1"/>
          </p:cNvSpPr>
          <p:nvPr/>
        </p:nvSpPr>
        <p:spPr bwMode="auto">
          <a:xfrm>
            <a:off x="3079410" y="4695308"/>
            <a:ext cx="182880" cy="182880"/>
          </a:xfrm>
          <a:prstGeom prst="rect">
            <a:avLst/>
          </a:pr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857467" y="5108551"/>
            <a:ext cx="2995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22% of nonelderly uninsured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5345390" y="5071939"/>
            <a:ext cx="3061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10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% of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nonelderly 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uninsured</a:t>
            </a:r>
          </a:p>
        </p:txBody>
      </p:sp>
      <p:sp>
        <p:nvSpPr>
          <p:cNvPr id="269" name="Text Box 16"/>
          <p:cNvSpPr txBox="1">
            <a:spLocks noChangeArrowheads="1"/>
          </p:cNvSpPr>
          <p:nvPr/>
        </p:nvSpPr>
        <p:spPr bwMode="auto">
          <a:xfrm>
            <a:off x="43796" y="5624779"/>
            <a:ext cx="8037528" cy="120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Note: </a:t>
            </a:r>
            <a:r>
              <a:rPr lang="en-US" sz="1200" dirty="0">
                <a:solidFill>
                  <a:srgbClr val="000000"/>
                </a:solidFill>
              </a:rPr>
              <a:t>Baseline scenario is if the Affordable Care Act had not been enacted in </a:t>
            </a:r>
            <a:r>
              <a:rPr lang="en-US" sz="1200" dirty="0" smtClean="0">
                <a:solidFill>
                  <a:srgbClr val="000000"/>
                </a:solidFill>
              </a:rPr>
              <a:t>2010; Affordable Care Act is full implementation of the law; Romney plan includes </a:t>
            </a:r>
            <a:r>
              <a:rPr lang="en-US" sz="1200" dirty="0">
                <a:solidFill>
                  <a:srgbClr val="000000"/>
                </a:solidFill>
              </a:rPr>
              <a:t>full repeal of the Affordable Care Act and replacement with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state block grants </a:t>
            </a:r>
            <a:r>
              <a:rPr lang="en-US" sz="1200" dirty="0">
                <a:solidFill>
                  <a:srgbClr val="000000"/>
                </a:solidFill>
              </a:rPr>
              <a:t>for the </a:t>
            </a:r>
            <a:r>
              <a:rPr lang="en-US" sz="1200" dirty="0" smtClean="0">
                <a:solidFill>
                  <a:srgbClr val="000000"/>
                </a:solidFill>
              </a:rPr>
              <a:t>Medicaid </a:t>
            </a:r>
            <a:r>
              <a:rPr lang="en-US" sz="1200" dirty="0">
                <a:solidFill>
                  <a:srgbClr val="000000"/>
                </a:solidFill>
              </a:rPr>
              <a:t>program and equalization of the tax treatment of individually purchased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health </a:t>
            </a:r>
            <a:r>
              <a:rPr lang="en-US" sz="1200" dirty="0">
                <a:solidFill>
                  <a:srgbClr val="000000"/>
                </a:solidFill>
              </a:rPr>
              <a:t>plans </a:t>
            </a:r>
            <a:r>
              <a:rPr lang="en-US" sz="1200" dirty="0" smtClean="0">
                <a:solidFill>
                  <a:srgbClr val="000000"/>
                </a:solidFill>
              </a:rPr>
              <a:t>and employer </a:t>
            </a:r>
            <a:r>
              <a:rPr lang="en-US" sz="1200" dirty="0">
                <a:solidFill>
                  <a:srgbClr val="000000"/>
                </a:solidFill>
              </a:rPr>
              <a:t>plans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Source: Estimates by Jonathan Gruber and Sean </a:t>
            </a: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Sall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of MIT using the Gruber </a:t>
            </a: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Microsimulation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Model for </a:t>
            </a:r>
            <a:b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The Commonwealth Fund</a:t>
            </a:r>
            <a:r>
              <a:rPr lang="en-US" sz="1200" dirty="0" smtClean="0">
                <a:solidFill>
                  <a:srgbClr val="000000"/>
                </a:solidFill>
              </a:rPr>
              <a:t>. 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0" name="Text Box 126"/>
          <p:cNvSpPr txBox="1">
            <a:spLocks noChangeArrowheads="1"/>
          </p:cNvSpPr>
          <p:nvPr/>
        </p:nvSpPr>
        <p:spPr bwMode="auto">
          <a:xfrm>
            <a:off x="5032112" y="4623311"/>
            <a:ext cx="11357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30%–&lt;35%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71" name="Rectangle 66"/>
          <p:cNvSpPr>
            <a:spLocks noChangeArrowheads="1"/>
          </p:cNvSpPr>
          <p:nvPr/>
        </p:nvSpPr>
        <p:spPr bwMode="auto">
          <a:xfrm>
            <a:off x="4800600" y="4695308"/>
            <a:ext cx="182880" cy="1828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72" name="Rectangle 66"/>
          <p:cNvSpPr>
            <a:spLocks noChangeArrowheads="1"/>
          </p:cNvSpPr>
          <p:nvPr/>
        </p:nvSpPr>
        <p:spPr bwMode="auto">
          <a:xfrm>
            <a:off x="4800600" y="4365431"/>
            <a:ext cx="182880" cy="182880"/>
          </a:xfrm>
          <a:prstGeom prst="rect">
            <a:avLst/>
          </a:pr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071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Freeform 55"/>
          <p:cNvSpPr>
            <a:spLocks/>
          </p:cNvSpPr>
          <p:nvPr/>
        </p:nvSpPr>
        <p:spPr bwMode="auto">
          <a:xfrm>
            <a:off x="7103866" y="4038600"/>
            <a:ext cx="585848" cy="484144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0" name="Group 56"/>
          <p:cNvGrpSpPr>
            <a:grpSpLocks/>
          </p:cNvGrpSpPr>
          <p:nvPr/>
        </p:nvGrpSpPr>
        <p:grpSpPr bwMode="auto">
          <a:xfrm>
            <a:off x="8050256" y="4102437"/>
            <a:ext cx="484144" cy="363108"/>
            <a:chOff x="674" y="2281"/>
            <a:chExt cx="548" cy="405"/>
          </a:xfrm>
          <a:noFill/>
        </p:grpSpPr>
        <p:sp>
          <p:nvSpPr>
            <p:cNvPr id="201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6" name="Text Box 73"/>
          <p:cNvSpPr txBox="1">
            <a:spLocks noChangeArrowheads="1"/>
          </p:cNvSpPr>
          <p:nvPr/>
        </p:nvSpPr>
        <p:spPr bwMode="gray">
          <a:xfrm>
            <a:off x="7220669" y="4104607"/>
            <a:ext cx="32276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</a:t>
            </a:r>
          </a:p>
        </p:txBody>
      </p:sp>
      <p:sp>
        <p:nvSpPr>
          <p:cNvPr id="258" name="Text Box 117"/>
          <p:cNvSpPr txBox="1">
            <a:spLocks noChangeArrowheads="1"/>
          </p:cNvSpPr>
          <p:nvPr/>
        </p:nvSpPr>
        <p:spPr bwMode="gray">
          <a:xfrm>
            <a:off x="8178613" y="4287232"/>
            <a:ext cx="28157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HI</a:t>
            </a:r>
          </a:p>
        </p:txBody>
      </p:sp>
      <p:sp>
        <p:nvSpPr>
          <p:cNvPr id="146" name="Freeform 2"/>
          <p:cNvSpPr>
            <a:spLocks/>
          </p:cNvSpPr>
          <p:nvPr/>
        </p:nvSpPr>
        <p:spPr bwMode="auto">
          <a:xfrm>
            <a:off x="4709558" y="2136192"/>
            <a:ext cx="685877" cy="1013017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Freeform 3"/>
          <p:cNvSpPr>
            <a:spLocks/>
          </p:cNvSpPr>
          <p:nvPr/>
        </p:nvSpPr>
        <p:spPr bwMode="auto">
          <a:xfrm>
            <a:off x="4763462" y="1766301"/>
            <a:ext cx="669149" cy="490709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Freeform 4"/>
          <p:cNvSpPr>
            <a:spLocks/>
          </p:cNvSpPr>
          <p:nvPr/>
        </p:nvSpPr>
        <p:spPr bwMode="auto">
          <a:xfrm>
            <a:off x="5967000" y="2881548"/>
            <a:ext cx="1159857" cy="1004652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Freeform 5"/>
          <p:cNvSpPr>
            <a:spLocks/>
          </p:cNvSpPr>
          <p:nvPr/>
        </p:nvSpPr>
        <p:spPr bwMode="auto">
          <a:xfrm>
            <a:off x="8569244" y="1494924"/>
            <a:ext cx="305763" cy="449816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Freeform 6"/>
          <p:cNvSpPr>
            <a:spLocks/>
          </p:cNvSpPr>
          <p:nvPr/>
        </p:nvSpPr>
        <p:spPr bwMode="auto">
          <a:xfrm>
            <a:off x="8100840" y="2358312"/>
            <a:ext cx="391266" cy="156135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Freeform 7"/>
          <p:cNvSpPr>
            <a:spLocks/>
          </p:cNvSpPr>
          <p:nvPr/>
        </p:nvSpPr>
        <p:spPr bwMode="auto">
          <a:xfrm>
            <a:off x="4904727" y="1502359"/>
            <a:ext cx="515802" cy="367102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Freeform 8"/>
          <p:cNvSpPr>
            <a:spLocks/>
          </p:cNvSpPr>
          <p:nvPr/>
        </p:nvSpPr>
        <p:spPr bwMode="auto">
          <a:xfrm>
            <a:off x="5013464" y="2198459"/>
            <a:ext cx="525096" cy="750003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Freeform 9"/>
          <p:cNvSpPr>
            <a:spLocks/>
          </p:cNvSpPr>
          <p:nvPr/>
        </p:nvSpPr>
        <p:spPr bwMode="auto">
          <a:xfrm>
            <a:off x="5309005" y="1582286"/>
            <a:ext cx="461898" cy="724911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Freeform 10"/>
          <p:cNvSpPr>
            <a:spLocks/>
          </p:cNvSpPr>
          <p:nvPr/>
        </p:nvSpPr>
        <p:spPr bwMode="auto">
          <a:xfrm>
            <a:off x="5440046" y="2280245"/>
            <a:ext cx="439594" cy="534389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Freeform 11"/>
          <p:cNvSpPr>
            <a:spLocks/>
          </p:cNvSpPr>
          <p:nvPr/>
        </p:nvSpPr>
        <p:spPr bwMode="auto">
          <a:xfrm>
            <a:off x="5470715" y="1593438"/>
            <a:ext cx="804837" cy="485132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Freeform 12"/>
          <p:cNvSpPr>
            <a:spLocks/>
          </p:cNvSpPr>
          <p:nvPr/>
        </p:nvSpPr>
        <p:spPr bwMode="auto">
          <a:xfrm>
            <a:off x="5722575" y="2018161"/>
            <a:ext cx="550189" cy="435876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Freeform 13"/>
          <p:cNvSpPr>
            <a:spLocks/>
          </p:cNvSpPr>
          <p:nvPr/>
        </p:nvSpPr>
        <p:spPr bwMode="auto">
          <a:xfrm>
            <a:off x="5825519" y="2423368"/>
            <a:ext cx="575281" cy="414500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Freeform 14"/>
          <p:cNvSpPr>
            <a:spLocks/>
          </p:cNvSpPr>
          <p:nvPr/>
        </p:nvSpPr>
        <p:spPr bwMode="auto">
          <a:xfrm>
            <a:off x="5306216" y="2772812"/>
            <a:ext cx="521378" cy="559482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Freeform 15"/>
          <p:cNvSpPr>
            <a:spLocks/>
          </p:cNvSpPr>
          <p:nvPr/>
        </p:nvSpPr>
        <p:spPr bwMode="auto">
          <a:xfrm>
            <a:off x="5756962" y="2811845"/>
            <a:ext cx="566918" cy="530672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Freeform 16"/>
          <p:cNvSpPr>
            <a:spLocks/>
          </p:cNvSpPr>
          <p:nvPr/>
        </p:nvSpPr>
        <p:spPr bwMode="auto">
          <a:xfrm>
            <a:off x="6259753" y="1666859"/>
            <a:ext cx="553906" cy="305763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Freeform 17"/>
          <p:cNvSpPr>
            <a:spLocks/>
          </p:cNvSpPr>
          <p:nvPr/>
        </p:nvSpPr>
        <p:spPr bwMode="auto">
          <a:xfrm>
            <a:off x="6243953" y="1961470"/>
            <a:ext cx="582716" cy="357809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Freeform 18"/>
          <p:cNvSpPr>
            <a:spLocks/>
          </p:cNvSpPr>
          <p:nvPr/>
        </p:nvSpPr>
        <p:spPr bwMode="auto">
          <a:xfrm>
            <a:off x="6232801" y="2257939"/>
            <a:ext cx="693312" cy="295541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Freeform 19"/>
          <p:cNvSpPr>
            <a:spLocks/>
          </p:cNvSpPr>
          <p:nvPr/>
        </p:nvSpPr>
        <p:spPr bwMode="auto">
          <a:xfrm>
            <a:off x="6394512" y="2546044"/>
            <a:ext cx="594798" cy="293682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Freeform 20"/>
          <p:cNvSpPr>
            <a:spLocks/>
          </p:cNvSpPr>
          <p:nvPr/>
        </p:nvSpPr>
        <p:spPr bwMode="auto">
          <a:xfrm>
            <a:off x="6315514" y="2836938"/>
            <a:ext cx="692383" cy="321563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Freeform 21"/>
          <p:cNvSpPr>
            <a:spLocks/>
          </p:cNvSpPr>
          <p:nvPr/>
        </p:nvSpPr>
        <p:spPr bwMode="auto">
          <a:xfrm>
            <a:off x="6994887" y="2848090"/>
            <a:ext cx="389407" cy="351303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Freeform 22"/>
          <p:cNvSpPr>
            <a:spLocks/>
          </p:cNvSpPr>
          <p:nvPr/>
        </p:nvSpPr>
        <p:spPr bwMode="auto">
          <a:xfrm>
            <a:off x="7051578" y="3193818"/>
            <a:ext cx="475839" cy="368962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Freeform 23"/>
          <p:cNvSpPr>
            <a:spLocks/>
          </p:cNvSpPr>
          <p:nvPr/>
        </p:nvSpPr>
        <p:spPr bwMode="auto">
          <a:xfrm>
            <a:off x="6725368" y="1630612"/>
            <a:ext cx="529743" cy="577141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Freeform 24"/>
          <p:cNvSpPr>
            <a:spLocks/>
          </p:cNvSpPr>
          <p:nvPr/>
        </p:nvSpPr>
        <p:spPr bwMode="auto">
          <a:xfrm>
            <a:off x="7068306" y="1829498"/>
            <a:ext cx="402419" cy="456322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Freeform 25"/>
          <p:cNvSpPr>
            <a:spLocks/>
          </p:cNvSpPr>
          <p:nvPr/>
        </p:nvSpPr>
        <p:spPr bwMode="auto">
          <a:xfrm>
            <a:off x="6813659" y="2189166"/>
            <a:ext cx="468404" cy="294611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0" name="Group 26"/>
          <p:cNvGrpSpPr>
            <a:grpSpLocks/>
          </p:cNvGrpSpPr>
          <p:nvPr/>
        </p:nvGrpSpPr>
        <p:grpSpPr bwMode="auto">
          <a:xfrm>
            <a:off x="7227230" y="1765372"/>
            <a:ext cx="609669" cy="534389"/>
            <a:chOff x="3195" y="1012"/>
            <a:chExt cx="546" cy="497"/>
          </a:xfrm>
          <a:noFill/>
        </p:grpSpPr>
        <p:sp>
          <p:nvSpPr>
            <p:cNvPr id="171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3" name="Freeform 29"/>
          <p:cNvSpPr>
            <a:spLocks/>
          </p:cNvSpPr>
          <p:nvPr/>
        </p:nvSpPr>
        <p:spPr bwMode="auto">
          <a:xfrm>
            <a:off x="7189125" y="2253292"/>
            <a:ext cx="335504" cy="537178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Freeform 30"/>
          <p:cNvSpPr>
            <a:spLocks/>
          </p:cNvSpPr>
          <p:nvPr/>
        </p:nvSpPr>
        <p:spPr bwMode="auto">
          <a:xfrm>
            <a:off x="6890797" y="2469836"/>
            <a:ext cx="532531" cy="426582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Freeform 31"/>
          <p:cNvSpPr>
            <a:spLocks/>
          </p:cNvSpPr>
          <p:nvPr/>
        </p:nvSpPr>
        <p:spPr bwMode="auto">
          <a:xfrm>
            <a:off x="7474443" y="2290467"/>
            <a:ext cx="260225" cy="416359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Freeform 32"/>
          <p:cNvSpPr>
            <a:spLocks/>
          </p:cNvSpPr>
          <p:nvPr/>
        </p:nvSpPr>
        <p:spPr bwMode="auto">
          <a:xfrm>
            <a:off x="7677975" y="2206824"/>
            <a:ext cx="333646" cy="375467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Freeform 33"/>
          <p:cNvSpPr>
            <a:spLocks/>
          </p:cNvSpPr>
          <p:nvPr/>
        </p:nvSpPr>
        <p:spPr bwMode="auto">
          <a:xfrm>
            <a:off x="7377788" y="2545116"/>
            <a:ext cx="591081" cy="317845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Freeform 34"/>
          <p:cNvSpPr>
            <a:spLocks/>
          </p:cNvSpPr>
          <p:nvPr/>
        </p:nvSpPr>
        <p:spPr bwMode="auto">
          <a:xfrm>
            <a:off x="7342006" y="2747842"/>
            <a:ext cx="680301" cy="239778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Freeform 35"/>
          <p:cNvSpPr>
            <a:spLocks/>
          </p:cNvSpPr>
          <p:nvPr/>
        </p:nvSpPr>
        <p:spPr bwMode="auto">
          <a:xfrm>
            <a:off x="7272768" y="2970768"/>
            <a:ext cx="278812" cy="470263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Freeform 36"/>
          <p:cNvSpPr>
            <a:spLocks/>
          </p:cNvSpPr>
          <p:nvPr/>
        </p:nvSpPr>
        <p:spPr bwMode="auto">
          <a:xfrm>
            <a:off x="7532993" y="2948463"/>
            <a:ext cx="315987" cy="474910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Freeform 37"/>
          <p:cNvSpPr>
            <a:spLocks/>
          </p:cNvSpPr>
          <p:nvPr/>
        </p:nvSpPr>
        <p:spPr bwMode="auto">
          <a:xfrm>
            <a:off x="7738385" y="2925229"/>
            <a:ext cx="434017" cy="435876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Freeform 38"/>
          <p:cNvSpPr>
            <a:spLocks/>
          </p:cNvSpPr>
          <p:nvPr/>
        </p:nvSpPr>
        <p:spPr bwMode="auto">
          <a:xfrm>
            <a:off x="7921471" y="2865749"/>
            <a:ext cx="396842" cy="304834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Freeform 39"/>
          <p:cNvSpPr>
            <a:spLocks/>
          </p:cNvSpPr>
          <p:nvPr/>
        </p:nvSpPr>
        <p:spPr bwMode="auto">
          <a:xfrm>
            <a:off x="7638013" y="3300695"/>
            <a:ext cx="743499" cy="488850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Freeform 40"/>
          <p:cNvSpPr>
            <a:spLocks/>
          </p:cNvSpPr>
          <p:nvPr/>
        </p:nvSpPr>
        <p:spPr bwMode="auto">
          <a:xfrm>
            <a:off x="7841545" y="2657570"/>
            <a:ext cx="684948" cy="289964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Freeform 41"/>
          <p:cNvSpPr>
            <a:spLocks/>
          </p:cNvSpPr>
          <p:nvPr/>
        </p:nvSpPr>
        <p:spPr bwMode="auto">
          <a:xfrm>
            <a:off x="7912177" y="2345301"/>
            <a:ext cx="338292" cy="343868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Freeform 42"/>
          <p:cNvSpPr>
            <a:spLocks/>
          </p:cNvSpPr>
          <p:nvPr/>
        </p:nvSpPr>
        <p:spPr bwMode="auto">
          <a:xfrm>
            <a:off x="8384299" y="2346230"/>
            <a:ext cx="105948" cy="128254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Freeform 43"/>
          <p:cNvSpPr>
            <a:spLocks/>
          </p:cNvSpPr>
          <p:nvPr/>
        </p:nvSpPr>
        <p:spPr bwMode="auto">
          <a:xfrm>
            <a:off x="7987457" y="2125038"/>
            <a:ext cx="460040" cy="292752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Freeform 44"/>
          <p:cNvSpPr>
            <a:spLocks/>
          </p:cNvSpPr>
          <p:nvPr/>
        </p:nvSpPr>
        <p:spPr bwMode="auto">
          <a:xfrm>
            <a:off x="8403816" y="2159426"/>
            <a:ext cx="121748" cy="232343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Freeform 45"/>
          <p:cNvSpPr>
            <a:spLocks/>
          </p:cNvSpPr>
          <p:nvPr/>
        </p:nvSpPr>
        <p:spPr bwMode="auto">
          <a:xfrm>
            <a:off x="8423333" y="1772807"/>
            <a:ext cx="133830" cy="241637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Freeform 46"/>
          <p:cNvSpPr>
            <a:spLocks/>
          </p:cNvSpPr>
          <p:nvPr/>
        </p:nvSpPr>
        <p:spPr bwMode="auto">
          <a:xfrm>
            <a:off x="8498612" y="1944740"/>
            <a:ext cx="287176" cy="126395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Freeform 47"/>
          <p:cNvSpPr>
            <a:spLocks/>
          </p:cNvSpPr>
          <p:nvPr/>
        </p:nvSpPr>
        <p:spPr bwMode="auto">
          <a:xfrm>
            <a:off x="8502329" y="2033961"/>
            <a:ext cx="149629" cy="110596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Freeform 48"/>
          <p:cNvSpPr>
            <a:spLocks/>
          </p:cNvSpPr>
          <p:nvPr/>
        </p:nvSpPr>
        <p:spPr bwMode="auto">
          <a:xfrm>
            <a:off x="8026490" y="1796041"/>
            <a:ext cx="509296" cy="401489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Freeform 49"/>
          <p:cNvSpPr>
            <a:spLocks/>
          </p:cNvSpPr>
          <p:nvPr/>
        </p:nvSpPr>
        <p:spPr bwMode="auto">
          <a:xfrm>
            <a:off x="8521846" y="2133403"/>
            <a:ext cx="149629" cy="84573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Freeform 50"/>
          <p:cNvSpPr>
            <a:spLocks/>
          </p:cNvSpPr>
          <p:nvPr/>
        </p:nvSpPr>
        <p:spPr bwMode="auto">
          <a:xfrm>
            <a:off x="8520917" y="1727267"/>
            <a:ext cx="157994" cy="272307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Freeform 51"/>
          <p:cNvSpPr>
            <a:spLocks/>
          </p:cNvSpPr>
          <p:nvPr/>
        </p:nvSpPr>
        <p:spPr bwMode="auto">
          <a:xfrm>
            <a:off x="8607349" y="2033961"/>
            <a:ext cx="74350" cy="60410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6" name="Group 52"/>
          <p:cNvGrpSpPr>
            <a:grpSpLocks/>
          </p:cNvGrpSpPr>
          <p:nvPr/>
        </p:nvGrpSpPr>
        <p:grpSpPr bwMode="auto">
          <a:xfrm>
            <a:off x="7870356" y="2417792"/>
            <a:ext cx="621750" cy="359667"/>
            <a:chOff x="4439" y="1997"/>
            <a:chExt cx="669" cy="387"/>
          </a:xfrm>
          <a:noFill/>
        </p:grpSpPr>
        <p:sp>
          <p:nvSpPr>
            <p:cNvPr id="197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8" name="Text Box 65"/>
          <p:cNvSpPr txBox="1">
            <a:spLocks noChangeArrowheads="1"/>
          </p:cNvSpPr>
          <p:nvPr/>
        </p:nvSpPr>
        <p:spPr bwMode="gray">
          <a:xfrm>
            <a:off x="6487565" y="3283037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TX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 Box 66"/>
          <p:cNvSpPr txBox="1">
            <a:spLocks noChangeArrowheads="1"/>
          </p:cNvSpPr>
          <p:nvPr/>
        </p:nvSpPr>
        <p:spPr bwMode="gray">
          <a:xfrm>
            <a:off x="8062826" y="3416867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 Box 67"/>
          <p:cNvSpPr txBox="1">
            <a:spLocks noChangeArrowheads="1"/>
          </p:cNvSpPr>
          <p:nvPr/>
        </p:nvSpPr>
        <p:spPr bwMode="gray">
          <a:xfrm>
            <a:off x="5864980" y="2970768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NM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 Box 68"/>
          <p:cNvSpPr txBox="1">
            <a:spLocks noChangeArrowheads="1"/>
          </p:cNvSpPr>
          <p:nvPr/>
        </p:nvSpPr>
        <p:spPr bwMode="gray">
          <a:xfrm>
            <a:off x="7795904" y="3030357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 Box 69"/>
          <p:cNvSpPr txBox="1">
            <a:spLocks noChangeArrowheads="1"/>
          </p:cNvSpPr>
          <p:nvPr/>
        </p:nvSpPr>
        <p:spPr bwMode="gray">
          <a:xfrm>
            <a:off x="5418881" y="2926158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AZ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Text Box 70"/>
          <p:cNvSpPr txBox="1">
            <a:spLocks noChangeArrowheads="1"/>
          </p:cNvSpPr>
          <p:nvPr/>
        </p:nvSpPr>
        <p:spPr bwMode="gray">
          <a:xfrm>
            <a:off x="4828533" y="2601190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Text Box 71"/>
          <p:cNvSpPr txBox="1">
            <a:spLocks noChangeArrowheads="1"/>
          </p:cNvSpPr>
          <p:nvPr/>
        </p:nvSpPr>
        <p:spPr bwMode="gray">
          <a:xfrm>
            <a:off x="5799205" y="2131646"/>
            <a:ext cx="3912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Text Box 72"/>
          <p:cNvSpPr txBox="1">
            <a:spLocks noChangeArrowheads="1"/>
          </p:cNvSpPr>
          <p:nvPr/>
        </p:nvSpPr>
        <p:spPr bwMode="gray">
          <a:xfrm>
            <a:off x="5125823" y="2390839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NV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Text Box 74"/>
          <p:cNvSpPr txBox="1">
            <a:spLocks noChangeArrowheads="1"/>
          </p:cNvSpPr>
          <p:nvPr/>
        </p:nvSpPr>
        <p:spPr bwMode="gray">
          <a:xfrm>
            <a:off x="6618490" y="2865748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OK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Text Box 75"/>
          <p:cNvSpPr txBox="1">
            <a:spLocks noChangeArrowheads="1"/>
          </p:cNvSpPr>
          <p:nvPr/>
        </p:nvSpPr>
        <p:spPr bwMode="gray">
          <a:xfrm>
            <a:off x="7269051" y="3093852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Text Box 76"/>
          <p:cNvSpPr txBox="1">
            <a:spLocks noChangeArrowheads="1"/>
          </p:cNvSpPr>
          <p:nvPr/>
        </p:nvSpPr>
        <p:spPr bwMode="gray">
          <a:xfrm>
            <a:off x="7048282" y="3272292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Text Box 77"/>
          <p:cNvSpPr txBox="1">
            <a:spLocks noChangeArrowheads="1"/>
          </p:cNvSpPr>
          <p:nvPr/>
        </p:nvSpPr>
        <p:spPr bwMode="gray">
          <a:xfrm>
            <a:off x="5707705" y="1721691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MT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Text Box 78"/>
          <p:cNvSpPr txBox="1">
            <a:spLocks noChangeArrowheads="1"/>
          </p:cNvSpPr>
          <p:nvPr/>
        </p:nvSpPr>
        <p:spPr bwMode="gray">
          <a:xfrm>
            <a:off x="7512621" y="2782844"/>
            <a:ext cx="31691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TN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Text Box 81"/>
          <p:cNvSpPr txBox="1">
            <a:spLocks noChangeArrowheads="1"/>
          </p:cNvSpPr>
          <p:nvPr/>
        </p:nvSpPr>
        <p:spPr bwMode="gray">
          <a:xfrm>
            <a:off x="5032044" y="1594374"/>
            <a:ext cx="3410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WA</a:t>
            </a:r>
          </a:p>
        </p:txBody>
      </p:sp>
      <p:sp>
        <p:nvSpPr>
          <p:cNvPr id="223" name="Text Box 82"/>
          <p:cNvSpPr txBox="1">
            <a:spLocks noChangeArrowheads="1"/>
          </p:cNvSpPr>
          <p:nvPr/>
        </p:nvSpPr>
        <p:spPr bwMode="gray">
          <a:xfrm>
            <a:off x="4949335" y="1944740"/>
            <a:ext cx="3596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</a:t>
            </a:r>
          </a:p>
        </p:txBody>
      </p:sp>
      <p:sp>
        <p:nvSpPr>
          <p:cNvPr id="224" name="Text Box 83"/>
          <p:cNvSpPr txBox="1">
            <a:spLocks noChangeArrowheads="1"/>
          </p:cNvSpPr>
          <p:nvPr/>
        </p:nvSpPr>
        <p:spPr bwMode="gray">
          <a:xfrm>
            <a:off x="5385017" y="2006609"/>
            <a:ext cx="28252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</a:t>
            </a:r>
          </a:p>
        </p:txBody>
      </p:sp>
      <p:sp>
        <p:nvSpPr>
          <p:cNvPr id="225" name="Text Box 84"/>
          <p:cNvSpPr txBox="1">
            <a:spLocks noChangeArrowheads="1"/>
          </p:cNvSpPr>
          <p:nvPr/>
        </p:nvSpPr>
        <p:spPr bwMode="gray">
          <a:xfrm>
            <a:off x="5515023" y="2480059"/>
            <a:ext cx="3317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UT</a:t>
            </a:r>
          </a:p>
        </p:txBody>
      </p:sp>
      <p:sp>
        <p:nvSpPr>
          <p:cNvPr id="226" name="Text Box 85"/>
          <p:cNvSpPr txBox="1">
            <a:spLocks noChangeArrowheads="1"/>
          </p:cNvSpPr>
          <p:nvPr/>
        </p:nvSpPr>
        <p:spPr bwMode="gray">
          <a:xfrm>
            <a:off x="5973913" y="2535930"/>
            <a:ext cx="40148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CO</a:t>
            </a:r>
          </a:p>
        </p:txBody>
      </p:sp>
      <p:sp>
        <p:nvSpPr>
          <p:cNvPr id="227" name="Text Box 86"/>
          <p:cNvSpPr txBox="1">
            <a:spLocks noChangeArrowheads="1"/>
          </p:cNvSpPr>
          <p:nvPr/>
        </p:nvSpPr>
        <p:spPr bwMode="gray">
          <a:xfrm>
            <a:off x="6540641" y="2595004"/>
            <a:ext cx="3754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KS</a:t>
            </a:r>
          </a:p>
        </p:txBody>
      </p:sp>
      <p:sp>
        <p:nvSpPr>
          <p:cNvPr id="228" name="Text Box 87"/>
          <p:cNvSpPr txBox="1">
            <a:spLocks noChangeArrowheads="1"/>
          </p:cNvSpPr>
          <p:nvPr/>
        </p:nvSpPr>
        <p:spPr bwMode="gray">
          <a:xfrm>
            <a:off x="6415277" y="2312366"/>
            <a:ext cx="32156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229" name="Text Box 88"/>
          <p:cNvSpPr txBox="1">
            <a:spLocks noChangeArrowheads="1"/>
          </p:cNvSpPr>
          <p:nvPr/>
        </p:nvSpPr>
        <p:spPr bwMode="gray">
          <a:xfrm>
            <a:off x="6398847" y="2021262"/>
            <a:ext cx="321563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>
                <a:latin typeface="Arial" pitchFamily="34" charset="0"/>
                <a:cs typeface="Arial" pitchFamily="34" charset="0"/>
              </a:rPr>
              <a:t>SD</a:t>
            </a:r>
          </a:p>
        </p:txBody>
      </p:sp>
      <p:sp>
        <p:nvSpPr>
          <p:cNvPr id="230" name="Text Box 89"/>
          <p:cNvSpPr txBox="1">
            <a:spLocks noChangeArrowheads="1"/>
          </p:cNvSpPr>
          <p:nvPr/>
        </p:nvSpPr>
        <p:spPr bwMode="gray">
          <a:xfrm>
            <a:off x="6371169" y="1728204"/>
            <a:ext cx="36617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ND</a:t>
            </a:r>
          </a:p>
        </p:txBody>
      </p:sp>
      <p:sp>
        <p:nvSpPr>
          <p:cNvPr id="231" name="Text Box 90"/>
          <p:cNvSpPr txBox="1">
            <a:spLocks noChangeArrowheads="1"/>
          </p:cNvSpPr>
          <p:nvPr/>
        </p:nvSpPr>
        <p:spPr bwMode="gray">
          <a:xfrm>
            <a:off x="6796101" y="1870500"/>
            <a:ext cx="3475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MN</a:t>
            </a:r>
          </a:p>
        </p:txBody>
      </p:sp>
      <p:sp>
        <p:nvSpPr>
          <p:cNvPr id="232" name="Text Box 91"/>
          <p:cNvSpPr txBox="1">
            <a:spLocks noChangeArrowheads="1"/>
          </p:cNvSpPr>
          <p:nvPr/>
        </p:nvSpPr>
        <p:spPr bwMode="gray">
          <a:xfrm>
            <a:off x="7145967" y="1980884"/>
            <a:ext cx="34758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WI</a:t>
            </a:r>
          </a:p>
        </p:txBody>
      </p:sp>
      <p:sp>
        <p:nvSpPr>
          <p:cNvPr id="233" name="Text Box 92"/>
          <p:cNvSpPr txBox="1">
            <a:spLocks noChangeArrowheads="1"/>
          </p:cNvSpPr>
          <p:nvPr/>
        </p:nvSpPr>
        <p:spPr bwMode="gray">
          <a:xfrm>
            <a:off x="7538991" y="2085083"/>
            <a:ext cx="32992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MI</a:t>
            </a:r>
          </a:p>
        </p:txBody>
      </p:sp>
      <p:sp>
        <p:nvSpPr>
          <p:cNvPr id="234" name="Text Box 93"/>
          <p:cNvSpPr txBox="1">
            <a:spLocks noChangeArrowheads="1"/>
          </p:cNvSpPr>
          <p:nvPr/>
        </p:nvSpPr>
        <p:spPr bwMode="gray">
          <a:xfrm>
            <a:off x="6905659" y="2231611"/>
            <a:ext cx="27881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IA</a:t>
            </a:r>
          </a:p>
        </p:txBody>
      </p:sp>
      <p:sp>
        <p:nvSpPr>
          <p:cNvPr id="235" name="Text Box 94"/>
          <p:cNvSpPr txBox="1">
            <a:spLocks noChangeArrowheads="1"/>
          </p:cNvSpPr>
          <p:nvPr/>
        </p:nvSpPr>
        <p:spPr bwMode="gray">
          <a:xfrm>
            <a:off x="6986588" y="2592724"/>
            <a:ext cx="342940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MO</a:t>
            </a:r>
          </a:p>
        </p:txBody>
      </p:sp>
      <p:sp>
        <p:nvSpPr>
          <p:cNvPr id="236" name="Text Box 95"/>
          <p:cNvSpPr txBox="1">
            <a:spLocks noChangeArrowheads="1"/>
          </p:cNvSpPr>
          <p:nvPr/>
        </p:nvSpPr>
        <p:spPr bwMode="gray">
          <a:xfrm>
            <a:off x="7013937" y="2927276"/>
            <a:ext cx="307624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</a:p>
        </p:txBody>
      </p:sp>
      <p:sp>
        <p:nvSpPr>
          <p:cNvPr id="237" name="Text Box 96"/>
          <p:cNvSpPr txBox="1">
            <a:spLocks noChangeArrowheads="1"/>
          </p:cNvSpPr>
          <p:nvPr/>
        </p:nvSpPr>
        <p:spPr bwMode="gray">
          <a:xfrm>
            <a:off x="7248396" y="2405818"/>
            <a:ext cx="30948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IL</a:t>
            </a:r>
          </a:p>
        </p:txBody>
      </p:sp>
      <p:sp>
        <p:nvSpPr>
          <p:cNvPr id="238" name="Text Box 97"/>
          <p:cNvSpPr txBox="1">
            <a:spLocks noChangeArrowheads="1"/>
          </p:cNvSpPr>
          <p:nvPr/>
        </p:nvSpPr>
        <p:spPr bwMode="gray">
          <a:xfrm>
            <a:off x="7473535" y="2380420"/>
            <a:ext cx="289965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IN</a:t>
            </a:r>
          </a:p>
        </p:txBody>
      </p:sp>
      <p:sp>
        <p:nvSpPr>
          <p:cNvPr id="239" name="Text Box 98"/>
          <p:cNvSpPr txBox="1">
            <a:spLocks noChangeArrowheads="1"/>
          </p:cNvSpPr>
          <p:nvPr/>
        </p:nvSpPr>
        <p:spPr bwMode="gray">
          <a:xfrm>
            <a:off x="7685411" y="2312458"/>
            <a:ext cx="320040" cy="2983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OH</a:t>
            </a:r>
          </a:p>
        </p:txBody>
      </p:sp>
      <p:sp>
        <p:nvSpPr>
          <p:cNvPr id="240" name="Text Box 99"/>
          <p:cNvSpPr txBox="1">
            <a:spLocks noChangeArrowheads="1"/>
          </p:cNvSpPr>
          <p:nvPr/>
        </p:nvSpPr>
        <p:spPr bwMode="gray">
          <a:xfrm>
            <a:off x="7634252" y="2596753"/>
            <a:ext cx="36125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KY</a:t>
            </a:r>
          </a:p>
        </p:txBody>
      </p:sp>
      <p:sp>
        <p:nvSpPr>
          <p:cNvPr id="241" name="Text Box 100"/>
          <p:cNvSpPr txBox="1">
            <a:spLocks noChangeArrowheads="1"/>
          </p:cNvSpPr>
          <p:nvPr/>
        </p:nvSpPr>
        <p:spPr bwMode="gray">
          <a:xfrm>
            <a:off x="7879485" y="2471593"/>
            <a:ext cx="324351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WV</a:t>
            </a:r>
          </a:p>
        </p:txBody>
      </p:sp>
      <p:sp>
        <p:nvSpPr>
          <p:cNvPr id="242" name="Text Box 101"/>
          <p:cNvSpPr txBox="1">
            <a:spLocks noChangeArrowheads="1"/>
          </p:cNvSpPr>
          <p:nvPr/>
        </p:nvSpPr>
        <p:spPr bwMode="gray">
          <a:xfrm>
            <a:off x="8115071" y="2503504"/>
            <a:ext cx="30825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VA</a:t>
            </a:r>
          </a:p>
        </p:txBody>
      </p:sp>
      <p:sp>
        <p:nvSpPr>
          <p:cNvPr id="243" name="Text Box 102"/>
          <p:cNvSpPr txBox="1">
            <a:spLocks noChangeArrowheads="1"/>
          </p:cNvSpPr>
          <p:nvPr/>
        </p:nvSpPr>
        <p:spPr bwMode="gray">
          <a:xfrm>
            <a:off x="8121522" y="2698441"/>
            <a:ext cx="35661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Text Box 103"/>
          <p:cNvSpPr txBox="1">
            <a:spLocks noChangeArrowheads="1"/>
          </p:cNvSpPr>
          <p:nvPr/>
        </p:nvSpPr>
        <p:spPr bwMode="gray">
          <a:xfrm>
            <a:off x="8027420" y="2890529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Text Box 104"/>
          <p:cNvSpPr txBox="1">
            <a:spLocks noChangeArrowheads="1"/>
          </p:cNvSpPr>
          <p:nvPr/>
        </p:nvSpPr>
        <p:spPr bwMode="gray">
          <a:xfrm>
            <a:off x="7524630" y="3070734"/>
            <a:ext cx="324351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</a:t>
            </a:r>
          </a:p>
        </p:txBody>
      </p:sp>
      <p:sp>
        <p:nvSpPr>
          <p:cNvPr id="246" name="Text Box 105"/>
          <p:cNvSpPr txBox="1">
            <a:spLocks noChangeArrowheads="1"/>
          </p:cNvSpPr>
          <p:nvPr/>
        </p:nvSpPr>
        <p:spPr bwMode="gray">
          <a:xfrm>
            <a:off x="8055185" y="2182769"/>
            <a:ext cx="35130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PA</a:t>
            </a:r>
          </a:p>
        </p:txBody>
      </p:sp>
      <p:sp>
        <p:nvSpPr>
          <p:cNvPr id="247" name="Text Box 106"/>
          <p:cNvSpPr txBox="1">
            <a:spLocks noChangeArrowheads="1"/>
          </p:cNvSpPr>
          <p:nvPr/>
        </p:nvSpPr>
        <p:spPr bwMode="gray">
          <a:xfrm>
            <a:off x="8209368" y="1922523"/>
            <a:ext cx="329927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NY</a:t>
            </a:r>
          </a:p>
        </p:txBody>
      </p:sp>
      <p:sp>
        <p:nvSpPr>
          <p:cNvPr id="248" name="Text Box 107"/>
          <p:cNvSpPr txBox="1">
            <a:spLocks noChangeArrowheads="1"/>
          </p:cNvSpPr>
          <p:nvPr/>
        </p:nvSpPr>
        <p:spPr bwMode="gray">
          <a:xfrm>
            <a:off x="8565628" y="1615539"/>
            <a:ext cx="317846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ME</a:t>
            </a:r>
          </a:p>
        </p:txBody>
      </p:sp>
      <p:sp>
        <p:nvSpPr>
          <p:cNvPr id="249" name="Text Box 108"/>
          <p:cNvSpPr txBox="1">
            <a:spLocks noChangeArrowheads="1"/>
          </p:cNvSpPr>
          <p:nvPr/>
        </p:nvSpPr>
        <p:spPr bwMode="gray">
          <a:xfrm>
            <a:off x="8443888" y="2548629"/>
            <a:ext cx="3122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DC</a:t>
            </a:r>
          </a:p>
        </p:txBody>
      </p:sp>
      <p:sp>
        <p:nvSpPr>
          <p:cNvPr id="250" name="Text Box 109"/>
          <p:cNvSpPr txBox="1">
            <a:spLocks noChangeArrowheads="1"/>
          </p:cNvSpPr>
          <p:nvPr/>
        </p:nvSpPr>
        <p:spPr bwMode="gray">
          <a:xfrm>
            <a:off x="8496964" y="2446711"/>
            <a:ext cx="35687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MD</a:t>
            </a:r>
          </a:p>
        </p:txBody>
      </p:sp>
      <p:sp>
        <p:nvSpPr>
          <p:cNvPr id="251" name="Text Box 110"/>
          <p:cNvSpPr txBox="1">
            <a:spLocks noChangeArrowheads="1"/>
          </p:cNvSpPr>
          <p:nvPr/>
        </p:nvSpPr>
        <p:spPr bwMode="gray">
          <a:xfrm>
            <a:off x="8586184" y="2340559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DE</a:t>
            </a:r>
          </a:p>
        </p:txBody>
      </p:sp>
      <p:sp>
        <p:nvSpPr>
          <p:cNvPr id="252" name="Text Box 111"/>
          <p:cNvSpPr txBox="1">
            <a:spLocks noChangeArrowheads="1"/>
          </p:cNvSpPr>
          <p:nvPr/>
        </p:nvSpPr>
        <p:spPr bwMode="gray">
          <a:xfrm>
            <a:off x="8464690" y="2213794"/>
            <a:ext cx="301752" cy="1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NJ</a:t>
            </a:r>
          </a:p>
        </p:txBody>
      </p:sp>
      <p:sp>
        <p:nvSpPr>
          <p:cNvPr id="253" name="Text Box 112"/>
          <p:cNvSpPr txBox="1">
            <a:spLocks noChangeArrowheads="1"/>
          </p:cNvSpPr>
          <p:nvPr/>
        </p:nvSpPr>
        <p:spPr bwMode="gray">
          <a:xfrm>
            <a:off x="8610600" y="2209800"/>
            <a:ext cx="32105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CT</a:t>
            </a:r>
          </a:p>
        </p:txBody>
      </p:sp>
      <p:sp>
        <p:nvSpPr>
          <p:cNvPr id="254" name="Text Box 113"/>
          <p:cNvSpPr txBox="1">
            <a:spLocks noChangeArrowheads="1"/>
          </p:cNvSpPr>
          <p:nvPr/>
        </p:nvSpPr>
        <p:spPr bwMode="gray">
          <a:xfrm>
            <a:off x="8666936" y="2093549"/>
            <a:ext cx="30175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RI</a:t>
            </a:r>
          </a:p>
        </p:txBody>
      </p:sp>
      <p:sp>
        <p:nvSpPr>
          <p:cNvPr id="255" name="Text Box 114"/>
          <p:cNvSpPr txBox="1">
            <a:spLocks noChangeArrowheads="1"/>
          </p:cNvSpPr>
          <p:nvPr/>
        </p:nvSpPr>
        <p:spPr bwMode="gray">
          <a:xfrm>
            <a:off x="8720013" y="1976967"/>
            <a:ext cx="32662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MA</a:t>
            </a:r>
          </a:p>
        </p:txBody>
      </p:sp>
      <p:sp>
        <p:nvSpPr>
          <p:cNvPr id="256" name="Text Box 115"/>
          <p:cNvSpPr txBox="1">
            <a:spLocks noChangeArrowheads="1"/>
          </p:cNvSpPr>
          <p:nvPr/>
        </p:nvSpPr>
        <p:spPr bwMode="gray">
          <a:xfrm>
            <a:off x="8367367" y="1517853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NH</a:t>
            </a:r>
          </a:p>
        </p:txBody>
      </p:sp>
      <p:sp>
        <p:nvSpPr>
          <p:cNvPr id="257" name="Text Box 116"/>
          <p:cNvSpPr txBox="1">
            <a:spLocks noChangeArrowheads="1"/>
          </p:cNvSpPr>
          <p:nvPr/>
        </p:nvSpPr>
        <p:spPr bwMode="gray">
          <a:xfrm>
            <a:off x="8229877" y="1564743"/>
            <a:ext cx="32992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VT</a:t>
            </a:r>
          </a:p>
        </p:txBody>
      </p:sp>
      <p:sp>
        <p:nvSpPr>
          <p:cNvPr id="259" name="Line 118"/>
          <p:cNvSpPr>
            <a:spLocks noChangeShapeType="1"/>
          </p:cNvSpPr>
          <p:nvPr/>
        </p:nvSpPr>
        <p:spPr bwMode="auto">
          <a:xfrm flipH="1" flipV="1">
            <a:off x="8384299" y="1721691"/>
            <a:ext cx="89220" cy="1338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Line 119"/>
          <p:cNvSpPr>
            <a:spLocks noChangeShapeType="1"/>
          </p:cNvSpPr>
          <p:nvPr/>
        </p:nvSpPr>
        <p:spPr bwMode="auto">
          <a:xfrm flipH="1" flipV="1">
            <a:off x="8518129" y="1677081"/>
            <a:ext cx="44610" cy="89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Line 120"/>
          <p:cNvSpPr>
            <a:spLocks noChangeShapeType="1"/>
          </p:cNvSpPr>
          <p:nvPr/>
        </p:nvSpPr>
        <p:spPr bwMode="auto">
          <a:xfrm>
            <a:off x="8696568" y="2033961"/>
            <a:ext cx="89220" cy="446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2" name="Line 121"/>
          <p:cNvSpPr>
            <a:spLocks noChangeShapeType="1"/>
          </p:cNvSpPr>
          <p:nvPr/>
        </p:nvSpPr>
        <p:spPr bwMode="auto">
          <a:xfrm>
            <a:off x="8651959" y="2078570"/>
            <a:ext cx="89220" cy="89220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Line 122"/>
          <p:cNvSpPr>
            <a:spLocks noChangeShapeType="1"/>
          </p:cNvSpPr>
          <p:nvPr/>
        </p:nvSpPr>
        <p:spPr bwMode="auto">
          <a:xfrm>
            <a:off x="8562738" y="2078570"/>
            <a:ext cx="133830" cy="178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Line 123"/>
          <p:cNvSpPr>
            <a:spLocks noChangeShapeType="1"/>
          </p:cNvSpPr>
          <p:nvPr/>
        </p:nvSpPr>
        <p:spPr bwMode="auto">
          <a:xfrm>
            <a:off x="8295079" y="2435449"/>
            <a:ext cx="223050" cy="178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Line 124"/>
          <p:cNvSpPr>
            <a:spLocks noChangeShapeType="1"/>
          </p:cNvSpPr>
          <p:nvPr/>
        </p:nvSpPr>
        <p:spPr bwMode="auto">
          <a:xfrm>
            <a:off x="8339689" y="2435449"/>
            <a:ext cx="223050" cy="89220"/>
          </a:xfrm>
          <a:prstGeom prst="lin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Line 125"/>
          <p:cNvSpPr>
            <a:spLocks noChangeShapeType="1"/>
          </p:cNvSpPr>
          <p:nvPr/>
        </p:nvSpPr>
        <p:spPr bwMode="auto">
          <a:xfrm>
            <a:off x="8428909" y="2390839"/>
            <a:ext cx="223050" cy="44610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8250469" y="2408684"/>
            <a:ext cx="44610" cy="26766"/>
          </a:xfrm>
          <a:prstGeom prst="ellipse">
            <a:avLst/>
          </a:pr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5377289" y="5105400"/>
            <a:ext cx="3036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% of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nonelderly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uninsured</a:t>
            </a:r>
          </a:p>
        </p:txBody>
      </p:sp>
      <p:sp>
        <p:nvSpPr>
          <p:cNvPr id="269" name="Text Box 16"/>
          <p:cNvSpPr txBox="1">
            <a:spLocks noChangeArrowheads="1"/>
          </p:cNvSpPr>
          <p:nvPr/>
        </p:nvSpPr>
        <p:spPr bwMode="auto">
          <a:xfrm>
            <a:off x="46889" y="5615360"/>
            <a:ext cx="8037824" cy="120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en-US" sz="1200" dirty="0"/>
              <a:t>Note: Baseline scenario is if the Affordable Care Act had not been enacted in </a:t>
            </a:r>
            <a:r>
              <a:rPr lang="en-US" sz="1200" dirty="0" smtClean="0"/>
              <a:t>2010; Affordable Care Act is full implementation of the law; Romney plan includes </a:t>
            </a:r>
            <a:r>
              <a:rPr lang="en-US" sz="1200" dirty="0"/>
              <a:t>full repeal of the Affordable Care Act and replacement with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state block </a:t>
            </a:r>
            <a:r>
              <a:rPr lang="en-US" sz="1200" dirty="0"/>
              <a:t>grants for the Medicaid program and equalization of the tax treatment of individually purchased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health </a:t>
            </a:r>
            <a:r>
              <a:rPr lang="en-US" sz="1200" dirty="0"/>
              <a:t>plans </a:t>
            </a:r>
            <a:r>
              <a:rPr lang="en-US" sz="1200" dirty="0" smtClean="0"/>
              <a:t>and </a:t>
            </a:r>
            <a:r>
              <a:rPr lang="en-US" sz="1200" dirty="0"/>
              <a:t>employer plans.</a:t>
            </a:r>
          </a:p>
          <a:p>
            <a:pPr eaLnBrk="0" hangingPunct="0"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Estimates by Jonathan Gruber and Sean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Sall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of MIT using the Gruber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Microsimulation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Commonwealth Fund</a:t>
            </a:r>
            <a:r>
              <a:rPr lang="en-US" sz="1200" dirty="0"/>
              <a:t>.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5842950" y="992014"/>
            <a:ext cx="2046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Romney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cs typeface="Arial" charset="0"/>
              </a:rPr>
              <a:t>Exhibit 8</a:t>
            </a:r>
            <a:r>
              <a:rPr lang="en-US" sz="2000" b="1" dirty="0" smtClean="0">
                <a:cs typeface="Arial" charset="0"/>
              </a:rPr>
              <a:t>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Uninsured Nonelderly Under the Affordable Care Act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and Governor Romney’s Plan in 2022, by State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Text Box 126"/>
          <p:cNvSpPr txBox="1">
            <a:spLocks noChangeArrowheads="1"/>
          </p:cNvSpPr>
          <p:nvPr/>
        </p:nvSpPr>
        <p:spPr bwMode="auto">
          <a:xfrm>
            <a:off x="3503729" y="4038600"/>
            <a:ext cx="10682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4%–&lt;10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%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Text Box 126"/>
          <p:cNvSpPr txBox="1">
            <a:spLocks noChangeArrowheads="1"/>
          </p:cNvSpPr>
          <p:nvPr/>
        </p:nvSpPr>
        <p:spPr bwMode="auto">
          <a:xfrm>
            <a:off x="3503729" y="4371113"/>
            <a:ext cx="1113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10%–&lt;15%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Text Box 126"/>
          <p:cNvSpPr txBox="1">
            <a:spLocks noChangeArrowheads="1"/>
          </p:cNvSpPr>
          <p:nvPr/>
        </p:nvSpPr>
        <p:spPr bwMode="auto">
          <a:xfrm>
            <a:off x="3503729" y="4703626"/>
            <a:ext cx="1113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15%–&lt;20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%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Text Box 126"/>
          <p:cNvSpPr txBox="1">
            <a:spLocks noChangeArrowheads="1"/>
          </p:cNvSpPr>
          <p:nvPr/>
        </p:nvSpPr>
        <p:spPr bwMode="auto">
          <a:xfrm>
            <a:off x="4928884" y="4045539"/>
            <a:ext cx="11357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20%–&lt;25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%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3" name="Rectangle 66"/>
          <p:cNvSpPr>
            <a:spLocks noChangeArrowheads="1"/>
          </p:cNvSpPr>
          <p:nvPr/>
        </p:nvSpPr>
        <p:spPr bwMode="auto">
          <a:xfrm>
            <a:off x="3276600" y="4111754"/>
            <a:ext cx="18288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Rectangle 66"/>
          <p:cNvSpPr>
            <a:spLocks noChangeArrowheads="1"/>
          </p:cNvSpPr>
          <p:nvPr/>
        </p:nvSpPr>
        <p:spPr bwMode="auto">
          <a:xfrm>
            <a:off x="3276600" y="4441631"/>
            <a:ext cx="182880" cy="182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Text Box 126"/>
          <p:cNvSpPr txBox="1">
            <a:spLocks noChangeArrowheads="1"/>
          </p:cNvSpPr>
          <p:nvPr/>
        </p:nvSpPr>
        <p:spPr bwMode="auto">
          <a:xfrm>
            <a:off x="4928884" y="4378051"/>
            <a:ext cx="1135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25%–&lt;30%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Rectangle 66"/>
          <p:cNvSpPr>
            <a:spLocks noChangeArrowheads="1"/>
          </p:cNvSpPr>
          <p:nvPr/>
        </p:nvSpPr>
        <p:spPr bwMode="auto">
          <a:xfrm>
            <a:off x="4702712" y="4110785"/>
            <a:ext cx="182880" cy="182880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Rectangle 66"/>
          <p:cNvSpPr>
            <a:spLocks noChangeArrowheads="1"/>
          </p:cNvSpPr>
          <p:nvPr/>
        </p:nvSpPr>
        <p:spPr bwMode="auto">
          <a:xfrm>
            <a:off x="3276600" y="4771508"/>
            <a:ext cx="182880" cy="182880"/>
          </a:xfrm>
          <a:prstGeom prst="rect">
            <a:avLst/>
          </a:pr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Text Box 126"/>
          <p:cNvSpPr txBox="1">
            <a:spLocks noChangeArrowheads="1"/>
          </p:cNvSpPr>
          <p:nvPr/>
        </p:nvSpPr>
        <p:spPr bwMode="auto">
          <a:xfrm>
            <a:off x="4928883" y="4701665"/>
            <a:ext cx="1184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30%–&lt;35%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92" name="Rectangle 66"/>
          <p:cNvSpPr>
            <a:spLocks noChangeArrowheads="1"/>
          </p:cNvSpPr>
          <p:nvPr/>
        </p:nvSpPr>
        <p:spPr bwMode="auto">
          <a:xfrm>
            <a:off x="4702712" y="4764277"/>
            <a:ext cx="182880" cy="1828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Freeform 55"/>
          <p:cNvSpPr>
            <a:spLocks/>
          </p:cNvSpPr>
          <p:nvPr/>
        </p:nvSpPr>
        <p:spPr bwMode="auto">
          <a:xfrm>
            <a:off x="322066" y="4017454"/>
            <a:ext cx="585848" cy="484144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1" name="Group 56"/>
          <p:cNvGrpSpPr>
            <a:grpSpLocks/>
          </p:cNvGrpSpPr>
          <p:nvPr/>
        </p:nvGrpSpPr>
        <p:grpSpPr bwMode="auto">
          <a:xfrm>
            <a:off x="1268456" y="4081291"/>
            <a:ext cx="484144" cy="363108"/>
            <a:chOff x="674" y="2281"/>
            <a:chExt cx="548" cy="405"/>
          </a:xfrm>
          <a:noFill/>
        </p:grpSpPr>
        <p:sp>
          <p:nvSpPr>
            <p:cNvPr id="273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5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3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4" name="Text Box 73"/>
          <p:cNvSpPr txBox="1">
            <a:spLocks noChangeArrowheads="1"/>
          </p:cNvSpPr>
          <p:nvPr/>
        </p:nvSpPr>
        <p:spPr bwMode="gray">
          <a:xfrm>
            <a:off x="438869" y="4083461"/>
            <a:ext cx="32276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AK</a:t>
            </a:r>
          </a:p>
        </p:txBody>
      </p:sp>
      <p:sp>
        <p:nvSpPr>
          <p:cNvPr id="295" name="Text Box 117"/>
          <p:cNvSpPr txBox="1">
            <a:spLocks noChangeArrowheads="1"/>
          </p:cNvSpPr>
          <p:nvPr/>
        </p:nvSpPr>
        <p:spPr bwMode="gray">
          <a:xfrm>
            <a:off x="1396813" y="4266086"/>
            <a:ext cx="28157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HI</a:t>
            </a:r>
          </a:p>
        </p:txBody>
      </p:sp>
      <p:sp>
        <p:nvSpPr>
          <p:cNvPr id="296" name="Freeform 2"/>
          <p:cNvSpPr>
            <a:spLocks/>
          </p:cNvSpPr>
          <p:nvPr/>
        </p:nvSpPr>
        <p:spPr bwMode="auto">
          <a:xfrm>
            <a:off x="152400" y="2115046"/>
            <a:ext cx="685877" cy="1013017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Freeform 3"/>
          <p:cNvSpPr>
            <a:spLocks/>
          </p:cNvSpPr>
          <p:nvPr/>
        </p:nvSpPr>
        <p:spPr bwMode="auto">
          <a:xfrm>
            <a:off x="206304" y="1745155"/>
            <a:ext cx="669149" cy="490709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8" name="Freeform 4"/>
          <p:cNvSpPr>
            <a:spLocks/>
          </p:cNvSpPr>
          <p:nvPr/>
        </p:nvSpPr>
        <p:spPr bwMode="auto">
          <a:xfrm>
            <a:off x="1409842" y="2860402"/>
            <a:ext cx="1159857" cy="1004652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Freeform 5"/>
          <p:cNvSpPr>
            <a:spLocks/>
          </p:cNvSpPr>
          <p:nvPr/>
        </p:nvSpPr>
        <p:spPr bwMode="auto">
          <a:xfrm>
            <a:off x="4012086" y="1473778"/>
            <a:ext cx="305763" cy="449816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Freeform 6"/>
          <p:cNvSpPr>
            <a:spLocks/>
          </p:cNvSpPr>
          <p:nvPr/>
        </p:nvSpPr>
        <p:spPr bwMode="auto">
          <a:xfrm>
            <a:off x="3543682" y="2337166"/>
            <a:ext cx="391266" cy="156135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1" name="Freeform 7"/>
          <p:cNvSpPr>
            <a:spLocks/>
          </p:cNvSpPr>
          <p:nvPr/>
        </p:nvSpPr>
        <p:spPr bwMode="auto">
          <a:xfrm>
            <a:off x="347569" y="1481213"/>
            <a:ext cx="515802" cy="367102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Freeform 8"/>
          <p:cNvSpPr>
            <a:spLocks/>
          </p:cNvSpPr>
          <p:nvPr/>
        </p:nvSpPr>
        <p:spPr bwMode="auto">
          <a:xfrm>
            <a:off x="456306" y="2177313"/>
            <a:ext cx="525096" cy="750003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3" name="Freeform 9"/>
          <p:cNvSpPr>
            <a:spLocks/>
          </p:cNvSpPr>
          <p:nvPr/>
        </p:nvSpPr>
        <p:spPr bwMode="auto">
          <a:xfrm>
            <a:off x="751847" y="1561140"/>
            <a:ext cx="461898" cy="724911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Freeform 10"/>
          <p:cNvSpPr>
            <a:spLocks/>
          </p:cNvSpPr>
          <p:nvPr/>
        </p:nvSpPr>
        <p:spPr bwMode="auto">
          <a:xfrm>
            <a:off x="882888" y="2259099"/>
            <a:ext cx="439594" cy="534389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Freeform 11"/>
          <p:cNvSpPr>
            <a:spLocks/>
          </p:cNvSpPr>
          <p:nvPr/>
        </p:nvSpPr>
        <p:spPr bwMode="auto">
          <a:xfrm>
            <a:off x="913557" y="1572292"/>
            <a:ext cx="804837" cy="485132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6" name="Freeform 12"/>
          <p:cNvSpPr>
            <a:spLocks/>
          </p:cNvSpPr>
          <p:nvPr/>
        </p:nvSpPr>
        <p:spPr bwMode="auto">
          <a:xfrm>
            <a:off x="1165417" y="1997015"/>
            <a:ext cx="550189" cy="435876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" name="Freeform 13"/>
          <p:cNvSpPr>
            <a:spLocks/>
          </p:cNvSpPr>
          <p:nvPr/>
        </p:nvSpPr>
        <p:spPr bwMode="auto">
          <a:xfrm>
            <a:off x="1268361" y="2402222"/>
            <a:ext cx="575281" cy="414500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" name="Freeform 14"/>
          <p:cNvSpPr>
            <a:spLocks/>
          </p:cNvSpPr>
          <p:nvPr/>
        </p:nvSpPr>
        <p:spPr bwMode="auto">
          <a:xfrm>
            <a:off x="749058" y="2751666"/>
            <a:ext cx="521378" cy="559482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9" name="Freeform 15"/>
          <p:cNvSpPr>
            <a:spLocks/>
          </p:cNvSpPr>
          <p:nvPr/>
        </p:nvSpPr>
        <p:spPr bwMode="auto">
          <a:xfrm>
            <a:off x="1199804" y="2790699"/>
            <a:ext cx="566918" cy="530672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" name="Freeform 16"/>
          <p:cNvSpPr>
            <a:spLocks/>
          </p:cNvSpPr>
          <p:nvPr/>
        </p:nvSpPr>
        <p:spPr bwMode="auto">
          <a:xfrm>
            <a:off x="1702595" y="1645713"/>
            <a:ext cx="553906" cy="305763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" name="Freeform 17"/>
          <p:cNvSpPr>
            <a:spLocks/>
          </p:cNvSpPr>
          <p:nvPr/>
        </p:nvSpPr>
        <p:spPr bwMode="auto">
          <a:xfrm>
            <a:off x="1686795" y="1940324"/>
            <a:ext cx="582716" cy="357809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" name="Freeform 18"/>
          <p:cNvSpPr>
            <a:spLocks/>
          </p:cNvSpPr>
          <p:nvPr/>
        </p:nvSpPr>
        <p:spPr bwMode="auto">
          <a:xfrm>
            <a:off x="1675643" y="2236793"/>
            <a:ext cx="693312" cy="295541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3" name="Freeform 19"/>
          <p:cNvSpPr>
            <a:spLocks/>
          </p:cNvSpPr>
          <p:nvPr/>
        </p:nvSpPr>
        <p:spPr bwMode="auto">
          <a:xfrm>
            <a:off x="1837354" y="2524898"/>
            <a:ext cx="594798" cy="293682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4" name="Freeform 20"/>
          <p:cNvSpPr>
            <a:spLocks/>
          </p:cNvSpPr>
          <p:nvPr/>
        </p:nvSpPr>
        <p:spPr bwMode="auto">
          <a:xfrm>
            <a:off x="1758356" y="2815792"/>
            <a:ext cx="692383" cy="321563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5" name="Freeform 21"/>
          <p:cNvSpPr>
            <a:spLocks/>
          </p:cNvSpPr>
          <p:nvPr/>
        </p:nvSpPr>
        <p:spPr bwMode="auto">
          <a:xfrm>
            <a:off x="2437729" y="2826944"/>
            <a:ext cx="389407" cy="351303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6" name="Freeform 22"/>
          <p:cNvSpPr>
            <a:spLocks/>
          </p:cNvSpPr>
          <p:nvPr/>
        </p:nvSpPr>
        <p:spPr bwMode="auto">
          <a:xfrm>
            <a:off x="2494420" y="3172672"/>
            <a:ext cx="475839" cy="368962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" name="Freeform 23"/>
          <p:cNvSpPr>
            <a:spLocks/>
          </p:cNvSpPr>
          <p:nvPr/>
        </p:nvSpPr>
        <p:spPr bwMode="auto">
          <a:xfrm>
            <a:off x="2168210" y="1609466"/>
            <a:ext cx="529743" cy="577141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8" name="Freeform 24"/>
          <p:cNvSpPr>
            <a:spLocks/>
          </p:cNvSpPr>
          <p:nvPr/>
        </p:nvSpPr>
        <p:spPr bwMode="auto">
          <a:xfrm>
            <a:off x="2511148" y="1808352"/>
            <a:ext cx="402419" cy="456322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9" name="Freeform 25"/>
          <p:cNvSpPr>
            <a:spLocks/>
          </p:cNvSpPr>
          <p:nvPr/>
        </p:nvSpPr>
        <p:spPr bwMode="auto">
          <a:xfrm>
            <a:off x="2256501" y="2168020"/>
            <a:ext cx="468404" cy="294611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0" name="Group 26"/>
          <p:cNvGrpSpPr>
            <a:grpSpLocks/>
          </p:cNvGrpSpPr>
          <p:nvPr/>
        </p:nvGrpSpPr>
        <p:grpSpPr bwMode="auto">
          <a:xfrm>
            <a:off x="2670072" y="1744226"/>
            <a:ext cx="609669" cy="534389"/>
            <a:chOff x="3195" y="1012"/>
            <a:chExt cx="546" cy="497"/>
          </a:xfrm>
          <a:noFill/>
        </p:grpSpPr>
        <p:sp>
          <p:nvSpPr>
            <p:cNvPr id="321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3" name="Freeform 29"/>
          <p:cNvSpPr>
            <a:spLocks/>
          </p:cNvSpPr>
          <p:nvPr/>
        </p:nvSpPr>
        <p:spPr bwMode="auto">
          <a:xfrm>
            <a:off x="2631967" y="2232146"/>
            <a:ext cx="335504" cy="537178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4" name="Freeform 30"/>
          <p:cNvSpPr>
            <a:spLocks/>
          </p:cNvSpPr>
          <p:nvPr/>
        </p:nvSpPr>
        <p:spPr bwMode="auto">
          <a:xfrm>
            <a:off x="2333639" y="2448690"/>
            <a:ext cx="532531" cy="426582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5" name="Freeform 31"/>
          <p:cNvSpPr>
            <a:spLocks/>
          </p:cNvSpPr>
          <p:nvPr/>
        </p:nvSpPr>
        <p:spPr bwMode="auto">
          <a:xfrm>
            <a:off x="2917285" y="2269321"/>
            <a:ext cx="260225" cy="416359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Freeform 32"/>
          <p:cNvSpPr>
            <a:spLocks/>
          </p:cNvSpPr>
          <p:nvPr/>
        </p:nvSpPr>
        <p:spPr bwMode="auto">
          <a:xfrm>
            <a:off x="3120817" y="2185678"/>
            <a:ext cx="333646" cy="375467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" name="Freeform 33"/>
          <p:cNvSpPr>
            <a:spLocks/>
          </p:cNvSpPr>
          <p:nvPr/>
        </p:nvSpPr>
        <p:spPr bwMode="auto">
          <a:xfrm>
            <a:off x="2820630" y="2523970"/>
            <a:ext cx="591081" cy="317845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Freeform 34"/>
          <p:cNvSpPr>
            <a:spLocks/>
          </p:cNvSpPr>
          <p:nvPr/>
        </p:nvSpPr>
        <p:spPr bwMode="auto">
          <a:xfrm>
            <a:off x="2784848" y="2726696"/>
            <a:ext cx="680301" cy="239778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9" name="Freeform 35"/>
          <p:cNvSpPr>
            <a:spLocks/>
          </p:cNvSpPr>
          <p:nvPr/>
        </p:nvSpPr>
        <p:spPr bwMode="auto">
          <a:xfrm>
            <a:off x="2715610" y="2949622"/>
            <a:ext cx="278812" cy="470263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0" name="Freeform 36"/>
          <p:cNvSpPr>
            <a:spLocks/>
          </p:cNvSpPr>
          <p:nvPr/>
        </p:nvSpPr>
        <p:spPr bwMode="auto">
          <a:xfrm>
            <a:off x="2975835" y="2927317"/>
            <a:ext cx="315987" cy="474910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1" name="Freeform 37"/>
          <p:cNvSpPr>
            <a:spLocks/>
          </p:cNvSpPr>
          <p:nvPr/>
        </p:nvSpPr>
        <p:spPr bwMode="auto">
          <a:xfrm>
            <a:off x="3181227" y="2904083"/>
            <a:ext cx="434017" cy="435876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2" name="Freeform 38"/>
          <p:cNvSpPr>
            <a:spLocks/>
          </p:cNvSpPr>
          <p:nvPr/>
        </p:nvSpPr>
        <p:spPr bwMode="auto">
          <a:xfrm>
            <a:off x="3364313" y="2844603"/>
            <a:ext cx="396842" cy="304834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3" name="Freeform 39"/>
          <p:cNvSpPr>
            <a:spLocks/>
          </p:cNvSpPr>
          <p:nvPr/>
        </p:nvSpPr>
        <p:spPr bwMode="auto">
          <a:xfrm>
            <a:off x="3080855" y="3279549"/>
            <a:ext cx="743499" cy="488850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4" name="Freeform 40"/>
          <p:cNvSpPr>
            <a:spLocks/>
          </p:cNvSpPr>
          <p:nvPr/>
        </p:nvSpPr>
        <p:spPr bwMode="auto">
          <a:xfrm>
            <a:off x="3284387" y="2636424"/>
            <a:ext cx="684948" cy="289964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5" name="Freeform 41"/>
          <p:cNvSpPr>
            <a:spLocks/>
          </p:cNvSpPr>
          <p:nvPr/>
        </p:nvSpPr>
        <p:spPr bwMode="auto">
          <a:xfrm>
            <a:off x="3355019" y="2324155"/>
            <a:ext cx="338292" cy="343868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6" name="Freeform 42"/>
          <p:cNvSpPr>
            <a:spLocks/>
          </p:cNvSpPr>
          <p:nvPr/>
        </p:nvSpPr>
        <p:spPr bwMode="auto">
          <a:xfrm>
            <a:off x="3827141" y="2325084"/>
            <a:ext cx="105948" cy="128254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" name="Freeform 43"/>
          <p:cNvSpPr>
            <a:spLocks/>
          </p:cNvSpPr>
          <p:nvPr/>
        </p:nvSpPr>
        <p:spPr bwMode="auto">
          <a:xfrm>
            <a:off x="3430299" y="2103892"/>
            <a:ext cx="460040" cy="292752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8" name="Freeform 44"/>
          <p:cNvSpPr>
            <a:spLocks/>
          </p:cNvSpPr>
          <p:nvPr/>
        </p:nvSpPr>
        <p:spPr bwMode="auto">
          <a:xfrm>
            <a:off x="3846658" y="2138280"/>
            <a:ext cx="121748" cy="232343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9" name="Freeform 45"/>
          <p:cNvSpPr>
            <a:spLocks/>
          </p:cNvSpPr>
          <p:nvPr/>
        </p:nvSpPr>
        <p:spPr bwMode="auto">
          <a:xfrm>
            <a:off x="3866175" y="1751661"/>
            <a:ext cx="133830" cy="241637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0" name="Freeform 46"/>
          <p:cNvSpPr>
            <a:spLocks/>
          </p:cNvSpPr>
          <p:nvPr/>
        </p:nvSpPr>
        <p:spPr bwMode="auto">
          <a:xfrm>
            <a:off x="3941454" y="1923594"/>
            <a:ext cx="287176" cy="126395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1" name="Freeform 47"/>
          <p:cNvSpPr>
            <a:spLocks/>
          </p:cNvSpPr>
          <p:nvPr/>
        </p:nvSpPr>
        <p:spPr bwMode="auto">
          <a:xfrm>
            <a:off x="3945171" y="2012815"/>
            <a:ext cx="149629" cy="110596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2" name="Freeform 48"/>
          <p:cNvSpPr>
            <a:spLocks/>
          </p:cNvSpPr>
          <p:nvPr/>
        </p:nvSpPr>
        <p:spPr bwMode="auto">
          <a:xfrm>
            <a:off x="3469332" y="1774895"/>
            <a:ext cx="509296" cy="401489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Freeform 49"/>
          <p:cNvSpPr>
            <a:spLocks/>
          </p:cNvSpPr>
          <p:nvPr/>
        </p:nvSpPr>
        <p:spPr bwMode="auto">
          <a:xfrm>
            <a:off x="3964688" y="2112257"/>
            <a:ext cx="149629" cy="84573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4" name="Freeform 50"/>
          <p:cNvSpPr>
            <a:spLocks/>
          </p:cNvSpPr>
          <p:nvPr/>
        </p:nvSpPr>
        <p:spPr bwMode="auto">
          <a:xfrm>
            <a:off x="3963759" y="1706121"/>
            <a:ext cx="157994" cy="272307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5" name="Freeform 51"/>
          <p:cNvSpPr>
            <a:spLocks/>
          </p:cNvSpPr>
          <p:nvPr/>
        </p:nvSpPr>
        <p:spPr bwMode="auto">
          <a:xfrm>
            <a:off x="4050191" y="2012815"/>
            <a:ext cx="74350" cy="60410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6" name="Group 52"/>
          <p:cNvGrpSpPr>
            <a:grpSpLocks/>
          </p:cNvGrpSpPr>
          <p:nvPr/>
        </p:nvGrpSpPr>
        <p:grpSpPr bwMode="auto">
          <a:xfrm>
            <a:off x="3313198" y="2396646"/>
            <a:ext cx="621750" cy="359667"/>
            <a:chOff x="4439" y="1997"/>
            <a:chExt cx="669" cy="387"/>
          </a:xfrm>
          <a:noFill/>
        </p:grpSpPr>
        <p:sp>
          <p:nvSpPr>
            <p:cNvPr id="347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9" name="Text Box 65"/>
          <p:cNvSpPr txBox="1">
            <a:spLocks noChangeArrowheads="1"/>
          </p:cNvSpPr>
          <p:nvPr/>
        </p:nvSpPr>
        <p:spPr bwMode="gray">
          <a:xfrm>
            <a:off x="1930407" y="326189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TX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0" name="Text Box 66"/>
          <p:cNvSpPr txBox="1">
            <a:spLocks noChangeArrowheads="1"/>
          </p:cNvSpPr>
          <p:nvPr/>
        </p:nvSpPr>
        <p:spPr bwMode="gray">
          <a:xfrm>
            <a:off x="3505668" y="339572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FL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1" name="Text Box 67"/>
          <p:cNvSpPr txBox="1">
            <a:spLocks noChangeArrowheads="1"/>
          </p:cNvSpPr>
          <p:nvPr/>
        </p:nvSpPr>
        <p:spPr bwMode="gray">
          <a:xfrm>
            <a:off x="1307822" y="2949622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NM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2" name="Text Box 68"/>
          <p:cNvSpPr txBox="1">
            <a:spLocks noChangeArrowheads="1"/>
          </p:cNvSpPr>
          <p:nvPr/>
        </p:nvSpPr>
        <p:spPr bwMode="gray">
          <a:xfrm>
            <a:off x="3238746" y="300921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GA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3" name="Text Box 69"/>
          <p:cNvSpPr txBox="1">
            <a:spLocks noChangeArrowheads="1"/>
          </p:cNvSpPr>
          <p:nvPr/>
        </p:nvSpPr>
        <p:spPr bwMode="gray">
          <a:xfrm>
            <a:off x="861723" y="2905012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AZ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4" name="Text Box 70"/>
          <p:cNvSpPr txBox="1">
            <a:spLocks noChangeArrowheads="1"/>
          </p:cNvSpPr>
          <p:nvPr/>
        </p:nvSpPr>
        <p:spPr bwMode="gray">
          <a:xfrm>
            <a:off x="271375" y="2580044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CA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5" name="Text Box 71"/>
          <p:cNvSpPr txBox="1">
            <a:spLocks noChangeArrowheads="1"/>
          </p:cNvSpPr>
          <p:nvPr/>
        </p:nvSpPr>
        <p:spPr bwMode="gray">
          <a:xfrm>
            <a:off x="1242047" y="2110500"/>
            <a:ext cx="3912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WY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6" name="Text Box 72"/>
          <p:cNvSpPr txBox="1">
            <a:spLocks noChangeArrowheads="1"/>
          </p:cNvSpPr>
          <p:nvPr/>
        </p:nvSpPr>
        <p:spPr bwMode="gray">
          <a:xfrm>
            <a:off x="568665" y="2369693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NV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7" name="Text Box 74"/>
          <p:cNvSpPr txBox="1">
            <a:spLocks noChangeArrowheads="1"/>
          </p:cNvSpPr>
          <p:nvPr/>
        </p:nvSpPr>
        <p:spPr bwMode="gray">
          <a:xfrm>
            <a:off x="2061332" y="2844602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OK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" name="Text Box 75"/>
          <p:cNvSpPr txBox="1">
            <a:spLocks noChangeArrowheads="1"/>
          </p:cNvSpPr>
          <p:nvPr/>
        </p:nvSpPr>
        <p:spPr bwMode="gray">
          <a:xfrm>
            <a:off x="2711893" y="3072706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MS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9" name="Text Box 76"/>
          <p:cNvSpPr txBox="1">
            <a:spLocks noChangeArrowheads="1"/>
          </p:cNvSpPr>
          <p:nvPr/>
        </p:nvSpPr>
        <p:spPr bwMode="gray">
          <a:xfrm>
            <a:off x="2491124" y="3251146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LA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0" name="Text Box 77"/>
          <p:cNvSpPr txBox="1">
            <a:spLocks noChangeArrowheads="1"/>
          </p:cNvSpPr>
          <p:nvPr/>
        </p:nvSpPr>
        <p:spPr bwMode="gray">
          <a:xfrm>
            <a:off x="1150547" y="1700545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MT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1" name="Text Box 78"/>
          <p:cNvSpPr txBox="1">
            <a:spLocks noChangeArrowheads="1"/>
          </p:cNvSpPr>
          <p:nvPr/>
        </p:nvSpPr>
        <p:spPr bwMode="gray">
          <a:xfrm>
            <a:off x="2955463" y="2761698"/>
            <a:ext cx="31691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TN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2" name="Text Box 81"/>
          <p:cNvSpPr txBox="1">
            <a:spLocks noChangeArrowheads="1"/>
          </p:cNvSpPr>
          <p:nvPr/>
        </p:nvSpPr>
        <p:spPr bwMode="gray">
          <a:xfrm>
            <a:off x="474886" y="1573228"/>
            <a:ext cx="3410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WA</a:t>
            </a:r>
          </a:p>
        </p:txBody>
      </p:sp>
      <p:sp>
        <p:nvSpPr>
          <p:cNvPr id="363" name="Text Box 82"/>
          <p:cNvSpPr txBox="1">
            <a:spLocks noChangeArrowheads="1"/>
          </p:cNvSpPr>
          <p:nvPr/>
        </p:nvSpPr>
        <p:spPr bwMode="gray">
          <a:xfrm>
            <a:off x="392177" y="1923594"/>
            <a:ext cx="3596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OR</a:t>
            </a:r>
          </a:p>
        </p:txBody>
      </p:sp>
      <p:sp>
        <p:nvSpPr>
          <p:cNvPr id="364" name="Text Box 83"/>
          <p:cNvSpPr txBox="1">
            <a:spLocks noChangeArrowheads="1"/>
          </p:cNvSpPr>
          <p:nvPr/>
        </p:nvSpPr>
        <p:spPr bwMode="gray">
          <a:xfrm>
            <a:off x="827859" y="1985463"/>
            <a:ext cx="28252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ID</a:t>
            </a:r>
          </a:p>
        </p:txBody>
      </p:sp>
      <p:sp>
        <p:nvSpPr>
          <p:cNvPr id="365" name="Text Box 84"/>
          <p:cNvSpPr txBox="1">
            <a:spLocks noChangeArrowheads="1"/>
          </p:cNvSpPr>
          <p:nvPr/>
        </p:nvSpPr>
        <p:spPr bwMode="gray">
          <a:xfrm>
            <a:off x="957865" y="2458913"/>
            <a:ext cx="3317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UT</a:t>
            </a:r>
          </a:p>
        </p:txBody>
      </p:sp>
      <p:sp>
        <p:nvSpPr>
          <p:cNvPr id="366" name="Text Box 85"/>
          <p:cNvSpPr txBox="1">
            <a:spLocks noChangeArrowheads="1"/>
          </p:cNvSpPr>
          <p:nvPr/>
        </p:nvSpPr>
        <p:spPr bwMode="gray">
          <a:xfrm>
            <a:off x="1416755" y="2514784"/>
            <a:ext cx="40148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CO</a:t>
            </a:r>
          </a:p>
        </p:txBody>
      </p:sp>
      <p:sp>
        <p:nvSpPr>
          <p:cNvPr id="367" name="Text Box 86"/>
          <p:cNvSpPr txBox="1">
            <a:spLocks noChangeArrowheads="1"/>
          </p:cNvSpPr>
          <p:nvPr/>
        </p:nvSpPr>
        <p:spPr bwMode="gray">
          <a:xfrm>
            <a:off x="1983483" y="2573858"/>
            <a:ext cx="3754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KS</a:t>
            </a:r>
          </a:p>
        </p:txBody>
      </p:sp>
      <p:sp>
        <p:nvSpPr>
          <p:cNvPr id="368" name="Text Box 87"/>
          <p:cNvSpPr txBox="1">
            <a:spLocks noChangeArrowheads="1"/>
          </p:cNvSpPr>
          <p:nvPr/>
        </p:nvSpPr>
        <p:spPr bwMode="gray">
          <a:xfrm>
            <a:off x="1858119" y="2291220"/>
            <a:ext cx="32156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369" name="Text Box 88"/>
          <p:cNvSpPr txBox="1">
            <a:spLocks noChangeArrowheads="1"/>
          </p:cNvSpPr>
          <p:nvPr/>
        </p:nvSpPr>
        <p:spPr bwMode="gray">
          <a:xfrm>
            <a:off x="1841689" y="2000116"/>
            <a:ext cx="321563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>
                <a:latin typeface="Arial" pitchFamily="34" charset="0"/>
                <a:cs typeface="Arial" pitchFamily="34" charset="0"/>
              </a:rPr>
              <a:t>SD</a:t>
            </a:r>
          </a:p>
        </p:txBody>
      </p:sp>
      <p:sp>
        <p:nvSpPr>
          <p:cNvPr id="370" name="Text Box 89"/>
          <p:cNvSpPr txBox="1">
            <a:spLocks noChangeArrowheads="1"/>
          </p:cNvSpPr>
          <p:nvPr/>
        </p:nvSpPr>
        <p:spPr bwMode="gray">
          <a:xfrm>
            <a:off x="1814011" y="1707058"/>
            <a:ext cx="36617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ND</a:t>
            </a:r>
          </a:p>
        </p:txBody>
      </p:sp>
      <p:sp>
        <p:nvSpPr>
          <p:cNvPr id="371" name="Text Box 90"/>
          <p:cNvSpPr txBox="1">
            <a:spLocks noChangeArrowheads="1"/>
          </p:cNvSpPr>
          <p:nvPr/>
        </p:nvSpPr>
        <p:spPr bwMode="gray">
          <a:xfrm>
            <a:off x="2238943" y="1849354"/>
            <a:ext cx="3475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MN</a:t>
            </a:r>
          </a:p>
        </p:txBody>
      </p:sp>
      <p:sp>
        <p:nvSpPr>
          <p:cNvPr id="372" name="Text Box 91"/>
          <p:cNvSpPr txBox="1">
            <a:spLocks noChangeArrowheads="1"/>
          </p:cNvSpPr>
          <p:nvPr/>
        </p:nvSpPr>
        <p:spPr bwMode="gray">
          <a:xfrm>
            <a:off x="2588809" y="1959738"/>
            <a:ext cx="34758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WI</a:t>
            </a:r>
          </a:p>
        </p:txBody>
      </p:sp>
      <p:sp>
        <p:nvSpPr>
          <p:cNvPr id="373" name="Text Box 92"/>
          <p:cNvSpPr txBox="1">
            <a:spLocks noChangeArrowheads="1"/>
          </p:cNvSpPr>
          <p:nvPr/>
        </p:nvSpPr>
        <p:spPr bwMode="gray">
          <a:xfrm>
            <a:off x="2981833" y="2063937"/>
            <a:ext cx="32992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MI</a:t>
            </a:r>
          </a:p>
        </p:txBody>
      </p:sp>
      <p:sp>
        <p:nvSpPr>
          <p:cNvPr id="374" name="Text Box 93"/>
          <p:cNvSpPr txBox="1">
            <a:spLocks noChangeArrowheads="1"/>
          </p:cNvSpPr>
          <p:nvPr/>
        </p:nvSpPr>
        <p:spPr bwMode="gray">
          <a:xfrm>
            <a:off x="2348501" y="2210465"/>
            <a:ext cx="27881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IA</a:t>
            </a:r>
          </a:p>
        </p:txBody>
      </p:sp>
      <p:sp>
        <p:nvSpPr>
          <p:cNvPr id="375" name="Text Box 94"/>
          <p:cNvSpPr txBox="1">
            <a:spLocks noChangeArrowheads="1"/>
          </p:cNvSpPr>
          <p:nvPr/>
        </p:nvSpPr>
        <p:spPr bwMode="gray">
          <a:xfrm>
            <a:off x="2429430" y="2571578"/>
            <a:ext cx="342940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MO</a:t>
            </a:r>
          </a:p>
        </p:txBody>
      </p:sp>
      <p:sp>
        <p:nvSpPr>
          <p:cNvPr id="376" name="Text Box 95"/>
          <p:cNvSpPr txBox="1">
            <a:spLocks noChangeArrowheads="1"/>
          </p:cNvSpPr>
          <p:nvPr/>
        </p:nvSpPr>
        <p:spPr bwMode="gray">
          <a:xfrm>
            <a:off x="2456779" y="2906130"/>
            <a:ext cx="307624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AR</a:t>
            </a:r>
          </a:p>
        </p:txBody>
      </p:sp>
      <p:sp>
        <p:nvSpPr>
          <p:cNvPr id="377" name="Text Box 96"/>
          <p:cNvSpPr txBox="1">
            <a:spLocks noChangeArrowheads="1"/>
          </p:cNvSpPr>
          <p:nvPr/>
        </p:nvSpPr>
        <p:spPr bwMode="gray">
          <a:xfrm>
            <a:off x="2691238" y="2384672"/>
            <a:ext cx="30948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IL</a:t>
            </a:r>
          </a:p>
        </p:txBody>
      </p:sp>
      <p:sp>
        <p:nvSpPr>
          <p:cNvPr id="378" name="Text Box 97"/>
          <p:cNvSpPr txBox="1">
            <a:spLocks noChangeArrowheads="1"/>
          </p:cNvSpPr>
          <p:nvPr/>
        </p:nvSpPr>
        <p:spPr bwMode="gray">
          <a:xfrm>
            <a:off x="2916377" y="2359274"/>
            <a:ext cx="289965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IN</a:t>
            </a:r>
          </a:p>
        </p:txBody>
      </p:sp>
      <p:sp>
        <p:nvSpPr>
          <p:cNvPr id="379" name="Text Box 98"/>
          <p:cNvSpPr txBox="1">
            <a:spLocks noChangeArrowheads="1"/>
          </p:cNvSpPr>
          <p:nvPr/>
        </p:nvSpPr>
        <p:spPr bwMode="gray">
          <a:xfrm>
            <a:off x="3128253" y="2291312"/>
            <a:ext cx="320040" cy="2983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OH</a:t>
            </a:r>
          </a:p>
        </p:txBody>
      </p:sp>
      <p:sp>
        <p:nvSpPr>
          <p:cNvPr id="380" name="Text Box 99"/>
          <p:cNvSpPr txBox="1">
            <a:spLocks noChangeArrowheads="1"/>
          </p:cNvSpPr>
          <p:nvPr/>
        </p:nvSpPr>
        <p:spPr bwMode="gray">
          <a:xfrm>
            <a:off x="3077094" y="2575607"/>
            <a:ext cx="36125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KY</a:t>
            </a:r>
          </a:p>
        </p:txBody>
      </p:sp>
      <p:sp>
        <p:nvSpPr>
          <p:cNvPr id="381" name="Text Box 100"/>
          <p:cNvSpPr txBox="1">
            <a:spLocks noChangeArrowheads="1"/>
          </p:cNvSpPr>
          <p:nvPr/>
        </p:nvSpPr>
        <p:spPr bwMode="gray">
          <a:xfrm>
            <a:off x="3322327" y="2450447"/>
            <a:ext cx="324351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WV</a:t>
            </a:r>
          </a:p>
        </p:txBody>
      </p:sp>
      <p:sp>
        <p:nvSpPr>
          <p:cNvPr id="382" name="Text Box 101"/>
          <p:cNvSpPr txBox="1">
            <a:spLocks noChangeArrowheads="1"/>
          </p:cNvSpPr>
          <p:nvPr/>
        </p:nvSpPr>
        <p:spPr bwMode="gray">
          <a:xfrm>
            <a:off x="3557913" y="2482358"/>
            <a:ext cx="30825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VA</a:t>
            </a:r>
          </a:p>
        </p:txBody>
      </p:sp>
      <p:sp>
        <p:nvSpPr>
          <p:cNvPr id="383" name="Text Box 102"/>
          <p:cNvSpPr txBox="1">
            <a:spLocks noChangeArrowheads="1"/>
          </p:cNvSpPr>
          <p:nvPr/>
        </p:nvSpPr>
        <p:spPr bwMode="gray">
          <a:xfrm>
            <a:off x="3564364" y="2677295"/>
            <a:ext cx="35661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NC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4" name="Text Box 103"/>
          <p:cNvSpPr txBox="1">
            <a:spLocks noChangeArrowheads="1"/>
          </p:cNvSpPr>
          <p:nvPr/>
        </p:nvSpPr>
        <p:spPr bwMode="gray">
          <a:xfrm>
            <a:off x="3470262" y="2869383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SC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5" name="Text Box 104"/>
          <p:cNvSpPr txBox="1">
            <a:spLocks noChangeArrowheads="1"/>
          </p:cNvSpPr>
          <p:nvPr/>
        </p:nvSpPr>
        <p:spPr bwMode="gray">
          <a:xfrm>
            <a:off x="2967472" y="3049588"/>
            <a:ext cx="324351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AL</a:t>
            </a:r>
          </a:p>
        </p:txBody>
      </p:sp>
      <p:sp>
        <p:nvSpPr>
          <p:cNvPr id="386" name="Text Box 105"/>
          <p:cNvSpPr txBox="1">
            <a:spLocks noChangeArrowheads="1"/>
          </p:cNvSpPr>
          <p:nvPr/>
        </p:nvSpPr>
        <p:spPr bwMode="gray">
          <a:xfrm>
            <a:off x="3498027" y="2161623"/>
            <a:ext cx="35130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PA</a:t>
            </a:r>
          </a:p>
        </p:txBody>
      </p:sp>
      <p:sp>
        <p:nvSpPr>
          <p:cNvPr id="387" name="Text Box 106"/>
          <p:cNvSpPr txBox="1">
            <a:spLocks noChangeArrowheads="1"/>
          </p:cNvSpPr>
          <p:nvPr/>
        </p:nvSpPr>
        <p:spPr bwMode="gray">
          <a:xfrm>
            <a:off x="3652210" y="1901377"/>
            <a:ext cx="329927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NY</a:t>
            </a:r>
          </a:p>
        </p:txBody>
      </p:sp>
      <p:sp>
        <p:nvSpPr>
          <p:cNvPr id="388" name="Text Box 107"/>
          <p:cNvSpPr txBox="1">
            <a:spLocks noChangeArrowheads="1"/>
          </p:cNvSpPr>
          <p:nvPr/>
        </p:nvSpPr>
        <p:spPr bwMode="gray">
          <a:xfrm>
            <a:off x="4008470" y="1594393"/>
            <a:ext cx="317846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ME</a:t>
            </a:r>
          </a:p>
        </p:txBody>
      </p:sp>
      <p:sp>
        <p:nvSpPr>
          <p:cNvPr id="389" name="Text Box 108"/>
          <p:cNvSpPr txBox="1">
            <a:spLocks noChangeArrowheads="1"/>
          </p:cNvSpPr>
          <p:nvPr/>
        </p:nvSpPr>
        <p:spPr bwMode="gray">
          <a:xfrm>
            <a:off x="3886730" y="2527483"/>
            <a:ext cx="3122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DC</a:t>
            </a:r>
          </a:p>
        </p:txBody>
      </p:sp>
      <p:sp>
        <p:nvSpPr>
          <p:cNvPr id="390" name="Text Box 109"/>
          <p:cNvSpPr txBox="1">
            <a:spLocks noChangeArrowheads="1"/>
          </p:cNvSpPr>
          <p:nvPr/>
        </p:nvSpPr>
        <p:spPr bwMode="gray">
          <a:xfrm>
            <a:off x="3939806" y="2425565"/>
            <a:ext cx="35687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MD</a:t>
            </a:r>
          </a:p>
        </p:txBody>
      </p:sp>
      <p:sp>
        <p:nvSpPr>
          <p:cNvPr id="391" name="Text Box 110"/>
          <p:cNvSpPr txBox="1">
            <a:spLocks noChangeArrowheads="1"/>
          </p:cNvSpPr>
          <p:nvPr/>
        </p:nvSpPr>
        <p:spPr bwMode="gray">
          <a:xfrm>
            <a:off x="4029026" y="2319413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DE</a:t>
            </a:r>
          </a:p>
        </p:txBody>
      </p:sp>
      <p:sp>
        <p:nvSpPr>
          <p:cNvPr id="392" name="Text Box 111"/>
          <p:cNvSpPr txBox="1">
            <a:spLocks noChangeArrowheads="1"/>
          </p:cNvSpPr>
          <p:nvPr/>
        </p:nvSpPr>
        <p:spPr bwMode="gray">
          <a:xfrm>
            <a:off x="3893244" y="2174024"/>
            <a:ext cx="301752" cy="1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NJ</a:t>
            </a:r>
          </a:p>
        </p:txBody>
      </p:sp>
      <p:sp>
        <p:nvSpPr>
          <p:cNvPr id="393" name="Text Box 112"/>
          <p:cNvSpPr txBox="1">
            <a:spLocks noChangeArrowheads="1"/>
          </p:cNvSpPr>
          <p:nvPr/>
        </p:nvSpPr>
        <p:spPr bwMode="gray">
          <a:xfrm>
            <a:off x="4052471" y="2174322"/>
            <a:ext cx="32105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CT</a:t>
            </a:r>
          </a:p>
        </p:txBody>
      </p:sp>
      <p:sp>
        <p:nvSpPr>
          <p:cNvPr id="394" name="Text Box 113"/>
          <p:cNvSpPr txBox="1">
            <a:spLocks noChangeArrowheads="1"/>
          </p:cNvSpPr>
          <p:nvPr/>
        </p:nvSpPr>
        <p:spPr bwMode="gray">
          <a:xfrm>
            <a:off x="4109778" y="2072403"/>
            <a:ext cx="30175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RI</a:t>
            </a:r>
          </a:p>
        </p:txBody>
      </p:sp>
      <p:sp>
        <p:nvSpPr>
          <p:cNvPr id="395" name="Text Box 114"/>
          <p:cNvSpPr txBox="1">
            <a:spLocks noChangeArrowheads="1"/>
          </p:cNvSpPr>
          <p:nvPr/>
        </p:nvSpPr>
        <p:spPr bwMode="gray">
          <a:xfrm>
            <a:off x="4162855" y="1955821"/>
            <a:ext cx="32662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MA</a:t>
            </a:r>
          </a:p>
        </p:txBody>
      </p:sp>
      <p:sp>
        <p:nvSpPr>
          <p:cNvPr id="396" name="Text Box 115"/>
          <p:cNvSpPr txBox="1">
            <a:spLocks noChangeArrowheads="1"/>
          </p:cNvSpPr>
          <p:nvPr/>
        </p:nvSpPr>
        <p:spPr bwMode="gray">
          <a:xfrm>
            <a:off x="3810209" y="1496707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NH</a:t>
            </a:r>
          </a:p>
        </p:txBody>
      </p:sp>
      <p:sp>
        <p:nvSpPr>
          <p:cNvPr id="397" name="Text Box 116"/>
          <p:cNvSpPr txBox="1">
            <a:spLocks noChangeArrowheads="1"/>
          </p:cNvSpPr>
          <p:nvPr/>
        </p:nvSpPr>
        <p:spPr bwMode="gray">
          <a:xfrm>
            <a:off x="3672719" y="1543597"/>
            <a:ext cx="32992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VT</a:t>
            </a:r>
          </a:p>
        </p:txBody>
      </p:sp>
      <p:sp>
        <p:nvSpPr>
          <p:cNvPr id="398" name="Line 118"/>
          <p:cNvSpPr>
            <a:spLocks noChangeShapeType="1"/>
          </p:cNvSpPr>
          <p:nvPr/>
        </p:nvSpPr>
        <p:spPr bwMode="auto">
          <a:xfrm flipH="1" flipV="1">
            <a:off x="3827141" y="1700545"/>
            <a:ext cx="89220" cy="1338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" name="Line 119"/>
          <p:cNvSpPr>
            <a:spLocks noChangeShapeType="1"/>
          </p:cNvSpPr>
          <p:nvPr/>
        </p:nvSpPr>
        <p:spPr bwMode="auto">
          <a:xfrm flipH="1" flipV="1">
            <a:off x="3960971" y="1655935"/>
            <a:ext cx="44610" cy="89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0" name="Line 120"/>
          <p:cNvSpPr>
            <a:spLocks noChangeShapeType="1"/>
          </p:cNvSpPr>
          <p:nvPr/>
        </p:nvSpPr>
        <p:spPr bwMode="auto">
          <a:xfrm>
            <a:off x="4139410" y="2012815"/>
            <a:ext cx="89220" cy="446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1" name="Line 121"/>
          <p:cNvSpPr>
            <a:spLocks noChangeShapeType="1"/>
          </p:cNvSpPr>
          <p:nvPr/>
        </p:nvSpPr>
        <p:spPr bwMode="auto">
          <a:xfrm>
            <a:off x="4094801" y="2057424"/>
            <a:ext cx="89220" cy="89220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2" name="Line 122"/>
          <p:cNvSpPr>
            <a:spLocks noChangeShapeType="1"/>
          </p:cNvSpPr>
          <p:nvPr/>
        </p:nvSpPr>
        <p:spPr bwMode="auto">
          <a:xfrm>
            <a:off x="4005580" y="2057424"/>
            <a:ext cx="133830" cy="178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3" name="Line 123"/>
          <p:cNvSpPr>
            <a:spLocks noChangeShapeType="1"/>
          </p:cNvSpPr>
          <p:nvPr/>
        </p:nvSpPr>
        <p:spPr bwMode="auto">
          <a:xfrm>
            <a:off x="3737921" y="2414303"/>
            <a:ext cx="223050" cy="178439"/>
          </a:xfrm>
          <a:prstGeom prst="lin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4" name="Line 124"/>
          <p:cNvSpPr>
            <a:spLocks noChangeShapeType="1"/>
          </p:cNvSpPr>
          <p:nvPr/>
        </p:nvSpPr>
        <p:spPr bwMode="auto">
          <a:xfrm>
            <a:off x="3782531" y="2414303"/>
            <a:ext cx="223050" cy="89220"/>
          </a:xfrm>
          <a:prstGeom prst="lin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5" name="Line 125"/>
          <p:cNvSpPr>
            <a:spLocks noChangeShapeType="1"/>
          </p:cNvSpPr>
          <p:nvPr/>
        </p:nvSpPr>
        <p:spPr bwMode="auto">
          <a:xfrm>
            <a:off x="3871751" y="2369693"/>
            <a:ext cx="223050" cy="44610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6" name="Oval 405"/>
          <p:cNvSpPr/>
          <p:nvPr/>
        </p:nvSpPr>
        <p:spPr>
          <a:xfrm>
            <a:off x="3693311" y="2387538"/>
            <a:ext cx="44610" cy="267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1244597" y="992014"/>
            <a:ext cx="2133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Affordable Care Act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823544" y="5105400"/>
            <a:ext cx="3061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% of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nonelderly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uninsured</a:t>
            </a:r>
          </a:p>
        </p:txBody>
      </p:sp>
      <p:sp>
        <p:nvSpPr>
          <p:cNvPr id="285" name="Rectangle 66"/>
          <p:cNvSpPr>
            <a:spLocks noChangeArrowheads="1"/>
          </p:cNvSpPr>
          <p:nvPr/>
        </p:nvSpPr>
        <p:spPr bwMode="auto">
          <a:xfrm>
            <a:off x="4702712" y="4441631"/>
            <a:ext cx="182880" cy="182880"/>
          </a:xfrm>
          <a:prstGeom prst="rect">
            <a:avLst/>
          </a:pr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2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Text Box 5"/>
          <p:cNvSpPr txBox="1">
            <a:spLocks noChangeArrowheads="1"/>
          </p:cNvSpPr>
          <p:nvPr/>
        </p:nvSpPr>
        <p:spPr bwMode="auto">
          <a:xfrm>
            <a:off x="0" y="838200"/>
            <a:ext cx="701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ea typeface="ＭＳ Ｐゴシック" pitchFamily="-111" charset="-128"/>
              </a:rPr>
              <a:t>Annual premium amount paid by policy holder and premium tax credit</a:t>
            </a:r>
          </a:p>
        </p:txBody>
      </p:sp>
      <p:sp>
        <p:nvSpPr>
          <p:cNvPr id="275468" name="Rectangle 2"/>
          <p:cNvSpPr>
            <a:spLocks noChangeArrowheads="1"/>
          </p:cNvSpPr>
          <p:nvPr/>
        </p:nvSpPr>
        <p:spPr bwMode="auto">
          <a:xfrm>
            <a:off x="0" y="91440"/>
            <a:ext cx="9144000" cy="731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/>
              <a:t>Exhibit 9. Annual Premium Amount and Tax Credits </a:t>
            </a:r>
            <a:br>
              <a:rPr lang="en-US" sz="2000" b="1" dirty="0" smtClean="0"/>
            </a:br>
            <a:r>
              <a:rPr lang="en-US" sz="2000" b="1" dirty="0" smtClean="0"/>
              <a:t>for a Family of Four Under the Affordable Care Act, 2014</a:t>
            </a:r>
          </a:p>
        </p:txBody>
      </p:sp>
      <p:sp>
        <p:nvSpPr>
          <p:cNvPr id="275481" name="Text Box 6"/>
          <p:cNvSpPr txBox="1">
            <a:spLocks noChangeArrowheads="1"/>
          </p:cNvSpPr>
          <p:nvPr/>
        </p:nvSpPr>
        <p:spPr bwMode="auto">
          <a:xfrm>
            <a:off x="43960" y="5799992"/>
            <a:ext cx="80332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Notes: For an family of four, policy holder age 40, in a medium-cost area in 2014. Premium estimates are based 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on an actuarial value of 0.70. Actuarial value is the average percent of medical costs covered by a health plan. 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FPL refers to federal poverty level.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11" charset="-128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</a:rPr>
              <a:t>Premium estimates are from Kaiser Family Foundation Health Reform Subsidy Calculator </a:t>
            </a:r>
            <a:r>
              <a:rPr lang="en-US" sz="1200" dirty="0" smtClean="0">
                <a:solidFill>
                  <a:srgbClr val="000000"/>
                </a:solidFill>
                <a:hlinkClick r:id="rId3"/>
              </a:rPr>
              <a:t>http://healthreform.kff.org/Subsidycalculator.aspx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317442038"/>
              </p:ext>
            </p:extLst>
          </p:nvPr>
        </p:nvGraphicFramePr>
        <p:xfrm>
          <a:off x="70336" y="1066797"/>
          <a:ext cx="8991600" cy="44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2156442" y="1698821"/>
            <a:ext cx="152400" cy="15240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</a:endParaRP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2324059" y="1622621"/>
            <a:ext cx="39741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Required premium payment by policy holder</a:t>
            </a:r>
          </a:p>
        </p:txBody>
      </p:sp>
      <p:sp>
        <p:nvSpPr>
          <p:cNvPr id="275467" name="Text Box 11"/>
          <p:cNvSpPr txBox="1">
            <a:spLocks noChangeArrowheads="1"/>
          </p:cNvSpPr>
          <p:nvPr/>
        </p:nvSpPr>
        <p:spPr bwMode="auto">
          <a:xfrm>
            <a:off x="2324059" y="1342783"/>
            <a:ext cx="17988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Premium tax credit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156442" y="1417569"/>
            <a:ext cx="152400" cy="1524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1392" y="4232029"/>
            <a:ext cx="914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err="1" smtClean="0">
                <a:solidFill>
                  <a:srgbClr val="000000"/>
                </a:solidFill>
              </a:rPr>
              <a:t>Contri</a:t>
            </a:r>
            <a:r>
              <a:rPr lang="en-US" sz="1100" b="1" dirty="0" smtClean="0">
                <a:solidFill>
                  <a:srgbClr val="000000"/>
                </a:solidFill>
              </a:rPr>
              <a:t>-</a:t>
            </a:r>
            <a:br>
              <a:rPr lang="en-US" sz="1100" b="1" dirty="0" smtClean="0">
                <a:solidFill>
                  <a:srgbClr val="000000"/>
                </a:solidFill>
              </a:rPr>
            </a:br>
            <a:r>
              <a:rPr lang="en-US" sz="1100" b="1" dirty="0" err="1" smtClean="0">
                <a:solidFill>
                  <a:srgbClr val="000000"/>
                </a:solidFill>
              </a:rPr>
              <a:t>bution</a:t>
            </a:r>
            <a:r>
              <a:rPr lang="en-US" sz="1100" b="1" dirty="0" smtClean="0">
                <a:solidFill>
                  <a:srgbClr val="000000"/>
                </a:solidFill>
              </a:rPr>
              <a:t> </a:t>
            </a:r>
            <a:br>
              <a:rPr lang="en-US" sz="1100" b="1" dirty="0" smtClean="0">
                <a:solidFill>
                  <a:srgbClr val="000000"/>
                </a:solidFill>
              </a:rPr>
            </a:br>
            <a:r>
              <a:rPr lang="en-US" sz="1100" b="1" dirty="0" smtClean="0">
                <a:solidFill>
                  <a:srgbClr val="000000"/>
                </a:solidFill>
              </a:rPr>
              <a:t>capped at 3.3% of income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4169835"/>
            <a:ext cx="84699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err="1" smtClean="0">
                <a:solidFill>
                  <a:srgbClr val="000000"/>
                </a:solidFill>
              </a:rPr>
              <a:t>Contri</a:t>
            </a:r>
            <a:r>
              <a:rPr lang="en-US" sz="1100" b="1" dirty="0" smtClean="0">
                <a:solidFill>
                  <a:srgbClr val="000000"/>
                </a:solidFill>
              </a:rPr>
              <a:t>-</a:t>
            </a:r>
            <a:br>
              <a:rPr lang="en-US" sz="1100" b="1" dirty="0" smtClean="0">
                <a:solidFill>
                  <a:srgbClr val="000000"/>
                </a:solidFill>
              </a:rPr>
            </a:br>
            <a:r>
              <a:rPr lang="en-US" sz="1100" b="1" dirty="0" err="1" smtClean="0">
                <a:solidFill>
                  <a:srgbClr val="000000"/>
                </a:solidFill>
              </a:rPr>
              <a:t>bution</a:t>
            </a:r>
            <a:r>
              <a:rPr lang="en-US" sz="1100" b="1" dirty="0" smtClean="0">
                <a:solidFill>
                  <a:srgbClr val="000000"/>
                </a:solidFill>
              </a:rPr>
              <a:t> </a:t>
            </a:r>
            <a:br>
              <a:rPr lang="en-US" sz="1100" b="1" dirty="0" smtClean="0">
                <a:solidFill>
                  <a:srgbClr val="000000"/>
                </a:solidFill>
              </a:rPr>
            </a:br>
            <a:r>
              <a:rPr lang="en-US" sz="1100" b="1" dirty="0" smtClean="0">
                <a:solidFill>
                  <a:srgbClr val="000000"/>
                </a:solidFill>
              </a:rPr>
              <a:t>capped at 4.0% of income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87008" y="3775114"/>
            <a:ext cx="8557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err="1" smtClean="0">
                <a:solidFill>
                  <a:srgbClr val="000000"/>
                </a:solidFill>
              </a:rPr>
              <a:t>Contri</a:t>
            </a:r>
            <a:r>
              <a:rPr lang="en-US" sz="1100" b="1" dirty="0" smtClean="0">
                <a:solidFill>
                  <a:srgbClr val="000000"/>
                </a:solidFill>
              </a:rPr>
              <a:t>-</a:t>
            </a:r>
            <a:br>
              <a:rPr lang="en-US" sz="1100" b="1" dirty="0" smtClean="0">
                <a:solidFill>
                  <a:srgbClr val="000000"/>
                </a:solidFill>
              </a:rPr>
            </a:br>
            <a:r>
              <a:rPr lang="en-US" sz="1100" b="1" dirty="0" err="1" smtClean="0">
                <a:solidFill>
                  <a:srgbClr val="000000"/>
                </a:solidFill>
              </a:rPr>
              <a:t>bution</a:t>
            </a:r>
            <a:r>
              <a:rPr lang="en-US" sz="1100" b="1" dirty="0" smtClean="0">
                <a:solidFill>
                  <a:srgbClr val="000000"/>
                </a:solidFill>
              </a:rPr>
              <a:t> </a:t>
            </a:r>
            <a:br>
              <a:rPr lang="en-US" sz="1100" b="1" dirty="0" smtClean="0">
                <a:solidFill>
                  <a:srgbClr val="000000"/>
                </a:solidFill>
              </a:rPr>
            </a:br>
            <a:r>
              <a:rPr lang="en-US" sz="1100" b="1" dirty="0" smtClean="0">
                <a:solidFill>
                  <a:srgbClr val="000000"/>
                </a:solidFill>
              </a:rPr>
              <a:t>capped at 6.3% of income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49816" y="3354710"/>
            <a:ext cx="8557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err="1" smtClean="0">
                <a:solidFill>
                  <a:srgbClr val="000000"/>
                </a:solidFill>
              </a:rPr>
              <a:t>Contri</a:t>
            </a:r>
            <a:r>
              <a:rPr lang="en-US" sz="1100" b="1" dirty="0" smtClean="0">
                <a:solidFill>
                  <a:srgbClr val="000000"/>
                </a:solidFill>
              </a:rPr>
              <a:t>-</a:t>
            </a:r>
            <a:br>
              <a:rPr lang="en-US" sz="1100" b="1" dirty="0" smtClean="0">
                <a:solidFill>
                  <a:srgbClr val="000000"/>
                </a:solidFill>
              </a:rPr>
            </a:br>
            <a:r>
              <a:rPr lang="en-US" sz="1100" b="1" dirty="0" err="1" smtClean="0">
                <a:solidFill>
                  <a:srgbClr val="000000"/>
                </a:solidFill>
              </a:rPr>
              <a:t>bution</a:t>
            </a:r>
            <a:r>
              <a:rPr lang="en-US" sz="1100" b="1" dirty="0" smtClean="0">
                <a:solidFill>
                  <a:srgbClr val="000000"/>
                </a:solidFill>
              </a:rPr>
              <a:t> </a:t>
            </a:r>
            <a:br>
              <a:rPr lang="en-US" sz="1100" b="1" dirty="0" smtClean="0">
                <a:solidFill>
                  <a:srgbClr val="000000"/>
                </a:solidFill>
              </a:rPr>
            </a:br>
            <a:r>
              <a:rPr lang="en-US" sz="1100" b="1" dirty="0" smtClean="0">
                <a:solidFill>
                  <a:srgbClr val="000000"/>
                </a:solidFill>
              </a:rPr>
              <a:t>capped at 8.05% of income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8488" y="2874113"/>
            <a:ext cx="85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err="1" smtClean="0">
                <a:solidFill>
                  <a:srgbClr val="000000"/>
                </a:solidFill>
              </a:rPr>
              <a:t>Contri</a:t>
            </a:r>
            <a:r>
              <a:rPr lang="en-US" sz="1100" b="1" dirty="0" smtClean="0">
                <a:solidFill>
                  <a:srgbClr val="000000"/>
                </a:solidFill>
              </a:rPr>
              <a:t>-</a:t>
            </a:r>
            <a:br>
              <a:rPr lang="en-US" sz="1100" b="1" dirty="0" smtClean="0">
                <a:solidFill>
                  <a:srgbClr val="000000"/>
                </a:solidFill>
              </a:rPr>
            </a:br>
            <a:r>
              <a:rPr lang="en-US" sz="1100" b="1" dirty="0" err="1" smtClean="0">
                <a:solidFill>
                  <a:srgbClr val="000000"/>
                </a:solidFill>
              </a:rPr>
              <a:t>bution</a:t>
            </a:r>
            <a:r>
              <a:rPr lang="en-US" sz="1100" b="1" dirty="0" smtClean="0">
                <a:solidFill>
                  <a:srgbClr val="000000"/>
                </a:solidFill>
              </a:rPr>
              <a:t> </a:t>
            </a:r>
            <a:br>
              <a:rPr lang="en-US" sz="1100" b="1" dirty="0" smtClean="0">
                <a:solidFill>
                  <a:srgbClr val="000000"/>
                </a:solidFill>
              </a:rPr>
            </a:br>
            <a:r>
              <a:rPr lang="en-US" sz="1100" b="1" dirty="0" smtClean="0">
                <a:solidFill>
                  <a:srgbClr val="000000"/>
                </a:solidFill>
              </a:rPr>
              <a:t>capped at 9.5% of income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0080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$32,326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21168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$35,137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75184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$46,850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7992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$58,562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97872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$70,275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72400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$117,125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75483" name="Text Box 27"/>
          <p:cNvSpPr txBox="1">
            <a:spLocks noChangeArrowheads="1"/>
          </p:cNvSpPr>
          <p:nvPr/>
        </p:nvSpPr>
        <p:spPr bwMode="auto">
          <a:xfrm>
            <a:off x="7112651" y="1889796"/>
            <a:ext cx="19636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</a:rPr>
              <a:t>Full premium = $12,130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2167465"/>
            <a:ext cx="7772400" cy="0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93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231815"/>
              </p:ext>
            </p:extLst>
          </p:nvPr>
        </p:nvGraphicFramePr>
        <p:xfrm>
          <a:off x="178778" y="1540162"/>
          <a:ext cx="8765926" cy="3466226"/>
        </p:xfrm>
        <a:graphic>
          <a:graphicData uri="http://schemas.openxmlformats.org/drawingml/2006/table">
            <a:tbl>
              <a:tblPr/>
              <a:tblGrid>
                <a:gridCol w="4193926"/>
                <a:gridCol w="2286000"/>
                <a:gridCol w="2286000"/>
              </a:tblGrid>
              <a:tr h="502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Affordable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Care Act</a:t>
                      </a:r>
                      <a:endParaRPr lang="en-US" sz="1400" b="1" i="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(tax credits</a:t>
                      </a:r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Romney 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ax </a:t>
                      </a:r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deductions)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Number of </a:t>
                      </a:r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tax credit/deduction recipients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0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Among </a:t>
                      </a:r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those previously uninsured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10.4 million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 million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9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Among </a:t>
                      </a:r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those previously insured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9.9 million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8.9 million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65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Average </a:t>
                      </a:r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tax credit/deduction </a:t>
                      </a:r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 </a:t>
                      </a:r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recipient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Among </a:t>
                      </a:r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those previously uninsured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$3,928.91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$1,880.00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Among </a:t>
                      </a:r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those previously insured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$4,548.84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$2,567.75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65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dollars of </a:t>
                      </a:r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tax credits/deductions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Among </a:t>
                      </a:r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those previously uninsured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$40.9 billion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$1.9 billion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138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Among </a:t>
                      </a:r>
                      <a:r>
                        <a:rPr lang="en-US" sz="14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those previously insured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$45.2 billion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$22.9 billion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91440"/>
            <a:ext cx="9144000" cy="1015663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sz="2000" b="1" dirty="0">
                <a:cs typeface="Arial" charset="0"/>
              </a:rPr>
              <a:t>Exhibit </a:t>
            </a:r>
            <a:r>
              <a:rPr lang="en-US" sz="2000" b="1" dirty="0" smtClean="0">
                <a:cs typeface="Arial" charset="0"/>
              </a:rPr>
              <a:t>10.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Premium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Tax Credits and Tax Deductions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Under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Affordable Care Act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Governor Romney’s Plan, 2016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>
                <a:latin typeface="Arial" pitchFamily="34" charset="0"/>
                <a:cs typeface="Arial" pitchFamily="34" charset="0"/>
              </a:rPr>
            </a:b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440" y="1157648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Nonelderly population, ages 0–64</a:t>
            </a:r>
            <a:endParaRPr lang="en-US" sz="1600" b="1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3960" y="5612424"/>
            <a:ext cx="80332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Note: Baseline scenario is if the Affordable Care Act had not been enacted in </a:t>
            </a:r>
            <a:r>
              <a:rPr lang="en-US" sz="1200" dirty="0" smtClean="0"/>
              <a:t>2010; Affordable Care Act is full implementation of the law; Romney plan includes </a:t>
            </a:r>
            <a:r>
              <a:rPr lang="en-US" sz="1200" dirty="0"/>
              <a:t>full repeal of the Affordable Care Act and replacement with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state block </a:t>
            </a:r>
            <a:r>
              <a:rPr lang="en-US" sz="1200" dirty="0"/>
              <a:t>grants for the Medicaid program and equalization of the tax treatment of individually purchased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health </a:t>
            </a:r>
            <a:r>
              <a:rPr lang="en-US" sz="1200" dirty="0"/>
              <a:t>plans </a:t>
            </a:r>
            <a:r>
              <a:rPr lang="en-US" sz="1200" dirty="0" smtClean="0"/>
              <a:t>and </a:t>
            </a:r>
            <a:r>
              <a:rPr lang="en-US" sz="1200" dirty="0"/>
              <a:t>employer plans.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Estimates by Jonathan Gruber and Sean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Sall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of MIT using the Gruber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Microsimulation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Commonwealth Fund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355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31032052"/>
              </p:ext>
            </p:extLst>
          </p:nvPr>
        </p:nvGraphicFramePr>
        <p:xfrm>
          <a:off x="126024" y="1524000"/>
          <a:ext cx="882161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76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11. </a:t>
            </a:r>
            <a:r>
              <a:rPr lang="en-US" sz="2000" b="1" dirty="0" smtClean="0">
                <a:solidFill>
                  <a:srgbClr val="000000"/>
                </a:solidFill>
              </a:rPr>
              <a:t>Average Percent of Income Spent on Health Care </a:t>
            </a:r>
            <a:br>
              <a:rPr lang="en-US" sz="2000" b="1" dirty="0" smtClean="0">
                <a:solidFill>
                  <a:srgbClr val="000000"/>
                </a:solidFill>
              </a:rPr>
            </a:br>
            <a:r>
              <a:rPr lang="en-US" sz="2000" b="1" dirty="0" smtClean="0">
                <a:solidFill>
                  <a:srgbClr val="000000"/>
                </a:solidFill>
              </a:rPr>
              <a:t>in the </a:t>
            </a:r>
            <a:r>
              <a:rPr lang="en-US" sz="2000" b="1" dirty="0" err="1" smtClean="0">
                <a:solidFill>
                  <a:srgbClr val="000000"/>
                </a:solidFill>
              </a:rPr>
              <a:t>Nongroup</a:t>
            </a:r>
            <a:r>
              <a:rPr lang="en-US" sz="2000" b="1" dirty="0" smtClean="0">
                <a:solidFill>
                  <a:srgbClr val="000000"/>
                </a:solidFill>
              </a:rPr>
              <a:t> Market Under the Affordable Care Act </a:t>
            </a:r>
            <a:br>
              <a:rPr lang="en-US" sz="2000" b="1" dirty="0" smtClean="0">
                <a:solidFill>
                  <a:srgbClr val="000000"/>
                </a:solidFill>
              </a:rPr>
            </a:br>
            <a:r>
              <a:rPr lang="en-US" sz="2000" b="1" dirty="0" smtClean="0">
                <a:solidFill>
                  <a:srgbClr val="000000"/>
                </a:solidFill>
              </a:rPr>
              <a:t>and Governor Romney’s Plan Compared with Baseline, 2016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960" y="5612424"/>
            <a:ext cx="80332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Note: Baseline scenario is if the Affordable Care Act had not been enacted in </a:t>
            </a:r>
            <a:r>
              <a:rPr lang="en-US" sz="1200" dirty="0" smtClean="0">
                <a:solidFill>
                  <a:srgbClr val="000000"/>
                </a:solidFill>
              </a:rPr>
              <a:t>2010; Affordable Care Act is full implementation of the law; Romney plan includes </a:t>
            </a:r>
            <a:r>
              <a:rPr lang="en-US" sz="1200" dirty="0">
                <a:solidFill>
                  <a:srgbClr val="000000"/>
                </a:solidFill>
              </a:rPr>
              <a:t>full repeal of the Affordable Care Act and replacement with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state block </a:t>
            </a:r>
            <a:r>
              <a:rPr lang="en-US" sz="1200" dirty="0">
                <a:solidFill>
                  <a:srgbClr val="000000"/>
                </a:solidFill>
              </a:rPr>
              <a:t>grants for the Medicaid program and equalization of the tax treatment of individually purchased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health </a:t>
            </a:r>
            <a:r>
              <a:rPr lang="en-US" sz="1200" dirty="0">
                <a:solidFill>
                  <a:srgbClr val="000000"/>
                </a:solidFill>
              </a:rPr>
              <a:t>plans </a:t>
            </a:r>
            <a:r>
              <a:rPr lang="en-US" sz="1200" dirty="0" smtClean="0">
                <a:solidFill>
                  <a:srgbClr val="000000"/>
                </a:solidFill>
              </a:rPr>
              <a:t>and </a:t>
            </a:r>
            <a:r>
              <a:rPr lang="en-US" sz="1200" dirty="0">
                <a:solidFill>
                  <a:srgbClr val="000000"/>
                </a:solidFill>
              </a:rPr>
              <a:t>employer plans.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Source: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Estimates by Jonathan Gruber and Sean </a:t>
            </a:r>
            <a:r>
              <a:rPr lang="en-US" sz="1200" dirty="0" err="1">
                <a:solidFill>
                  <a:srgbClr val="000000"/>
                </a:solidFill>
                <a:cs typeface="Arial" pitchFamily="34" charset="0"/>
              </a:rPr>
              <a:t>Sall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 of MIT using the Gruber </a:t>
            </a:r>
            <a:r>
              <a:rPr lang="en-US" sz="1200" dirty="0" err="1">
                <a:solidFill>
                  <a:srgbClr val="000000"/>
                </a:solidFill>
                <a:cs typeface="Arial" pitchFamily="34" charset="0"/>
              </a:rPr>
              <a:t>Microsimulation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 Model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for </a:t>
            </a:r>
            <a:b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The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Commonwealth Fund</a:t>
            </a:r>
            <a:r>
              <a:rPr lang="en-US" sz="12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8440" y="1110760"/>
            <a:ext cx="79687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Average percent of income nonelderly spent on health care in </a:t>
            </a:r>
            <a:r>
              <a:rPr lang="en-US" sz="1600" b="1" dirty="0" err="1" smtClean="0">
                <a:solidFill>
                  <a:srgbClr val="000000"/>
                </a:solidFill>
              </a:rPr>
              <a:t>nongroup</a:t>
            </a:r>
            <a:r>
              <a:rPr lang="en-US" sz="1600" b="1" dirty="0" smtClean="0">
                <a:solidFill>
                  <a:srgbClr val="000000"/>
                </a:solidFill>
              </a:rPr>
              <a:t> market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0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90488"/>
            <a:ext cx="91440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/>
          <a:p>
            <a:pPr algn="ctr"/>
            <a:r>
              <a:rPr lang="en-US" sz="2000" b="1" dirty="0" smtClean="0">
                <a:latin typeface="Arial"/>
                <a:cs typeface="Arial"/>
              </a:rPr>
              <a:t>Exhibit 12. </a:t>
            </a:r>
            <a:r>
              <a:rPr lang="en-US" sz="2000" b="1" dirty="0">
                <a:latin typeface="Arial"/>
                <a:cs typeface="Arial"/>
              </a:rPr>
              <a:t>System Improvement Provisions </a:t>
            </a:r>
            <a:r>
              <a:rPr lang="en-US" sz="2000" b="1" dirty="0" smtClean="0">
                <a:latin typeface="Arial"/>
                <a:cs typeface="Arial"/>
              </a:rPr>
              <a:t/>
            </a:r>
            <a:br>
              <a:rPr lang="en-US" sz="2000" b="1" dirty="0" smtClean="0">
                <a:latin typeface="Arial"/>
                <a:cs typeface="Arial"/>
              </a:rPr>
            </a:br>
            <a:r>
              <a:rPr lang="en-US" sz="2000" b="1" dirty="0" smtClean="0">
                <a:latin typeface="Arial"/>
                <a:cs typeface="Arial"/>
              </a:rPr>
              <a:t>of the Affordable </a:t>
            </a:r>
            <a:r>
              <a:rPr lang="en-US" sz="2000" b="1" dirty="0">
                <a:latin typeface="Arial"/>
                <a:cs typeface="Arial"/>
              </a:rPr>
              <a:t>Care </a:t>
            </a:r>
            <a:r>
              <a:rPr lang="en-US" sz="2000" b="1" dirty="0" smtClean="0">
                <a:latin typeface="Arial"/>
                <a:cs typeface="Arial"/>
              </a:rPr>
              <a:t>Act</a:t>
            </a:r>
            <a:endParaRPr lang="en-US" sz="2000" b="1" dirty="0">
              <a:latin typeface="Arial"/>
              <a:cs typeface="Arial"/>
            </a:endParaRPr>
          </a:p>
        </p:txBody>
      </p:sp>
      <p:graphicFrame>
        <p:nvGraphicFramePr>
          <p:cNvPr id="50530" name="Group 35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7369343"/>
              </p:ext>
            </p:extLst>
          </p:nvPr>
        </p:nvGraphicFramePr>
        <p:xfrm>
          <a:off x="-2631" y="794240"/>
          <a:ext cx="9144000" cy="4998719"/>
        </p:xfrm>
        <a:graphic>
          <a:graphicData uri="http://schemas.openxmlformats.org/drawingml/2006/table">
            <a:tbl>
              <a:tblPr/>
              <a:tblGrid>
                <a:gridCol w="2895600"/>
                <a:gridCol w="62484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Supporting primary care, prevention, and wellness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Primary care 10% bonus for five years; Medicaid payment rates to primary care physicians no less than 100% of Medicare rates in 2013 and 2014; annual wellness visit and/or health risk assessment for Medicare beneficiaries; preventive services without cost-sharing;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local and employer wellness programs; medical home initiatives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Payment reforms to encourage and support improved system performance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Value-based purchasing programs; reduced payment for hospital- acquired conditions and potentially preventable readmissions;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bundled payment for acute and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postacute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 care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Accountable care organizations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Accountable care organizations to share savings in Medicare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Controlling health spending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Independent Payment Advisory Board recommendations to meet Medicare expenditure target as well as total system spending nonbinding recommendations; productivity improvement update factor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Resources to promote system improvement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Center for Medicare and Medicaid Innovation; Patient-Centered Outcomes Research Institute; Medicare–Medicaid Coordination Office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Quality improvement and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public reporting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Directs the U.S. Department of Health and Human Services to develop national quality strategy, public reporting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Accelerating the adoption of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health information technology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Incentives to providers that encourage them to adopt and meaningfully use health information technology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Medicare private plan competition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Monotype Sorts" charset="2"/>
                        </a:rPr>
                        <a:t>Levels the playing field between Medicare Advantage and traditional Medicare fee-for-service plans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4" name="Text Box 6"/>
          <p:cNvSpPr txBox="1">
            <a:spLocks noChangeArrowheads="1"/>
          </p:cNvSpPr>
          <p:nvPr/>
        </p:nvSpPr>
        <p:spPr bwMode="auto">
          <a:xfrm>
            <a:off x="44660" y="6531177"/>
            <a:ext cx="71943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ea typeface="ＭＳ Ｐゴシック" charset="-128"/>
              </a:rPr>
              <a:t>Source</a:t>
            </a:r>
            <a:r>
              <a:rPr lang="en-US" sz="1200" dirty="0">
                <a:ea typeface="ＭＳ Ｐゴシック" charset="-128"/>
              </a:rPr>
              <a:t>: Commonwealth Fund analysis.</a:t>
            </a:r>
          </a:p>
        </p:txBody>
      </p:sp>
    </p:spTree>
    <p:extLst>
      <p:ext uri="{BB962C8B-B14F-4D97-AF65-F5344CB8AC3E}">
        <p14:creationId xmlns:p14="http://schemas.microsoft.com/office/powerpoint/2010/main" val="311517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46382" y="848406"/>
            <a:ext cx="33289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Millions of uninsured, ages 0–64</a:t>
            </a:r>
            <a:endParaRPr lang="en-US" sz="1600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937" y="5427784"/>
            <a:ext cx="80302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Notes: </a:t>
            </a:r>
            <a:r>
              <a:rPr lang="en-US" sz="1200" dirty="0"/>
              <a:t>Baseline scenario is if the Affordable Care Act had not been enacted in 2010</a:t>
            </a:r>
            <a:r>
              <a:rPr lang="en-US" sz="1200" dirty="0" smtClean="0"/>
              <a:t>; Affordable Care Act is full implementation of the law; Romney plan includes </a:t>
            </a:r>
            <a:r>
              <a:rPr lang="en-US" sz="1200" dirty="0"/>
              <a:t>full repeal of the Affordable Care Act and replacement with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state block grants </a:t>
            </a:r>
            <a:r>
              <a:rPr lang="en-US" sz="1200" dirty="0"/>
              <a:t>for the Medicaid program and equalization of the tax treatment of individually purchased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health </a:t>
            </a:r>
            <a:r>
              <a:rPr lang="en-US" sz="1200" dirty="0"/>
              <a:t>plans </a:t>
            </a:r>
            <a:r>
              <a:rPr lang="en-US" sz="1200" dirty="0" smtClean="0"/>
              <a:t>and employer plans.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200" dirty="0" smtClean="0"/>
              <a:t>Sources: </a:t>
            </a:r>
            <a:r>
              <a:rPr lang="en-US" sz="1200" i="1" dirty="0" smtClean="0"/>
              <a:t>Income, Poverty, and Health Insurance Coverage in the United States: 2011,</a:t>
            </a:r>
            <a:r>
              <a:rPr lang="en-US" sz="1200" dirty="0" smtClean="0"/>
              <a:t> U.S. Census Bureau, </a:t>
            </a:r>
            <a:br>
              <a:rPr lang="en-US" sz="1200" dirty="0" smtClean="0"/>
            </a:br>
            <a:r>
              <a:rPr lang="en-US" sz="1200" dirty="0" smtClean="0"/>
              <a:t>Sept. 2012;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estimates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by Jonathan Gruber and Sean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Sall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of MIT using the Gruber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Microsimulation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Commonwealth Fund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90489"/>
            <a:ext cx="9140825" cy="731520"/>
          </a:xfrm>
          <a:noFill/>
        </p:spPr>
        <p:txBody>
          <a:bodyPr anchorCtr="1"/>
          <a:lstStyle/>
          <a:p>
            <a:pPr eaLnBrk="1" hangingPunct="1"/>
            <a:r>
              <a:rPr lang="en-US" dirty="0">
                <a:cs typeface="Arial" charset="0"/>
              </a:rPr>
              <a:t>Exhibit </a:t>
            </a:r>
            <a:r>
              <a:rPr lang="en-US" dirty="0" smtClean="0">
                <a:cs typeface="Arial" charset="0"/>
              </a:rPr>
              <a:t>ES-2. </a:t>
            </a:r>
            <a:r>
              <a:rPr lang="en-US" altLang="zh-CN" dirty="0" smtClean="0">
                <a:ea typeface="SimSun" pitchFamily="2" charset="-122"/>
              </a:rPr>
              <a:t>Numbers of Uninsured Under </a:t>
            </a:r>
            <a:br>
              <a:rPr lang="en-US" altLang="zh-CN" dirty="0" smtClean="0">
                <a:ea typeface="SimSun" pitchFamily="2" charset="-122"/>
              </a:rPr>
            </a:br>
            <a:r>
              <a:rPr lang="en-US" altLang="zh-CN" dirty="0" smtClean="0">
                <a:ea typeface="SimSun" pitchFamily="2" charset="-122"/>
              </a:rPr>
              <a:t>the Affordable Care Act and Governor Romney’s Plan</a:t>
            </a:r>
            <a:endParaRPr lang="en-US" dirty="0" smtClean="0">
              <a:ea typeface="SimSun" pitchFamily="2" charset="-122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05613637"/>
              </p:ext>
            </p:extLst>
          </p:nvPr>
        </p:nvGraphicFramePr>
        <p:xfrm>
          <a:off x="254453" y="1295400"/>
          <a:ext cx="8534400" cy="4072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01344" y="214527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Romney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01344" y="254968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Baseline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901344" y="3666392"/>
            <a:ext cx="1090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Affordable Care Act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1397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0488"/>
            <a:ext cx="91440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/>
          <a:p>
            <a:pPr algn="ctr"/>
            <a:r>
              <a:rPr lang="en-US" sz="2000" b="1" dirty="0">
                <a:latin typeface="Arial"/>
                <a:cs typeface="Arial"/>
              </a:rPr>
              <a:t>Exhibit </a:t>
            </a:r>
            <a:r>
              <a:rPr lang="en-US" sz="2000" b="1" dirty="0" smtClean="0">
                <a:latin typeface="Arial"/>
                <a:cs typeface="Arial"/>
              </a:rPr>
              <a:t>13. Overview </a:t>
            </a:r>
            <a:r>
              <a:rPr lang="en-US" sz="2000" b="1" dirty="0">
                <a:latin typeface="Arial"/>
                <a:cs typeface="Arial"/>
              </a:rPr>
              <a:t>of </a:t>
            </a:r>
            <a:r>
              <a:rPr lang="en-US" sz="2000" b="1" dirty="0" smtClean="0">
                <a:latin typeface="Arial"/>
                <a:cs typeface="Arial"/>
              </a:rPr>
              <a:t/>
            </a:r>
            <a:br>
              <a:rPr lang="en-US" sz="2000" b="1" dirty="0" smtClean="0">
                <a:latin typeface="Arial"/>
                <a:cs typeface="Arial"/>
              </a:rPr>
            </a:br>
            <a:r>
              <a:rPr lang="en-US" sz="2000" b="1" dirty="0" smtClean="0">
                <a:latin typeface="Arial"/>
                <a:cs typeface="Arial"/>
              </a:rPr>
              <a:t>Center </a:t>
            </a:r>
            <a:r>
              <a:rPr lang="en-US" sz="2000" b="1" dirty="0">
                <a:latin typeface="Arial"/>
                <a:cs typeface="Arial"/>
              </a:rPr>
              <a:t>for Medicare and Medicaid Innovation–Sponsored Initiatives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3190" y="897791"/>
            <a:ext cx="9176240" cy="590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</a:pPr>
            <a:r>
              <a:rPr lang="en-US" sz="1050" b="1" dirty="0" smtClean="0">
                <a:latin typeface="Arial Narrow" pitchFamily="34" charset="0"/>
                <a:cs typeface="Arial" pitchFamily="34" charset="0"/>
              </a:rPr>
              <a:t>Bundled </a:t>
            </a:r>
            <a:r>
              <a:rPr lang="en-US" sz="1050" b="1" dirty="0">
                <a:latin typeface="Arial Narrow" pitchFamily="34" charset="0"/>
                <a:cs typeface="Arial" pitchFamily="34" charset="0"/>
              </a:rPr>
              <a:t>Payments for Care Improvement</a:t>
            </a:r>
            <a:r>
              <a:rPr lang="en-US" sz="1050" b="1" dirty="0" smtClean="0">
                <a:latin typeface="Arial Narrow" pitchFamily="34" charset="0"/>
                <a:cs typeface="Arial" pitchFamily="34" charset="0"/>
              </a:rPr>
              <a:t>.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 Tests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four different payment models to encourage improved care coordination and efficiency related to hospital admissions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Currently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selecting participants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Pioneer ACO Model.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Tests advanced ACO models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32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organizations are participating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ACO Advance Payment Model.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Tests whether advance payments will assist participation in the Medicare ACO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programs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for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physician-led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and rural organizations with limited access to start-up capital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20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organizations are currently participating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Federally Qualified Health Center (FQHC) Advanced Primary Care Practice Demonstration</a:t>
            </a:r>
            <a:r>
              <a:rPr lang="en-US" sz="1050" b="1" dirty="0" smtClean="0">
                <a:latin typeface="Arial Narrow" pitchFamily="34" charset="0"/>
                <a:cs typeface="Arial" pitchFamily="34" charset="0"/>
              </a:rPr>
              <a:t>.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 Supports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500 FQHCs' transformation to medical homes through $6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per member per month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payment for each eligible Medicare beneficiary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Comprehensive Primary Care Initiative.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Public and private payer collaborative to strengthen primary care, involving risk-adjusted, monthly care management fees, as well shared savings payments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7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states and 500 primary care practices are currently participating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Initiative to Reduce Avoidable Hospitalizations Among Nursing Facility Residents.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Seeks to improve quality of care for people in nursing facilities by reducing preventable inpatient hospitalizations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Currently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selecting participants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Partnership for Patients.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Nationwide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public–private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partnership to support safer care and more effective transitions of patients from hospitals to other settings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$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218 million was awarded to 26 organizations to be Hospital Engagement Networks, which help identify and spread solutions already working to reduce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health care–acquired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conditions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An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additional $500 million is available for models improving care transitions and reducing readmissions for high-risk Medicare beneficiaries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Already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, 47 participants have been selected for that program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Independence at Home Demonstration.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Tests effectiveness of delivering comprehensive primary care at home, focusing on patients with multiple chronic conditions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15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independent practices and 3 consortia participating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Medicaid Emergency Psychiatric Demonstration.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Tests whether Medicaid can support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higher-quality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care at a lower total cost by reimbursing private psychiatric hospitals for certain psychiatric services for which Medicaid reimbursement has historically been unavailable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11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tates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and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D.C. are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participating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Medicaid Incentives for the Prevention of Chronic Diseases.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Provides incentives to Medicaid beneficiaries participating in prevention programs and demonstrate changes in health risk. 10 states are participating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Financial Alignment Initiative.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Aligns financial incentives of Medicare and Medicaid to provide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Medicare–Medicaid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enrollees with a better care experience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This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opportunity is open to all states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Currently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, one state is participating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State Innovation Models Initiative.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A competitive funding opportunity for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states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to design and test </a:t>
            </a:r>
            <a:r>
              <a:rPr lang="en-US" sz="1050" dirty="0" err="1" smtClean="0">
                <a:latin typeface="Arial Narrow" pitchFamily="34" charset="0"/>
                <a:cs typeface="Arial" pitchFamily="34" charset="0"/>
              </a:rPr>
              <a:t>multipayer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payment and delivery models that deliver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high-quality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health care and improve health system performance. Up to $275 million will be made available for up to 30 grants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Health Care Innovation Awards.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Provides grants up to $30 million to participants who are implementing innovative ideas to deliver better health, improved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care,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and lower costs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</a:t>
            </a:r>
            <a:br>
              <a:rPr lang="en-US" sz="1050" dirty="0" smtClean="0">
                <a:latin typeface="Arial Narrow" pitchFamily="34" charset="0"/>
                <a:cs typeface="Arial" pitchFamily="34" charset="0"/>
              </a:rPr>
            </a:b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107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grants totaling $894 were awarded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Nearly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$2 billion in savings is expected over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three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years from these initiatives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Strong Start for Mothers and Newborns.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Supports reducing the risk of significant complications and long-term health problems for both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expectant mothers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and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newborns.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Graduate Nurse Education Demonstration.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Provides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hospitals with funds for clinical training of advanced practice registered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nursing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(APRN) students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5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hospitals 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/>
            </a:r>
            <a:br>
              <a:rPr lang="en-US" sz="1050" dirty="0" smtClean="0">
                <a:latin typeface="Arial Narrow" pitchFamily="34" charset="0"/>
                <a:cs typeface="Arial" pitchFamily="34" charset="0"/>
              </a:rPr>
            </a:b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are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participating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1050" b="1" dirty="0">
                <a:latin typeface="Arial Narrow" pitchFamily="34" charset="0"/>
                <a:cs typeface="Arial" pitchFamily="34" charset="0"/>
              </a:rPr>
              <a:t>Innovation Advisors Program.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 Creates a network of delivery system reform experts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 73 </a:t>
            </a:r>
            <a:r>
              <a:rPr lang="en-US" sz="1050" dirty="0">
                <a:latin typeface="Arial Narrow" pitchFamily="34" charset="0"/>
                <a:cs typeface="Arial" pitchFamily="34" charset="0"/>
              </a:rPr>
              <a:t>advisors have been selected</a:t>
            </a:r>
            <a:r>
              <a:rPr lang="en-US" sz="105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1050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" y="868680"/>
            <a:ext cx="90525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683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990560"/>
              </p:ext>
            </p:extLst>
          </p:nvPr>
        </p:nvGraphicFramePr>
        <p:xfrm>
          <a:off x="611651" y="1249681"/>
          <a:ext cx="7937500" cy="4389119"/>
        </p:xfrm>
        <a:graphic>
          <a:graphicData uri="http://schemas.openxmlformats.org/drawingml/2006/table">
            <a:tbl>
              <a:tblPr/>
              <a:tblGrid>
                <a:gridCol w="5422900"/>
                <a:gridCol w="25146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Congressional Budget Office estimate</a:t>
                      </a:r>
                    </a:p>
                  </a:txBody>
                  <a:tcPr marL="0" marR="0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4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change from coverage provisions</a:t>
                      </a:r>
                    </a:p>
                  </a:txBody>
                  <a:tcPr marL="0" marR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–$1,171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 lvl="0" indent="-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Coverage provisions</a:t>
                      </a:r>
                    </a:p>
                  </a:txBody>
                  <a:tcPr marL="0" marR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–$1,677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 lvl="0" indent="-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Revenues and wage effects</a:t>
                      </a:r>
                    </a:p>
                  </a:txBody>
                  <a:tcPr marL="0" marR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$506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change from payment and system reforms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8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$711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Reductions in annual updates to Medicare provider payment rates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8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$415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Medicare Advantage reform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8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$156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Provider payment changes and other provisions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8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$140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change in </a:t>
                      </a:r>
                      <a:r>
                        <a:rPr kumimoji="0" lang="en-US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noncoverage</a:t>
                      </a: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revenues</a:t>
                      </a:r>
                    </a:p>
                  </a:txBody>
                  <a:tcPr marL="0"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$569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Manufacturer and insurer fees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–$165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Medicare taxes on high-income earners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–$318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provisions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–$87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4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net impact on federal deficit, 2013–2022</a:t>
                      </a:r>
                    </a:p>
                  </a:txBody>
                  <a:tcPr marL="0" marR="36576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$109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541867" y="925889"/>
            <a:ext cx="198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charset="0"/>
              </a:rPr>
              <a:t>Dollars in billions</a:t>
            </a: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12609" y="6172200"/>
            <a:ext cx="80121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charset="0"/>
              </a:rPr>
              <a:t>Notes: Totals do not reflect net impact on deficit because of rounding.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charset="0"/>
              </a:rPr>
              <a:t>: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charset="0"/>
              </a:rPr>
              <a:t>D. Elmendorf, “Letter to the Honorable John Boehner” (Washington, D.C.: Congressional Budget Office, July 24, 2012).</a:t>
            </a:r>
            <a:endParaRPr lang="en-US" sz="1200" dirty="0">
              <a:solidFill>
                <a:srgbClr val="000000"/>
              </a:solidFill>
              <a:latin typeface="Arial"/>
              <a:ea typeface="ＭＳ Ｐゴシック" pitchFamily="34" charset="-128"/>
              <a:cs typeface="Arial" charset="0"/>
            </a:endParaRPr>
          </a:p>
        </p:txBody>
      </p:sp>
      <p:sp>
        <p:nvSpPr>
          <p:cNvPr id="160822" name="Rectangle 76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  <a:noFill/>
        </p:spPr>
        <p:txBody>
          <a:bodyPr anchor="t" anchorCtr="1"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Exhibit 14. Estimated Budgetary Effects of Repealing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Affordable Care Act, 2013–2022</a:t>
            </a:r>
          </a:p>
        </p:txBody>
      </p:sp>
    </p:spTree>
    <p:extLst>
      <p:ext uri="{BB962C8B-B14F-4D97-AF65-F5344CB8AC3E}">
        <p14:creationId xmlns:p14="http://schemas.microsoft.com/office/powerpoint/2010/main" val="3642541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66343099"/>
              </p:ext>
            </p:extLst>
          </p:nvPr>
        </p:nvGraphicFramePr>
        <p:xfrm>
          <a:off x="182880" y="1325880"/>
          <a:ext cx="8763000" cy="4236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1203" y="5612424"/>
            <a:ext cx="80359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Note: Baseline scenario is if the Affordable Care Act had not been enacted in 2010</a:t>
            </a:r>
            <a:r>
              <a:rPr lang="en-US" sz="1200" dirty="0" smtClean="0"/>
              <a:t>; Affordable Care Act is full implementation </a:t>
            </a:r>
            <a:r>
              <a:rPr lang="en-US" sz="1200" dirty="0"/>
              <a:t>o</a:t>
            </a:r>
            <a:r>
              <a:rPr lang="en-US" sz="1200" dirty="0" smtClean="0"/>
              <a:t>f the law; Romney plan includes </a:t>
            </a:r>
            <a:r>
              <a:rPr lang="en-US" sz="1200" dirty="0"/>
              <a:t>full repeal of the Affordable Care Act and replacement with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state block </a:t>
            </a:r>
            <a:r>
              <a:rPr lang="en-US" sz="1200" dirty="0"/>
              <a:t>grants for the Medicaid program and equalization of the tax treatment of individually purchased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health </a:t>
            </a:r>
            <a:r>
              <a:rPr lang="en-US" sz="1200" dirty="0"/>
              <a:t>plans </a:t>
            </a:r>
            <a:r>
              <a:rPr lang="en-US" sz="1200" dirty="0" smtClean="0"/>
              <a:t>and </a:t>
            </a:r>
            <a:r>
              <a:rPr lang="en-US" sz="1200" dirty="0"/>
              <a:t>employer plans</a:t>
            </a:r>
            <a:r>
              <a:rPr lang="en-US" sz="1200" dirty="0" smtClean="0"/>
              <a:t>. FPL refers to federal poverty level.</a:t>
            </a:r>
            <a:endParaRPr lang="en-US" sz="1200" dirty="0"/>
          </a:p>
          <a:p>
            <a:r>
              <a:rPr lang="en-US" sz="1200" dirty="0" smtClean="0">
                <a:solidFill>
                  <a:srgbClr val="000000"/>
                </a:solidFill>
              </a:rPr>
              <a:t>Source: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Estimates by Jonathan Gruber and Sean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Sall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of MIT using the Gruber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Microsimulation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Commonwealth Fund</a:t>
            </a:r>
            <a:r>
              <a:rPr lang="en-US" sz="1200" dirty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sz="2000" b="1" dirty="0">
                <a:cs typeface="Arial" charset="0"/>
              </a:rPr>
              <a:t>Exhibit</a:t>
            </a:r>
            <a:r>
              <a:rPr lang="en-US" sz="1000" b="1" dirty="0">
                <a:cs typeface="Arial" charset="0"/>
              </a:rPr>
              <a:t> </a:t>
            </a:r>
            <a:r>
              <a:rPr lang="en-US" sz="2000" b="1" dirty="0" smtClean="0">
                <a:cs typeface="Arial" charset="0"/>
              </a:rPr>
              <a:t>ES-3.</a:t>
            </a:r>
            <a:r>
              <a:rPr lang="en-US" sz="1000" b="1" dirty="0" smtClean="0">
                <a:cs typeface="Arial" charset="0"/>
              </a:rPr>
              <a:t> </a:t>
            </a:r>
            <a:r>
              <a:rPr lang="en-US" sz="2000" b="1" dirty="0" smtClean="0"/>
              <a:t>Percent</a:t>
            </a:r>
            <a:r>
              <a:rPr lang="en-US" sz="1000" b="1" dirty="0" smtClean="0"/>
              <a:t> </a:t>
            </a:r>
            <a:r>
              <a:rPr lang="en-US" sz="2000" b="1" dirty="0" smtClean="0"/>
              <a:t>of</a:t>
            </a:r>
            <a:r>
              <a:rPr lang="en-US" sz="1000" b="1" dirty="0" smtClean="0"/>
              <a:t> </a:t>
            </a:r>
            <a:r>
              <a:rPr lang="en-US" sz="2000" b="1" dirty="0" smtClean="0"/>
              <a:t>Population</a:t>
            </a:r>
            <a:r>
              <a:rPr lang="en-US" sz="1000" b="1" dirty="0" smtClean="0"/>
              <a:t> </a:t>
            </a:r>
            <a:r>
              <a:rPr lang="en-US" sz="2000" b="1" dirty="0"/>
              <a:t>Uninsured</a:t>
            </a:r>
            <a:r>
              <a:rPr lang="en-US" sz="1000" b="1" dirty="0"/>
              <a:t> </a:t>
            </a:r>
            <a:r>
              <a:rPr lang="en-US" sz="2000" b="1" dirty="0"/>
              <a:t>Under</a:t>
            </a:r>
            <a:r>
              <a:rPr lang="en-US" sz="1000" b="1" dirty="0"/>
              <a:t> </a:t>
            </a:r>
            <a:r>
              <a:rPr lang="en-US" sz="2000" b="1" dirty="0"/>
              <a:t>the</a:t>
            </a:r>
            <a:r>
              <a:rPr lang="en-US" sz="1000" b="1" dirty="0"/>
              <a:t> </a:t>
            </a:r>
            <a:r>
              <a:rPr lang="en-US" sz="2000" b="1" dirty="0" smtClean="0"/>
              <a:t>Affordable</a:t>
            </a:r>
            <a:r>
              <a:rPr lang="en-US" sz="1000" b="1" dirty="0" smtClean="0"/>
              <a:t> </a:t>
            </a:r>
            <a:r>
              <a:rPr lang="en-US" sz="2000" b="1" dirty="0" smtClean="0"/>
              <a:t>Care</a:t>
            </a:r>
            <a:r>
              <a:rPr lang="en-US" sz="1000" b="1" dirty="0" smtClean="0"/>
              <a:t> </a:t>
            </a:r>
            <a:r>
              <a:rPr lang="en-US" sz="2000" b="1" dirty="0" smtClean="0"/>
              <a:t>Act and Governor Romney’s Plan Compared with </a:t>
            </a:r>
            <a:r>
              <a:rPr lang="en-US" sz="2000" b="1" dirty="0"/>
              <a:t>Baseline by </a:t>
            </a:r>
            <a:r>
              <a:rPr lang="en-US" sz="2000" b="1" dirty="0" smtClean="0"/>
              <a:t>Poverty, 2022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8440" y="908544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Percent of nonelderly poverty group uninsured in 2022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65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ES-4. </a:t>
            </a:r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Uninsured Nonelderly Under Baseline </a:t>
            </a:r>
            <a:b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and the Affordable Care Act in 2022, by State</a:t>
            </a:r>
            <a:endParaRPr 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457200" y="3943095"/>
            <a:ext cx="585848" cy="484144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grpSp>
        <p:nvGrpSpPr>
          <p:cNvPr id="58" name="Group 56"/>
          <p:cNvGrpSpPr>
            <a:grpSpLocks/>
          </p:cNvGrpSpPr>
          <p:nvPr/>
        </p:nvGrpSpPr>
        <p:grpSpPr bwMode="auto">
          <a:xfrm>
            <a:off x="1376520" y="4020199"/>
            <a:ext cx="484144" cy="363108"/>
            <a:chOff x="674" y="2281"/>
            <a:chExt cx="548" cy="405"/>
          </a:xfrm>
          <a:noFill/>
        </p:grpSpPr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</p:grpSp>
      <p:sp>
        <p:nvSpPr>
          <p:cNvPr id="74" name="Text Box 73"/>
          <p:cNvSpPr txBox="1">
            <a:spLocks noChangeArrowheads="1"/>
          </p:cNvSpPr>
          <p:nvPr/>
        </p:nvSpPr>
        <p:spPr bwMode="gray">
          <a:xfrm>
            <a:off x="578236" y="4013335"/>
            <a:ext cx="32276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cs typeface="Arial" pitchFamily="34" charset="0"/>
              </a:rPr>
              <a:t>AK</a:t>
            </a:r>
          </a:p>
        </p:txBody>
      </p:sp>
      <p:sp>
        <p:nvSpPr>
          <p:cNvPr id="113" name="Text Box 114"/>
          <p:cNvSpPr txBox="1">
            <a:spLocks noChangeArrowheads="1"/>
          </p:cNvSpPr>
          <p:nvPr/>
        </p:nvSpPr>
        <p:spPr bwMode="gray">
          <a:xfrm>
            <a:off x="4137277" y="1898099"/>
            <a:ext cx="35412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MA</a:t>
            </a:r>
          </a:p>
        </p:txBody>
      </p:sp>
      <p:sp>
        <p:nvSpPr>
          <p:cNvPr id="116" name="Text Box 117"/>
          <p:cNvSpPr txBox="1">
            <a:spLocks noChangeArrowheads="1"/>
          </p:cNvSpPr>
          <p:nvPr/>
        </p:nvSpPr>
        <p:spPr bwMode="gray">
          <a:xfrm>
            <a:off x="1501765" y="4204994"/>
            <a:ext cx="352154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HI</a:t>
            </a:r>
          </a:p>
        </p:txBody>
      </p:sp>
      <p:sp>
        <p:nvSpPr>
          <p:cNvPr id="4" name="Freeform 2"/>
          <p:cNvSpPr>
            <a:spLocks/>
          </p:cNvSpPr>
          <p:nvPr/>
        </p:nvSpPr>
        <p:spPr bwMode="auto">
          <a:xfrm>
            <a:off x="208483" y="2054638"/>
            <a:ext cx="671670" cy="992034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261271" y="1692409"/>
            <a:ext cx="655289" cy="480544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1439880" y="2784555"/>
            <a:ext cx="1135833" cy="983843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988223" y="1426653"/>
            <a:ext cx="299430" cy="440499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529521" y="2272157"/>
            <a:ext cx="383162" cy="152901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99609" y="1433934"/>
            <a:ext cx="505118" cy="359498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506094" y="2115616"/>
            <a:ext cx="514219" cy="734468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795513" y="1512205"/>
            <a:ext cx="452331" cy="709895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923840" y="2195707"/>
            <a:ext cx="430489" cy="523320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953874" y="1523126"/>
            <a:ext cx="788167" cy="475084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1200517" y="1939052"/>
            <a:ext cx="538792" cy="426847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1308822" y="2335866"/>
            <a:ext cx="563366" cy="405915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792782" y="2678072"/>
            <a:ext cx="510579" cy="547893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1234192" y="2716297"/>
            <a:ext cx="555175" cy="519680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1726568" y="1595026"/>
            <a:ext cx="542433" cy="299430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1711096" y="1883535"/>
            <a:ext cx="570646" cy="350397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1700175" y="2173864"/>
            <a:ext cx="678951" cy="289419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1858537" y="2456001"/>
            <a:ext cx="582478" cy="287599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1781175" y="2740870"/>
            <a:ext cx="678042" cy="314902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auto">
          <a:xfrm>
            <a:off x="2446475" y="2751791"/>
            <a:ext cx="381341" cy="344026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2501992" y="3090357"/>
            <a:ext cx="465983" cy="361319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2182539" y="1559531"/>
            <a:ext cx="518770" cy="565187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2518374" y="1754297"/>
            <a:ext cx="394084" cy="446870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2269001" y="2106515"/>
            <a:ext cx="458702" cy="288509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2674006" y="1691499"/>
            <a:ext cx="597041" cy="523320"/>
            <a:chOff x="3195" y="1012"/>
            <a:chExt cx="546" cy="497"/>
          </a:xfrm>
          <a:noFill/>
        </p:grpSpPr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31" name="Freeform 29"/>
          <p:cNvSpPr>
            <a:spLocks/>
          </p:cNvSpPr>
          <p:nvPr/>
        </p:nvSpPr>
        <p:spPr bwMode="auto">
          <a:xfrm>
            <a:off x="2636690" y="2169313"/>
            <a:ext cx="328555" cy="526051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2344541" y="2381372"/>
            <a:ext cx="521500" cy="417746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2916098" y="2205718"/>
            <a:ext cx="254835" cy="407735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3115415" y="2123807"/>
            <a:ext cx="326735" cy="367690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2821445" y="2455092"/>
            <a:ext cx="578838" cy="311262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2786405" y="2653619"/>
            <a:ext cx="666210" cy="234812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2718601" y="2871928"/>
            <a:ext cx="273037" cy="460522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8" name="Freeform 36"/>
          <p:cNvSpPr>
            <a:spLocks/>
          </p:cNvSpPr>
          <p:nvPr/>
        </p:nvSpPr>
        <p:spPr bwMode="auto">
          <a:xfrm>
            <a:off x="2973436" y="2850084"/>
            <a:ext cx="309441" cy="465073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3174573" y="2827331"/>
            <a:ext cx="425027" cy="426847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0" name="Freeform 38"/>
          <p:cNvSpPr>
            <a:spLocks/>
          </p:cNvSpPr>
          <p:nvPr/>
        </p:nvSpPr>
        <p:spPr bwMode="auto">
          <a:xfrm>
            <a:off x="3353867" y="2769084"/>
            <a:ext cx="388622" cy="298520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1" name="Freeform 39"/>
          <p:cNvSpPr>
            <a:spLocks/>
          </p:cNvSpPr>
          <p:nvPr/>
        </p:nvSpPr>
        <p:spPr bwMode="auto">
          <a:xfrm>
            <a:off x="3076280" y="3195021"/>
            <a:ext cx="728098" cy="478724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2" name="Freeform 40"/>
          <p:cNvSpPr>
            <a:spLocks/>
          </p:cNvSpPr>
          <p:nvPr/>
        </p:nvSpPr>
        <p:spPr bwMode="auto">
          <a:xfrm>
            <a:off x="3275596" y="2565217"/>
            <a:ext cx="670761" cy="283958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3344766" y="2259416"/>
            <a:ext cx="331285" cy="336745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807108" y="2260325"/>
            <a:ext cx="103754" cy="125597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3418486" y="2043716"/>
            <a:ext cx="450511" cy="286689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6" name="Freeform 44"/>
          <p:cNvSpPr>
            <a:spLocks/>
          </p:cNvSpPr>
          <p:nvPr/>
        </p:nvSpPr>
        <p:spPr bwMode="auto">
          <a:xfrm>
            <a:off x="3826221" y="2077391"/>
            <a:ext cx="119226" cy="227531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7" name="Freeform 45"/>
          <p:cNvSpPr>
            <a:spLocks/>
          </p:cNvSpPr>
          <p:nvPr/>
        </p:nvSpPr>
        <p:spPr bwMode="auto">
          <a:xfrm>
            <a:off x="3845333" y="1698780"/>
            <a:ext cx="131058" cy="236632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3919053" y="1867152"/>
            <a:ext cx="281228" cy="123777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9" name="Freeform 47"/>
          <p:cNvSpPr>
            <a:spLocks/>
          </p:cNvSpPr>
          <p:nvPr/>
        </p:nvSpPr>
        <p:spPr bwMode="auto">
          <a:xfrm>
            <a:off x="3922694" y="1954524"/>
            <a:ext cx="146530" cy="108305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3456711" y="1721533"/>
            <a:ext cx="498747" cy="393173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3941806" y="2051907"/>
            <a:ext cx="146530" cy="82821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2" name="Freeform 50"/>
          <p:cNvSpPr>
            <a:spLocks/>
          </p:cNvSpPr>
          <p:nvPr/>
        </p:nvSpPr>
        <p:spPr bwMode="auto">
          <a:xfrm>
            <a:off x="3940897" y="1654184"/>
            <a:ext cx="154721" cy="266667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4025538" y="1954524"/>
            <a:ext cx="72810" cy="59159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54" name="Group 52"/>
          <p:cNvGrpSpPr>
            <a:grpSpLocks/>
          </p:cNvGrpSpPr>
          <p:nvPr/>
        </p:nvGrpSpPr>
        <p:grpSpPr bwMode="auto">
          <a:xfrm>
            <a:off x="3303811" y="2330405"/>
            <a:ext cx="608871" cy="352217"/>
            <a:chOff x="4439" y="1997"/>
            <a:chExt cx="669" cy="387"/>
          </a:xfrm>
          <a:noFill/>
        </p:grpSpPr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66" name="Text Box 65"/>
          <p:cNvSpPr txBox="1">
            <a:spLocks noChangeArrowheads="1"/>
          </p:cNvSpPr>
          <p:nvPr/>
        </p:nvSpPr>
        <p:spPr bwMode="gray">
          <a:xfrm>
            <a:off x="1939792" y="3177729"/>
            <a:ext cx="30580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FFFFFF"/>
                </a:solidFill>
                <a:cs typeface="Arial" pitchFamily="34" charset="0"/>
              </a:rPr>
              <a:t>TX</a:t>
            </a:r>
            <a:endParaRPr lang="en-US" sz="7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gray">
          <a:xfrm>
            <a:off x="3496479" y="3308786"/>
            <a:ext cx="30580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FL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gray">
          <a:xfrm>
            <a:off x="1360699" y="2871928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NM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gray">
          <a:xfrm>
            <a:off x="3205328" y="2942368"/>
            <a:ext cx="371785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GA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gray">
          <a:xfrm>
            <a:off x="906908" y="2828242"/>
            <a:ext cx="30580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AZ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gray">
          <a:xfrm>
            <a:off x="355922" y="2526704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CA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2" name="Text Box 71"/>
          <p:cNvSpPr txBox="1">
            <a:spLocks noChangeArrowheads="1"/>
          </p:cNvSpPr>
          <p:nvPr/>
        </p:nvSpPr>
        <p:spPr bwMode="gray">
          <a:xfrm>
            <a:off x="1263823" y="2041895"/>
            <a:ext cx="38862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WY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Text Box 72"/>
          <p:cNvSpPr txBox="1">
            <a:spLocks noChangeArrowheads="1"/>
          </p:cNvSpPr>
          <p:nvPr/>
        </p:nvSpPr>
        <p:spPr bwMode="gray">
          <a:xfrm>
            <a:off x="603984" y="2304011"/>
            <a:ext cx="39317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NV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5" name="Text Box 74"/>
          <p:cNvSpPr txBox="1">
            <a:spLocks noChangeArrowheads="1"/>
          </p:cNvSpPr>
          <p:nvPr/>
        </p:nvSpPr>
        <p:spPr bwMode="gray">
          <a:xfrm>
            <a:off x="2077875" y="2794481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OK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6" name="Text Box 75"/>
          <p:cNvSpPr txBox="1">
            <a:spLocks noChangeArrowheads="1"/>
          </p:cNvSpPr>
          <p:nvPr/>
        </p:nvSpPr>
        <p:spPr bwMode="gray">
          <a:xfrm>
            <a:off x="2686706" y="2980465"/>
            <a:ext cx="346756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MS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7" name="Text Box 76"/>
          <p:cNvSpPr txBox="1">
            <a:spLocks noChangeArrowheads="1"/>
          </p:cNvSpPr>
          <p:nvPr/>
        </p:nvSpPr>
        <p:spPr bwMode="gray">
          <a:xfrm>
            <a:off x="2492424" y="3166783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LA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8" name="Text Box 77"/>
          <p:cNvSpPr txBox="1">
            <a:spLocks noChangeArrowheads="1"/>
          </p:cNvSpPr>
          <p:nvPr/>
        </p:nvSpPr>
        <p:spPr bwMode="gray">
          <a:xfrm>
            <a:off x="1185955" y="1652956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MT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9" name="Text Box 78"/>
          <p:cNvSpPr txBox="1">
            <a:spLocks noChangeArrowheads="1"/>
          </p:cNvSpPr>
          <p:nvPr/>
        </p:nvSpPr>
        <p:spPr bwMode="gray">
          <a:xfrm>
            <a:off x="2965605" y="2688101"/>
            <a:ext cx="307168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TN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0" name="Text Box 81"/>
          <p:cNvSpPr txBox="1">
            <a:spLocks noChangeArrowheads="1"/>
          </p:cNvSpPr>
          <p:nvPr/>
        </p:nvSpPr>
        <p:spPr bwMode="gray">
          <a:xfrm>
            <a:off x="523918" y="1520791"/>
            <a:ext cx="404328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WA</a:t>
            </a:r>
          </a:p>
        </p:txBody>
      </p:sp>
      <p:sp>
        <p:nvSpPr>
          <p:cNvPr id="81" name="Text Box 82"/>
          <p:cNvSpPr txBox="1">
            <a:spLocks noChangeArrowheads="1"/>
          </p:cNvSpPr>
          <p:nvPr/>
        </p:nvSpPr>
        <p:spPr bwMode="gray">
          <a:xfrm>
            <a:off x="412513" y="1837521"/>
            <a:ext cx="34948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OR</a:t>
            </a:r>
          </a:p>
        </p:txBody>
      </p:sp>
      <p:sp>
        <p:nvSpPr>
          <p:cNvPr id="82" name="Text Box 83"/>
          <p:cNvSpPr txBox="1">
            <a:spLocks noChangeArrowheads="1"/>
          </p:cNvSpPr>
          <p:nvPr/>
        </p:nvSpPr>
        <p:spPr bwMode="gray">
          <a:xfrm>
            <a:off x="879201" y="1947153"/>
            <a:ext cx="30762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ID</a:t>
            </a:r>
          </a:p>
        </p:txBody>
      </p:sp>
      <p:sp>
        <p:nvSpPr>
          <p:cNvPr id="83" name="Text Box 84"/>
          <p:cNvSpPr txBox="1">
            <a:spLocks noChangeArrowheads="1"/>
          </p:cNvSpPr>
          <p:nvPr/>
        </p:nvSpPr>
        <p:spPr bwMode="gray">
          <a:xfrm>
            <a:off x="1000034" y="2391383"/>
            <a:ext cx="32491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UT</a:t>
            </a:r>
          </a:p>
        </p:txBody>
      </p:sp>
      <p:sp>
        <p:nvSpPr>
          <p:cNvPr id="84" name="Text Box 85"/>
          <p:cNvSpPr txBox="1">
            <a:spLocks noChangeArrowheads="1"/>
          </p:cNvSpPr>
          <p:nvPr/>
        </p:nvSpPr>
        <p:spPr bwMode="gray">
          <a:xfrm>
            <a:off x="1436893" y="2449716"/>
            <a:ext cx="39317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CO</a:t>
            </a:r>
          </a:p>
        </p:txBody>
      </p:sp>
      <p:sp>
        <p:nvSpPr>
          <p:cNvPr id="85" name="Text Box 86"/>
          <p:cNvSpPr txBox="1">
            <a:spLocks noChangeArrowheads="1"/>
          </p:cNvSpPr>
          <p:nvPr/>
        </p:nvSpPr>
        <p:spPr bwMode="gray">
          <a:xfrm>
            <a:off x="1986604" y="2502249"/>
            <a:ext cx="39317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KS</a:t>
            </a:r>
          </a:p>
        </p:txBody>
      </p:sp>
      <p:sp>
        <p:nvSpPr>
          <p:cNvPr id="86" name="Text Box 87"/>
          <p:cNvSpPr txBox="1">
            <a:spLocks noChangeArrowheads="1"/>
          </p:cNvSpPr>
          <p:nvPr/>
        </p:nvSpPr>
        <p:spPr bwMode="gray">
          <a:xfrm>
            <a:off x="1886290" y="2224094"/>
            <a:ext cx="375882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NE</a:t>
            </a:r>
          </a:p>
        </p:txBody>
      </p:sp>
      <p:sp>
        <p:nvSpPr>
          <p:cNvPr id="87" name="Text Box 88"/>
          <p:cNvSpPr txBox="1">
            <a:spLocks noChangeArrowheads="1"/>
          </p:cNvSpPr>
          <p:nvPr/>
        </p:nvSpPr>
        <p:spPr bwMode="gray">
          <a:xfrm>
            <a:off x="1848629" y="1929126"/>
            <a:ext cx="401364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SD</a:t>
            </a:r>
          </a:p>
        </p:txBody>
      </p:sp>
      <p:sp>
        <p:nvSpPr>
          <p:cNvPr id="88" name="Text Box 89"/>
          <p:cNvSpPr txBox="1">
            <a:spLocks noChangeArrowheads="1"/>
          </p:cNvSpPr>
          <p:nvPr/>
        </p:nvSpPr>
        <p:spPr bwMode="gray">
          <a:xfrm>
            <a:off x="1848629" y="1654312"/>
            <a:ext cx="401364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ND</a:t>
            </a:r>
          </a:p>
        </p:txBody>
      </p:sp>
      <p:sp>
        <p:nvSpPr>
          <p:cNvPr id="89" name="Text Box 90"/>
          <p:cNvSpPr txBox="1">
            <a:spLocks noChangeArrowheads="1"/>
          </p:cNvSpPr>
          <p:nvPr/>
        </p:nvSpPr>
        <p:spPr bwMode="gray">
          <a:xfrm>
            <a:off x="2252179" y="1759972"/>
            <a:ext cx="39317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MN</a:t>
            </a:r>
          </a:p>
        </p:txBody>
      </p:sp>
      <p:sp>
        <p:nvSpPr>
          <p:cNvPr id="90" name="Text Box 91"/>
          <p:cNvSpPr txBox="1">
            <a:spLocks noChangeArrowheads="1"/>
          </p:cNvSpPr>
          <p:nvPr/>
        </p:nvSpPr>
        <p:spPr bwMode="gray">
          <a:xfrm>
            <a:off x="2587659" y="1902372"/>
            <a:ext cx="39317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WI</a:t>
            </a:r>
          </a:p>
        </p:txBody>
      </p:sp>
      <p:sp>
        <p:nvSpPr>
          <p:cNvPr id="91" name="Text Box 92"/>
          <p:cNvSpPr txBox="1">
            <a:spLocks noChangeArrowheads="1"/>
          </p:cNvSpPr>
          <p:nvPr/>
        </p:nvSpPr>
        <p:spPr bwMode="gray">
          <a:xfrm>
            <a:off x="2985287" y="1999565"/>
            <a:ext cx="317116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MI</a:t>
            </a:r>
          </a:p>
        </p:txBody>
      </p:sp>
      <p:sp>
        <p:nvSpPr>
          <p:cNvPr id="92" name="Text Box 93"/>
          <p:cNvSpPr txBox="1">
            <a:spLocks noChangeArrowheads="1"/>
          </p:cNvSpPr>
          <p:nvPr/>
        </p:nvSpPr>
        <p:spPr bwMode="gray">
          <a:xfrm>
            <a:off x="2365706" y="2151788"/>
            <a:ext cx="29778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IA</a:t>
            </a:r>
          </a:p>
        </p:txBody>
      </p:sp>
      <p:sp>
        <p:nvSpPr>
          <p:cNvPr id="93" name="Text Box 94"/>
          <p:cNvSpPr txBox="1">
            <a:spLocks noChangeArrowheads="1"/>
          </p:cNvSpPr>
          <p:nvPr/>
        </p:nvSpPr>
        <p:spPr bwMode="gray">
          <a:xfrm>
            <a:off x="2427363" y="2492810"/>
            <a:ext cx="34841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MO</a:t>
            </a:r>
          </a:p>
        </p:txBody>
      </p:sp>
      <p:sp>
        <p:nvSpPr>
          <p:cNvPr id="94" name="Text Box 95"/>
          <p:cNvSpPr txBox="1">
            <a:spLocks noChangeArrowheads="1"/>
          </p:cNvSpPr>
          <p:nvPr/>
        </p:nvSpPr>
        <p:spPr bwMode="gray">
          <a:xfrm>
            <a:off x="2458597" y="2816722"/>
            <a:ext cx="35904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cs typeface="Arial" pitchFamily="34" charset="0"/>
              </a:rPr>
              <a:t>AR</a:t>
            </a:r>
          </a:p>
        </p:txBody>
      </p:sp>
      <p:sp>
        <p:nvSpPr>
          <p:cNvPr id="95" name="Text Box 96"/>
          <p:cNvSpPr txBox="1">
            <a:spLocks noChangeArrowheads="1"/>
          </p:cNvSpPr>
          <p:nvPr/>
        </p:nvSpPr>
        <p:spPr bwMode="gray">
          <a:xfrm>
            <a:off x="2699405" y="2318066"/>
            <a:ext cx="30307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IL</a:t>
            </a:r>
          </a:p>
        </p:txBody>
      </p:sp>
      <p:sp>
        <p:nvSpPr>
          <p:cNvPr id="96" name="Text Box 97"/>
          <p:cNvSpPr txBox="1">
            <a:spLocks noChangeArrowheads="1"/>
          </p:cNvSpPr>
          <p:nvPr/>
        </p:nvSpPr>
        <p:spPr bwMode="gray">
          <a:xfrm>
            <a:off x="2910868" y="2296901"/>
            <a:ext cx="349488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IN</a:t>
            </a:r>
          </a:p>
        </p:txBody>
      </p:sp>
      <p:sp>
        <p:nvSpPr>
          <p:cNvPr id="97" name="Text Box 98"/>
          <p:cNvSpPr txBox="1">
            <a:spLocks noChangeArrowheads="1"/>
          </p:cNvSpPr>
          <p:nvPr/>
        </p:nvSpPr>
        <p:spPr bwMode="gray">
          <a:xfrm>
            <a:off x="3129209" y="2226461"/>
            <a:ext cx="36361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OH</a:t>
            </a:r>
          </a:p>
        </p:txBody>
      </p:sp>
      <p:sp>
        <p:nvSpPr>
          <p:cNvPr id="98" name="Text Box 99"/>
          <p:cNvSpPr txBox="1">
            <a:spLocks noChangeArrowheads="1"/>
          </p:cNvSpPr>
          <p:nvPr/>
        </p:nvSpPr>
        <p:spPr bwMode="gray">
          <a:xfrm>
            <a:off x="3075994" y="2493454"/>
            <a:ext cx="31490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KY</a:t>
            </a:r>
          </a:p>
        </p:txBody>
      </p:sp>
      <p:sp>
        <p:nvSpPr>
          <p:cNvPr id="99" name="Text Box 100"/>
          <p:cNvSpPr txBox="1">
            <a:spLocks noChangeArrowheads="1"/>
          </p:cNvSpPr>
          <p:nvPr/>
        </p:nvSpPr>
        <p:spPr bwMode="gray">
          <a:xfrm>
            <a:off x="3318229" y="2358047"/>
            <a:ext cx="31398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WV</a:t>
            </a:r>
          </a:p>
        </p:txBody>
      </p:sp>
      <p:sp>
        <p:nvSpPr>
          <p:cNvPr id="100" name="Text Box 101"/>
          <p:cNvSpPr txBox="1">
            <a:spLocks noChangeArrowheads="1"/>
          </p:cNvSpPr>
          <p:nvPr/>
        </p:nvSpPr>
        <p:spPr bwMode="gray">
          <a:xfrm>
            <a:off x="3536441" y="2409671"/>
            <a:ext cx="323855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VA</a:t>
            </a:r>
          </a:p>
        </p:txBody>
      </p:sp>
      <p:sp>
        <p:nvSpPr>
          <p:cNvPr id="101" name="Text Box 102"/>
          <p:cNvSpPr txBox="1">
            <a:spLocks noChangeArrowheads="1"/>
          </p:cNvSpPr>
          <p:nvPr/>
        </p:nvSpPr>
        <p:spPr bwMode="gray">
          <a:xfrm>
            <a:off x="3534482" y="2608043"/>
            <a:ext cx="368144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NC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" name="Text Box 103"/>
          <p:cNvSpPr txBox="1">
            <a:spLocks noChangeArrowheads="1"/>
          </p:cNvSpPr>
          <p:nvPr/>
        </p:nvSpPr>
        <p:spPr bwMode="gray">
          <a:xfrm>
            <a:off x="3454816" y="2789381"/>
            <a:ext cx="376336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SC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" name="Text Box 104"/>
          <p:cNvSpPr txBox="1">
            <a:spLocks noChangeArrowheads="1"/>
          </p:cNvSpPr>
          <p:nvPr/>
        </p:nvSpPr>
        <p:spPr bwMode="gray">
          <a:xfrm>
            <a:off x="2967975" y="2976052"/>
            <a:ext cx="31490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AL</a:t>
            </a:r>
          </a:p>
        </p:txBody>
      </p:sp>
      <p:sp>
        <p:nvSpPr>
          <p:cNvPr id="104" name="Text Box 105"/>
          <p:cNvSpPr txBox="1">
            <a:spLocks noChangeArrowheads="1"/>
          </p:cNvSpPr>
          <p:nvPr/>
        </p:nvSpPr>
        <p:spPr bwMode="gray">
          <a:xfrm>
            <a:off x="3475219" y="2089085"/>
            <a:ext cx="296680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PA</a:t>
            </a:r>
          </a:p>
        </p:txBody>
      </p:sp>
      <p:sp>
        <p:nvSpPr>
          <p:cNvPr id="105" name="Text Box 106"/>
          <p:cNvSpPr txBox="1">
            <a:spLocks noChangeArrowheads="1"/>
          </p:cNvSpPr>
          <p:nvPr/>
        </p:nvSpPr>
        <p:spPr bwMode="gray">
          <a:xfrm>
            <a:off x="3634967" y="1858686"/>
            <a:ext cx="343116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NY</a:t>
            </a:r>
          </a:p>
        </p:txBody>
      </p:sp>
      <p:sp>
        <p:nvSpPr>
          <p:cNvPr id="106" name="Text Box 107"/>
          <p:cNvSpPr txBox="1">
            <a:spLocks noChangeArrowheads="1"/>
          </p:cNvSpPr>
          <p:nvPr/>
        </p:nvSpPr>
        <p:spPr bwMode="gray">
          <a:xfrm>
            <a:off x="3981174" y="1543145"/>
            <a:ext cx="376792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ME</a:t>
            </a:r>
          </a:p>
        </p:txBody>
      </p:sp>
      <p:sp>
        <p:nvSpPr>
          <p:cNvPr id="107" name="Text Box 108"/>
          <p:cNvSpPr txBox="1">
            <a:spLocks noChangeArrowheads="1"/>
          </p:cNvSpPr>
          <p:nvPr/>
        </p:nvSpPr>
        <p:spPr bwMode="gray">
          <a:xfrm>
            <a:off x="3869082" y="2449716"/>
            <a:ext cx="332194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DC</a:t>
            </a:r>
          </a:p>
        </p:txBody>
      </p:sp>
      <p:sp>
        <p:nvSpPr>
          <p:cNvPr id="108" name="Text Box 109"/>
          <p:cNvSpPr txBox="1">
            <a:spLocks noChangeArrowheads="1"/>
          </p:cNvSpPr>
          <p:nvPr/>
        </p:nvSpPr>
        <p:spPr bwMode="gray">
          <a:xfrm>
            <a:off x="3921234" y="2358112"/>
            <a:ext cx="349488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MD</a:t>
            </a:r>
          </a:p>
        </p:txBody>
      </p:sp>
      <p:sp>
        <p:nvSpPr>
          <p:cNvPr id="109" name="Text Box 110"/>
          <p:cNvSpPr txBox="1">
            <a:spLocks noChangeArrowheads="1"/>
          </p:cNvSpPr>
          <p:nvPr/>
        </p:nvSpPr>
        <p:spPr bwMode="gray">
          <a:xfrm>
            <a:off x="4017072" y="2270740"/>
            <a:ext cx="34948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>
                <a:solidFill>
                  <a:srgbClr val="000000"/>
                </a:solidFill>
                <a:cs typeface="Arial" pitchFamily="34" charset="0"/>
              </a:rPr>
              <a:t>DE</a:t>
            </a:r>
          </a:p>
        </p:txBody>
      </p:sp>
      <p:sp>
        <p:nvSpPr>
          <p:cNvPr id="110" name="Text Box 111"/>
          <p:cNvSpPr txBox="1">
            <a:spLocks noChangeArrowheads="1"/>
          </p:cNvSpPr>
          <p:nvPr/>
        </p:nvSpPr>
        <p:spPr bwMode="gray">
          <a:xfrm>
            <a:off x="3865503" y="2117924"/>
            <a:ext cx="29109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NJ</a:t>
            </a:r>
          </a:p>
        </p:txBody>
      </p:sp>
      <p:sp>
        <p:nvSpPr>
          <p:cNvPr id="111" name="Text Box 112"/>
          <p:cNvSpPr txBox="1">
            <a:spLocks noChangeArrowheads="1"/>
          </p:cNvSpPr>
          <p:nvPr/>
        </p:nvSpPr>
        <p:spPr bwMode="gray">
          <a:xfrm>
            <a:off x="4022661" y="2120802"/>
            <a:ext cx="305801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CT</a:t>
            </a:r>
          </a:p>
        </p:txBody>
      </p:sp>
      <p:sp>
        <p:nvSpPr>
          <p:cNvPr id="112" name="Text Box 113"/>
          <p:cNvSpPr txBox="1">
            <a:spLocks noChangeArrowheads="1"/>
          </p:cNvSpPr>
          <p:nvPr/>
        </p:nvSpPr>
        <p:spPr bwMode="gray">
          <a:xfrm>
            <a:off x="4083278" y="2012264"/>
            <a:ext cx="34462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RI</a:t>
            </a:r>
          </a:p>
        </p:txBody>
      </p:sp>
      <p:sp>
        <p:nvSpPr>
          <p:cNvPr id="114" name="Text Box 115"/>
          <p:cNvSpPr txBox="1">
            <a:spLocks noChangeArrowheads="1"/>
          </p:cNvSpPr>
          <p:nvPr/>
        </p:nvSpPr>
        <p:spPr bwMode="gray">
          <a:xfrm>
            <a:off x="3771898" y="1441651"/>
            <a:ext cx="293969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NH</a:t>
            </a:r>
          </a:p>
        </p:txBody>
      </p:sp>
      <p:sp>
        <p:nvSpPr>
          <p:cNvPr id="115" name="Text Box 116"/>
          <p:cNvSpPr txBox="1">
            <a:spLocks noChangeArrowheads="1"/>
          </p:cNvSpPr>
          <p:nvPr/>
        </p:nvSpPr>
        <p:spPr bwMode="gray">
          <a:xfrm>
            <a:off x="3647218" y="1485157"/>
            <a:ext cx="31285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VT</a:t>
            </a:r>
          </a:p>
        </p:txBody>
      </p:sp>
      <p:sp>
        <p:nvSpPr>
          <p:cNvPr id="117" name="Line 118"/>
          <p:cNvSpPr>
            <a:spLocks noChangeShapeType="1"/>
          </p:cNvSpPr>
          <p:nvPr/>
        </p:nvSpPr>
        <p:spPr bwMode="auto">
          <a:xfrm flipH="1" flipV="1">
            <a:off x="3807108" y="1648723"/>
            <a:ext cx="87372" cy="1310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8" name="Line 119"/>
          <p:cNvSpPr>
            <a:spLocks noChangeShapeType="1"/>
          </p:cNvSpPr>
          <p:nvPr/>
        </p:nvSpPr>
        <p:spPr bwMode="auto">
          <a:xfrm flipH="1" flipV="1">
            <a:off x="3929700" y="1605037"/>
            <a:ext cx="43686" cy="873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9" name="Line 120"/>
          <p:cNvSpPr>
            <a:spLocks noChangeShapeType="1"/>
          </p:cNvSpPr>
          <p:nvPr/>
        </p:nvSpPr>
        <p:spPr bwMode="auto">
          <a:xfrm>
            <a:off x="4112909" y="1954524"/>
            <a:ext cx="87372" cy="436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0" name="Line 121"/>
          <p:cNvSpPr>
            <a:spLocks noChangeShapeType="1"/>
          </p:cNvSpPr>
          <p:nvPr/>
        </p:nvSpPr>
        <p:spPr bwMode="auto">
          <a:xfrm>
            <a:off x="4069224" y="1998210"/>
            <a:ext cx="87372" cy="87372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1" name="Line 122"/>
          <p:cNvSpPr>
            <a:spLocks noChangeShapeType="1"/>
          </p:cNvSpPr>
          <p:nvPr/>
        </p:nvSpPr>
        <p:spPr bwMode="auto">
          <a:xfrm>
            <a:off x="3981851" y="1998210"/>
            <a:ext cx="131058" cy="1747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2" name="Line 123"/>
          <p:cNvSpPr>
            <a:spLocks noChangeShapeType="1"/>
          </p:cNvSpPr>
          <p:nvPr/>
        </p:nvSpPr>
        <p:spPr bwMode="auto">
          <a:xfrm>
            <a:off x="3719736" y="2347697"/>
            <a:ext cx="218430" cy="1747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3" name="Line 124"/>
          <p:cNvSpPr>
            <a:spLocks noChangeShapeType="1"/>
          </p:cNvSpPr>
          <p:nvPr/>
        </p:nvSpPr>
        <p:spPr bwMode="auto">
          <a:xfrm>
            <a:off x="3763423" y="2347697"/>
            <a:ext cx="218430" cy="87372"/>
          </a:xfrm>
          <a:prstGeom prst="lin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4" name="Line 125"/>
          <p:cNvSpPr>
            <a:spLocks noChangeShapeType="1"/>
          </p:cNvSpPr>
          <p:nvPr/>
        </p:nvSpPr>
        <p:spPr bwMode="auto">
          <a:xfrm>
            <a:off x="3859260" y="2325176"/>
            <a:ext cx="218430" cy="43686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3676050" y="2321486"/>
            <a:ext cx="43686" cy="26211"/>
          </a:xfrm>
          <a:prstGeom prst="ellipse">
            <a:avLst/>
          </a:pr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35" name="Text Box 126"/>
          <p:cNvSpPr txBox="1">
            <a:spLocks noChangeArrowheads="1"/>
          </p:cNvSpPr>
          <p:nvPr/>
        </p:nvSpPr>
        <p:spPr bwMode="auto">
          <a:xfrm>
            <a:off x="3306539" y="3962400"/>
            <a:ext cx="10368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4%–&lt;10%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6" name="Text Box 126"/>
          <p:cNvSpPr txBox="1">
            <a:spLocks noChangeArrowheads="1"/>
          </p:cNvSpPr>
          <p:nvPr/>
        </p:nvSpPr>
        <p:spPr bwMode="auto">
          <a:xfrm>
            <a:off x="3306539" y="4294913"/>
            <a:ext cx="1113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10%–&lt;15%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7" name="Text Box 126"/>
          <p:cNvSpPr txBox="1">
            <a:spLocks noChangeArrowheads="1"/>
          </p:cNvSpPr>
          <p:nvPr/>
        </p:nvSpPr>
        <p:spPr bwMode="auto">
          <a:xfrm>
            <a:off x="3306539" y="4623311"/>
            <a:ext cx="1113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15%–&lt;20%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8" name="Text Box 126"/>
          <p:cNvSpPr txBox="1">
            <a:spLocks noChangeArrowheads="1"/>
          </p:cNvSpPr>
          <p:nvPr/>
        </p:nvSpPr>
        <p:spPr bwMode="auto">
          <a:xfrm>
            <a:off x="5032112" y="3962400"/>
            <a:ext cx="11357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20%–&lt;25%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079410" y="4035554"/>
            <a:ext cx="18288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1" name="Rectangle 66"/>
          <p:cNvSpPr>
            <a:spLocks noChangeArrowheads="1"/>
          </p:cNvSpPr>
          <p:nvPr/>
        </p:nvSpPr>
        <p:spPr bwMode="auto">
          <a:xfrm>
            <a:off x="3079410" y="4365431"/>
            <a:ext cx="182880" cy="182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4" name="Text Box 126"/>
          <p:cNvSpPr txBox="1">
            <a:spLocks noChangeArrowheads="1"/>
          </p:cNvSpPr>
          <p:nvPr/>
        </p:nvSpPr>
        <p:spPr bwMode="auto">
          <a:xfrm>
            <a:off x="5032112" y="4294913"/>
            <a:ext cx="1104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25%–&lt;30%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99" name="Freeform 55"/>
          <p:cNvSpPr>
            <a:spLocks/>
          </p:cNvSpPr>
          <p:nvPr/>
        </p:nvSpPr>
        <p:spPr bwMode="auto">
          <a:xfrm>
            <a:off x="7332466" y="4017454"/>
            <a:ext cx="585848" cy="484144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200" name="Group 56"/>
          <p:cNvGrpSpPr>
            <a:grpSpLocks/>
          </p:cNvGrpSpPr>
          <p:nvPr/>
        </p:nvGrpSpPr>
        <p:grpSpPr bwMode="auto">
          <a:xfrm>
            <a:off x="8278856" y="4081291"/>
            <a:ext cx="484144" cy="363108"/>
            <a:chOff x="674" y="2281"/>
            <a:chExt cx="548" cy="405"/>
          </a:xfrm>
          <a:noFill/>
        </p:grpSpPr>
        <p:sp>
          <p:nvSpPr>
            <p:cNvPr id="201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2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3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4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5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6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7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216" name="Text Box 73"/>
          <p:cNvSpPr txBox="1">
            <a:spLocks noChangeArrowheads="1"/>
          </p:cNvSpPr>
          <p:nvPr/>
        </p:nvSpPr>
        <p:spPr bwMode="gray">
          <a:xfrm>
            <a:off x="7449269" y="4083461"/>
            <a:ext cx="32276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AK</a:t>
            </a:r>
          </a:p>
        </p:txBody>
      </p:sp>
      <p:sp>
        <p:nvSpPr>
          <p:cNvPr id="258" name="Text Box 117"/>
          <p:cNvSpPr txBox="1">
            <a:spLocks noChangeArrowheads="1"/>
          </p:cNvSpPr>
          <p:nvPr/>
        </p:nvSpPr>
        <p:spPr bwMode="gray">
          <a:xfrm>
            <a:off x="8407213" y="4266086"/>
            <a:ext cx="28157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HI</a:t>
            </a:r>
          </a:p>
        </p:txBody>
      </p:sp>
      <p:sp>
        <p:nvSpPr>
          <p:cNvPr id="146" name="Freeform 2"/>
          <p:cNvSpPr>
            <a:spLocks/>
          </p:cNvSpPr>
          <p:nvPr/>
        </p:nvSpPr>
        <p:spPr bwMode="auto">
          <a:xfrm>
            <a:off x="4709558" y="2115046"/>
            <a:ext cx="685877" cy="1013017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7" name="Freeform 3"/>
          <p:cNvSpPr>
            <a:spLocks/>
          </p:cNvSpPr>
          <p:nvPr/>
        </p:nvSpPr>
        <p:spPr bwMode="auto">
          <a:xfrm>
            <a:off x="4763462" y="1745155"/>
            <a:ext cx="669149" cy="490709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8" name="Freeform 4"/>
          <p:cNvSpPr>
            <a:spLocks/>
          </p:cNvSpPr>
          <p:nvPr/>
        </p:nvSpPr>
        <p:spPr bwMode="auto">
          <a:xfrm>
            <a:off x="5967000" y="2860402"/>
            <a:ext cx="1159857" cy="1004652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9" name="Freeform 5"/>
          <p:cNvSpPr>
            <a:spLocks/>
          </p:cNvSpPr>
          <p:nvPr/>
        </p:nvSpPr>
        <p:spPr bwMode="auto">
          <a:xfrm>
            <a:off x="8569244" y="1473778"/>
            <a:ext cx="305763" cy="449816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0" name="Freeform 6"/>
          <p:cNvSpPr>
            <a:spLocks/>
          </p:cNvSpPr>
          <p:nvPr/>
        </p:nvSpPr>
        <p:spPr bwMode="auto">
          <a:xfrm>
            <a:off x="8100840" y="2337166"/>
            <a:ext cx="391266" cy="156135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1" name="Freeform 7"/>
          <p:cNvSpPr>
            <a:spLocks/>
          </p:cNvSpPr>
          <p:nvPr/>
        </p:nvSpPr>
        <p:spPr bwMode="auto">
          <a:xfrm>
            <a:off x="4904727" y="1481213"/>
            <a:ext cx="515802" cy="367102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2" name="Freeform 8"/>
          <p:cNvSpPr>
            <a:spLocks/>
          </p:cNvSpPr>
          <p:nvPr/>
        </p:nvSpPr>
        <p:spPr bwMode="auto">
          <a:xfrm>
            <a:off x="5013464" y="2177313"/>
            <a:ext cx="525096" cy="750003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3" name="Freeform 9"/>
          <p:cNvSpPr>
            <a:spLocks/>
          </p:cNvSpPr>
          <p:nvPr/>
        </p:nvSpPr>
        <p:spPr bwMode="auto">
          <a:xfrm>
            <a:off x="5309005" y="1561140"/>
            <a:ext cx="461898" cy="724911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4" name="Freeform 10"/>
          <p:cNvSpPr>
            <a:spLocks/>
          </p:cNvSpPr>
          <p:nvPr/>
        </p:nvSpPr>
        <p:spPr bwMode="auto">
          <a:xfrm>
            <a:off x="5440046" y="2259099"/>
            <a:ext cx="439594" cy="534389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5" name="Freeform 11"/>
          <p:cNvSpPr>
            <a:spLocks/>
          </p:cNvSpPr>
          <p:nvPr/>
        </p:nvSpPr>
        <p:spPr bwMode="auto">
          <a:xfrm>
            <a:off x="5470715" y="1572292"/>
            <a:ext cx="804837" cy="485132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6" name="Freeform 12"/>
          <p:cNvSpPr>
            <a:spLocks/>
          </p:cNvSpPr>
          <p:nvPr/>
        </p:nvSpPr>
        <p:spPr bwMode="auto">
          <a:xfrm>
            <a:off x="5722575" y="1997015"/>
            <a:ext cx="550189" cy="435876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7" name="Freeform 13"/>
          <p:cNvSpPr>
            <a:spLocks/>
          </p:cNvSpPr>
          <p:nvPr/>
        </p:nvSpPr>
        <p:spPr bwMode="auto">
          <a:xfrm>
            <a:off x="5825519" y="2402222"/>
            <a:ext cx="575281" cy="414500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8" name="Freeform 14"/>
          <p:cNvSpPr>
            <a:spLocks/>
          </p:cNvSpPr>
          <p:nvPr/>
        </p:nvSpPr>
        <p:spPr bwMode="auto">
          <a:xfrm>
            <a:off x="5306216" y="2751666"/>
            <a:ext cx="521378" cy="559482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9" name="Freeform 15"/>
          <p:cNvSpPr>
            <a:spLocks/>
          </p:cNvSpPr>
          <p:nvPr/>
        </p:nvSpPr>
        <p:spPr bwMode="auto">
          <a:xfrm>
            <a:off x="5756962" y="2790699"/>
            <a:ext cx="566918" cy="530672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0" name="Freeform 16"/>
          <p:cNvSpPr>
            <a:spLocks/>
          </p:cNvSpPr>
          <p:nvPr/>
        </p:nvSpPr>
        <p:spPr bwMode="auto">
          <a:xfrm>
            <a:off x="6259753" y="1645713"/>
            <a:ext cx="553906" cy="305763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1" name="Freeform 17"/>
          <p:cNvSpPr>
            <a:spLocks/>
          </p:cNvSpPr>
          <p:nvPr/>
        </p:nvSpPr>
        <p:spPr bwMode="auto">
          <a:xfrm>
            <a:off x="6243953" y="1940324"/>
            <a:ext cx="582716" cy="357809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2" name="Freeform 18"/>
          <p:cNvSpPr>
            <a:spLocks/>
          </p:cNvSpPr>
          <p:nvPr/>
        </p:nvSpPr>
        <p:spPr bwMode="auto">
          <a:xfrm>
            <a:off x="6232801" y="2236793"/>
            <a:ext cx="693312" cy="295541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3" name="Freeform 19"/>
          <p:cNvSpPr>
            <a:spLocks/>
          </p:cNvSpPr>
          <p:nvPr/>
        </p:nvSpPr>
        <p:spPr bwMode="auto">
          <a:xfrm>
            <a:off x="6394512" y="2524898"/>
            <a:ext cx="594798" cy="293682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4" name="Freeform 20"/>
          <p:cNvSpPr>
            <a:spLocks/>
          </p:cNvSpPr>
          <p:nvPr/>
        </p:nvSpPr>
        <p:spPr bwMode="auto">
          <a:xfrm>
            <a:off x="6315514" y="2815792"/>
            <a:ext cx="692383" cy="321563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5" name="Freeform 21"/>
          <p:cNvSpPr>
            <a:spLocks/>
          </p:cNvSpPr>
          <p:nvPr/>
        </p:nvSpPr>
        <p:spPr bwMode="auto">
          <a:xfrm>
            <a:off x="6994887" y="2826944"/>
            <a:ext cx="389407" cy="351303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6" name="Freeform 22"/>
          <p:cNvSpPr>
            <a:spLocks/>
          </p:cNvSpPr>
          <p:nvPr/>
        </p:nvSpPr>
        <p:spPr bwMode="auto">
          <a:xfrm>
            <a:off x="7051578" y="3172672"/>
            <a:ext cx="475839" cy="368962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7" name="Freeform 23"/>
          <p:cNvSpPr>
            <a:spLocks/>
          </p:cNvSpPr>
          <p:nvPr/>
        </p:nvSpPr>
        <p:spPr bwMode="auto">
          <a:xfrm>
            <a:off x="6725368" y="1609466"/>
            <a:ext cx="529743" cy="577141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8" name="Freeform 24"/>
          <p:cNvSpPr>
            <a:spLocks/>
          </p:cNvSpPr>
          <p:nvPr/>
        </p:nvSpPr>
        <p:spPr bwMode="auto">
          <a:xfrm>
            <a:off x="7068306" y="1808352"/>
            <a:ext cx="402419" cy="456322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9" name="Freeform 25"/>
          <p:cNvSpPr>
            <a:spLocks/>
          </p:cNvSpPr>
          <p:nvPr/>
        </p:nvSpPr>
        <p:spPr bwMode="auto">
          <a:xfrm>
            <a:off x="6813659" y="2168020"/>
            <a:ext cx="468404" cy="294611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170" name="Group 26"/>
          <p:cNvGrpSpPr>
            <a:grpSpLocks/>
          </p:cNvGrpSpPr>
          <p:nvPr/>
        </p:nvGrpSpPr>
        <p:grpSpPr bwMode="auto">
          <a:xfrm>
            <a:off x="7227230" y="1744226"/>
            <a:ext cx="609669" cy="534389"/>
            <a:chOff x="3195" y="1012"/>
            <a:chExt cx="546" cy="497"/>
          </a:xfrm>
          <a:noFill/>
        </p:grpSpPr>
        <p:sp>
          <p:nvSpPr>
            <p:cNvPr id="171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172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173" name="Freeform 29"/>
          <p:cNvSpPr>
            <a:spLocks/>
          </p:cNvSpPr>
          <p:nvPr/>
        </p:nvSpPr>
        <p:spPr bwMode="auto">
          <a:xfrm>
            <a:off x="7189125" y="2232146"/>
            <a:ext cx="335504" cy="537178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4" name="Freeform 30"/>
          <p:cNvSpPr>
            <a:spLocks/>
          </p:cNvSpPr>
          <p:nvPr/>
        </p:nvSpPr>
        <p:spPr bwMode="auto">
          <a:xfrm>
            <a:off x="6890797" y="2448690"/>
            <a:ext cx="532531" cy="426582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5" name="Freeform 31"/>
          <p:cNvSpPr>
            <a:spLocks/>
          </p:cNvSpPr>
          <p:nvPr/>
        </p:nvSpPr>
        <p:spPr bwMode="auto">
          <a:xfrm>
            <a:off x="7474443" y="2269321"/>
            <a:ext cx="260225" cy="416359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6" name="Freeform 32"/>
          <p:cNvSpPr>
            <a:spLocks/>
          </p:cNvSpPr>
          <p:nvPr/>
        </p:nvSpPr>
        <p:spPr bwMode="auto">
          <a:xfrm>
            <a:off x="7677975" y="2185678"/>
            <a:ext cx="333646" cy="375467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7" name="Freeform 33"/>
          <p:cNvSpPr>
            <a:spLocks/>
          </p:cNvSpPr>
          <p:nvPr/>
        </p:nvSpPr>
        <p:spPr bwMode="auto">
          <a:xfrm>
            <a:off x="7377788" y="2523970"/>
            <a:ext cx="591081" cy="317845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8" name="Freeform 34"/>
          <p:cNvSpPr>
            <a:spLocks/>
          </p:cNvSpPr>
          <p:nvPr/>
        </p:nvSpPr>
        <p:spPr bwMode="auto">
          <a:xfrm>
            <a:off x="7342006" y="2726696"/>
            <a:ext cx="680301" cy="239778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9" name="Freeform 35"/>
          <p:cNvSpPr>
            <a:spLocks/>
          </p:cNvSpPr>
          <p:nvPr/>
        </p:nvSpPr>
        <p:spPr bwMode="auto">
          <a:xfrm>
            <a:off x="7272768" y="2949622"/>
            <a:ext cx="278812" cy="470263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0" name="Freeform 36"/>
          <p:cNvSpPr>
            <a:spLocks/>
          </p:cNvSpPr>
          <p:nvPr/>
        </p:nvSpPr>
        <p:spPr bwMode="auto">
          <a:xfrm>
            <a:off x="7532993" y="2927317"/>
            <a:ext cx="315987" cy="474910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1" name="Freeform 37"/>
          <p:cNvSpPr>
            <a:spLocks/>
          </p:cNvSpPr>
          <p:nvPr/>
        </p:nvSpPr>
        <p:spPr bwMode="auto">
          <a:xfrm>
            <a:off x="7738385" y="2904083"/>
            <a:ext cx="434017" cy="435876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2" name="Freeform 38"/>
          <p:cNvSpPr>
            <a:spLocks/>
          </p:cNvSpPr>
          <p:nvPr/>
        </p:nvSpPr>
        <p:spPr bwMode="auto">
          <a:xfrm>
            <a:off x="7921471" y="2844603"/>
            <a:ext cx="396842" cy="304834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3" name="Freeform 39"/>
          <p:cNvSpPr>
            <a:spLocks/>
          </p:cNvSpPr>
          <p:nvPr/>
        </p:nvSpPr>
        <p:spPr bwMode="auto">
          <a:xfrm>
            <a:off x="7638013" y="3279549"/>
            <a:ext cx="743499" cy="488850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4" name="Freeform 40"/>
          <p:cNvSpPr>
            <a:spLocks/>
          </p:cNvSpPr>
          <p:nvPr/>
        </p:nvSpPr>
        <p:spPr bwMode="auto">
          <a:xfrm>
            <a:off x="7841545" y="2636424"/>
            <a:ext cx="684948" cy="289964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5" name="Freeform 41"/>
          <p:cNvSpPr>
            <a:spLocks/>
          </p:cNvSpPr>
          <p:nvPr/>
        </p:nvSpPr>
        <p:spPr bwMode="auto">
          <a:xfrm>
            <a:off x="7912177" y="2324155"/>
            <a:ext cx="338292" cy="343868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6" name="Freeform 42"/>
          <p:cNvSpPr>
            <a:spLocks/>
          </p:cNvSpPr>
          <p:nvPr/>
        </p:nvSpPr>
        <p:spPr bwMode="auto">
          <a:xfrm>
            <a:off x="8384299" y="2325084"/>
            <a:ext cx="105948" cy="128254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7" name="Freeform 43"/>
          <p:cNvSpPr>
            <a:spLocks/>
          </p:cNvSpPr>
          <p:nvPr/>
        </p:nvSpPr>
        <p:spPr bwMode="auto">
          <a:xfrm>
            <a:off x="7987457" y="2103892"/>
            <a:ext cx="460040" cy="292752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8" name="Freeform 44"/>
          <p:cNvSpPr>
            <a:spLocks/>
          </p:cNvSpPr>
          <p:nvPr/>
        </p:nvSpPr>
        <p:spPr bwMode="auto">
          <a:xfrm>
            <a:off x="8403816" y="2138280"/>
            <a:ext cx="121748" cy="232343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9" name="Freeform 45"/>
          <p:cNvSpPr>
            <a:spLocks/>
          </p:cNvSpPr>
          <p:nvPr/>
        </p:nvSpPr>
        <p:spPr bwMode="auto">
          <a:xfrm>
            <a:off x="8423333" y="1751661"/>
            <a:ext cx="133830" cy="241637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0" name="Freeform 46"/>
          <p:cNvSpPr>
            <a:spLocks/>
          </p:cNvSpPr>
          <p:nvPr/>
        </p:nvSpPr>
        <p:spPr bwMode="auto">
          <a:xfrm>
            <a:off x="8498612" y="1923594"/>
            <a:ext cx="287176" cy="126395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1" name="Freeform 47"/>
          <p:cNvSpPr>
            <a:spLocks/>
          </p:cNvSpPr>
          <p:nvPr/>
        </p:nvSpPr>
        <p:spPr bwMode="auto">
          <a:xfrm>
            <a:off x="8502329" y="2012815"/>
            <a:ext cx="149629" cy="110596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2" name="Freeform 48"/>
          <p:cNvSpPr>
            <a:spLocks/>
          </p:cNvSpPr>
          <p:nvPr/>
        </p:nvSpPr>
        <p:spPr bwMode="auto">
          <a:xfrm>
            <a:off x="8026490" y="1774895"/>
            <a:ext cx="509296" cy="401489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93" name="Freeform 49"/>
          <p:cNvSpPr>
            <a:spLocks/>
          </p:cNvSpPr>
          <p:nvPr/>
        </p:nvSpPr>
        <p:spPr bwMode="auto">
          <a:xfrm>
            <a:off x="8521846" y="2112257"/>
            <a:ext cx="149629" cy="84573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94" name="Freeform 50"/>
          <p:cNvSpPr>
            <a:spLocks/>
          </p:cNvSpPr>
          <p:nvPr/>
        </p:nvSpPr>
        <p:spPr bwMode="auto">
          <a:xfrm>
            <a:off x="8520917" y="1706121"/>
            <a:ext cx="157994" cy="272307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5" name="Freeform 51"/>
          <p:cNvSpPr>
            <a:spLocks/>
          </p:cNvSpPr>
          <p:nvPr/>
        </p:nvSpPr>
        <p:spPr bwMode="auto">
          <a:xfrm>
            <a:off x="8607349" y="2012815"/>
            <a:ext cx="74350" cy="60410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196" name="Group 52"/>
          <p:cNvGrpSpPr>
            <a:grpSpLocks/>
          </p:cNvGrpSpPr>
          <p:nvPr/>
        </p:nvGrpSpPr>
        <p:grpSpPr bwMode="auto">
          <a:xfrm>
            <a:off x="7870356" y="2396646"/>
            <a:ext cx="621750" cy="359667"/>
            <a:chOff x="4439" y="1997"/>
            <a:chExt cx="669" cy="387"/>
          </a:xfrm>
          <a:noFill/>
        </p:grpSpPr>
        <p:sp>
          <p:nvSpPr>
            <p:cNvPr id="197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198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208" name="Text Box 65"/>
          <p:cNvSpPr txBox="1">
            <a:spLocks noChangeArrowheads="1"/>
          </p:cNvSpPr>
          <p:nvPr/>
        </p:nvSpPr>
        <p:spPr bwMode="gray">
          <a:xfrm>
            <a:off x="6487565" y="326189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TX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9" name="Text Box 66"/>
          <p:cNvSpPr txBox="1">
            <a:spLocks noChangeArrowheads="1"/>
          </p:cNvSpPr>
          <p:nvPr/>
        </p:nvSpPr>
        <p:spPr bwMode="gray">
          <a:xfrm>
            <a:off x="8062826" y="339572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FL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0" name="Text Box 67"/>
          <p:cNvSpPr txBox="1">
            <a:spLocks noChangeArrowheads="1"/>
          </p:cNvSpPr>
          <p:nvPr/>
        </p:nvSpPr>
        <p:spPr bwMode="gray">
          <a:xfrm>
            <a:off x="5864980" y="2949622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NM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1" name="Text Box 68"/>
          <p:cNvSpPr txBox="1">
            <a:spLocks noChangeArrowheads="1"/>
          </p:cNvSpPr>
          <p:nvPr/>
        </p:nvSpPr>
        <p:spPr bwMode="gray">
          <a:xfrm>
            <a:off x="7795904" y="300921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GA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2" name="Text Box 69"/>
          <p:cNvSpPr txBox="1">
            <a:spLocks noChangeArrowheads="1"/>
          </p:cNvSpPr>
          <p:nvPr/>
        </p:nvSpPr>
        <p:spPr bwMode="gray">
          <a:xfrm>
            <a:off x="5418881" y="2905012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AZ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3" name="Text Box 70"/>
          <p:cNvSpPr txBox="1">
            <a:spLocks noChangeArrowheads="1"/>
          </p:cNvSpPr>
          <p:nvPr/>
        </p:nvSpPr>
        <p:spPr bwMode="gray">
          <a:xfrm>
            <a:off x="4828533" y="2580044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CA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4" name="Text Box 71"/>
          <p:cNvSpPr txBox="1">
            <a:spLocks noChangeArrowheads="1"/>
          </p:cNvSpPr>
          <p:nvPr/>
        </p:nvSpPr>
        <p:spPr bwMode="gray">
          <a:xfrm>
            <a:off x="5799205" y="2110500"/>
            <a:ext cx="3912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WY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5" name="Text Box 72"/>
          <p:cNvSpPr txBox="1">
            <a:spLocks noChangeArrowheads="1"/>
          </p:cNvSpPr>
          <p:nvPr/>
        </p:nvSpPr>
        <p:spPr bwMode="gray">
          <a:xfrm>
            <a:off x="5125823" y="2369693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NV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7" name="Text Box 74"/>
          <p:cNvSpPr txBox="1">
            <a:spLocks noChangeArrowheads="1"/>
          </p:cNvSpPr>
          <p:nvPr/>
        </p:nvSpPr>
        <p:spPr bwMode="gray">
          <a:xfrm>
            <a:off x="6618490" y="2844602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OK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8" name="Text Box 75"/>
          <p:cNvSpPr txBox="1">
            <a:spLocks noChangeArrowheads="1"/>
          </p:cNvSpPr>
          <p:nvPr/>
        </p:nvSpPr>
        <p:spPr bwMode="gray">
          <a:xfrm>
            <a:off x="7269051" y="3072706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MS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9" name="Text Box 76"/>
          <p:cNvSpPr txBox="1">
            <a:spLocks noChangeArrowheads="1"/>
          </p:cNvSpPr>
          <p:nvPr/>
        </p:nvSpPr>
        <p:spPr bwMode="gray">
          <a:xfrm>
            <a:off x="7048282" y="3251146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LA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0" name="Text Box 77"/>
          <p:cNvSpPr txBox="1">
            <a:spLocks noChangeArrowheads="1"/>
          </p:cNvSpPr>
          <p:nvPr/>
        </p:nvSpPr>
        <p:spPr bwMode="gray">
          <a:xfrm>
            <a:off x="5707705" y="1700545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MT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1" name="Text Box 78"/>
          <p:cNvSpPr txBox="1">
            <a:spLocks noChangeArrowheads="1"/>
          </p:cNvSpPr>
          <p:nvPr/>
        </p:nvSpPr>
        <p:spPr bwMode="gray">
          <a:xfrm>
            <a:off x="7512621" y="2761698"/>
            <a:ext cx="31691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TN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2" name="Text Box 81"/>
          <p:cNvSpPr txBox="1">
            <a:spLocks noChangeArrowheads="1"/>
          </p:cNvSpPr>
          <p:nvPr/>
        </p:nvSpPr>
        <p:spPr bwMode="gray">
          <a:xfrm>
            <a:off x="5032044" y="1573228"/>
            <a:ext cx="3410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WA</a:t>
            </a:r>
          </a:p>
        </p:txBody>
      </p:sp>
      <p:sp>
        <p:nvSpPr>
          <p:cNvPr id="223" name="Text Box 82"/>
          <p:cNvSpPr txBox="1">
            <a:spLocks noChangeArrowheads="1"/>
          </p:cNvSpPr>
          <p:nvPr/>
        </p:nvSpPr>
        <p:spPr bwMode="gray">
          <a:xfrm>
            <a:off x="4949335" y="1923594"/>
            <a:ext cx="3596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OR</a:t>
            </a:r>
          </a:p>
        </p:txBody>
      </p:sp>
      <p:sp>
        <p:nvSpPr>
          <p:cNvPr id="224" name="Text Box 83"/>
          <p:cNvSpPr txBox="1">
            <a:spLocks noChangeArrowheads="1"/>
          </p:cNvSpPr>
          <p:nvPr/>
        </p:nvSpPr>
        <p:spPr bwMode="gray">
          <a:xfrm>
            <a:off x="5385017" y="1985463"/>
            <a:ext cx="28252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ID</a:t>
            </a:r>
          </a:p>
        </p:txBody>
      </p:sp>
      <p:sp>
        <p:nvSpPr>
          <p:cNvPr id="225" name="Text Box 84"/>
          <p:cNvSpPr txBox="1">
            <a:spLocks noChangeArrowheads="1"/>
          </p:cNvSpPr>
          <p:nvPr/>
        </p:nvSpPr>
        <p:spPr bwMode="gray">
          <a:xfrm>
            <a:off x="5515023" y="2458913"/>
            <a:ext cx="3317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UT</a:t>
            </a:r>
          </a:p>
        </p:txBody>
      </p:sp>
      <p:sp>
        <p:nvSpPr>
          <p:cNvPr id="226" name="Text Box 85"/>
          <p:cNvSpPr txBox="1">
            <a:spLocks noChangeArrowheads="1"/>
          </p:cNvSpPr>
          <p:nvPr/>
        </p:nvSpPr>
        <p:spPr bwMode="gray">
          <a:xfrm>
            <a:off x="5973913" y="2514784"/>
            <a:ext cx="40148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CO</a:t>
            </a:r>
          </a:p>
        </p:txBody>
      </p:sp>
      <p:sp>
        <p:nvSpPr>
          <p:cNvPr id="227" name="Text Box 86"/>
          <p:cNvSpPr txBox="1">
            <a:spLocks noChangeArrowheads="1"/>
          </p:cNvSpPr>
          <p:nvPr/>
        </p:nvSpPr>
        <p:spPr bwMode="gray">
          <a:xfrm>
            <a:off x="6540641" y="2573858"/>
            <a:ext cx="3754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KS</a:t>
            </a:r>
          </a:p>
        </p:txBody>
      </p:sp>
      <p:sp>
        <p:nvSpPr>
          <p:cNvPr id="228" name="Text Box 87"/>
          <p:cNvSpPr txBox="1">
            <a:spLocks noChangeArrowheads="1"/>
          </p:cNvSpPr>
          <p:nvPr/>
        </p:nvSpPr>
        <p:spPr bwMode="gray">
          <a:xfrm>
            <a:off x="6415277" y="2291220"/>
            <a:ext cx="32156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NE</a:t>
            </a:r>
          </a:p>
        </p:txBody>
      </p:sp>
      <p:sp>
        <p:nvSpPr>
          <p:cNvPr id="229" name="Text Box 88"/>
          <p:cNvSpPr txBox="1">
            <a:spLocks noChangeArrowheads="1"/>
          </p:cNvSpPr>
          <p:nvPr/>
        </p:nvSpPr>
        <p:spPr bwMode="gray">
          <a:xfrm>
            <a:off x="6398847" y="2000116"/>
            <a:ext cx="321563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>
                <a:solidFill>
                  <a:srgbClr val="000000"/>
                </a:solidFill>
                <a:cs typeface="Arial" pitchFamily="34" charset="0"/>
              </a:rPr>
              <a:t>SD</a:t>
            </a:r>
          </a:p>
        </p:txBody>
      </p:sp>
      <p:sp>
        <p:nvSpPr>
          <p:cNvPr id="230" name="Text Box 89"/>
          <p:cNvSpPr txBox="1">
            <a:spLocks noChangeArrowheads="1"/>
          </p:cNvSpPr>
          <p:nvPr/>
        </p:nvSpPr>
        <p:spPr bwMode="gray">
          <a:xfrm>
            <a:off x="6371169" y="1707058"/>
            <a:ext cx="36617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ND</a:t>
            </a:r>
          </a:p>
        </p:txBody>
      </p:sp>
      <p:sp>
        <p:nvSpPr>
          <p:cNvPr id="231" name="Text Box 90"/>
          <p:cNvSpPr txBox="1">
            <a:spLocks noChangeArrowheads="1"/>
          </p:cNvSpPr>
          <p:nvPr/>
        </p:nvSpPr>
        <p:spPr bwMode="gray">
          <a:xfrm>
            <a:off x="6796101" y="1849354"/>
            <a:ext cx="3475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MN</a:t>
            </a:r>
          </a:p>
        </p:txBody>
      </p:sp>
      <p:sp>
        <p:nvSpPr>
          <p:cNvPr id="232" name="Text Box 91"/>
          <p:cNvSpPr txBox="1">
            <a:spLocks noChangeArrowheads="1"/>
          </p:cNvSpPr>
          <p:nvPr/>
        </p:nvSpPr>
        <p:spPr bwMode="gray">
          <a:xfrm>
            <a:off x="7145967" y="1959738"/>
            <a:ext cx="34758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WI</a:t>
            </a:r>
          </a:p>
        </p:txBody>
      </p:sp>
      <p:sp>
        <p:nvSpPr>
          <p:cNvPr id="233" name="Text Box 92"/>
          <p:cNvSpPr txBox="1">
            <a:spLocks noChangeArrowheads="1"/>
          </p:cNvSpPr>
          <p:nvPr/>
        </p:nvSpPr>
        <p:spPr bwMode="gray">
          <a:xfrm>
            <a:off x="7538991" y="2063937"/>
            <a:ext cx="32992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MI</a:t>
            </a:r>
          </a:p>
        </p:txBody>
      </p:sp>
      <p:sp>
        <p:nvSpPr>
          <p:cNvPr id="234" name="Text Box 93"/>
          <p:cNvSpPr txBox="1">
            <a:spLocks noChangeArrowheads="1"/>
          </p:cNvSpPr>
          <p:nvPr/>
        </p:nvSpPr>
        <p:spPr bwMode="gray">
          <a:xfrm>
            <a:off x="6905659" y="2210465"/>
            <a:ext cx="27881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IA</a:t>
            </a:r>
          </a:p>
        </p:txBody>
      </p:sp>
      <p:sp>
        <p:nvSpPr>
          <p:cNvPr id="235" name="Text Box 94"/>
          <p:cNvSpPr txBox="1">
            <a:spLocks noChangeArrowheads="1"/>
          </p:cNvSpPr>
          <p:nvPr/>
        </p:nvSpPr>
        <p:spPr bwMode="gray">
          <a:xfrm>
            <a:off x="6986588" y="2571578"/>
            <a:ext cx="342940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MO</a:t>
            </a:r>
          </a:p>
        </p:txBody>
      </p:sp>
      <p:sp>
        <p:nvSpPr>
          <p:cNvPr id="236" name="Text Box 95"/>
          <p:cNvSpPr txBox="1">
            <a:spLocks noChangeArrowheads="1"/>
          </p:cNvSpPr>
          <p:nvPr/>
        </p:nvSpPr>
        <p:spPr bwMode="gray">
          <a:xfrm>
            <a:off x="7013937" y="2906130"/>
            <a:ext cx="307624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AR</a:t>
            </a:r>
          </a:p>
        </p:txBody>
      </p:sp>
      <p:sp>
        <p:nvSpPr>
          <p:cNvPr id="237" name="Text Box 96"/>
          <p:cNvSpPr txBox="1">
            <a:spLocks noChangeArrowheads="1"/>
          </p:cNvSpPr>
          <p:nvPr/>
        </p:nvSpPr>
        <p:spPr bwMode="gray">
          <a:xfrm>
            <a:off x="7248396" y="2384672"/>
            <a:ext cx="30948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IL</a:t>
            </a:r>
          </a:p>
        </p:txBody>
      </p:sp>
      <p:sp>
        <p:nvSpPr>
          <p:cNvPr id="238" name="Text Box 97"/>
          <p:cNvSpPr txBox="1">
            <a:spLocks noChangeArrowheads="1"/>
          </p:cNvSpPr>
          <p:nvPr/>
        </p:nvSpPr>
        <p:spPr bwMode="gray">
          <a:xfrm>
            <a:off x="7473535" y="2359274"/>
            <a:ext cx="289965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IN</a:t>
            </a:r>
          </a:p>
        </p:txBody>
      </p:sp>
      <p:sp>
        <p:nvSpPr>
          <p:cNvPr id="239" name="Text Box 98"/>
          <p:cNvSpPr txBox="1">
            <a:spLocks noChangeArrowheads="1"/>
          </p:cNvSpPr>
          <p:nvPr/>
        </p:nvSpPr>
        <p:spPr bwMode="gray">
          <a:xfrm>
            <a:off x="7685411" y="2291312"/>
            <a:ext cx="320040" cy="2983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OH</a:t>
            </a:r>
          </a:p>
        </p:txBody>
      </p:sp>
      <p:sp>
        <p:nvSpPr>
          <p:cNvPr id="240" name="Text Box 99"/>
          <p:cNvSpPr txBox="1">
            <a:spLocks noChangeArrowheads="1"/>
          </p:cNvSpPr>
          <p:nvPr/>
        </p:nvSpPr>
        <p:spPr bwMode="gray">
          <a:xfrm>
            <a:off x="7634252" y="2575607"/>
            <a:ext cx="36125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KY</a:t>
            </a:r>
          </a:p>
        </p:txBody>
      </p:sp>
      <p:sp>
        <p:nvSpPr>
          <p:cNvPr id="241" name="Text Box 100"/>
          <p:cNvSpPr txBox="1">
            <a:spLocks noChangeArrowheads="1"/>
          </p:cNvSpPr>
          <p:nvPr/>
        </p:nvSpPr>
        <p:spPr bwMode="gray">
          <a:xfrm>
            <a:off x="7879485" y="2450447"/>
            <a:ext cx="324351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WV</a:t>
            </a:r>
          </a:p>
        </p:txBody>
      </p:sp>
      <p:sp>
        <p:nvSpPr>
          <p:cNvPr id="242" name="Text Box 101"/>
          <p:cNvSpPr txBox="1">
            <a:spLocks noChangeArrowheads="1"/>
          </p:cNvSpPr>
          <p:nvPr/>
        </p:nvSpPr>
        <p:spPr bwMode="gray">
          <a:xfrm>
            <a:off x="8115071" y="2482358"/>
            <a:ext cx="30825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VA</a:t>
            </a:r>
          </a:p>
        </p:txBody>
      </p:sp>
      <p:sp>
        <p:nvSpPr>
          <p:cNvPr id="243" name="Text Box 102"/>
          <p:cNvSpPr txBox="1">
            <a:spLocks noChangeArrowheads="1"/>
          </p:cNvSpPr>
          <p:nvPr/>
        </p:nvSpPr>
        <p:spPr bwMode="gray">
          <a:xfrm>
            <a:off x="8121522" y="2677295"/>
            <a:ext cx="35661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NC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4" name="Text Box 103"/>
          <p:cNvSpPr txBox="1">
            <a:spLocks noChangeArrowheads="1"/>
          </p:cNvSpPr>
          <p:nvPr/>
        </p:nvSpPr>
        <p:spPr bwMode="gray">
          <a:xfrm>
            <a:off x="8027420" y="2869383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SC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5" name="Text Box 104"/>
          <p:cNvSpPr txBox="1">
            <a:spLocks noChangeArrowheads="1"/>
          </p:cNvSpPr>
          <p:nvPr/>
        </p:nvSpPr>
        <p:spPr bwMode="gray">
          <a:xfrm>
            <a:off x="7524630" y="3049588"/>
            <a:ext cx="324351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AL</a:t>
            </a:r>
          </a:p>
        </p:txBody>
      </p:sp>
      <p:sp>
        <p:nvSpPr>
          <p:cNvPr id="246" name="Text Box 105"/>
          <p:cNvSpPr txBox="1">
            <a:spLocks noChangeArrowheads="1"/>
          </p:cNvSpPr>
          <p:nvPr/>
        </p:nvSpPr>
        <p:spPr bwMode="gray">
          <a:xfrm>
            <a:off x="8055185" y="2161623"/>
            <a:ext cx="35130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PA</a:t>
            </a:r>
          </a:p>
        </p:txBody>
      </p:sp>
      <p:sp>
        <p:nvSpPr>
          <p:cNvPr id="247" name="Text Box 106"/>
          <p:cNvSpPr txBox="1">
            <a:spLocks noChangeArrowheads="1"/>
          </p:cNvSpPr>
          <p:nvPr/>
        </p:nvSpPr>
        <p:spPr bwMode="gray">
          <a:xfrm>
            <a:off x="8209368" y="1901377"/>
            <a:ext cx="329927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NY</a:t>
            </a:r>
          </a:p>
        </p:txBody>
      </p:sp>
      <p:sp>
        <p:nvSpPr>
          <p:cNvPr id="248" name="Text Box 107"/>
          <p:cNvSpPr txBox="1">
            <a:spLocks noChangeArrowheads="1"/>
          </p:cNvSpPr>
          <p:nvPr/>
        </p:nvSpPr>
        <p:spPr bwMode="gray">
          <a:xfrm>
            <a:off x="8565628" y="1594393"/>
            <a:ext cx="317846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ME</a:t>
            </a:r>
          </a:p>
        </p:txBody>
      </p:sp>
      <p:sp>
        <p:nvSpPr>
          <p:cNvPr id="249" name="Text Box 108"/>
          <p:cNvSpPr txBox="1">
            <a:spLocks noChangeArrowheads="1"/>
          </p:cNvSpPr>
          <p:nvPr/>
        </p:nvSpPr>
        <p:spPr bwMode="gray">
          <a:xfrm>
            <a:off x="8443888" y="2527483"/>
            <a:ext cx="3122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DC</a:t>
            </a:r>
          </a:p>
        </p:txBody>
      </p:sp>
      <p:sp>
        <p:nvSpPr>
          <p:cNvPr id="250" name="Text Box 109"/>
          <p:cNvSpPr txBox="1">
            <a:spLocks noChangeArrowheads="1"/>
          </p:cNvSpPr>
          <p:nvPr/>
        </p:nvSpPr>
        <p:spPr bwMode="gray">
          <a:xfrm>
            <a:off x="8496964" y="2425565"/>
            <a:ext cx="35687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MD</a:t>
            </a:r>
          </a:p>
        </p:txBody>
      </p:sp>
      <p:sp>
        <p:nvSpPr>
          <p:cNvPr id="251" name="Text Box 110"/>
          <p:cNvSpPr txBox="1">
            <a:spLocks noChangeArrowheads="1"/>
          </p:cNvSpPr>
          <p:nvPr/>
        </p:nvSpPr>
        <p:spPr bwMode="gray">
          <a:xfrm>
            <a:off x="8586184" y="2319413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DE</a:t>
            </a:r>
          </a:p>
        </p:txBody>
      </p:sp>
      <p:sp>
        <p:nvSpPr>
          <p:cNvPr id="252" name="Text Box 111"/>
          <p:cNvSpPr txBox="1">
            <a:spLocks noChangeArrowheads="1"/>
          </p:cNvSpPr>
          <p:nvPr/>
        </p:nvSpPr>
        <p:spPr bwMode="gray">
          <a:xfrm>
            <a:off x="8450402" y="2174024"/>
            <a:ext cx="301752" cy="1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NJ</a:t>
            </a:r>
          </a:p>
        </p:txBody>
      </p:sp>
      <p:sp>
        <p:nvSpPr>
          <p:cNvPr id="253" name="Text Box 112"/>
          <p:cNvSpPr txBox="1">
            <a:spLocks noChangeArrowheads="1"/>
          </p:cNvSpPr>
          <p:nvPr/>
        </p:nvSpPr>
        <p:spPr bwMode="gray">
          <a:xfrm>
            <a:off x="8609629" y="2174322"/>
            <a:ext cx="32105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CT</a:t>
            </a:r>
          </a:p>
        </p:txBody>
      </p:sp>
      <p:sp>
        <p:nvSpPr>
          <p:cNvPr id="254" name="Text Box 113"/>
          <p:cNvSpPr txBox="1">
            <a:spLocks noChangeArrowheads="1"/>
          </p:cNvSpPr>
          <p:nvPr/>
        </p:nvSpPr>
        <p:spPr bwMode="gray">
          <a:xfrm>
            <a:off x="8666936" y="2072403"/>
            <a:ext cx="30175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RI</a:t>
            </a:r>
          </a:p>
        </p:txBody>
      </p:sp>
      <p:sp>
        <p:nvSpPr>
          <p:cNvPr id="255" name="Text Box 114"/>
          <p:cNvSpPr txBox="1">
            <a:spLocks noChangeArrowheads="1"/>
          </p:cNvSpPr>
          <p:nvPr/>
        </p:nvSpPr>
        <p:spPr bwMode="gray">
          <a:xfrm>
            <a:off x="8720013" y="1955821"/>
            <a:ext cx="32662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MA</a:t>
            </a:r>
          </a:p>
        </p:txBody>
      </p:sp>
      <p:sp>
        <p:nvSpPr>
          <p:cNvPr id="256" name="Text Box 115"/>
          <p:cNvSpPr txBox="1">
            <a:spLocks noChangeArrowheads="1"/>
          </p:cNvSpPr>
          <p:nvPr/>
        </p:nvSpPr>
        <p:spPr bwMode="gray">
          <a:xfrm>
            <a:off x="8367367" y="1496707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NH</a:t>
            </a:r>
          </a:p>
        </p:txBody>
      </p:sp>
      <p:sp>
        <p:nvSpPr>
          <p:cNvPr id="257" name="Text Box 116"/>
          <p:cNvSpPr txBox="1">
            <a:spLocks noChangeArrowheads="1"/>
          </p:cNvSpPr>
          <p:nvPr/>
        </p:nvSpPr>
        <p:spPr bwMode="gray">
          <a:xfrm>
            <a:off x="8229877" y="1543597"/>
            <a:ext cx="32992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VT</a:t>
            </a:r>
          </a:p>
        </p:txBody>
      </p:sp>
      <p:sp>
        <p:nvSpPr>
          <p:cNvPr id="259" name="Line 118"/>
          <p:cNvSpPr>
            <a:spLocks noChangeShapeType="1"/>
          </p:cNvSpPr>
          <p:nvPr/>
        </p:nvSpPr>
        <p:spPr bwMode="auto">
          <a:xfrm flipH="1" flipV="1">
            <a:off x="8384299" y="1700545"/>
            <a:ext cx="89220" cy="1338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0" name="Line 119"/>
          <p:cNvSpPr>
            <a:spLocks noChangeShapeType="1"/>
          </p:cNvSpPr>
          <p:nvPr/>
        </p:nvSpPr>
        <p:spPr bwMode="auto">
          <a:xfrm flipH="1" flipV="1">
            <a:off x="8518129" y="1655935"/>
            <a:ext cx="44610" cy="89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1" name="Line 120"/>
          <p:cNvSpPr>
            <a:spLocks noChangeShapeType="1"/>
          </p:cNvSpPr>
          <p:nvPr/>
        </p:nvSpPr>
        <p:spPr bwMode="auto">
          <a:xfrm>
            <a:off x="8696568" y="2012815"/>
            <a:ext cx="89220" cy="446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2" name="Line 121"/>
          <p:cNvSpPr>
            <a:spLocks noChangeShapeType="1"/>
          </p:cNvSpPr>
          <p:nvPr/>
        </p:nvSpPr>
        <p:spPr bwMode="auto">
          <a:xfrm>
            <a:off x="8651959" y="2057424"/>
            <a:ext cx="89220" cy="89220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3" name="Line 122"/>
          <p:cNvSpPr>
            <a:spLocks noChangeShapeType="1"/>
          </p:cNvSpPr>
          <p:nvPr/>
        </p:nvSpPr>
        <p:spPr bwMode="auto">
          <a:xfrm>
            <a:off x="8562738" y="2057424"/>
            <a:ext cx="133830" cy="178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4" name="Line 123"/>
          <p:cNvSpPr>
            <a:spLocks noChangeShapeType="1"/>
          </p:cNvSpPr>
          <p:nvPr/>
        </p:nvSpPr>
        <p:spPr bwMode="auto">
          <a:xfrm>
            <a:off x="8295079" y="2414303"/>
            <a:ext cx="223050" cy="178439"/>
          </a:xfrm>
          <a:prstGeom prst="lin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65" name="Line 124"/>
          <p:cNvSpPr>
            <a:spLocks noChangeShapeType="1"/>
          </p:cNvSpPr>
          <p:nvPr/>
        </p:nvSpPr>
        <p:spPr bwMode="auto">
          <a:xfrm>
            <a:off x="8339689" y="2414303"/>
            <a:ext cx="223050" cy="89220"/>
          </a:xfrm>
          <a:prstGeom prst="lin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6" name="Line 125"/>
          <p:cNvSpPr>
            <a:spLocks noChangeShapeType="1"/>
          </p:cNvSpPr>
          <p:nvPr/>
        </p:nvSpPr>
        <p:spPr bwMode="auto">
          <a:xfrm>
            <a:off x="8428909" y="2369693"/>
            <a:ext cx="223050" cy="44610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8250469" y="2387538"/>
            <a:ext cx="44610" cy="267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950" y="969454"/>
            <a:ext cx="2046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Baseline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5760567" y="969454"/>
            <a:ext cx="2208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Affordable Care Act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1" name="Rectangle 66"/>
          <p:cNvSpPr>
            <a:spLocks noChangeArrowheads="1"/>
          </p:cNvSpPr>
          <p:nvPr/>
        </p:nvSpPr>
        <p:spPr bwMode="auto">
          <a:xfrm>
            <a:off x="4800600" y="4035554"/>
            <a:ext cx="182880" cy="182880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82" name="Rectangle 66"/>
          <p:cNvSpPr>
            <a:spLocks noChangeArrowheads="1"/>
          </p:cNvSpPr>
          <p:nvPr/>
        </p:nvSpPr>
        <p:spPr bwMode="auto">
          <a:xfrm>
            <a:off x="3079410" y="4695308"/>
            <a:ext cx="182880" cy="182880"/>
          </a:xfrm>
          <a:prstGeom prst="rect">
            <a:avLst/>
          </a:pr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857467" y="5108551"/>
            <a:ext cx="2995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22% of nonelderly uninsured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5345390" y="5071939"/>
            <a:ext cx="3061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10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% of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nonelderly 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uninsured</a:t>
            </a:r>
          </a:p>
        </p:txBody>
      </p:sp>
      <p:sp>
        <p:nvSpPr>
          <p:cNvPr id="269" name="Text Box 16"/>
          <p:cNvSpPr txBox="1">
            <a:spLocks noChangeArrowheads="1"/>
          </p:cNvSpPr>
          <p:nvPr/>
        </p:nvSpPr>
        <p:spPr bwMode="auto">
          <a:xfrm>
            <a:off x="43796" y="5624779"/>
            <a:ext cx="8037528" cy="120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Note: </a:t>
            </a:r>
            <a:r>
              <a:rPr lang="en-US" sz="1200" dirty="0">
                <a:solidFill>
                  <a:srgbClr val="000000"/>
                </a:solidFill>
              </a:rPr>
              <a:t>Baseline scenario is if the Affordable Care Act had not been enacted in </a:t>
            </a:r>
            <a:r>
              <a:rPr lang="en-US" sz="1200" dirty="0" smtClean="0">
                <a:solidFill>
                  <a:srgbClr val="000000"/>
                </a:solidFill>
              </a:rPr>
              <a:t>2010; Affordable Care Act is full implementation of the law; Romney plan includes </a:t>
            </a:r>
            <a:r>
              <a:rPr lang="en-US" sz="1200" dirty="0">
                <a:solidFill>
                  <a:srgbClr val="000000"/>
                </a:solidFill>
              </a:rPr>
              <a:t>full repeal of the Affordable Care Act and replacement with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state block grants </a:t>
            </a:r>
            <a:r>
              <a:rPr lang="en-US" sz="1200" dirty="0">
                <a:solidFill>
                  <a:srgbClr val="000000"/>
                </a:solidFill>
              </a:rPr>
              <a:t>for the </a:t>
            </a:r>
            <a:r>
              <a:rPr lang="en-US" sz="1200" dirty="0" smtClean="0">
                <a:solidFill>
                  <a:srgbClr val="000000"/>
                </a:solidFill>
              </a:rPr>
              <a:t>Medicaid </a:t>
            </a:r>
            <a:r>
              <a:rPr lang="en-US" sz="1200" dirty="0">
                <a:solidFill>
                  <a:srgbClr val="000000"/>
                </a:solidFill>
              </a:rPr>
              <a:t>program and equalization of the tax treatment of individually purchased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health </a:t>
            </a:r>
            <a:r>
              <a:rPr lang="en-US" sz="1200" dirty="0">
                <a:solidFill>
                  <a:srgbClr val="000000"/>
                </a:solidFill>
              </a:rPr>
              <a:t>plans </a:t>
            </a:r>
            <a:r>
              <a:rPr lang="en-US" sz="1200" dirty="0" smtClean="0">
                <a:solidFill>
                  <a:srgbClr val="000000"/>
                </a:solidFill>
              </a:rPr>
              <a:t>and employer </a:t>
            </a:r>
            <a:r>
              <a:rPr lang="en-US" sz="1200" dirty="0">
                <a:solidFill>
                  <a:srgbClr val="000000"/>
                </a:solidFill>
              </a:rPr>
              <a:t>plans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Source: Estimates by Jonathan Gruber and Sean </a:t>
            </a: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Sall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of MIT using the Gruber </a:t>
            </a: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Microsimulation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Model for </a:t>
            </a:r>
            <a:b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The Commonwealth Fund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0" name="Text Box 126"/>
          <p:cNvSpPr txBox="1">
            <a:spLocks noChangeArrowheads="1"/>
          </p:cNvSpPr>
          <p:nvPr/>
        </p:nvSpPr>
        <p:spPr bwMode="auto">
          <a:xfrm>
            <a:off x="5032112" y="4623311"/>
            <a:ext cx="11357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30%–&lt;35%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71" name="Rectangle 66"/>
          <p:cNvSpPr>
            <a:spLocks noChangeArrowheads="1"/>
          </p:cNvSpPr>
          <p:nvPr/>
        </p:nvSpPr>
        <p:spPr bwMode="auto">
          <a:xfrm>
            <a:off x="4800600" y="4695308"/>
            <a:ext cx="182880" cy="1828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72" name="Rectangle 66"/>
          <p:cNvSpPr>
            <a:spLocks noChangeArrowheads="1"/>
          </p:cNvSpPr>
          <p:nvPr/>
        </p:nvSpPr>
        <p:spPr bwMode="auto">
          <a:xfrm>
            <a:off x="4800600" y="4365431"/>
            <a:ext cx="182880" cy="182880"/>
          </a:xfrm>
          <a:prstGeom prst="rect">
            <a:avLst/>
          </a:pr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2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Freeform 55"/>
          <p:cNvSpPr>
            <a:spLocks/>
          </p:cNvSpPr>
          <p:nvPr/>
        </p:nvSpPr>
        <p:spPr bwMode="auto">
          <a:xfrm>
            <a:off x="7103866" y="4038600"/>
            <a:ext cx="585848" cy="484144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200" name="Group 56"/>
          <p:cNvGrpSpPr>
            <a:grpSpLocks/>
          </p:cNvGrpSpPr>
          <p:nvPr/>
        </p:nvGrpSpPr>
        <p:grpSpPr bwMode="auto">
          <a:xfrm>
            <a:off x="8050256" y="4102437"/>
            <a:ext cx="484144" cy="363108"/>
            <a:chOff x="674" y="2281"/>
            <a:chExt cx="548" cy="405"/>
          </a:xfrm>
          <a:noFill/>
        </p:grpSpPr>
        <p:sp>
          <p:nvSpPr>
            <p:cNvPr id="201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2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3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4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5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6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07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216" name="Text Box 73"/>
          <p:cNvSpPr txBox="1">
            <a:spLocks noChangeArrowheads="1"/>
          </p:cNvSpPr>
          <p:nvPr/>
        </p:nvSpPr>
        <p:spPr bwMode="gray">
          <a:xfrm>
            <a:off x="7220669" y="4104607"/>
            <a:ext cx="32276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cs typeface="Arial" pitchFamily="34" charset="0"/>
              </a:rPr>
              <a:t>AK</a:t>
            </a:r>
          </a:p>
        </p:txBody>
      </p:sp>
      <p:sp>
        <p:nvSpPr>
          <p:cNvPr id="258" name="Text Box 117"/>
          <p:cNvSpPr txBox="1">
            <a:spLocks noChangeArrowheads="1"/>
          </p:cNvSpPr>
          <p:nvPr/>
        </p:nvSpPr>
        <p:spPr bwMode="gray">
          <a:xfrm>
            <a:off x="8178613" y="4287232"/>
            <a:ext cx="28157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HI</a:t>
            </a:r>
          </a:p>
        </p:txBody>
      </p:sp>
      <p:sp>
        <p:nvSpPr>
          <p:cNvPr id="146" name="Freeform 2"/>
          <p:cNvSpPr>
            <a:spLocks/>
          </p:cNvSpPr>
          <p:nvPr/>
        </p:nvSpPr>
        <p:spPr bwMode="auto">
          <a:xfrm>
            <a:off x="4709558" y="2136192"/>
            <a:ext cx="685877" cy="1013017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7" name="Freeform 3"/>
          <p:cNvSpPr>
            <a:spLocks/>
          </p:cNvSpPr>
          <p:nvPr/>
        </p:nvSpPr>
        <p:spPr bwMode="auto">
          <a:xfrm>
            <a:off x="4763462" y="1766301"/>
            <a:ext cx="669149" cy="490709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8" name="Freeform 4"/>
          <p:cNvSpPr>
            <a:spLocks/>
          </p:cNvSpPr>
          <p:nvPr/>
        </p:nvSpPr>
        <p:spPr bwMode="auto">
          <a:xfrm>
            <a:off x="5967000" y="2881548"/>
            <a:ext cx="1159857" cy="1004652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9" name="Freeform 5"/>
          <p:cNvSpPr>
            <a:spLocks/>
          </p:cNvSpPr>
          <p:nvPr/>
        </p:nvSpPr>
        <p:spPr bwMode="auto">
          <a:xfrm>
            <a:off x="8569244" y="1494924"/>
            <a:ext cx="305763" cy="449816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0" name="Freeform 6"/>
          <p:cNvSpPr>
            <a:spLocks/>
          </p:cNvSpPr>
          <p:nvPr/>
        </p:nvSpPr>
        <p:spPr bwMode="auto">
          <a:xfrm>
            <a:off x="8100840" y="2358312"/>
            <a:ext cx="391266" cy="156135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1" name="Freeform 7"/>
          <p:cNvSpPr>
            <a:spLocks/>
          </p:cNvSpPr>
          <p:nvPr/>
        </p:nvSpPr>
        <p:spPr bwMode="auto">
          <a:xfrm>
            <a:off x="4904727" y="1502359"/>
            <a:ext cx="515802" cy="367102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2" name="Freeform 8"/>
          <p:cNvSpPr>
            <a:spLocks/>
          </p:cNvSpPr>
          <p:nvPr/>
        </p:nvSpPr>
        <p:spPr bwMode="auto">
          <a:xfrm>
            <a:off x="5013464" y="2198459"/>
            <a:ext cx="525096" cy="750003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3" name="Freeform 9"/>
          <p:cNvSpPr>
            <a:spLocks/>
          </p:cNvSpPr>
          <p:nvPr/>
        </p:nvSpPr>
        <p:spPr bwMode="auto">
          <a:xfrm>
            <a:off x="5309005" y="1582286"/>
            <a:ext cx="461898" cy="724911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4" name="Freeform 10"/>
          <p:cNvSpPr>
            <a:spLocks/>
          </p:cNvSpPr>
          <p:nvPr/>
        </p:nvSpPr>
        <p:spPr bwMode="auto">
          <a:xfrm>
            <a:off x="5440046" y="2280245"/>
            <a:ext cx="439594" cy="534389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5" name="Freeform 11"/>
          <p:cNvSpPr>
            <a:spLocks/>
          </p:cNvSpPr>
          <p:nvPr/>
        </p:nvSpPr>
        <p:spPr bwMode="auto">
          <a:xfrm>
            <a:off x="5470715" y="1593438"/>
            <a:ext cx="804837" cy="485132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6" name="Freeform 12"/>
          <p:cNvSpPr>
            <a:spLocks/>
          </p:cNvSpPr>
          <p:nvPr/>
        </p:nvSpPr>
        <p:spPr bwMode="auto">
          <a:xfrm>
            <a:off x="5722575" y="2018161"/>
            <a:ext cx="550189" cy="435876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7" name="Freeform 13"/>
          <p:cNvSpPr>
            <a:spLocks/>
          </p:cNvSpPr>
          <p:nvPr/>
        </p:nvSpPr>
        <p:spPr bwMode="auto">
          <a:xfrm>
            <a:off x="5825519" y="2423368"/>
            <a:ext cx="575281" cy="414500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8" name="Freeform 14"/>
          <p:cNvSpPr>
            <a:spLocks/>
          </p:cNvSpPr>
          <p:nvPr/>
        </p:nvSpPr>
        <p:spPr bwMode="auto">
          <a:xfrm>
            <a:off x="5306216" y="2772812"/>
            <a:ext cx="521378" cy="559482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9" name="Freeform 15"/>
          <p:cNvSpPr>
            <a:spLocks/>
          </p:cNvSpPr>
          <p:nvPr/>
        </p:nvSpPr>
        <p:spPr bwMode="auto">
          <a:xfrm>
            <a:off x="5756962" y="2811845"/>
            <a:ext cx="566918" cy="530672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0" name="Freeform 16"/>
          <p:cNvSpPr>
            <a:spLocks/>
          </p:cNvSpPr>
          <p:nvPr/>
        </p:nvSpPr>
        <p:spPr bwMode="auto">
          <a:xfrm>
            <a:off x="6259753" y="1666859"/>
            <a:ext cx="553906" cy="305763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1" name="Freeform 17"/>
          <p:cNvSpPr>
            <a:spLocks/>
          </p:cNvSpPr>
          <p:nvPr/>
        </p:nvSpPr>
        <p:spPr bwMode="auto">
          <a:xfrm>
            <a:off x="6243953" y="1961470"/>
            <a:ext cx="582716" cy="357809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2" name="Freeform 18"/>
          <p:cNvSpPr>
            <a:spLocks/>
          </p:cNvSpPr>
          <p:nvPr/>
        </p:nvSpPr>
        <p:spPr bwMode="auto">
          <a:xfrm>
            <a:off x="6232801" y="2257939"/>
            <a:ext cx="693312" cy="295541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3" name="Freeform 19"/>
          <p:cNvSpPr>
            <a:spLocks/>
          </p:cNvSpPr>
          <p:nvPr/>
        </p:nvSpPr>
        <p:spPr bwMode="auto">
          <a:xfrm>
            <a:off x="6394512" y="2546044"/>
            <a:ext cx="594798" cy="293682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4" name="Freeform 20"/>
          <p:cNvSpPr>
            <a:spLocks/>
          </p:cNvSpPr>
          <p:nvPr/>
        </p:nvSpPr>
        <p:spPr bwMode="auto">
          <a:xfrm>
            <a:off x="6315514" y="2836938"/>
            <a:ext cx="692383" cy="321563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5" name="Freeform 21"/>
          <p:cNvSpPr>
            <a:spLocks/>
          </p:cNvSpPr>
          <p:nvPr/>
        </p:nvSpPr>
        <p:spPr bwMode="auto">
          <a:xfrm>
            <a:off x="6994887" y="2848090"/>
            <a:ext cx="389407" cy="351303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6" name="Freeform 22"/>
          <p:cNvSpPr>
            <a:spLocks/>
          </p:cNvSpPr>
          <p:nvPr/>
        </p:nvSpPr>
        <p:spPr bwMode="auto">
          <a:xfrm>
            <a:off x="7051578" y="3193818"/>
            <a:ext cx="475839" cy="368962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7" name="Freeform 23"/>
          <p:cNvSpPr>
            <a:spLocks/>
          </p:cNvSpPr>
          <p:nvPr/>
        </p:nvSpPr>
        <p:spPr bwMode="auto">
          <a:xfrm>
            <a:off x="6725368" y="1630612"/>
            <a:ext cx="529743" cy="577141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8" name="Freeform 24"/>
          <p:cNvSpPr>
            <a:spLocks/>
          </p:cNvSpPr>
          <p:nvPr/>
        </p:nvSpPr>
        <p:spPr bwMode="auto">
          <a:xfrm>
            <a:off x="7068306" y="1829498"/>
            <a:ext cx="402419" cy="456322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9" name="Freeform 25"/>
          <p:cNvSpPr>
            <a:spLocks/>
          </p:cNvSpPr>
          <p:nvPr/>
        </p:nvSpPr>
        <p:spPr bwMode="auto">
          <a:xfrm>
            <a:off x="6813659" y="2189166"/>
            <a:ext cx="468404" cy="294611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grpSp>
        <p:nvGrpSpPr>
          <p:cNvPr id="170" name="Group 26"/>
          <p:cNvGrpSpPr>
            <a:grpSpLocks/>
          </p:cNvGrpSpPr>
          <p:nvPr/>
        </p:nvGrpSpPr>
        <p:grpSpPr bwMode="auto">
          <a:xfrm>
            <a:off x="7227230" y="1765372"/>
            <a:ext cx="609669" cy="534389"/>
            <a:chOff x="3195" y="1012"/>
            <a:chExt cx="546" cy="497"/>
          </a:xfrm>
          <a:noFill/>
        </p:grpSpPr>
        <p:sp>
          <p:nvSpPr>
            <p:cNvPr id="171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172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</p:grpSp>
      <p:sp>
        <p:nvSpPr>
          <p:cNvPr id="173" name="Freeform 29"/>
          <p:cNvSpPr>
            <a:spLocks/>
          </p:cNvSpPr>
          <p:nvPr/>
        </p:nvSpPr>
        <p:spPr bwMode="auto">
          <a:xfrm>
            <a:off x="7189125" y="2253292"/>
            <a:ext cx="335504" cy="537178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74" name="Freeform 30"/>
          <p:cNvSpPr>
            <a:spLocks/>
          </p:cNvSpPr>
          <p:nvPr/>
        </p:nvSpPr>
        <p:spPr bwMode="auto">
          <a:xfrm>
            <a:off x="6890797" y="2469836"/>
            <a:ext cx="532531" cy="426582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75" name="Freeform 31"/>
          <p:cNvSpPr>
            <a:spLocks/>
          </p:cNvSpPr>
          <p:nvPr/>
        </p:nvSpPr>
        <p:spPr bwMode="auto">
          <a:xfrm>
            <a:off x="7474443" y="2290467"/>
            <a:ext cx="260225" cy="416359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76" name="Freeform 32"/>
          <p:cNvSpPr>
            <a:spLocks/>
          </p:cNvSpPr>
          <p:nvPr/>
        </p:nvSpPr>
        <p:spPr bwMode="auto">
          <a:xfrm>
            <a:off x="7677975" y="2206824"/>
            <a:ext cx="333646" cy="375467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77" name="Freeform 33"/>
          <p:cNvSpPr>
            <a:spLocks/>
          </p:cNvSpPr>
          <p:nvPr/>
        </p:nvSpPr>
        <p:spPr bwMode="auto">
          <a:xfrm>
            <a:off x="7377788" y="2545116"/>
            <a:ext cx="591081" cy="317845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78" name="Freeform 34"/>
          <p:cNvSpPr>
            <a:spLocks/>
          </p:cNvSpPr>
          <p:nvPr/>
        </p:nvSpPr>
        <p:spPr bwMode="auto">
          <a:xfrm>
            <a:off x="7342006" y="2747842"/>
            <a:ext cx="680301" cy="239778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79" name="Freeform 35"/>
          <p:cNvSpPr>
            <a:spLocks/>
          </p:cNvSpPr>
          <p:nvPr/>
        </p:nvSpPr>
        <p:spPr bwMode="auto">
          <a:xfrm>
            <a:off x="7272768" y="2970768"/>
            <a:ext cx="278812" cy="470263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0" name="Freeform 36"/>
          <p:cNvSpPr>
            <a:spLocks/>
          </p:cNvSpPr>
          <p:nvPr/>
        </p:nvSpPr>
        <p:spPr bwMode="auto">
          <a:xfrm>
            <a:off x="7532993" y="2948463"/>
            <a:ext cx="315987" cy="474910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1" name="Freeform 37"/>
          <p:cNvSpPr>
            <a:spLocks/>
          </p:cNvSpPr>
          <p:nvPr/>
        </p:nvSpPr>
        <p:spPr bwMode="auto">
          <a:xfrm>
            <a:off x="7738385" y="2925229"/>
            <a:ext cx="434017" cy="435876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2" name="Freeform 38"/>
          <p:cNvSpPr>
            <a:spLocks/>
          </p:cNvSpPr>
          <p:nvPr/>
        </p:nvSpPr>
        <p:spPr bwMode="auto">
          <a:xfrm>
            <a:off x="7921471" y="2865749"/>
            <a:ext cx="396842" cy="304834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3" name="Freeform 39"/>
          <p:cNvSpPr>
            <a:spLocks/>
          </p:cNvSpPr>
          <p:nvPr/>
        </p:nvSpPr>
        <p:spPr bwMode="auto">
          <a:xfrm>
            <a:off x="7638013" y="3300695"/>
            <a:ext cx="743499" cy="488850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4" name="Freeform 40"/>
          <p:cNvSpPr>
            <a:spLocks/>
          </p:cNvSpPr>
          <p:nvPr/>
        </p:nvSpPr>
        <p:spPr bwMode="auto">
          <a:xfrm>
            <a:off x="7841545" y="2657570"/>
            <a:ext cx="684948" cy="289964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5" name="Freeform 41"/>
          <p:cNvSpPr>
            <a:spLocks/>
          </p:cNvSpPr>
          <p:nvPr/>
        </p:nvSpPr>
        <p:spPr bwMode="auto">
          <a:xfrm>
            <a:off x="7912177" y="2345301"/>
            <a:ext cx="338292" cy="343868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6" name="Freeform 42"/>
          <p:cNvSpPr>
            <a:spLocks/>
          </p:cNvSpPr>
          <p:nvPr/>
        </p:nvSpPr>
        <p:spPr bwMode="auto">
          <a:xfrm>
            <a:off x="8384299" y="2346230"/>
            <a:ext cx="105948" cy="128254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7" name="Freeform 43"/>
          <p:cNvSpPr>
            <a:spLocks/>
          </p:cNvSpPr>
          <p:nvPr/>
        </p:nvSpPr>
        <p:spPr bwMode="auto">
          <a:xfrm>
            <a:off x="7987457" y="2125038"/>
            <a:ext cx="460040" cy="292752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8" name="Freeform 44"/>
          <p:cNvSpPr>
            <a:spLocks/>
          </p:cNvSpPr>
          <p:nvPr/>
        </p:nvSpPr>
        <p:spPr bwMode="auto">
          <a:xfrm>
            <a:off x="8403816" y="2159426"/>
            <a:ext cx="121748" cy="232343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89" name="Freeform 45"/>
          <p:cNvSpPr>
            <a:spLocks/>
          </p:cNvSpPr>
          <p:nvPr/>
        </p:nvSpPr>
        <p:spPr bwMode="auto">
          <a:xfrm>
            <a:off x="8423333" y="1772807"/>
            <a:ext cx="133830" cy="241637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90" name="Freeform 46"/>
          <p:cNvSpPr>
            <a:spLocks/>
          </p:cNvSpPr>
          <p:nvPr/>
        </p:nvSpPr>
        <p:spPr bwMode="auto">
          <a:xfrm>
            <a:off x="8498612" y="1944740"/>
            <a:ext cx="287176" cy="126395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91" name="Freeform 47"/>
          <p:cNvSpPr>
            <a:spLocks/>
          </p:cNvSpPr>
          <p:nvPr/>
        </p:nvSpPr>
        <p:spPr bwMode="auto">
          <a:xfrm>
            <a:off x="8502329" y="2033961"/>
            <a:ext cx="149629" cy="110596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2" name="Freeform 48"/>
          <p:cNvSpPr>
            <a:spLocks/>
          </p:cNvSpPr>
          <p:nvPr/>
        </p:nvSpPr>
        <p:spPr bwMode="auto">
          <a:xfrm>
            <a:off x="8026490" y="1796041"/>
            <a:ext cx="509296" cy="401489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3" name="Freeform 49"/>
          <p:cNvSpPr>
            <a:spLocks/>
          </p:cNvSpPr>
          <p:nvPr/>
        </p:nvSpPr>
        <p:spPr bwMode="auto">
          <a:xfrm>
            <a:off x="8521846" y="2133403"/>
            <a:ext cx="149629" cy="84573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4" name="Freeform 50"/>
          <p:cNvSpPr>
            <a:spLocks/>
          </p:cNvSpPr>
          <p:nvPr/>
        </p:nvSpPr>
        <p:spPr bwMode="auto">
          <a:xfrm>
            <a:off x="8520917" y="1727267"/>
            <a:ext cx="157994" cy="272307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5" name="Freeform 51"/>
          <p:cNvSpPr>
            <a:spLocks/>
          </p:cNvSpPr>
          <p:nvPr/>
        </p:nvSpPr>
        <p:spPr bwMode="auto">
          <a:xfrm>
            <a:off x="8607349" y="2033961"/>
            <a:ext cx="74350" cy="60410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196" name="Group 52"/>
          <p:cNvGrpSpPr>
            <a:grpSpLocks/>
          </p:cNvGrpSpPr>
          <p:nvPr/>
        </p:nvGrpSpPr>
        <p:grpSpPr bwMode="auto">
          <a:xfrm>
            <a:off x="7870356" y="2417792"/>
            <a:ext cx="621750" cy="359667"/>
            <a:chOff x="4439" y="1997"/>
            <a:chExt cx="669" cy="387"/>
          </a:xfrm>
          <a:noFill/>
        </p:grpSpPr>
        <p:sp>
          <p:nvSpPr>
            <p:cNvPr id="197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  <p:sp>
          <p:nvSpPr>
            <p:cNvPr id="198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cs typeface="Arial" pitchFamily="34" charset="0"/>
              </a:endParaRPr>
            </a:p>
          </p:txBody>
        </p:sp>
      </p:grpSp>
      <p:sp>
        <p:nvSpPr>
          <p:cNvPr id="208" name="Text Box 65"/>
          <p:cNvSpPr txBox="1">
            <a:spLocks noChangeArrowheads="1"/>
          </p:cNvSpPr>
          <p:nvPr/>
        </p:nvSpPr>
        <p:spPr bwMode="gray">
          <a:xfrm>
            <a:off x="6487565" y="3283037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FFFFFF"/>
                </a:solidFill>
                <a:cs typeface="Arial" pitchFamily="34" charset="0"/>
              </a:rPr>
              <a:t>TX</a:t>
            </a:r>
            <a:endParaRPr lang="en-US" sz="7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9" name="Text Box 66"/>
          <p:cNvSpPr txBox="1">
            <a:spLocks noChangeArrowheads="1"/>
          </p:cNvSpPr>
          <p:nvPr/>
        </p:nvSpPr>
        <p:spPr bwMode="gray">
          <a:xfrm>
            <a:off x="8062826" y="3416867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FFFFFF"/>
                </a:solidFill>
                <a:cs typeface="Arial" pitchFamily="34" charset="0"/>
              </a:rPr>
              <a:t>FL</a:t>
            </a:r>
            <a:endParaRPr lang="en-US" sz="7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0" name="Text Box 67"/>
          <p:cNvSpPr txBox="1">
            <a:spLocks noChangeArrowheads="1"/>
          </p:cNvSpPr>
          <p:nvPr/>
        </p:nvSpPr>
        <p:spPr bwMode="gray">
          <a:xfrm>
            <a:off x="5864980" y="2970768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FFFFFF"/>
                </a:solidFill>
                <a:cs typeface="Arial" pitchFamily="34" charset="0"/>
              </a:rPr>
              <a:t>NM</a:t>
            </a:r>
            <a:endParaRPr lang="en-US" sz="7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1" name="Text Box 68"/>
          <p:cNvSpPr txBox="1">
            <a:spLocks noChangeArrowheads="1"/>
          </p:cNvSpPr>
          <p:nvPr/>
        </p:nvSpPr>
        <p:spPr bwMode="gray">
          <a:xfrm>
            <a:off x="7795904" y="3030357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GA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2" name="Text Box 69"/>
          <p:cNvSpPr txBox="1">
            <a:spLocks noChangeArrowheads="1"/>
          </p:cNvSpPr>
          <p:nvPr/>
        </p:nvSpPr>
        <p:spPr bwMode="gray">
          <a:xfrm>
            <a:off x="5418881" y="2926158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AZ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3" name="Text Box 70"/>
          <p:cNvSpPr txBox="1">
            <a:spLocks noChangeArrowheads="1"/>
          </p:cNvSpPr>
          <p:nvPr/>
        </p:nvSpPr>
        <p:spPr bwMode="gray">
          <a:xfrm>
            <a:off x="4828533" y="2601190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FFFFFF"/>
                </a:solidFill>
                <a:cs typeface="Arial" pitchFamily="34" charset="0"/>
              </a:rPr>
              <a:t>CA</a:t>
            </a:r>
            <a:endParaRPr lang="en-US" sz="7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4" name="Text Box 71"/>
          <p:cNvSpPr txBox="1">
            <a:spLocks noChangeArrowheads="1"/>
          </p:cNvSpPr>
          <p:nvPr/>
        </p:nvSpPr>
        <p:spPr bwMode="gray">
          <a:xfrm>
            <a:off x="5799205" y="2131646"/>
            <a:ext cx="3912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WY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5" name="Text Box 72"/>
          <p:cNvSpPr txBox="1">
            <a:spLocks noChangeArrowheads="1"/>
          </p:cNvSpPr>
          <p:nvPr/>
        </p:nvSpPr>
        <p:spPr bwMode="gray">
          <a:xfrm>
            <a:off x="5125823" y="2390839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FFFFFF"/>
                </a:solidFill>
                <a:cs typeface="Arial" pitchFamily="34" charset="0"/>
              </a:rPr>
              <a:t>NV</a:t>
            </a:r>
            <a:endParaRPr lang="en-US" sz="7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7" name="Text Box 74"/>
          <p:cNvSpPr txBox="1">
            <a:spLocks noChangeArrowheads="1"/>
          </p:cNvSpPr>
          <p:nvPr/>
        </p:nvSpPr>
        <p:spPr bwMode="gray">
          <a:xfrm>
            <a:off x="6618490" y="2865748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OK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8" name="Text Box 75"/>
          <p:cNvSpPr txBox="1">
            <a:spLocks noChangeArrowheads="1"/>
          </p:cNvSpPr>
          <p:nvPr/>
        </p:nvSpPr>
        <p:spPr bwMode="gray">
          <a:xfrm>
            <a:off x="7269051" y="3093852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FFFFFF"/>
                </a:solidFill>
                <a:cs typeface="Arial" pitchFamily="34" charset="0"/>
              </a:rPr>
              <a:t>MS</a:t>
            </a:r>
            <a:endParaRPr lang="en-US" sz="7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9" name="Text Box 76"/>
          <p:cNvSpPr txBox="1">
            <a:spLocks noChangeArrowheads="1"/>
          </p:cNvSpPr>
          <p:nvPr/>
        </p:nvSpPr>
        <p:spPr bwMode="gray">
          <a:xfrm>
            <a:off x="7048282" y="3272292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FFFFFF"/>
                </a:solidFill>
                <a:cs typeface="Arial" pitchFamily="34" charset="0"/>
              </a:rPr>
              <a:t>LA</a:t>
            </a:r>
            <a:endParaRPr lang="en-US" sz="7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0" name="Text Box 77"/>
          <p:cNvSpPr txBox="1">
            <a:spLocks noChangeArrowheads="1"/>
          </p:cNvSpPr>
          <p:nvPr/>
        </p:nvSpPr>
        <p:spPr bwMode="gray">
          <a:xfrm>
            <a:off x="5707705" y="1721691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MT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1" name="Text Box 78"/>
          <p:cNvSpPr txBox="1">
            <a:spLocks noChangeArrowheads="1"/>
          </p:cNvSpPr>
          <p:nvPr/>
        </p:nvSpPr>
        <p:spPr bwMode="gray">
          <a:xfrm>
            <a:off x="7512621" y="2782844"/>
            <a:ext cx="31691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TN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2" name="Text Box 81"/>
          <p:cNvSpPr txBox="1">
            <a:spLocks noChangeArrowheads="1"/>
          </p:cNvSpPr>
          <p:nvPr/>
        </p:nvSpPr>
        <p:spPr bwMode="gray">
          <a:xfrm>
            <a:off x="5032044" y="1594374"/>
            <a:ext cx="3410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WA</a:t>
            </a:r>
          </a:p>
        </p:txBody>
      </p:sp>
      <p:sp>
        <p:nvSpPr>
          <p:cNvPr id="223" name="Text Box 82"/>
          <p:cNvSpPr txBox="1">
            <a:spLocks noChangeArrowheads="1"/>
          </p:cNvSpPr>
          <p:nvPr/>
        </p:nvSpPr>
        <p:spPr bwMode="gray">
          <a:xfrm>
            <a:off x="4949335" y="1944740"/>
            <a:ext cx="3596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cs typeface="Arial" pitchFamily="34" charset="0"/>
              </a:rPr>
              <a:t>OR</a:t>
            </a:r>
          </a:p>
        </p:txBody>
      </p:sp>
      <p:sp>
        <p:nvSpPr>
          <p:cNvPr id="224" name="Text Box 83"/>
          <p:cNvSpPr txBox="1">
            <a:spLocks noChangeArrowheads="1"/>
          </p:cNvSpPr>
          <p:nvPr/>
        </p:nvSpPr>
        <p:spPr bwMode="gray">
          <a:xfrm>
            <a:off x="5385017" y="2006609"/>
            <a:ext cx="28252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cs typeface="Arial" pitchFamily="34" charset="0"/>
              </a:rPr>
              <a:t>ID</a:t>
            </a:r>
          </a:p>
        </p:txBody>
      </p:sp>
      <p:sp>
        <p:nvSpPr>
          <p:cNvPr id="225" name="Text Box 84"/>
          <p:cNvSpPr txBox="1">
            <a:spLocks noChangeArrowheads="1"/>
          </p:cNvSpPr>
          <p:nvPr/>
        </p:nvSpPr>
        <p:spPr bwMode="gray">
          <a:xfrm>
            <a:off x="5515023" y="2480059"/>
            <a:ext cx="3317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UT</a:t>
            </a:r>
          </a:p>
        </p:txBody>
      </p:sp>
      <p:sp>
        <p:nvSpPr>
          <p:cNvPr id="226" name="Text Box 85"/>
          <p:cNvSpPr txBox="1">
            <a:spLocks noChangeArrowheads="1"/>
          </p:cNvSpPr>
          <p:nvPr/>
        </p:nvSpPr>
        <p:spPr bwMode="gray">
          <a:xfrm>
            <a:off x="5973913" y="2535930"/>
            <a:ext cx="40148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CO</a:t>
            </a:r>
          </a:p>
        </p:txBody>
      </p:sp>
      <p:sp>
        <p:nvSpPr>
          <p:cNvPr id="227" name="Text Box 86"/>
          <p:cNvSpPr txBox="1">
            <a:spLocks noChangeArrowheads="1"/>
          </p:cNvSpPr>
          <p:nvPr/>
        </p:nvSpPr>
        <p:spPr bwMode="gray">
          <a:xfrm>
            <a:off x="6540641" y="2595004"/>
            <a:ext cx="3754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KS</a:t>
            </a:r>
          </a:p>
        </p:txBody>
      </p:sp>
      <p:sp>
        <p:nvSpPr>
          <p:cNvPr id="228" name="Text Box 87"/>
          <p:cNvSpPr txBox="1">
            <a:spLocks noChangeArrowheads="1"/>
          </p:cNvSpPr>
          <p:nvPr/>
        </p:nvSpPr>
        <p:spPr bwMode="gray">
          <a:xfrm>
            <a:off x="6415277" y="2312366"/>
            <a:ext cx="32156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NE</a:t>
            </a:r>
          </a:p>
        </p:txBody>
      </p:sp>
      <p:sp>
        <p:nvSpPr>
          <p:cNvPr id="229" name="Text Box 88"/>
          <p:cNvSpPr txBox="1">
            <a:spLocks noChangeArrowheads="1"/>
          </p:cNvSpPr>
          <p:nvPr/>
        </p:nvSpPr>
        <p:spPr bwMode="gray">
          <a:xfrm>
            <a:off x="6398847" y="2021262"/>
            <a:ext cx="321563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>
                <a:solidFill>
                  <a:srgbClr val="000000"/>
                </a:solidFill>
                <a:cs typeface="Arial" pitchFamily="34" charset="0"/>
              </a:rPr>
              <a:t>SD</a:t>
            </a:r>
          </a:p>
        </p:txBody>
      </p:sp>
      <p:sp>
        <p:nvSpPr>
          <p:cNvPr id="230" name="Text Box 89"/>
          <p:cNvSpPr txBox="1">
            <a:spLocks noChangeArrowheads="1"/>
          </p:cNvSpPr>
          <p:nvPr/>
        </p:nvSpPr>
        <p:spPr bwMode="gray">
          <a:xfrm>
            <a:off x="6371169" y="1728204"/>
            <a:ext cx="36617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ND</a:t>
            </a:r>
          </a:p>
        </p:txBody>
      </p:sp>
      <p:sp>
        <p:nvSpPr>
          <p:cNvPr id="231" name="Text Box 90"/>
          <p:cNvSpPr txBox="1">
            <a:spLocks noChangeArrowheads="1"/>
          </p:cNvSpPr>
          <p:nvPr/>
        </p:nvSpPr>
        <p:spPr bwMode="gray">
          <a:xfrm>
            <a:off x="6796101" y="1870500"/>
            <a:ext cx="3475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MN</a:t>
            </a:r>
          </a:p>
        </p:txBody>
      </p:sp>
      <p:sp>
        <p:nvSpPr>
          <p:cNvPr id="232" name="Text Box 91"/>
          <p:cNvSpPr txBox="1">
            <a:spLocks noChangeArrowheads="1"/>
          </p:cNvSpPr>
          <p:nvPr/>
        </p:nvSpPr>
        <p:spPr bwMode="gray">
          <a:xfrm>
            <a:off x="7145967" y="1980884"/>
            <a:ext cx="34758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WI</a:t>
            </a:r>
          </a:p>
        </p:txBody>
      </p:sp>
      <p:sp>
        <p:nvSpPr>
          <p:cNvPr id="233" name="Text Box 92"/>
          <p:cNvSpPr txBox="1">
            <a:spLocks noChangeArrowheads="1"/>
          </p:cNvSpPr>
          <p:nvPr/>
        </p:nvSpPr>
        <p:spPr bwMode="gray">
          <a:xfrm>
            <a:off x="7538991" y="2085083"/>
            <a:ext cx="32992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MI</a:t>
            </a:r>
          </a:p>
        </p:txBody>
      </p:sp>
      <p:sp>
        <p:nvSpPr>
          <p:cNvPr id="234" name="Text Box 93"/>
          <p:cNvSpPr txBox="1">
            <a:spLocks noChangeArrowheads="1"/>
          </p:cNvSpPr>
          <p:nvPr/>
        </p:nvSpPr>
        <p:spPr bwMode="gray">
          <a:xfrm>
            <a:off x="6905659" y="2231611"/>
            <a:ext cx="27881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IA</a:t>
            </a:r>
          </a:p>
        </p:txBody>
      </p:sp>
      <p:sp>
        <p:nvSpPr>
          <p:cNvPr id="235" name="Text Box 94"/>
          <p:cNvSpPr txBox="1">
            <a:spLocks noChangeArrowheads="1"/>
          </p:cNvSpPr>
          <p:nvPr/>
        </p:nvSpPr>
        <p:spPr bwMode="gray">
          <a:xfrm>
            <a:off x="6986588" y="2592724"/>
            <a:ext cx="342940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MO</a:t>
            </a:r>
          </a:p>
        </p:txBody>
      </p:sp>
      <p:sp>
        <p:nvSpPr>
          <p:cNvPr id="236" name="Text Box 95"/>
          <p:cNvSpPr txBox="1">
            <a:spLocks noChangeArrowheads="1"/>
          </p:cNvSpPr>
          <p:nvPr/>
        </p:nvSpPr>
        <p:spPr bwMode="gray">
          <a:xfrm>
            <a:off x="7013937" y="2927276"/>
            <a:ext cx="307624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FFFFFF"/>
                </a:solidFill>
                <a:cs typeface="Arial" pitchFamily="34" charset="0"/>
              </a:rPr>
              <a:t>AR</a:t>
            </a:r>
          </a:p>
        </p:txBody>
      </p:sp>
      <p:sp>
        <p:nvSpPr>
          <p:cNvPr id="237" name="Text Box 96"/>
          <p:cNvSpPr txBox="1">
            <a:spLocks noChangeArrowheads="1"/>
          </p:cNvSpPr>
          <p:nvPr/>
        </p:nvSpPr>
        <p:spPr bwMode="gray">
          <a:xfrm>
            <a:off x="7248396" y="2405818"/>
            <a:ext cx="30948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IL</a:t>
            </a:r>
          </a:p>
        </p:txBody>
      </p:sp>
      <p:sp>
        <p:nvSpPr>
          <p:cNvPr id="238" name="Text Box 97"/>
          <p:cNvSpPr txBox="1">
            <a:spLocks noChangeArrowheads="1"/>
          </p:cNvSpPr>
          <p:nvPr/>
        </p:nvSpPr>
        <p:spPr bwMode="gray">
          <a:xfrm>
            <a:off x="7473535" y="2380420"/>
            <a:ext cx="289965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IN</a:t>
            </a:r>
          </a:p>
        </p:txBody>
      </p:sp>
      <p:sp>
        <p:nvSpPr>
          <p:cNvPr id="239" name="Text Box 98"/>
          <p:cNvSpPr txBox="1">
            <a:spLocks noChangeArrowheads="1"/>
          </p:cNvSpPr>
          <p:nvPr/>
        </p:nvSpPr>
        <p:spPr bwMode="gray">
          <a:xfrm>
            <a:off x="7685411" y="2312458"/>
            <a:ext cx="320040" cy="2983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OH</a:t>
            </a:r>
          </a:p>
        </p:txBody>
      </p:sp>
      <p:sp>
        <p:nvSpPr>
          <p:cNvPr id="240" name="Text Box 99"/>
          <p:cNvSpPr txBox="1">
            <a:spLocks noChangeArrowheads="1"/>
          </p:cNvSpPr>
          <p:nvPr/>
        </p:nvSpPr>
        <p:spPr bwMode="gray">
          <a:xfrm>
            <a:off x="7634252" y="2596753"/>
            <a:ext cx="36125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KY</a:t>
            </a:r>
          </a:p>
        </p:txBody>
      </p:sp>
      <p:sp>
        <p:nvSpPr>
          <p:cNvPr id="241" name="Text Box 100"/>
          <p:cNvSpPr txBox="1">
            <a:spLocks noChangeArrowheads="1"/>
          </p:cNvSpPr>
          <p:nvPr/>
        </p:nvSpPr>
        <p:spPr bwMode="gray">
          <a:xfrm>
            <a:off x="7879485" y="2471593"/>
            <a:ext cx="324351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WV</a:t>
            </a:r>
          </a:p>
        </p:txBody>
      </p:sp>
      <p:sp>
        <p:nvSpPr>
          <p:cNvPr id="242" name="Text Box 101"/>
          <p:cNvSpPr txBox="1">
            <a:spLocks noChangeArrowheads="1"/>
          </p:cNvSpPr>
          <p:nvPr/>
        </p:nvSpPr>
        <p:spPr bwMode="gray">
          <a:xfrm>
            <a:off x="8115071" y="2503504"/>
            <a:ext cx="30825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VA</a:t>
            </a:r>
          </a:p>
        </p:txBody>
      </p:sp>
      <p:sp>
        <p:nvSpPr>
          <p:cNvPr id="243" name="Text Box 102"/>
          <p:cNvSpPr txBox="1">
            <a:spLocks noChangeArrowheads="1"/>
          </p:cNvSpPr>
          <p:nvPr/>
        </p:nvSpPr>
        <p:spPr bwMode="gray">
          <a:xfrm>
            <a:off x="8121522" y="2698441"/>
            <a:ext cx="35661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cs typeface="Arial" pitchFamily="34" charset="0"/>
              </a:rPr>
              <a:t>NC</a:t>
            </a:r>
            <a:endParaRPr lang="en-US" sz="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4" name="Text Box 103"/>
          <p:cNvSpPr txBox="1">
            <a:spLocks noChangeArrowheads="1"/>
          </p:cNvSpPr>
          <p:nvPr/>
        </p:nvSpPr>
        <p:spPr bwMode="gray">
          <a:xfrm>
            <a:off x="8027420" y="2890529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FFFFFF"/>
                </a:solidFill>
                <a:cs typeface="Arial" pitchFamily="34" charset="0"/>
              </a:rPr>
              <a:t>SC</a:t>
            </a:r>
            <a:endParaRPr lang="en-US" sz="7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45" name="Text Box 104"/>
          <p:cNvSpPr txBox="1">
            <a:spLocks noChangeArrowheads="1"/>
          </p:cNvSpPr>
          <p:nvPr/>
        </p:nvSpPr>
        <p:spPr bwMode="gray">
          <a:xfrm>
            <a:off x="7524630" y="3070734"/>
            <a:ext cx="324351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cs typeface="Arial" pitchFamily="34" charset="0"/>
              </a:rPr>
              <a:t>AL</a:t>
            </a:r>
          </a:p>
        </p:txBody>
      </p:sp>
      <p:sp>
        <p:nvSpPr>
          <p:cNvPr id="246" name="Text Box 105"/>
          <p:cNvSpPr txBox="1">
            <a:spLocks noChangeArrowheads="1"/>
          </p:cNvSpPr>
          <p:nvPr/>
        </p:nvSpPr>
        <p:spPr bwMode="gray">
          <a:xfrm>
            <a:off x="8055185" y="2182769"/>
            <a:ext cx="35130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PA</a:t>
            </a:r>
          </a:p>
        </p:txBody>
      </p:sp>
      <p:sp>
        <p:nvSpPr>
          <p:cNvPr id="247" name="Text Box 106"/>
          <p:cNvSpPr txBox="1">
            <a:spLocks noChangeArrowheads="1"/>
          </p:cNvSpPr>
          <p:nvPr/>
        </p:nvSpPr>
        <p:spPr bwMode="gray">
          <a:xfrm>
            <a:off x="8209368" y="1922523"/>
            <a:ext cx="329927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cs typeface="Arial" pitchFamily="34" charset="0"/>
              </a:rPr>
              <a:t>NY</a:t>
            </a:r>
          </a:p>
        </p:txBody>
      </p:sp>
      <p:sp>
        <p:nvSpPr>
          <p:cNvPr id="248" name="Text Box 107"/>
          <p:cNvSpPr txBox="1">
            <a:spLocks noChangeArrowheads="1"/>
          </p:cNvSpPr>
          <p:nvPr/>
        </p:nvSpPr>
        <p:spPr bwMode="gray">
          <a:xfrm>
            <a:off x="8565628" y="1615539"/>
            <a:ext cx="317846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ME</a:t>
            </a:r>
          </a:p>
        </p:txBody>
      </p:sp>
      <p:sp>
        <p:nvSpPr>
          <p:cNvPr id="249" name="Text Box 108"/>
          <p:cNvSpPr txBox="1">
            <a:spLocks noChangeArrowheads="1"/>
          </p:cNvSpPr>
          <p:nvPr/>
        </p:nvSpPr>
        <p:spPr bwMode="gray">
          <a:xfrm>
            <a:off x="8443888" y="2548629"/>
            <a:ext cx="3122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DC</a:t>
            </a:r>
          </a:p>
        </p:txBody>
      </p:sp>
      <p:sp>
        <p:nvSpPr>
          <p:cNvPr id="250" name="Text Box 109"/>
          <p:cNvSpPr txBox="1">
            <a:spLocks noChangeArrowheads="1"/>
          </p:cNvSpPr>
          <p:nvPr/>
        </p:nvSpPr>
        <p:spPr bwMode="gray">
          <a:xfrm>
            <a:off x="8496964" y="2446711"/>
            <a:ext cx="35687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MD</a:t>
            </a:r>
          </a:p>
        </p:txBody>
      </p:sp>
      <p:sp>
        <p:nvSpPr>
          <p:cNvPr id="251" name="Text Box 110"/>
          <p:cNvSpPr txBox="1">
            <a:spLocks noChangeArrowheads="1"/>
          </p:cNvSpPr>
          <p:nvPr/>
        </p:nvSpPr>
        <p:spPr bwMode="gray">
          <a:xfrm>
            <a:off x="8586184" y="2340559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DE</a:t>
            </a:r>
          </a:p>
        </p:txBody>
      </p:sp>
      <p:sp>
        <p:nvSpPr>
          <p:cNvPr id="252" name="Text Box 111"/>
          <p:cNvSpPr txBox="1">
            <a:spLocks noChangeArrowheads="1"/>
          </p:cNvSpPr>
          <p:nvPr/>
        </p:nvSpPr>
        <p:spPr bwMode="gray">
          <a:xfrm>
            <a:off x="8464690" y="2213794"/>
            <a:ext cx="301752" cy="1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NJ</a:t>
            </a:r>
          </a:p>
        </p:txBody>
      </p:sp>
      <p:sp>
        <p:nvSpPr>
          <p:cNvPr id="253" name="Text Box 112"/>
          <p:cNvSpPr txBox="1">
            <a:spLocks noChangeArrowheads="1"/>
          </p:cNvSpPr>
          <p:nvPr/>
        </p:nvSpPr>
        <p:spPr bwMode="gray">
          <a:xfrm>
            <a:off x="8610600" y="2209800"/>
            <a:ext cx="32105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CT</a:t>
            </a:r>
          </a:p>
        </p:txBody>
      </p:sp>
      <p:sp>
        <p:nvSpPr>
          <p:cNvPr id="254" name="Text Box 113"/>
          <p:cNvSpPr txBox="1">
            <a:spLocks noChangeArrowheads="1"/>
          </p:cNvSpPr>
          <p:nvPr/>
        </p:nvSpPr>
        <p:spPr bwMode="gray">
          <a:xfrm>
            <a:off x="8666936" y="2093549"/>
            <a:ext cx="30175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RI</a:t>
            </a:r>
          </a:p>
        </p:txBody>
      </p:sp>
      <p:sp>
        <p:nvSpPr>
          <p:cNvPr id="255" name="Text Box 114"/>
          <p:cNvSpPr txBox="1">
            <a:spLocks noChangeArrowheads="1"/>
          </p:cNvSpPr>
          <p:nvPr/>
        </p:nvSpPr>
        <p:spPr bwMode="gray">
          <a:xfrm>
            <a:off x="8720013" y="1976967"/>
            <a:ext cx="32662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MA</a:t>
            </a:r>
          </a:p>
        </p:txBody>
      </p:sp>
      <p:sp>
        <p:nvSpPr>
          <p:cNvPr id="256" name="Text Box 115"/>
          <p:cNvSpPr txBox="1">
            <a:spLocks noChangeArrowheads="1"/>
          </p:cNvSpPr>
          <p:nvPr/>
        </p:nvSpPr>
        <p:spPr bwMode="gray">
          <a:xfrm>
            <a:off x="8367367" y="1517853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NH</a:t>
            </a:r>
          </a:p>
        </p:txBody>
      </p:sp>
      <p:sp>
        <p:nvSpPr>
          <p:cNvPr id="257" name="Text Box 116"/>
          <p:cNvSpPr txBox="1">
            <a:spLocks noChangeArrowheads="1"/>
          </p:cNvSpPr>
          <p:nvPr/>
        </p:nvSpPr>
        <p:spPr bwMode="gray">
          <a:xfrm>
            <a:off x="8229877" y="1564743"/>
            <a:ext cx="32992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VT</a:t>
            </a:r>
          </a:p>
        </p:txBody>
      </p:sp>
      <p:sp>
        <p:nvSpPr>
          <p:cNvPr id="259" name="Line 118"/>
          <p:cNvSpPr>
            <a:spLocks noChangeShapeType="1"/>
          </p:cNvSpPr>
          <p:nvPr/>
        </p:nvSpPr>
        <p:spPr bwMode="auto">
          <a:xfrm flipH="1" flipV="1">
            <a:off x="8384299" y="1721691"/>
            <a:ext cx="89220" cy="1338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0" name="Line 119"/>
          <p:cNvSpPr>
            <a:spLocks noChangeShapeType="1"/>
          </p:cNvSpPr>
          <p:nvPr/>
        </p:nvSpPr>
        <p:spPr bwMode="auto">
          <a:xfrm flipH="1" flipV="1">
            <a:off x="8518129" y="1677081"/>
            <a:ext cx="44610" cy="89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1" name="Line 120"/>
          <p:cNvSpPr>
            <a:spLocks noChangeShapeType="1"/>
          </p:cNvSpPr>
          <p:nvPr/>
        </p:nvSpPr>
        <p:spPr bwMode="auto">
          <a:xfrm>
            <a:off x="8696568" y="2033961"/>
            <a:ext cx="89220" cy="446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2" name="Line 121"/>
          <p:cNvSpPr>
            <a:spLocks noChangeShapeType="1"/>
          </p:cNvSpPr>
          <p:nvPr/>
        </p:nvSpPr>
        <p:spPr bwMode="auto">
          <a:xfrm>
            <a:off x="8651959" y="2078570"/>
            <a:ext cx="89220" cy="89220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3" name="Line 122"/>
          <p:cNvSpPr>
            <a:spLocks noChangeShapeType="1"/>
          </p:cNvSpPr>
          <p:nvPr/>
        </p:nvSpPr>
        <p:spPr bwMode="auto">
          <a:xfrm>
            <a:off x="8562738" y="2078570"/>
            <a:ext cx="133830" cy="178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4" name="Line 123"/>
          <p:cNvSpPr>
            <a:spLocks noChangeShapeType="1"/>
          </p:cNvSpPr>
          <p:nvPr/>
        </p:nvSpPr>
        <p:spPr bwMode="auto">
          <a:xfrm>
            <a:off x="8295079" y="2435449"/>
            <a:ext cx="223050" cy="178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5" name="Line 124"/>
          <p:cNvSpPr>
            <a:spLocks noChangeShapeType="1"/>
          </p:cNvSpPr>
          <p:nvPr/>
        </p:nvSpPr>
        <p:spPr bwMode="auto">
          <a:xfrm>
            <a:off x="8339689" y="2435449"/>
            <a:ext cx="223050" cy="89220"/>
          </a:xfrm>
          <a:prstGeom prst="lin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6" name="Line 125"/>
          <p:cNvSpPr>
            <a:spLocks noChangeShapeType="1"/>
          </p:cNvSpPr>
          <p:nvPr/>
        </p:nvSpPr>
        <p:spPr bwMode="auto">
          <a:xfrm>
            <a:off x="8428909" y="2390839"/>
            <a:ext cx="223050" cy="44610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8250469" y="2408684"/>
            <a:ext cx="44610" cy="26766"/>
          </a:xfrm>
          <a:prstGeom prst="ellipse">
            <a:avLst/>
          </a:pr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5605881" y="5105400"/>
            <a:ext cx="3036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26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% of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nonelderly 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uninsured</a:t>
            </a:r>
          </a:p>
        </p:txBody>
      </p:sp>
      <p:sp>
        <p:nvSpPr>
          <p:cNvPr id="269" name="Text Box 16"/>
          <p:cNvSpPr txBox="1">
            <a:spLocks noChangeArrowheads="1"/>
          </p:cNvSpPr>
          <p:nvPr/>
        </p:nvSpPr>
        <p:spPr bwMode="auto">
          <a:xfrm>
            <a:off x="39517" y="5623913"/>
            <a:ext cx="8045195" cy="120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Note: Baseline scenario is if the Affordable Care Act had not been enacted in </a:t>
            </a:r>
            <a:r>
              <a:rPr lang="en-US" sz="1200" dirty="0" smtClean="0">
                <a:solidFill>
                  <a:srgbClr val="000000"/>
                </a:solidFill>
              </a:rPr>
              <a:t>2010; Affordable Care Act is full implementation of the law; Romney plan includes </a:t>
            </a:r>
            <a:r>
              <a:rPr lang="en-US" sz="1200" dirty="0">
                <a:solidFill>
                  <a:srgbClr val="000000"/>
                </a:solidFill>
              </a:rPr>
              <a:t>full repeal of the Affordable Care Act and replacement with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state block grants </a:t>
            </a:r>
            <a:r>
              <a:rPr lang="en-US" sz="1200" dirty="0">
                <a:solidFill>
                  <a:srgbClr val="000000"/>
                </a:solidFill>
              </a:rPr>
              <a:t>for the Medicaid program and equalization of the tax treatment of individually purchased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health </a:t>
            </a:r>
            <a:r>
              <a:rPr lang="en-US" sz="1200" dirty="0">
                <a:solidFill>
                  <a:srgbClr val="000000"/>
                </a:solidFill>
              </a:rPr>
              <a:t>plans </a:t>
            </a:r>
            <a:r>
              <a:rPr lang="en-US" sz="1200" dirty="0" smtClean="0">
                <a:solidFill>
                  <a:srgbClr val="000000"/>
                </a:solidFill>
              </a:rPr>
              <a:t>and employer </a:t>
            </a:r>
            <a:r>
              <a:rPr lang="en-US" sz="1200" dirty="0">
                <a:solidFill>
                  <a:srgbClr val="000000"/>
                </a:solidFill>
              </a:rPr>
              <a:t>plans.</a:t>
            </a:r>
          </a:p>
          <a:p>
            <a:pPr eaLnBrk="0" hangingPunct="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Estimates by Jonathan Gruber and Sean </a:t>
            </a:r>
            <a:r>
              <a:rPr lang="en-US" sz="1200" dirty="0" err="1">
                <a:solidFill>
                  <a:srgbClr val="000000"/>
                </a:solidFill>
                <a:cs typeface="Arial" pitchFamily="34" charset="0"/>
              </a:rPr>
              <a:t>Sall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 of MIT using the Gruber </a:t>
            </a:r>
            <a:r>
              <a:rPr lang="en-US" sz="1200" dirty="0" err="1">
                <a:solidFill>
                  <a:srgbClr val="000000"/>
                </a:solidFill>
                <a:cs typeface="Arial" pitchFamily="34" charset="0"/>
              </a:rPr>
              <a:t>Microsimulation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 Model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for </a:t>
            </a:r>
            <a:b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The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Commonwealth Fund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5878118" y="956846"/>
            <a:ext cx="2046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Romney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ES-5. </a:t>
            </a:r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Uninsured Nonelderly Under the Affordable Care Act </a:t>
            </a:r>
            <a:b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and Governor Romney’s Plan in 2022, by State</a:t>
            </a:r>
            <a:endParaRPr 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76" name="Text Box 126"/>
          <p:cNvSpPr txBox="1">
            <a:spLocks noChangeArrowheads="1"/>
          </p:cNvSpPr>
          <p:nvPr/>
        </p:nvSpPr>
        <p:spPr bwMode="auto">
          <a:xfrm>
            <a:off x="3503729" y="4038600"/>
            <a:ext cx="10682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4%–&lt;10%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77" name="Text Box 126"/>
          <p:cNvSpPr txBox="1">
            <a:spLocks noChangeArrowheads="1"/>
          </p:cNvSpPr>
          <p:nvPr/>
        </p:nvSpPr>
        <p:spPr bwMode="auto">
          <a:xfrm>
            <a:off x="3503729" y="4371113"/>
            <a:ext cx="1113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10%–&lt;15%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78" name="Text Box 126"/>
          <p:cNvSpPr txBox="1">
            <a:spLocks noChangeArrowheads="1"/>
          </p:cNvSpPr>
          <p:nvPr/>
        </p:nvSpPr>
        <p:spPr bwMode="auto">
          <a:xfrm>
            <a:off x="3503729" y="4703626"/>
            <a:ext cx="1113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15%–&lt;20%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79" name="Text Box 126"/>
          <p:cNvSpPr txBox="1">
            <a:spLocks noChangeArrowheads="1"/>
          </p:cNvSpPr>
          <p:nvPr/>
        </p:nvSpPr>
        <p:spPr bwMode="auto">
          <a:xfrm>
            <a:off x="4928884" y="4045539"/>
            <a:ext cx="11357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20%–&lt;25%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83" name="Rectangle 66"/>
          <p:cNvSpPr>
            <a:spLocks noChangeArrowheads="1"/>
          </p:cNvSpPr>
          <p:nvPr/>
        </p:nvSpPr>
        <p:spPr bwMode="auto">
          <a:xfrm>
            <a:off x="3276600" y="4110785"/>
            <a:ext cx="18288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84" name="Rectangle 66"/>
          <p:cNvSpPr>
            <a:spLocks noChangeArrowheads="1"/>
          </p:cNvSpPr>
          <p:nvPr/>
        </p:nvSpPr>
        <p:spPr bwMode="auto">
          <a:xfrm>
            <a:off x="3276600" y="4441631"/>
            <a:ext cx="182880" cy="182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87" name="Text Box 126"/>
          <p:cNvSpPr txBox="1">
            <a:spLocks noChangeArrowheads="1"/>
          </p:cNvSpPr>
          <p:nvPr/>
        </p:nvSpPr>
        <p:spPr bwMode="auto">
          <a:xfrm>
            <a:off x="4928884" y="4378051"/>
            <a:ext cx="1135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25%–&lt;30%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89" name="Rectangle 66"/>
          <p:cNvSpPr>
            <a:spLocks noChangeArrowheads="1"/>
          </p:cNvSpPr>
          <p:nvPr/>
        </p:nvSpPr>
        <p:spPr bwMode="auto">
          <a:xfrm>
            <a:off x="4702712" y="4110785"/>
            <a:ext cx="182880" cy="182880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90" name="Rectangle 66"/>
          <p:cNvSpPr>
            <a:spLocks noChangeArrowheads="1"/>
          </p:cNvSpPr>
          <p:nvPr/>
        </p:nvSpPr>
        <p:spPr bwMode="auto">
          <a:xfrm>
            <a:off x="3276600" y="4764277"/>
            <a:ext cx="182880" cy="182880"/>
          </a:xfrm>
          <a:prstGeom prst="rect">
            <a:avLst/>
          </a:pr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91" name="Text Box 126"/>
          <p:cNvSpPr txBox="1">
            <a:spLocks noChangeArrowheads="1"/>
          </p:cNvSpPr>
          <p:nvPr/>
        </p:nvSpPr>
        <p:spPr bwMode="auto">
          <a:xfrm>
            <a:off x="4928883" y="4701665"/>
            <a:ext cx="1184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30%–&lt;35%</a:t>
            </a:r>
            <a:endParaRPr lang="en-US" sz="14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92" name="Rectangle 66"/>
          <p:cNvSpPr>
            <a:spLocks noChangeArrowheads="1"/>
          </p:cNvSpPr>
          <p:nvPr/>
        </p:nvSpPr>
        <p:spPr bwMode="auto">
          <a:xfrm>
            <a:off x="4702712" y="4764277"/>
            <a:ext cx="182880" cy="1828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68" name="Freeform 55"/>
          <p:cNvSpPr>
            <a:spLocks/>
          </p:cNvSpPr>
          <p:nvPr/>
        </p:nvSpPr>
        <p:spPr bwMode="auto">
          <a:xfrm>
            <a:off x="322066" y="4017454"/>
            <a:ext cx="585848" cy="484144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271" name="Group 56"/>
          <p:cNvGrpSpPr>
            <a:grpSpLocks/>
          </p:cNvGrpSpPr>
          <p:nvPr/>
        </p:nvGrpSpPr>
        <p:grpSpPr bwMode="auto">
          <a:xfrm>
            <a:off x="1268456" y="4081291"/>
            <a:ext cx="484144" cy="363108"/>
            <a:chOff x="674" y="2281"/>
            <a:chExt cx="548" cy="405"/>
          </a:xfrm>
          <a:noFill/>
        </p:grpSpPr>
        <p:sp>
          <p:nvSpPr>
            <p:cNvPr id="273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74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75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80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81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82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293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294" name="Text Box 73"/>
          <p:cNvSpPr txBox="1">
            <a:spLocks noChangeArrowheads="1"/>
          </p:cNvSpPr>
          <p:nvPr/>
        </p:nvSpPr>
        <p:spPr bwMode="gray">
          <a:xfrm>
            <a:off x="438869" y="4083461"/>
            <a:ext cx="32276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AK</a:t>
            </a:r>
          </a:p>
        </p:txBody>
      </p:sp>
      <p:sp>
        <p:nvSpPr>
          <p:cNvPr id="295" name="Text Box 117"/>
          <p:cNvSpPr txBox="1">
            <a:spLocks noChangeArrowheads="1"/>
          </p:cNvSpPr>
          <p:nvPr/>
        </p:nvSpPr>
        <p:spPr bwMode="gray">
          <a:xfrm>
            <a:off x="1396813" y="4266086"/>
            <a:ext cx="28157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HI</a:t>
            </a:r>
          </a:p>
        </p:txBody>
      </p:sp>
      <p:sp>
        <p:nvSpPr>
          <p:cNvPr id="296" name="Freeform 2"/>
          <p:cNvSpPr>
            <a:spLocks/>
          </p:cNvSpPr>
          <p:nvPr/>
        </p:nvSpPr>
        <p:spPr bwMode="auto">
          <a:xfrm>
            <a:off x="152400" y="2115046"/>
            <a:ext cx="685877" cy="1013017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97" name="Freeform 3"/>
          <p:cNvSpPr>
            <a:spLocks/>
          </p:cNvSpPr>
          <p:nvPr/>
        </p:nvSpPr>
        <p:spPr bwMode="auto">
          <a:xfrm>
            <a:off x="206304" y="1745155"/>
            <a:ext cx="669149" cy="490709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98" name="Freeform 4"/>
          <p:cNvSpPr>
            <a:spLocks/>
          </p:cNvSpPr>
          <p:nvPr/>
        </p:nvSpPr>
        <p:spPr bwMode="auto">
          <a:xfrm>
            <a:off x="1409842" y="2860402"/>
            <a:ext cx="1159857" cy="1004652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99" name="Freeform 5"/>
          <p:cNvSpPr>
            <a:spLocks/>
          </p:cNvSpPr>
          <p:nvPr/>
        </p:nvSpPr>
        <p:spPr bwMode="auto">
          <a:xfrm>
            <a:off x="4012086" y="1473778"/>
            <a:ext cx="305763" cy="449816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00" name="Freeform 6"/>
          <p:cNvSpPr>
            <a:spLocks/>
          </p:cNvSpPr>
          <p:nvPr/>
        </p:nvSpPr>
        <p:spPr bwMode="auto">
          <a:xfrm>
            <a:off x="3543682" y="2337166"/>
            <a:ext cx="391266" cy="156135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01" name="Freeform 7"/>
          <p:cNvSpPr>
            <a:spLocks/>
          </p:cNvSpPr>
          <p:nvPr/>
        </p:nvSpPr>
        <p:spPr bwMode="auto">
          <a:xfrm>
            <a:off x="347569" y="1481213"/>
            <a:ext cx="515802" cy="367102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02" name="Freeform 8"/>
          <p:cNvSpPr>
            <a:spLocks/>
          </p:cNvSpPr>
          <p:nvPr/>
        </p:nvSpPr>
        <p:spPr bwMode="auto">
          <a:xfrm>
            <a:off x="456306" y="2177313"/>
            <a:ext cx="525096" cy="750003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03" name="Freeform 9"/>
          <p:cNvSpPr>
            <a:spLocks/>
          </p:cNvSpPr>
          <p:nvPr/>
        </p:nvSpPr>
        <p:spPr bwMode="auto">
          <a:xfrm>
            <a:off x="751847" y="1561140"/>
            <a:ext cx="461898" cy="724911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04" name="Freeform 10"/>
          <p:cNvSpPr>
            <a:spLocks/>
          </p:cNvSpPr>
          <p:nvPr/>
        </p:nvSpPr>
        <p:spPr bwMode="auto">
          <a:xfrm>
            <a:off x="882888" y="2259099"/>
            <a:ext cx="439594" cy="534389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05" name="Freeform 11"/>
          <p:cNvSpPr>
            <a:spLocks/>
          </p:cNvSpPr>
          <p:nvPr/>
        </p:nvSpPr>
        <p:spPr bwMode="auto">
          <a:xfrm>
            <a:off x="913557" y="1572292"/>
            <a:ext cx="804837" cy="485132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06" name="Freeform 12"/>
          <p:cNvSpPr>
            <a:spLocks/>
          </p:cNvSpPr>
          <p:nvPr/>
        </p:nvSpPr>
        <p:spPr bwMode="auto">
          <a:xfrm>
            <a:off x="1165417" y="1997015"/>
            <a:ext cx="550189" cy="435876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07" name="Freeform 13"/>
          <p:cNvSpPr>
            <a:spLocks/>
          </p:cNvSpPr>
          <p:nvPr/>
        </p:nvSpPr>
        <p:spPr bwMode="auto">
          <a:xfrm>
            <a:off x="1268361" y="2402222"/>
            <a:ext cx="575281" cy="414500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08" name="Freeform 14"/>
          <p:cNvSpPr>
            <a:spLocks/>
          </p:cNvSpPr>
          <p:nvPr/>
        </p:nvSpPr>
        <p:spPr bwMode="auto">
          <a:xfrm>
            <a:off x="749058" y="2751666"/>
            <a:ext cx="521378" cy="559482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09" name="Freeform 15"/>
          <p:cNvSpPr>
            <a:spLocks/>
          </p:cNvSpPr>
          <p:nvPr/>
        </p:nvSpPr>
        <p:spPr bwMode="auto">
          <a:xfrm>
            <a:off x="1199804" y="2790699"/>
            <a:ext cx="566918" cy="530672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10" name="Freeform 16"/>
          <p:cNvSpPr>
            <a:spLocks/>
          </p:cNvSpPr>
          <p:nvPr/>
        </p:nvSpPr>
        <p:spPr bwMode="auto">
          <a:xfrm>
            <a:off x="1702595" y="1645713"/>
            <a:ext cx="553906" cy="305763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11" name="Freeform 17"/>
          <p:cNvSpPr>
            <a:spLocks/>
          </p:cNvSpPr>
          <p:nvPr/>
        </p:nvSpPr>
        <p:spPr bwMode="auto">
          <a:xfrm>
            <a:off x="1686795" y="1940324"/>
            <a:ext cx="582716" cy="357809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12" name="Freeform 18"/>
          <p:cNvSpPr>
            <a:spLocks/>
          </p:cNvSpPr>
          <p:nvPr/>
        </p:nvSpPr>
        <p:spPr bwMode="auto">
          <a:xfrm>
            <a:off x="1675643" y="2236793"/>
            <a:ext cx="693312" cy="295541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13" name="Freeform 19"/>
          <p:cNvSpPr>
            <a:spLocks/>
          </p:cNvSpPr>
          <p:nvPr/>
        </p:nvSpPr>
        <p:spPr bwMode="auto">
          <a:xfrm>
            <a:off x="1837354" y="2524898"/>
            <a:ext cx="594798" cy="293682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14" name="Freeform 20"/>
          <p:cNvSpPr>
            <a:spLocks/>
          </p:cNvSpPr>
          <p:nvPr/>
        </p:nvSpPr>
        <p:spPr bwMode="auto">
          <a:xfrm>
            <a:off x="1758356" y="2815792"/>
            <a:ext cx="692383" cy="321563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15" name="Freeform 21"/>
          <p:cNvSpPr>
            <a:spLocks/>
          </p:cNvSpPr>
          <p:nvPr/>
        </p:nvSpPr>
        <p:spPr bwMode="auto">
          <a:xfrm>
            <a:off x="2437729" y="2826944"/>
            <a:ext cx="389407" cy="351303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16" name="Freeform 22"/>
          <p:cNvSpPr>
            <a:spLocks/>
          </p:cNvSpPr>
          <p:nvPr/>
        </p:nvSpPr>
        <p:spPr bwMode="auto">
          <a:xfrm>
            <a:off x="2494420" y="3172672"/>
            <a:ext cx="475839" cy="368962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17" name="Freeform 23"/>
          <p:cNvSpPr>
            <a:spLocks/>
          </p:cNvSpPr>
          <p:nvPr/>
        </p:nvSpPr>
        <p:spPr bwMode="auto">
          <a:xfrm>
            <a:off x="2168210" y="1609466"/>
            <a:ext cx="529743" cy="577141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18" name="Freeform 24"/>
          <p:cNvSpPr>
            <a:spLocks/>
          </p:cNvSpPr>
          <p:nvPr/>
        </p:nvSpPr>
        <p:spPr bwMode="auto">
          <a:xfrm>
            <a:off x="2511148" y="1808352"/>
            <a:ext cx="402419" cy="456322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19" name="Freeform 25"/>
          <p:cNvSpPr>
            <a:spLocks/>
          </p:cNvSpPr>
          <p:nvPr/>
        </p:nvSpPr>
        <p:spPr bwMode="auto">
          <a:xfrm>
            <a:off x="2256501" y="2168020"/>
            <a:ext cx="468404" cy="294611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320" name="Group 26"/>
          <p:cNvGrpSpPr>
            <a:grpSpLocks/>
          </p:cNvGrpSpPr>
          <p:nvPr/>
        </p:nvGrpSpPr>
        <p:grpSpPr bwMode="auto">
          <a:xfrm>
            <a:off x="2670072" y="1744226"/>
            <a:ext cx="609669" cy="534389"/>
            <a:chOff x="3195" y="1012"/>
            <a:chExt cx="546" cy="497"/>
          </a:xfrm>
          <a:noFill/>
        </p:grpSpPr>
        <p:sp>
          <p:nvSpPr>
            <p:cNvPr id="321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322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323" name="Freeform 29"/>
          <p:cNvSpPr>
            <a:spLocks/>
          </p:cNvSpPr>
          <p:nvPr/>
        </p:nvSpPr>
        <p:spPr bwMode="auto">
          <a:xfrm>
            <a:off x="2631967" y="2232146"/>
            <a:ext cx="335504" cy="537178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24" name="Freeform 30"/>
          <p:cNvSpPr>
            <a:spLocks/>
          </p:cNvSpPr>
          <p:nvPr/>
        </p:nvSpPr>
        <p:spPr bwMode="auto">
          <a:xfrm>
            <a:off x="2333639" y="2448690"/>
            <a:ext cx="532531" cy="426582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25" name="Freeform 31"/>
          <p:cNvSpPr>
            <a:spLocks/>
          </p:cNvSpPr>
          <p:nvPr/>
        </p:nvSpPr>
        <p:spPr bwMode="auto">
          <a:xfrm>
            <a:off x="2917285" y="2269321"/>
            <a:ext cx="260225" cy="416359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26" name="Freeform 32"/>
          <p:cNvSpPr>
            <a:spLocks/>
          </p:cNvSpPr>
          <p:nvPr/>
        </p:nvSpPr>
        <p:spPr bwMode="auto">
          <a:xfrm>
            <a:off x="3120817" y="2185678"/>
            <a:ext cx="333646" cy="375467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27" name="Freeform 33"/>
          <p:cNvSpPr>
            <a:spLocks/>
          </p:cNvSpPr>
          <p:nvPr/>
        </p:nvSpPr>
        <p:spPr bwMode="auto">
          <a:xfrm>
            <a:off x="2820630" y="2523970"/>
            <a:ext cx="591081" cy="317845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28" name="Freeform 34"/>
          <p:cNvSpPr>
            <a:spLocks/>
          </p:cNvSpPr>
          <p:nvPr/>
        </p:nvSpPr>
        <p:spPr bwMode="auto">
          <a:xfrm>
            <a:off x="2784848" y="2726696"/>
            <a:ext cx="680301" cy="239778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29" name="Freeform 35"/>
          <p:cNvSpPr>
            <a:spLocks/>
          </p:cNvSpPr>
          <p:nvPr/>
        </p:nvSpPr>
        <p:spPr bwMode="auto">
          <a:xfrm>
            <a:off x="2715610" y="2949622"/>
            <a:ext cx="278812" cy="470263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30" name="Freeform 36"/>
          <p:cNvSpPr>
            <a:spLocks/>
          </p:cNvSpPr>
          <p:nvPr/>
        </p:nvSpPr>
        <p:spPr bwMode="auto">
          <a:xfrm>
            <a:off x="2975835" y="2927317"/>
            <a:ext cx="315987" cy="474910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31" name="Freeform 37"/>
          <p:cNvSpPr>
            <a:spLocks/>
          </p:cNvSpPr>
          <p:nvPr/>
        </p:nvSpPr>
        <p:spPr bwMode="auto">
          <a:xfrm>
            <a:off x="3181227" y="2904083"/>
            <a:ext cx="434017" cy="435876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32" name="Freeform 38"/>
          <p:cNvSpPr>
            <a:spLocks/>
          </p:cNvSpPr>
          <p:nvPr/>
        </p:nvSpPr>
        <p:spPr bwMode="auto">
          <a:xfrm>
            <a:off x="3364313" y="2844603"/>
            <a:ext cx="396842" cy="304834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33" name="Freeform 39"/>
          <p:cNvSpPr>
            <a:spLocks/>
          </p:cNvSpPr>
          <p:nvPr/>
        </p:nvSpPr>
        <p:spPr bwMode="auto">
          <a:xfrm>
            <a:off x="3080855" y="3279549"/>
            <a:ext cx="743499" cy="488850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34" name="Freeform 40"/>
          <p:cNvSpPr>
            <a:spLocks/>
          </p:cNvSpPr>
          <p:nvPr/>
        </p:nvSpPr>
        <p:spPr bwMode="auto">
          <a:xfrm>
            <a:off x="3284387" y="2636424"/>
            <a:ext cx="684948" cy="289964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35" name="Freeform 41"/>
          <p:cNvSpPr>
            <a:spLocks/>
          </p:cNvSpPr>
          <p:nvPr/>
        </p:nvSpPr>
        <p:spPr bwMode="auto">
          <a:xfrm>
            <a:off x="3355019" y="2324155"/>
            <a:ext cx="338292" cy="343868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36" name="Freeform 42"/>
          <p:cNvSpPr>
            <a:spLocks/>
          </p:cNvSpPr>
          <p:nvPr/>
        </p:nvSpPr>
        <p:spPr bwMode="auto">
          <a:xfrm>
            <a:off x="3827141" y="2325084"/>
            <a:ext cx="105948" cy="128254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37" name="Freeform 43"/>
          <p:cNvSpPr>
            <a:spLocks/>
          </p:cNvSpPr>
          <p:nvPr/>
        </p:nvSpPr>
        <p:spPr bwMode="auto">
          <a:xfrm>
            <a:off x="3430299" y="2103892"/>
            <a:ext cx="460040" cy="292752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38" name="Freeform 44"/>
          <p:cNvSpPr>
            <a:spLocks/>
          </p:cNvSpPr>
          <p:nvPr/>
        </p:nvSpPr>
        <p:spPr bwMode="auto">
          <a:xfrm>
            <a:off x="3846658" y="2138280"/>
            <a:ext cx="121748" cy="232343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39" name="Freeform 45"/>
          <p:cNvSpPr>
            <a:spLocks/>
          </p:cNvSpPr>
          <p:nvPr/>
        </p:nvSpPr>
        <p:spPr bwMode="auto">
          <a:xfrm>
            <a:off x="3866175" y="1751661"/>
            <a:ext cx="133830" cy="241637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40" name="Freeform 46"/>
          <p:cNvSpPr>
            <a:spLocks/>
          </p:cNvSpPr>
          <p:nvPr/>
        </p:nvSpPr>
        <p:spPr bwMode="auto">
          <a:xfrm>
            <a:off x="3941454" y="1923594"/>
            <a:ext cx="287176" cy="126395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41" name="Freeform 47"/>
          <p:cNvSpPr>
            <a:spLocks/>
          </p:cNvSpPr>
          <p:nvPr/>
        </p:nvSpPr>
        <p:spPr bwMode="auto">
          <a:xfrm>
            <a:off x="3945171" y="2012815"/>
            <a:ext cx="149629" cy="110596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42" name="Freeform 48"/>
          <p:cNvSpPr>
            <a:spLocks/>
          </p:cNvSpPr>
          <p:nvPr/>
        </p:nvSpPr>
        <p:spPr bwMode="auto">
          <a:xfrm>
            <a:off x="3469332" y="1774895"/>
            <a:ext cx="509296" cy="401489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43" name="Freeform 49"/>
          <p:cNvSpPr>
            <a:spLocks/>
          </p:cNvSpPr>
          <p:nvPr/>
        </p:nvSpPr>
        <p:spPr bwMode="auto">
          <a:xfrm>
            <a:off x="3964688" y="2112257"/>
            <a:ext cx="149629" cy="84573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44" name="Freeform 50"/>
          <p:cNvSpPr>
            <a:spLocks/>
          </p:cNvSpPr>
          <p:nvPr/>
        </p:nvSpPr>
        <p:spPr bwMode="auto">
          <a:xfrm>
            <a:off x="3963759" y="1706121"/>
            <a:ext cx="157994" cy="272307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45" name="Freeform 51"/>
          <p:cNvSpPr>
            <a:spLocks/>
          </p:cNvSpPr>
          <p:nvPr/>
        </p:nvSpPr>
        <p:spPr bwMode="auto">
          <a:xfrm>
            <a:off x="4050191" y="2012815"/>
            <a:ext cx="74350" cy="60410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346" name="Group 52"/>
          <p:cNvGrpSpPr>
            <a:grpSpLocks/>
          </p:cNvGrpSpPr>
          <p:nvPr/>
        </p:nvGrpSpPr>
        <p:grpSpPr bwMode="auto">
          <a:xfrm>
            <a:off x="3313198" y="2396646"/>
            <a:ext cx="621750" cy="359667"/>
            <a:chOff x="4439" y="1997"/>
            <a:chExt cx="669" cy="387"/>
          </a:xfrm>
          <a:noFill/>
        </p:grpSpPr>
        <p:sp>
          <p:nvSpPr>
            <p:cNvPr id="347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348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349" name="Text Box 65"/>
          <p:cNvSpPr txBox="1">
            <a:spLocks noChangeArrowheads="1"/>
          </p:cNvSpPr>
          <p:nvPr/>
        </p:nvSpPr>
        <p:spPr bwMode="gray">
          <a:xfrm>
            <a:off x="1930407" y="326189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TX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0" name="Text Box 66"/>
          <p:cNvSpPr txBox="1">
            <a:spLocks noChangeArrowheads="1"/>
          </p:cNvSpPr>
          <p:nvPr/>
        </p:nvSpPr>
        <p:spPr bwMode="gray">
          <a:xfrm>
            <a:off x="3505668" y="339572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FL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1" name="Text Box 67"/>
          <p:cNvSpPr txBox="1">
            <a:spLocks noChangeArrowheads="1"/>
          </p:cNvSpPr>
          <p:nvPr/>
        </p:nvSpPr>
        <p:spPr bwMode="gray">
          <a:xfrm>
            <a:off x="1307822" y="2949622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NM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2" name="Text Box 68"/>
          <p:cNvSpPr txBox="1">
            <a:spLocks noChangeArrowheads="1"/>
          </p:cNvSpPr>
          <p:nvPr/>
        </p:nvSpPr>
        <p:spPr bwMode="gray">
          <a:xfrm>
            <a:off x="3238746" y="3009211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GA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3" name="Text Box 69"/>
          <p:cNvSpPr txBox="1">
            <a:spLocks noChangeArrowheads="1"/>
          </p:cNvSpPr>
          <p:nvPr/>
        </p:nvSpPr>
        <p:spPr bwMode="gray">
          <a:xfrm>
            <a:off x="861723" y="2905012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AZ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4" name="Text Box 70"/>
          <p:cNvSpPr txBox="1">
            <a:spLocks noChangeArrowheads="1"/>
          </p:cNvSpPr>
          <p:nvPr/>
        </p:nvSpPr>
        <p:spPr bwMode="gray">
          <a:xfrm>
            <a:off x="271375" y="2580044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CA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5" name="Text Box 71"/>
          <p:cNvSpPr txBox="1">
            <a:spLocks noChangeArrowheads="1"/>
          </p:cNvSpPr>
          <p:nvPr/>
        </p:nvSpPr>
        <p:spPr bwMode="gray">
          <a:xfrm>
            <a:off x="1242047" y="2110500"/>
            <a:ext cx="3912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WY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6" name="Text Box 72"/>
          <p:cNvSpPr txBox="1">
            <a:spLocks noChangeArrowheads="1"/>
          </p:cNvSpPr>
          <p:nvPr/>
        </p:nvSpPr>
        <p:spPr bwMode="gray">
          <a:xfrm>
            <a:off x="568665" y="2369693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NV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7" name="Text Box 74"/>
          <p:cNvSpPr txBox="1">
            <a:spLocks noChangeArrowheads="1"/>
          </p:cNvSpPr>
          <p:nvPr/>
        </p:nvSpPr>
        <p:spPr bwMode="gray">
          <a:xfrm>
            <a:off x="2061332" y="2844602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OK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8" name="Text Box 75"/>
          <p:cNvSpPr txBox="1">
            <a:spLocks noChangeArrowheads="1"/>
          </p:cNvSpPr>
          <p:nvPr/>
        </p:nvSpPr>
        <p:spPr bwMode="gray">
          <a:xfrm>
            <a:off x="2711893" y="3072706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MS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9" name="Text Box 76"/>
          <p:cNvSpPr txBox="1">
            <a:spLocks noChangeArrowheads="1"/>
          </p:cNvSpPr>
          <p:nvPr/>
        </p:nvSpPr>
        <p:spPr bwMode="gray">
          <a:xfrm>
            <a:off x="2491124" y="3251146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LA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60" name="Text Box 77"/>
          <p:cNvSpPr txBox="1">
            <a:spLocks noChangeArrowheads="1"/>
          </p:cNvSpPr>
          <p:nvPr/>
        </p:nvSpPr>
        <p:spPr bwMode="gray">
          <a:xfrm>
            <a:off x="1150547" y="1700545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MT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61" name="Text Box 78"/>
          <p:cNvSpPr txBox="1">
            <a:spLocks noChangeArrowheads="1"/>
          </p:cNvSpPr>
          <p:nvPr/>
        </p:nvSpPr>
        <p:spPr bwMode="gray">
          <a:xfrm>
            <a:off x="2955463" y="2761698"/>
            <a:ext cx="31691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TN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62" name="Text Box 81"/>
          <p:cNvSpPr txBox="1">
            <a:spLocks noChangeArrowheads="1"/>
          </p:cNvSpPr>
          <p:nvPr/>
        </p:nvSpPr>
        <p:spPr bwMode="gray">
          <a:xfrm>
            <a:off x="474886" y="1573228"/>
            <a:ext cx="3410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WA</a:t>
            </a:r>
          </a:p>
        </p:txBody>
      </p:sp>
      <p:sp>
        <p:nvSpPr>
          <p:cNvPr id="363" name="Text Box 82"/>
          <p:cNvSpPr txBox="1">
            <a:spLocks noChangeArrowheads="1"/>
          </p:cNvSpPr>
          <p:nvPr/>
        </p:nvSpPr>
        <p:spPr bwMode="gray">
          <a:xfrm>
            <a:off x="392177" y="1923594"/>
            <a:ext cx="3596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OR</a:t>
            </a:r>
          </a:p>
        </p:txBody>
      </p:sp>
      <p:sp>
        <p:nvSpPr>
          <p:cNvPr id="364" name="Text Box 83"/>
          <p:cNvSpPr txBox="1">
            <a:spLocks noChangeArrowheads="1"/>
          </p:cNvSpPr>
          <p:nvPr/>
        </p:nvSpPr>
        <p:spPr bwMode="gray">
          <a:xfrm>
            <a:off x="827859" y="1985463"/>
            <a:ext cx="28252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ID</a:t>
            </a:r>
          </a:p>
        </p:txBody>
      </p:sp>
      <p:sp>
        <p:nvSpPr>
          <p:cNvPr id="365" name="Text Box 84"/>
          <p:cNvSpPr txBox="1">
            <a:spLocks noChangeArrowheads="1"/>
          </p:cNvSpPr>
          <p:nvPr/>
        </p:nvSpPr>
        <p:spPr bwMode="gray">
          <a:xfrm>
            <a:off x="957865" y="2458913"/>
            <a:ext cx="3317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UT</a:t>
            </a:r>
          </a:p>
        </p:txBody>
      </p:sp>
      <p:sp>
        <p:nvSpPr>
          <p:cNvPr id="366" name="Text Box 85"/>
          <p:cNvSpPr txBox="1">
            <a:spLocks noChangeArrowheads="1"/>
          </p:cNvSpPr>
          <p:nvPr/>
        </p:nvSpPr>
        <p:spPr bwMode="gray">
          <a:xfrm>
            <a:off x="1416755" y="2514784"/>
            <a:ext cx="40148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CO</a:t>
            </a:r>
          </a:p>
        </p:txBody>
      </p:sp>
      <p:sp>
        <p:nvSpPr>
          <p:cNvPr id="367" name="Text Box 86"/>
          <p:cNvSpPr txBox="1">
            <a:spLocks noChangeArrowheads="1"/>
          </p:cNvSpPr>
          <p:nvPr/>
        </p:nvSpPr>
        <p:spPr bwMode="gray">
          <a:xfrm>
            <a:off x="1983483" y="2573858"/>
            <a:ext cx="3754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KS</a:t>
            </a:r>
          </a:p>
        </p:txBody>
      </p:sp>
      <p:sp>
        <p:nvSpPr>
          <p:cNvPr id="368" name="Text Box 87"/>
          <p:cNvSpPr txBox="1">
            <a:spLocks noChangeArrowheads="1"/>
          </p:cNvSpPr>
          <p:nvPr/>
        </p:nvSpPr>
        <p:spPr bwMode="gray">
          <a:xfrm>
            <a:off x="1858119" y="2291220"/>
            <a:ext cx="32156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NE</a:t>
            </a:r>
          </a:p>
        </p:txBody>
      </p:sp>
      <p:sp>
        <p:nvSpPr>
          <p:cNvPr id="369" name="Text Box 88"/>
          <p:cNvSpPr txBox="1">
            <a:spLocks noChangeArrowheads="1"/>
          </p:cNvSpPr>
          <p:nvPr/>
        </p:nvSpPr>
        <p:spPr bwMode="gray">
          <a:xfrm>
            <a:off x="1841689" y="2000116"/>
            <a:ext cx="321563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>
                <a:solidFill>
                  <a:srgbClr val="000000"/>
                </a:solidFill>
                <a:cs typeface="Arial" pitchFamily="34" charset="0"/>
              </a:rPr>
              <a:t>SD</a:t>
            </a:r>
          </a:p>
        </p:txBody>
      </p:sp>
      <p:sp>
        <p:nvSpPr>
          <p:cNvPr id="370" name="Text Box 89"/>
          <p:cNvSpPr txBox="1">
            <a:spLocks noChangeArrowheads="1"/>
          </p:cNvSpPr>
          <p:nvPr/>
        </p:nvSpPr>
        <p:spPr bwMode="gray">
          <a:xfrm>
            <a:off x="1814011" y="1707058"/>
            <a:ext cx="36617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ND</a:t>
            </a:r>
          </a:p>
        </p:txBody>
      </p:sp>
      <p:sp>
        <p:nvSpPr>
          <p:cNvPr id="371" name="Text Box 90"/>
          <p:cNvSpPr txBox="1">
            <a:spLocks noChangeArrowheads="1"/>
          </p:cNvSpPr>
          <p:nvPr/>
        </p:nvSpPr>
        <p:spPr bwMode="gray">
          <a:xfrm>
            <a:off x="2238943" y="1849354"/>
            <a:ext cx="3475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MN</a:t>
            </a:r>
          </a:p>
        </p:txBody>
      </p:sp>
      <p:sp>
        <p:nvSpPr>
          <p:cNvPr id="372" name="Text Box 91"/>
          <p:cNvSpPr txBox="1">
            <a:spLocks noChangeArrowheads="1"/>
          </p:cNvSpPr>
          <p:nvPr/>
        </p:nvSpPr>
        <p:spPr bwMode="gray">
          <a:xfrm>
            <a:off x="2588809" y="1959738"/>
            <a:ext cx="34758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WI</a:t>
            </a:r>
          </a:p>
        </p:txBody>
      </p:sp>
      <p:sp>
        <p:nvSpPr>
          <p:cNvPr id="373" name="Text Box 92"/>
          <p:cNvSpPr txBox="1">
            <a:spLocks noChangeArrowheads="1"/>
          </p:cNvSpPr>
          <p:nvPr/>
        </p:nvSpPr>
        <p:spPr bwMode="gray">
          <a:xfrm>
            <a:off x="2981833" y="2063937"/>
            <a:ext cx="32992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MI</a:t>
            </a:r>
          </a:p>
        </p:txBody>
      </p:sp>
      <p:sp>
        <p:nvSpPr>
          <p:cNvPr id="374" name="Text Box 93"/>
          <p:cNvSpPr txBox="1">
            <a:spLocks noChangeArrowheads="1"/>
          </p:cNvSpPr>
          <p:nvPr/>
        </p:nvSpPr>
        <p:spPr bwMode="gray">
          <a:xfrm>
            <a:off x="2348501" y="2210465"/>
            <a:ext cx="27881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IA</a:t>
            </a:r>
          </a:p>
        </p:txBody>
      </p:sp>
      <p:sp>
        <p:nvSpPr>
          <p:cNvPr id="375" name="Text Box 94"/>
          <p:cNvSpPr txBox="1">
            <a:spLocks noChangeArrowheads="1"/>
          </p:cNvSpPr>
          <p:nvPr/>
        </p:nvSpPr>
        <p:spPr bwMode="gray">
          <a:xfrm>
            <a:off x="2429430" y="2571578"/>
            <a:ext cx="342940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MO</a:t>
            </a:r>
          </a:p>
        </p:txBody>
      </p:sp>
      <p:sp>
        <p:nvSpPr>
          <p:cNvPr id="376" name="Text Box 95"/>
          <p:cNvSpPr txBox="1">
            <a:spLocks noChangeArrowheads="1"/>
          </p:cNvSpPr>
          <p:nvPr/>
        </p:nvSpPr>
        <p:spPr bwMode="gray">
          <a:xfrm>
            <a:off x="2456779" y="2906130"/>
            <a:ext cx="307624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AR</a:t>
            </a:r>
          </a:p>
        </p:txBody>
      </p:sp>
      <p:sp>
        <p:nvSpPr>
          <p:cNvPr id="377" name="Text Box 96"/>
          <p:cNvSpPr txBox="1">
            <a:spLocks noChangeArrowheads="1"/>
          </p:cNvSpPr>
          <p:nvPr/>
        </p:nvSpPr>
        <p:spPr bwMode="gray">
          <a:xfrm>
            <a:off x="2691238" y="2384672"/>
            <a:ext cx="30948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IL</a:t>
            </a:r>
          </a:p>
        </p:txBody>
      </p:sp>
      <p:sp>
        <p:nvSpPr>
          <p:cNvPr id="378" name="Text Box 97"/>
          <p:cNvSpPr txBox="1">
            <a:spLocks noChangeArrowheads="1"/>
          </p:cNvSpPr>
          <p:nvPr/>
        </p:nvSpPr>
        <p:spPr bwMode="gray">
          <a:xfrm>
            <a:off x="2916377" y="2359274"/>
            <a:ext cx="289965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IN</a:t>
            </a:r>
          </a:p>
        </p:txBody>
      </p:sp>
      <p:sp>
        <p:nvSpPr>
          <p:cNvPr id="379" name="Text Box 98"/>
          <p:cNvSpPr txBox="1">
            <a:spLocks noChangeArrowheads="1"/>
          </p:cNvSpPr>
          <p:nvPr/>
        </p:nvSpPr>
        <p:spPr bwMode="gray">
          <a:xfrm>
            <a:off x="3128253" y="2291312"/>
            <a:ext cx="320040" cy="2983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OH</a:t>
            </a:r>
          </a:p>
        </p:txBody>
      </p:sp>
      <p:sp>
        <p:nvSpPr>
          <p:cNvPr id="380" name="Text Box 99"/>
          <p:cNvSpPr txBox="1">
            <a:spLocks noChangeArrowheads="1"/>
          </p:cNvSpPr>
          <p:nvPr/>
        </p:nvSpPr>
        <p:spPr bwMode="gray">
          <a:xfrm>
            <a:off x="3077094" y="2575607"/>
            <a:ext cx="36125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KY</a:t>
            </a:r>
          </a:p>
        </p:txBody>
      </p:sp>
      <p:sp>
        <p:nvSpPr>
          <p:cNvPr id="381" name="Text Box 100"/>
          <p:cNvSpPr txBox="1">
            <a:spLocks noChangeArrowheads="1"/>
          </p:cNvSpPr>
          <p:nvPr/>
        </p:nvSpPr>
        <p:spPr bwMode="gray">
          <a:xfrm>
            <a:off x="3322327" y="2450447"/>
            <a:ext cx="324351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WV</a:t>
            </a:r>
          </a:p>
        </p:txBody>
      </p:sp>
      <p:sp>
        <p:nvSpPr>
          <p:cNvPr id="382" name="Text Box 101"/>
          <p:cNvSpPr txBox="1">
            <a:spLocks noChangeArrowheads="1"/>
          </p:cNvSpPr>
          <p:nvPr/>
        </p:nvSpPr>
        <p:spPr bwMode="gray">
          <a:xfrm>
            <a:off x="3557913" y="2482358"/>
            <a:ext cx="30825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VA</a:t>
            </a:r>
          </a:p>
        </p:txBody>
      </p:sp>
      <p:sp>
        <p:nvSpPr>
          <p:cNvPr id="383" name="Text Box 102"/>
          <p:cNvSpPr txBox="1">
            <a:spLocks noChangeArrowheads="1"/>
          </p:cNvSpPr>
          <p:nvPr/>
        </p:nvSpPr>
        <p:spPr bwMode="gray">
          <a:xfrm>
            <a:off x="3564364" y="2677295"/>
            <a:ext cx="35661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NC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84" name="Text Box 103"/>
          <p:cNvSpPr txBox="1">
            <a:spLocks noChangeArrowheads="1"/>
          </p:cNvSpPr>
          <p:nvPr/>
        </p:nvSpPr>
        <p:spPr bwMode="gray">
          <a:xfrm>
            <a:off x="3470262" y="2869383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rgbClr val="000000"/>
                </a:solidFill>
                <a:cs typeface="Arial" pitchFamily="34" charset="0"/>
              </a:rPr>
              <a:t>SC</a:t>
            </a:r>
            <a:endParaRPr lang="en-US" sz="7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85" name="Text Box 104"/>
          <p:cNvSpPr txBox="1">
            <a:spLocks noChangeArrowheads="1"/>
          </p:cNvSpPr>
          <p:nvPr/>
        </p:nvSpPr>
        <p:spPr bwMode="gray">
          <a:xfrm>
            <a:off x="2967472" y="3049588"/>
            <a:ext cx="324351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AL</a:t>
            </a:r>
          </a:p>
        </p:txBody>
      </p:sp>
      <p:sp>
        <p:nvSpPr>
          <p:cNvPr id="386" name="Text Box 105"/>
          <p:cNvSpPr txBox="1">
            <a:spLocks noChangeArrowheads="1"/>
          </p:cNvSpPr>
          <p:nvPr/>
        </p:nvSpPr>
        <p:spPr bwMode="gray">
          <a:xfrm>
            <a:off x="3498027" y="2161623"/>
            <a:ext cx="35130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PA</a:t>
            </a:r>
          </a:p>
        </p:txBody>
      </p:sp>
      <p:sp>
        <p:nvSpPr>
          <p:cNvPr id="387" name="Text Box 106"/>
          <p:cNvSpPr txBox="1">
            <a:spLocks noChangeArrowheads="1"/>
          </p:cNvSpPr>
          <p:nvPr/>
        </p:nvSpPr>
        <p:spPr bwMode="gray">
          <a:xfrm>
            <a:off x="3652210" y="1901377"/>
            <a:ext cx="329927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NY</a:t>
            </a:r>
          </a:p>
        </p:txBody>
      </p:sp>
      <p:sp>
        <p:nvSpPr>
          <p:cNvPr id="388" name="Text Box 107"/>
          <p:cNvSpPr txBox="1">
            <a:spLocks noChangeArrowheads="1"/>
          </p:cNvSpPr>
          <p:nvPr/>
        </p:nvSpPr>
        <p:spPr bwMode="gray">
          <a:xfrm>
            <a:off x="4008470" y="1594393"/>
            <a:ext cx="317846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ME</a:t>
            </a:r>
          </a:p>
        </p:txBody>
      </p:sp>
      <p:sp>
        <p:nvSpPr>
          <p:cNvPr id="389" name="Text Box 108"/>
          <p:cNvSpPr txBox="1">
            <a:spLocks noChangeArrowheads="1"/>
          </p:cNvSpPr>
          <p:nvPr/>
        </p:nvSpPr>
        <p:spPr bwMode="gray">
          <a:xfrm>
            <a:off x="3886730" y="2527483"/>
            <a:ext cx="3122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DC</a:t>
            </a:r>
          </a:p>
        </p:txBody>
      </p:sp>
      <p:sp>
        <p:nvSpPr>
          <p:cNvPr id="390" name="Text Box 109"/>
          <p:cNvSpPr txBox="1">
            <a:spLocks noChangeArrowheads="1"/>
          </p:cNvSpPr>
          <p:nvPr/>
        </p:nvSpPr>
        <p:spPr bwMode="gray">
          <a:xfrm>
            <a:off x="3939806" y="2425565"/>
            <a:ext cx="35687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MD</a:t>
            </a:r>
          </a:p>
        </p:txBody>
      </p:sp>
      <p:sp>
        <p:nvSpPr>
          <p:cNvPr id="391" name="Text Box 110"/>
          <p:cNvSpPr txBox="1">
            <a:spLocks noChangeArrowheads="1"/>
          </p:cNvSpPr>
          <p:nvPr/>
        </p:nvSpPr>
        <p:spPr bwMode="gray">
          <a:xfrm>
            <a:off x="4029026" y="2319413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DE</a:t>
            </a:r>
          </a:p>
        </p:txBody>
      </p:sp>
      <p:sp>
        <p:nvSpPr>
          <p:cNvPr id="392" name="Text Box 111"/>
          <p:cNvSpPr txBox="1">
            <a:spLocks noChangeArrowheads="1"/>
          </p:cNvSpPr>
          <p:nvPr/>
        </p:nvSpPr>
        <p:spPr bwMode="gray">
          <a:xfrm>
            <a:off x="3893244" y="2174024"/>
            <a:ext cx="301752" cy="1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NJ</a:t>
            </a:r>
          </a:p>
        </p:txBody>
      </p:sp>
      <p:sp>
        <p:nvSpPr>
          <p:cNvPr id="393" name="Text Box 112"/>
          <p:cNvSpPr txBox="1">
            <a:spLocks noChangeArrowheads="1"/>
          </p:cNvSpPr>
          <p:nvPr/>
        </p:nvSpPr>
        <p:spPr bwMode="gray">
          <a:xfrm>
            <a:off x="4052471" y="2174322"/>
            <a:ext cx="32105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CT</a:t>
            </a:r>
          </a:p>
        </p:txBody>
      </p:sp>
      <p:sp>
        <p:nvSpPr>
          <p:cNvPr id="394" name="Text Box 113"/>
          <p:cNvSpPr txBox="1">
            <a:spLocks noChangeArrowheads="1"/>
          </p:cNvSpPr>
          <p:nvPr/>
        </p:nvSpPr>
        <p:spPr bwMode="gray">
          <a:xfrm>
            <a:off x="4109778" y="2072403"/>
            <a:ext cx="30175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RI</a:t>
            </a:r>
          </a:p>
        </p:txBody>
      </p:sp>
      <p:sp>
        <p:nvSpPr>
          <p:cNvPr id="395" name="Text Box 114"/>
          <p:cNvSpPr txBox="1">
            <a:spLocks noChangeArrowheads="1"/>
          </p:cNvSpPr>
          <p:nvPr/>
        </p:nvSpPr>
        <p:spPr bwMode="gray">
          <a:xfrm>
            <a:off x="4162855" y="1955821"/>
            <a:ext cx="32662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MA</a:t>
            </a:r>
          </a:p>
        </p:txBody>
      </p:sp>
      <p:sp>
        <p:nvSpPr>
          <p:cNvPr id="396" name="Text Box 115"/>
          <p:cNvSpPr txBox="1">
            <a:spLocks noChangeArrowheads="1"/>
          </p:cNvSpPr>
          <p:nvPr/>
        </p:nvSpPr>
        <p:spPr bwMode="gray">
          <a:xfrm>
            <a:off x="3810209" y="1496707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NH</a:t>
            </a:r>
          </a:p>
        </p:txBody>
      </p:sp>
      <p:sp>
        <p:nvSpPr>
          <p:cNvPr id="397" name="Text Box 116"/>
          <p:cNvSpPr txBox="1">
            <a:spLocks noChangeArrowheads="1"/>
          </p:cNvSpPr>
          <p:nvPr/>
        </p:nvSpPr>
        <p:spPr bwMode="gray">
          <a:xfrm>
            <a:off x="3672719" y="1543597"/>
            <a:ext cx="32992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rgbClr val="000000"/>
                </a:solidFill>
                <a:cs typeface="Arial" pitchFamily="34" charset="0"/>
              </a:rPr>
              <a:t>VT</a:t>
            </a:r>
          </a:p>
        </p:txBody>
      </p:sp>
      <p:sp>
        <p:nvSpPr>
          <p:cNvPr id="398" name="Line 118"/>
          <p:cNvSpPr>
            <a:spLocks noChangeShapeType="1"/>
          </p:cNvSpPr>
          <p:nvPr/>
        </p:nvSpPr>
        <p:spPr bwMode="auto">
          <a:xfrm flipH="1" flipV="1">
            <a:off x="3827141" y="1700545"/>
            <a:ext cx="89220" cy="1338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99" name="Line 119"/>
          <p:cNvSpPr>
            <a:spLocks noChangeShapeType="1"/>
          </p:cNvSpPr>
          <p:nvPr/>
        </p:nvSpPr>
        <p:spPr bwMode="auto">
          <a:xfrm flipH="1" flipV="1">
            <a:off x="3960971" y="1655935"/>
            <a:ext cx="44610" cy="89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0" name="Line 120"/>
          <p:cNvSpPr>
            <a:spLocks noChangeShapeType="1"/>
          </p:cNvSpPr>
          <p:nvPr/>
        </p:nvSpPr>
        <p:spPr bwMode="auto">
          <a:xfrm>
            <a:off x="4139410" y="2012815"/>
            <a:ext cx="89220" cy="446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1" name="Line 121"/>
          <p:cNvSpPr>
            <a:spLocks noChangeShapeType="1"/>
          </p:cNvSpPr>
          <p:nvPr/>
        </p:nvSpPr>
        <p:spPr bwMode="auto">
          <a:xfrm>
            <a:off x="4094801" y="2057424"/>
            <a:ext cx="89220" cy="89220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2" name="Line 122"/>
          <p:cNvSpPr>
            <a:spLocks noChangeShapeType="1"/>
          </p:cNvSpPr>
          <p:nvPr/>
        </p:nvSpPr>
        <p:spPr bwMode="auto">
          <a:xfrm>
            <a:off x="4005580" y="2057424"/>
            <a:ext cx="133830" cy="178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3" name="Line 123"/>
          <p:cNvSpPr>
            <a:spLocks noChangeShapeType="1"/>
          </p:cNvSpPr>
          <p:nvPr/>
        </p:nvSpPr>
        <p:spPr bwMode="auto">
          <a:xfrm>
            <a:off x="3737921" y="2414303"/>
            <a:ext cx="223050" cy="178439"/>
          </a:xfrm>
          <a:prstGeom prst="lin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04" name="Line 124"/>
          <p:cNvSpPr>
            <a:spLocks noChangeShapeType="1"/>
          </p:cNvSpPr>
          <p:nvPr/>
        </p:nvSpPr>
        <p:spPr bwMode="auto">
          <a:xfrm>
            <a:off x="3782531" y="2414303"/>
            <a:ext cx="223050" cy="89220"/>
          </a:xfrm>
          <a:prstGeom prst="lin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5" name="Line 125"/>
          <p:cNvSpPr>
            <a:spLocks noChangeShapeType="1"/>
          </p:cNvSpPr>
          <p:nvPr/>
        </p:nvSpPr>
        <p:spPr bwMode="auto">
          <a:xfrm>
            <a:off x="3871751" y="2369693"/>
            <a:ext cx="223050" cy="44610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6" name="Oval 405"/>
          <p:cNvSpPr/>
          <p:nvPr/>
        </p:nvSpPr>
        <p:spPr>
          <a:xfrm>
            <a:off x="3693311" y="2387538"/>
            <a:ext cx="44610" cy="267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538972" y="969454"/>
            <a:ext cx="3428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Affordable Care Act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762000" y="5105400"/>
            <a:ext cx="3061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10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% of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nonelderly 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uninsured</a:t>
            </a:r>
          </a:p>
        </p:txBody>
      </p:sp>
      <p:sp>
        <p:nvSpPr>
          <p:cNvPr id="285" name="Rectangle 66"/>
          <p:cNvSpPr>
            <a:spLocks noChangeArrowheads="1"/>
          </p:cNvSpPr>
          <p:nvPr/>
        </p:nvSpPr>
        <p:spPr bwMode="auto">
          <a:xfrm>
            <a:off x="4702712" y="4441631"/>
            <a:ext cx="182880" cy="182880"/>
          </a:xfrm>
          <a:prstGeom prst="rect">
            <a:avLst/>
          </a:prstGeom>
          <a:solidFill>
            <a:srgbClr val="00427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3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32646535"/>
              </p:ext>
            </p:extLst>
          </p:nvPr>
        </p:nvGraphicFramePr>
        <p:xfrm>
          <a:off x="126024" y="1524000"/>
          <a:ext cx="882161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76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ES-6. </a:t>
            </a:r>
            <a:r>
              <a:rPr lang="en-US" sz="2000" b="1" dirty="0" smtClean="0">
                <a:solidFill>
                  <a:srgbClr val="000000"/>
                </a:solidFill>
              </a:rPr>
              <a:t>Average Percent of Income Spent on Health Care </a:t>
            </a:r>
            <a:br>
              <a:rPr lang="en-US" sz="2000" b="1" dirty="0" smtClean="0">
                <a:solidFill>
                  <a:srgbClr val="000000"/>
                </a:solidFill>
              </a:rPr>
            </a:br>
            <a:r>
              <a:rPr lang="en-US" sz="2000" b="1" dirty="0" smtClean="0">
                <a:solidFill>
                  <a:srgbClr val="000000"/>
                </a:solidFill>
              </a:rPr>
              <a:t>in the </a:t>
            </a:r>
            <a:r>
              <a:rPr lang="en-US" sz="2000" b="1" dirty="0" err="1" smtClean="0">
                <a:solidFill>
                  <a:srgbClr val="000000"/>
                </a:solidFill>
              </a:rPr>
              <a:t>Nongroup</a:t>
            </a:r>
            <a:r>
              <a:rPr lang="en-US" sz="2000" b="1" dirty="0" smtClean="0">
                <a:solidFill>
                  <a:srgbClr val="000000"/>
                </a:solidFill>
              </a:rPr>
              <a:t> Market Under the Affordable Care Act </a:t>
            </a:r>
            <a:br>
              <a:rPr lang="en-US" sz="2000" b="1" dirty="0" smtClean="0">
                <a:solidFill>
                  <a:srgbClr val="000000"/>
                </a:solidFill>
              </a:rPr>
            </a:br>
            <a:r>
              <a:rPr lang="en-US" sz="2000" b="1" dirty="0" smtClean="0">
                <a:solidFill>
                  <a:srgbClr val="000000"/>
                </a:solidFill>
              </a:rPr>
              <a:t>and Governor Romney’s Plan Compared with Baseline, 2016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960" y="5612424"/>
            <a:ext cx="80332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Note: Baseline scenario is if the Affordable Care Act had not been enacted in </a:t>
            </a:r>
            <a:r>
              <a:rPr lang="en-US" sz="1200" dirty="0" smtClean="0">
                <a:solidFill>
                  <a:srgbClr val="000000"/>
                </a:solidFill>
              </a:rPr>
              <a:t>2010; Affordable Care Act is full implementation of the law; Romney plan includes </a:t>
            </a:r>
            <a:r>
              <a:rPr lang="en-US" sz="1200" dirty="0">
                <a:solidFill>
                  <a:srgbClr val="000000"/>
                </a:solidFill>
              </a:rPr>
              <a:t>full repeal of the Affordable Care Act and replacement with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state block </a:t>
            </a:r>
            <a:r>
              <a:rPr lang="en-US" sz="1200" dirty="0">
                <a:solidFill>
                  <a:srgbClr val="000000"/>
                </a:solidFill>
              </a:rPr>
              <a:t>grants for the Medicaid program and equalization of the tax treatment of individually purchased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health </a:t>
            </a:r>
            <a:r>
              <a:rPr lang="en-US" sz="1200" dirty="0">
                <a:solidFill>
                  <a:srgbClr val="000000"/>
                </a:solidFill>
              </a:rPr>
              <a:t>plans </a:t>
            </a:r>
            <a:r>
              <a:rPr lang="en-US" sz="1200" dirty="0" smtClean="0">
                <a:solidFill>
                  <a:srgbClr val="000000"/>
                </a:solidFill>
              </a:rPr>
              <a:t>and </a:t>
            </a:r>
            <a:r>
              <a:rPr lang="en-US" sz="1200" dirty="0">
                <a:solidFill>
                  <a:srgbClr val="000000"/>
                </a:solidFill>
              </a:rPr>
              <a:t>employer plans.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Source: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Estimates by Jonathan Gruber and Sean </a:t>
            </a:r>
            <a:r>
              <a:rPr lang="en-US" sz="1200" dirty="0" err="1">
                <a:solidFill>
                  <a:srgbClr val="000000"/>
                </a:solidFill>
                <a:cs typeface="Arial" pitchFamily="34" charset="0"/>
              </a:rPr>
              <a:t>Sall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 of MIT using the Gruber </a:t>
            </a:r>
            <a:r>
              <a:rPr lang="en-US" sz="1200" dirty="0" err="1">
                <a:solidFill>
                  <a:srgbClr val="000000"/>
                </a:solidFill>
                <a:cs typeface="Arial" pitchFamily="34" charset="0"/>
              </a:rPr>
              <a:t>Microsimulation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 Model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for </a:t>
            </a:r>
            <a:b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The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Commonwealth Fund</a:t>
            </a:r>
            <a:r>
              <a:rPr lang="en-US" sz="12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9648" y="1110760"/>
            <a:ext cx="80449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Average percent of income nonelderly spent on health care in </a:t>
            </a:r>
            <a:r>
              <a:rPr lang="en-US" sz="1600" b="1" dirty="0" err="1" smtClean="0">
                <a:solidFill>
                  <a:srgbClr val="000000"/>
                </a:solidFill>
              </a:rPr>
              <a:t>nongroup</a:t>
            </a:r>
            <a:r>
              <a:rPr lang="en-US" sz="1600" b="1" dirty="0" smtClean="0">
                <a:solidFill>
                  <a:srgbClr val="000000"/>
                </a:solidFill>
              </a:rPr>
              <a:t> market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0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577601"/>
              </p:ext>
            </p:extLst>
          </p:nvPr>
        </p:nvGraphicFramePr>
        <p:xfrm>
          <a:off x="611651" y="1249681"/>
          <a:ext cx="7937500" cy="4389119"/>
        </p:xfrm>
        <a:graphic>
          <a:graphicData uri="http://schemas.openxmlformats.org/drawingml/2006/table">
            <a:tbl>
              <a:tblPr/>
              <a:tblGrid>
                <a:gridCol w="5422900"/>
                <a:gridCol w="25146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Congressional Budget Office estimate</a:t>
                      </a:r>
                    </a:p>
                  </a:txBody>
                  <a:tcPr marL="0" marR="0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4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change from coverage provisions</a:t>
                      </a:r>
                    </a:p>
                  </a:txBody>
                  <a:tcPr marL="0" marR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–$1,171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 lvl="0" indent="-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Coverage provisions</a:t>
                      </a:r>
                    </a:p>
                  </a:txBody>
                  <a:tcPr marL="0" marR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–$1,677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 lvl="0" indent="-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Revenues and wage effects</a:t>
                      </a:r>
                    </a:p>
                  </a:txBody>
                  <a:tcPr marL="0" marR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$506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change from payment and system reforms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8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$711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Reductions in annual updates to Medicare provider payment rates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8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$415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Medicare Advantage reform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8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$156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Provider payment changes and other provisions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58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$140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change in </a:t>
                      </a:r>
                      <a:r>
                        <a:rPr kumimoji="0" lang="en-US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noncoverage</a:t>
                      </a: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revenues</a:t>
                      </a:r>
                    </a:p>
                  </a:txBody>
                  <a:tcPr marL="0"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$569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Manufacturer and insurer fees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–$165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Medicare taxes on high-income earners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–$318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provisions</a:t>
                      </a:r>
                    </a:p>
                  </a:txBody>
                  <a:tcPr marR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–$87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4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net impact on federal deficit, 2013–2022</a:t>
                      </a:r>
                    </a:p>
                  </a:txBody>
                  <a:tcPr marL="0" marR="36576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$109</a:t>
                      </a:r>
                    </a:p>
                  </a:txBody>
                  <a:tcPr marL="0" marR="86868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541867" y="925889"/>
            <a:ext cx="198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charset="0"/>
              </a:rPr>
              <a:t>Dollars in billions</a:t>
            </a: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12609" y="6172200"/>
            <a:ext cx="80121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charset="0"/>
              </a:rPr>
              <a:t>Notes: Totals do not reflect net impact on deficit because of rounding.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charset="0"/>
              </a:rPr>
              <a:t>: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charset="0"/>
              </a:rPr>
              <a:t>D. Elmendorf, “Letter to the Honorable John Boehner” (Washington, D.C.: Congressional Budget Office, July 24, 2012).</a:t>
            </a:r>
            <a:endParaRPr lang="en-US" sz="1200" dirty="0">
              <a:solidFill>
                <a:srgbClr val="000000"/>
              </a:solidFill>
              <a:latin typeface="Arial"/>
              <a:ea typeface="ＭＳ Ｐゴシック" pitchFamily="34" charset="-128"/>
              <a:cs typeface="Arial" charset="0"/>
            </a:endParaRPr>
          </a:p>
        </p:txBody>
      </p:sp>
      <p:sp>
        <p:nvSpPr>
          <p:cNvPr id="160822" name="Rectangle 76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  <a:noFill/>
        </p:spPr>
        <p:txBody>
          <a:bodyPr anchor="t" anchorCtr="1"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Exhibit ES-7. Estimated Budgetary Effects of Repealing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Affordable Care Act, 2013–2022</a:t>
            </a:r>
          </a:p>
        </p:txBody>
      </p:sp>
    </p:spTree>
    <p:extLst>
      <p:ext uri="{BB962C8B-B14F-4D97-AF65-F5344CB8AC3E}">
        <p14:creationId xmlns:p14="http://schemas.microsoft.com/office/powerpoint/2010/main" val="366196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8776" y="633048"/>
            <a:ext cx="42408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Millions of uninsured, full U.S. population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9824" y="6539969"/>
            <a:ext cx="8334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</a:t>
            </a:r>
            <a:r>
              <a:rPr lang="en-US" sz="1200" i="1" dirty="0" smtClean="0">
                <a:solidFill>
                  <a:srgbClr val="000000"/>
                </a:solidFill>
              </a:rPr>
              <a:t>Income, Poverty, and Health Insurance Coverage in the United States: 2011,</a:t>
            </a:r>
            <a:r>
              <a:rPr lang="en-US" sz="1200" dirty="0" smtClean="0">
                <a:solidFill>
                  <a:srgbClr val="000000"/>
                </a:solidFill>
              </a:rPr>
              <a:t> U.S. Census Bureau, Sept. 2012.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57200"/>
          </a:xfrm>
          <a:noFill/>
        </p:spPr>
        <p:txBody>
          <a:bodyPr anchor="t" anchorCtr="1"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Exhibit 1. The Number of Uninsured Fell by 1.3 Million People in 2011</a:t>
            </a:r>
            <a:endParaRPr lang="en-US" sz="2000" dirty="0" smtClean="0">
              <a:solidFill>
                <a:srgbClr val="FF0000"/>
              </a:solidFill>
              <a:ea typeface="SimSun" pitchFamily="2" charset="-122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56304702"/>
              </p:ext>
            </p:extLst>
          </p:nvPr>
        </p:nvGraphicFramePr>
        <p:xfrm>
          <a:off x="205152" y="1066800"/>
          <a:ext cx="86868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039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82424"/>
              </p:ext>
            </p:extLst>
          </p:nvPr>
        </p:nvGraphicFramePr>
        <p:xfrm>
          <a:off x="70336" y="5202120"/>
          <a:ext cx="4953000" cy="1143000"/>
        </p:xfrm>
        <a:graphic>
          <a:graphicData uri="http://schemas.openxmlformats.org/drawingml/2006/table">
            <a:tbl>
              <a:tblPr/>
              <a:tblGrid>
                <a:gridCol w="4953000"/>
              </a:tblGrid>
              <a:tr h="8769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sym typeface="Monotype Sorts" charset="2"/>
                        </a:rPr>
                        <a:t>All plans cover essential health benefit package at four levels of cost-sharing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sym typeface="Monotype Sorts" charset="2"/>
                        </a:rPr>
                        <a:t>:     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1st tier (bronze) actuarial value: 60%</a:t>
                      </a:r>
                    </a:p>
                    <a:p>
                      <a:pPr marL="126047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2nd tier (silver) actuarial value: 70%</a:t>
                      </a:r>
                    </a:p>
                    <a:p>
                      <a:pPr marL="126047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3rd tier (gold) actuarial value: 80%</a:t>
                      </a:r>
                    </a:p>
                    <a:p>
                      <a:pPr marL="1260475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4th tier (platinum) actuarial value: 90%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54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362"/>
            <a:ext cx="9140825" cy="731838"/>
          </a:xfrm>
          <a:noFill/>
        </p:spPr>
        <p:txBody>
          <a:bodyPr anchorCtr="1"/>
          <a:lstStyle/>
          <a:p>
            <a:r>
              <a:rPr lang="en-US" dirty="0">
                <a:solidFill>
                  <a:schemeClr val="tx1"/>
                </a:solidFill>
                <a:cs typeface="Arial" charset="0"/>
              </a:rPr>
              <a:t>Exhibit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2. 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Premium Tax Credits and Cost-Sharing Protections</a:t>
            </a:r>
            <a:b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Under the Affordable Care Act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545846"/>
              </p:ext>
            </p:extLst>
          </p:nvPr>
        </p:nvGraphicFramePr>
        <p:xfrm>
          <a:off x="1" y="848168"/>
          <a:ext cx="9144000" cy="4358639"/>
        </p:xfrm>
        <a:graphic>
          <a:graphicData uri="http://schemas.openxmlformats.org/drawingml/2006/table">
            <a:tbl>
              <a:tblPr/>
              <a:tblGrid>
                <a:gridCol w="1230928"/>
                <a:gridCol w="2362200"/>
                <a:gridCol w="1676400"/>
                <a:gridCol w="1524000"/>
                <a:gridCol w="2350472"/>
              </a:tblGrid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Poverty 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Income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Premium contribution as a share of income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Out-of-pocket limits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Percent of  medical costs covered on average: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silver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100%–137%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Single: $11,170–&lt;$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15,415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Family: $23,050–&lt;$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31,809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2% (or Medicaid)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Single: $1,983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Family: $3,967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94%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138%–149%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Single: $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15,415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–&lt;$16,755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Family: $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31,809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–&lt;$34,575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3.0%–4.0%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94%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150%–199%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Single: $16,755–&lt;$22,340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Family: $34,575–&lt;$46,100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4.0%–6.3%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87%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200%–249%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Single: $22,340–&lt;$27,925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Family: $46,100–&lt;$57,625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6.3%–8.05%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Single: $2,975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Family: $5,950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73%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250%–299%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Single: $27,925–&lt;$33,510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Family: $57,625–&lt;$69,150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8.05%–9.5%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70%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300%–399%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Single: $33,510–&lt;$44,680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Family: $69,150–&lt;$92,200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9.5%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Single: $3,967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Family: $7,933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70%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400%+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Single: $44,680+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Family: $92,200+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Single: $5,950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Family: $11,900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25" name="Text Box 6"/>
          <p:cNvSpPr txBox="1">
            <a:spLocks noChangeArrowheads="1"/>
          </p:cNvSpPr>
          <p:nvPr/>
        </p:nvSpPr>
        <p:spPr bwMode="auto">
          <a:xfrm>
            <a:off x="43960" y="6163408"/>
            <a:ext cx="800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Notes: Premium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and cost-sharing credits are for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the silver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plan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. Federal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poverty levels are for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2012.</a:t>
            </a:r>
          </a:p>
          <a:p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Commonwealth Fund Health Reform Resource Center: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What’s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in the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Affordable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Care Act? (PL 111-148 and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111-152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), </a:t>
            </a:r>
            <a:r>
              <a:rPr lang="en-US" sz="1200" dirty="0">
                <a:solidFill>
                  <a:srgbClr val="0000FF"/>
                </a:solidFill>
                <a:cs typeface="Arial" pitchFamily="34" charset="0"/>
              </a:rPr>
              <a:t>http://www.commonwealthfund.org/Health-Reform/Health-Reform-Resource.aspx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75736" y="520212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ea typeface="ＭＳ Ｐゴシック" charset="-128"/>
                <a:cs typeface="Arial" pitchFamily="34" charset="0"/>
              </a:rPr>
              <a:t>Catastrophic policy with essential health benefits package available to young adults and people whose premiums are 8%+ of income</a:t>
            </a:r>
          </a:p>
          <a:p>
            <a:pPr algn="ctr"/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23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6600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6600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Default Design">
  <a:themeElements>
    <a:clrScheme name="6_Default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33FF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3">
        <a:dk1>
          <a:srgbClr val="000000"/>
        </a:dk1>
        <a:lt1>
          <a:srgbClr val="0000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14">
        <a:dk1>
          <a:srgbClr val="808080"/>
        </a:dk1>
        <a:lt1>
          <a:srgbClr val="FFFFFF"/>
        </a:lt1>
        <a:dk2>
          <a:srgbClr val="0000FF"/>
        </a:dk2>
        <a:lt2>
          <a:srgbClr val="FFFF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6600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1_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6600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6427</TotalTime>
  <Words>3192</Words>
  <Application>Microsoft Macintosh PowerPoint</Application>
  <PresentationFormat>On-screen Show (4:3)</PresentationFormat>
  <Paragraphs>787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Default Design</vt:lpstr>
      <vt:lpstr>2_Default Design</vt:lpstr>
      <vt:lpstr>6_Default Design</vt:lpstr>
      <vt:lpstr>Office Theme</vt:lpstr>
      <vt:lpstr>1_Default Design</vt:lpstr>
      <vt:lpstr>3_Default Design</vt:lpstr>
      <vt:lpstr>Exhibit ES-1. Comparison of the Affordable Care Act and  Governor Romney’s Plan: Goals and Provisions</vt:lpstr>
      <vt:lpstr>Exhibit ES-2. Numbers of Uninsured Under  the Affordable Care Act and Governor Romney’s Plan</vt:lpstr>
      <vt:lpstr>PowerPoint Presentation</vt:lpstr>
      <vt:lpstr>PowerPoint Presentation</vt:lpstr>
      <vt:lpstr>PowerPoint Presentation</vt:lpstr>
      <vt:lpstr>PowerPoint Presentation</vt:lpstr>
      <vt:lpstr>Exhibit ES-7. Estimated Budgetary Effects of Repealing  the Affordable Care Act, 2013–2022</vt:lpstr>
      <vt:lpstr>Exhibit 1. The Number of Uninsured Fell by 1.3 Million People in 2011</vt:lpstr>
      <vt:lpstr>Exhibit 2. Premium Tax Credits and Cost-Sharing Protections Under the Affordable Care Act</vt:lpstr>
      <vt:lpstr>Exhibit 3. Numbers of Uninsured Under  the Affordable Care Act and Governor Romney’s Plan</vt:lpstr>
      <vt:lpstr>Exhibit 4. Source of Insurance Coverage Under the Affordable Care Act and Governor Romney’s Plan Compared with Baseline,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Exhibit 14. Estimated Budgetary Effects of Repealing  the Affordable Care Act, 2013–2022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TG</dc:creator>
  <cp:lastModifiedBy>Paul Frame</cp:lastModifiedBy>
  <cp:revision>647</cp:revision>
  <cp:lastPrinted>2012-09-20T14:14:27Z</cp:lastPrinted>
  <dcterms:created xsi:type="dcterms:W3CDTF">2012-07-16T18:03:11Z</dcterms:created>
  <dcterms:modified xsi:type="dcterms:W3CDTF">2012-10-01T15:48:20Z</dcterms:modified>
</cp:coreProperties>
</file>