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3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7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47" r:id="rId2"/>
    <p:sldMasterId id="2147483786" r:id="rId3"/>
  </p:sldMasterIdLst>
  <p:notesMasterIdLst>
    <p:notesMasterId r:id="rId17"/>
  </p:notesMasterIdLst>
  <p:handoutMasterIdLst>
    <p:handoutMasterId r:id="rId18"/>
  </p:handoutMasterIdLst>
  <p:sldIdLst>
    <p:sldId id="357" r:id="rId4"/>
    <p:sldId id="350" r:id="rId5"/>
    <p:sldId id="352" r:id="rId6"/>
    <p:sldId id="349" r:id="rId7"/>
    <p:sldId id="295" r:id="rId8"/>
    <p:sldId id="358" r:id="rId9"/>
    <p:sldId id="355" r:id="rId10"/>
    <p:sldId id="344" r:id="rId11"/>
    <p:sldId id="347" r:id="rId12"/>
    <p:sldId id="360" r:id="rId13"/>
    <p:sldId id="340" r:id="rId14"/>
    <p:sldId id="359" r:id="rId15"/>
    <p:sldId id="361" r:id="rId16"/>
  </p:sldIdLst>
  <p:sldSz cx="9144000" cy="6858000" type="screen4x3"/>
  <p:notesSz cx="6858000" cy="9418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4B7D"/>
    <a:srgbClr val="366BAD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20" autoAdjust="0"/>
    <p:restoredTop sz="98372" autoAdjust="0"/>
  </p:normalViewPr>
  <p:slideViewPr>
    <p:cSldViewPr snapToGrid="0">
      <p:cViewPr varScale="1">
        <p:scale>
          <a:sx n="130" d="100"/>
          <a:sy n="130" d="100"/>
        </p:scale>
        <p:origin x="-102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017923106833901"/>
          <c:y val="0.115047339096674"/>
          <c:w val="0.437307159521726"/>
          <c:h val="0.7951596157547019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Insured but Underinsured: 31.7 Million</c:v>
                </c:pt>
              </c:strCache>
            </c:strRef>
          </c:tx>
          <c:spPr>
            <a:ln w="952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002060"/>
              </a:solidFill>
              <a:ln w="9525"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</a:ln>
            </c:spPr>
          </c:dPt>
          <c:dPt>
            <c:idx val="3"/>
            <c:bubble3D val="0"/>
            <c:spPr>
              <a:noFill/>
              <a:ln w="9525" cmpd="sng">
                <a:solidFill>
                  <a:schemeClr val="tx1"/>
                </a:solidFill>
              </a:ln>
            </c:spPr>
          </c:dPt>
          <c:cat>
            <c:strRef>
              <c:f>Sheet1!$A$2:$A$5</c:f>
              <c:strCache>
                <c:ptCount val="4"/>
                <c:pt idx="0">
                  <c:v>Less than 100% poverty</c:v>
                </c:pt>
                <c:pt idx="1">
                  <c:v>100%–199% poverty</c:v>
                </c:pt>
                <c:pt idx="2">
                  <c:v>200%–399% poverty</c:v>
                </c:pt>
                <c:pt idx="3">
                  <c:v>400% poverty or more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16</c:v>
                </c:pt>
                <c:pt idx="1">
                  <c:v>9.7000000000000011</c:v>
                </c:pt>
                <c:pt idx="2">
                  <c:v>4.2</c:v>
                </c:pt>
                <c:pt idx="3">
                  <c:v>1.7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58"/>
      </c:pieChart>
    </c:plotArea>
    <c:legend>
      <c:legendPos val="r"/>
      <c:layout/>
      <c:overlay val="0"/>
      <c:txPr>
        <a:bodyPr/>
        <a:lstStyle/>
        <a:p>
          <a:pPr>
            <a:defRPr sz="1800" b="1" baseline="0">
              <a:latin typeface="+mn-lt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42423603299588E-2"/>
          <c:y val="4.1719418090401403E-2"/>
          <c:w val="0.93721066917917295"/>
          <c:h val="0.7091089550200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Sheet1!$A$2:$A$52</c:f>
              <c:strCache>
                <c:ptCount val="51"/>
                <c:pt idx="0">
                  <c:v>New Hampshire</c:v>
                </c:pt>
                <c:pt idx="1">
                  <c:v>Dist. of Columbia</c:v>
                </c:pt>
                <c:pt idx="2">
                  <c:v>Minnesota</c:v>
                </c:pt>
                <c:pt idx="3">
                  <c:v>Maryland</c:v>
                </c:pt>
                <c:pt idx="4">
                  <c:v>Massachusetts</c:v>
                </c:pt>
                <c:pt idx="5">
                  <c:v>Virginia</c:v>
                </c:pt>
                <c:pt idx="6">
                  <c:v>Rhode Island</c:v>
                </c:pt>
                <c:pt idx="7">
                  <c:v>New Jersey</c:v>
                </c:pt>
                <c:pt idx="8">
                  <c:v>Pennsylvania</c:v>
                </c:pt>
                <c:pt idx="9">
                  <c:v>Connecticut</c:v>
                </c:pt>
                <c:pt idx="10">
                  <c:v>North Dakota</c:v>
                </c:pt>
                <c:pt idx="11">
                  <c:v>Delaware</c:v>
                </c:pt>
                <c:pt idx="12">
                  <c:v>California</c:v>
                </c:pt>
                <c:pt idx="13">
                  <c:v>New York</c:v>
                </c:pt>
                <c:pt idx="14">
                  <c:v>Nevada</c:v>
                </c:pt>
                <c:pt idx="15">
                  <c:v>Vermont</c:v>
                </c:pt>
                <c:pt idx="16">
                  <c:v>Michigan</c:v>
                </c:pt>
                <c:pt idx="17">
                  <c:v>Iowa</c:v>
                </c:pt>
                <c:pt idx="18">
                  <c:v>Texas</c:v>
                </c:pt>
                <c:pt idx="19">
                  <c:v>Washington</c:v>
                </c:pt>
                <c:pt idx="20">
                  <c:v>South Dakota</c:v>
                </c:pt>
                <c:pt idx="21">
                  <c:v>Alaska</c:v>
                </c:pt>
                <c:pt idx="22">
                  <c:v>Missouri</c:v>
                </c:pt>
                <c:pt idx="23">
                  <c:v>Arizona</c:v>
                </c:pt>
                <c:pt idx="24">
                  <c:v>Louisiana</c:v>
                </c:pt>
                <c:pt idx="25">
                  <c:v>South Carolina</c:v>
                </c:pt>
                <c:pt idx="26">
                  <c:v>Georgia</c:v>
                </c:pt>
                <c:pt idx="27">
                  <c:v>Florida</c:v>
                </c:pt>
                <c:pt idx="28">
                  <c:v>Oklahoma</c:v>
                </c:pt>
                <c:pt idx="29">
                  <c:v>Kansas</c:v>
                </c:pt>
                <c:pt idx="30">
                  <c:v>Illinois</c:v>
                </c:pt>
                <c:pt idx="31">
                  <c:v>Wisconsin</c:v>
                </c:pt>
                <c:pt idx="32">
                  <c:v>Nebraska</c:v>
                </c:pt>
                <c:pt idx="33">
                  <c:v>Kentucky</c:v>
                </c:pt>
                <c:pt idx="34">
                  <c:v>Maine</c:v>
                </c:pt>
                <c:pt idx="35">
                  <c:v>Montana</c:v>
                </c:pt>
                <c:pt idx="36">
                  <c:v>Hawaii</c:v>
                </c:pt>
                <c:pt idx="37">
                  <c:v>West Virginia</c:v>
                </c:pt>
                <c:pt idx="38">
                  <c:v>Ohio</c:v>
                </c:pt>
                <c:pt idx="39">
                  <c:v>Indiana</c:v>
                </c:pt>
                <c:pt idx="40">
                  <c:v>New Mexico</c:v>
                </c:pt>
                <c:pt idx="41">
                  <c:v>North Carolina</c:v>
                </c:pt>
                <c:pt idx="42">
                  <c:v>Colorado</c:v>
                </c:pt>
                <c:pt idx="43">
                  <c:v>Alabama</c:v>
                </c:pt>
                <c:pt idx="44">
                  <c:v>Oregon</c:v>
                </c:pt>
                <c:pt idx="45">
                  <c:v>Arkansas</c:v>
                </c:pt>
                <c:pt idx="46">
                  <c:v>Wyoming</c:v>
                </c:pt>
                <c:pt idx="47">
                  <c:v>Tennessee</c:v>
                </c:pt>
                <c:pt idx="48">
                  <c:v>Mississippi</c:v>
                </c:pt>
                <c:pt idx="49">
                  <c:v>Utah</c:v>
                </c:pt>
                <c:pt idx="50">
                  <c:v>Idaho</c:v>
                </c:pt>
              </c:strCache>
            </c:strRef>
          </c:cat>
          <c:val>
            <c:numRef>
              <c:f>Sheet1!$B$2:$B$52</c:f>
              <c:numCache>
                <c:formatCode>0.00</c:formatCode>
                <c:ptCount val="51"/>
                <c:pt idx="0">
                  <c:v>8.3524727809394292</c:v>
                </c:pt>
                <c:pt idx="1">
                  <c:v>8.5373090856133764</c:v>
                </c:pt>
                <c:pt idx="2">
                  <c:v>8.6889339506269501</c:v>
                </c:pt>
                <c:pt idx="3">
                  <c:v>8.8727988323771907</c:v>
                </c:pt>
                <c:pt idx="4">
                  <c:v>9.5076590664454201</c:v>
                </c:pt>
                <c:pt idx="5">
                  <c:v>9.9133045763151308</c:v>
                </c:pt>
                <c:pt idx="6">
                  <c:v>9.9571080181162905</c:v>
                </c:pt>
                <c:pt idx="7">
                  <c:v>10.0658063429454</c:v>
                </c:pt>
                <c:pt idx="8">
                  <c:v>10.3521554115596</c:v>
                </c:pt>
                <c:pt idx="9">
                  <c:v>10.4100101986969</c:v>
                </c:pt>
                <c:pt idx="10">
                  <c:v>10.426644830294601</c:v>
                </c:pt>
                <c:pt idx="11">
                  <c:v>10.435167688575699</c:v>
                </c:pt>
                <c:pt idx="12">
                  <c:v>10.5045835977611</c:v>
                </c:pt>
                <c:pt idx="13">
                  <c:v>10.879675594637799</c:v>
                </c:pt>
                <c:pt idx="14">
                  <c:v>10.964464844689299</c:v>
                </c:pt>
                <c:pt idx="15">
                  <c:v>10.970826040488801</c:v>
                </c:pt>
                <c:pt idx="16">
                  <c:v>11.151973886785299</c:v>
                </c:pt>
                <c:pt idx="17">
                  <c:v>11.244104300005199</c:v>
                </c:pt>
                <c:pt idx="18">
                  <c:v>11.339001963830601</c:v>
                </c:pt>
                <c:pt idx="19">
                  <c:v>11.347475212972199</c:v>
                </c:pt>
                <c:pt idx="20">
                  <c:v>11.3524963038781</c:v>
                </c:pt>
                <c:pt idx="21">
                  <c:v>11.4414748805332</c:v>
                </c:pt>
                <c:pt idx="22">
                  <c:v>11.4646553312481</c:v>
                </c:pt>
                <c:pt idx="23">
                  <c:v>11.5523432707535</c:v>
                </c:pt>
                <c:pt idx="24">
                  <c:v>11.681722421743901</c:v>
                </c:pt>
                <c:pt idx="25">
                  <c:v>11.762808461946101</c:v>
                </c:pt>
                <c:pt idx="26">
                  <c:v>11.7958537236078</c:v>
                </c:pt>
                <c:pt idx="27">
                  <c:v>11.8230582262337</c:v>
                </c:pt>
                <c:pt idx="28">
                  <c:v>11.8562739103591</c:v>
                </c:pt>
                <c:pt idx="29">
                  <c:v>11.896476142722699</c:v>
                </c:pt>
                <c:pt idx="30">
                  <c:v>11.9772310332045</c:v>
                </c:pt>
                <c:pt idx="31">
                  <c:v>11.986658619041499</c:v>
                </c:pt>
                <c:pt idx="32">
                  <c:v>11.987172996629701</c:v>
                </c:pt>
                <c:pt idx="33">
                  <c:v>12.225601680352399</c:v>
                </c:pt>
                <c:pt idx="34">
                  <c:v>12.4131442193172</c:v>
                </c:pt>
                <c:pt idx="35">
                  <c:v>12.518507460495</c:v>
                </c:pt>
                <c:pt idx="36">
                  <c:v>12.7269212873071</c:v>
                </c:pt>
                <c:pt idx="37">
                  <c:v>12.8611718025687</c:v>
                </c:pt>
                <c:pt idx="38">
                  <c:v>12.976741251376801</c:v>
                </c:pt>
                <c:pt idx="39">
                  <c:v>13.073269199837201</c:v>
                </c:pt>
                <c:pt idx="40">
                  <c:v>13.438153908347701</c:v>
                </c:pt>
                <c:pt idx="41">
                  <c:v>13.6717353991425</c:v>
                </c:pt>
                <c:pt idx="42">
                  <c:v>13.778281286429801</c:v>
                </c:pt>
                <c:pt idx="43">
                  <c:v>14.0238303757181</c:v>
                </c:pt>
                <c:pt idx="44">
                  <c:v>14.5131202624294</c:v>
                </c:pt>
                <c:pt idx="45">
                  <c:v>14.564832420432399</c:v>
                </c:pt>
                <c:pt idx="46">
                  <c:v>14.949134442446001</c:v>
                </c:pt>
                <c:pt idx="47">
                  <c:v>15.978443579852099</c:v>
                </c:pt>
                <c:pt idx="48">
                  <c:v>16.26440038974188</c:v>
                </c:pt>
                <c:pt idx="49">
                  <c:v>17.007029589412799</c:v>
                </c:pt>
                <c:pt idx="50">
                  <c:v>17.310641032570299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335552"/>
        <c:axId val="93337088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strRef>
              <c:f>Sheet1!$A$2:$A$52</c:f>
              <c:strCache>
                <c:ptCount val="51"/>
                <c:pt idx="0">
                  <c:v>New Hampshire</c:v>
                </c:pt>
                <c:pt idx="1">
                  <c:v>Dist. of Columbia</c:v>
                </c:pt>
                <c:pt idx="2">
                  <c:v>Minnesota</c:v>
                </c:pt>
                <c:pt idx="3">
                  <c:v>Maryland</c:v>
                </c:pt>
                <c:pt idx="4">
                  <c:v>Massachusetts</c:v>
                </c:pt>
                <c:pt idx="5">
                  <c:v>Virginia</c:v>
                </c:pt>
                <c:pt idx="6">
                  <c:v>Rhode Island</c:v>
                </c:pt>
                <c:pt idx="7">
                  <c:v>New Jersey</c:v>
                </c:pt>
                <c:pt idx="8">
                  <c:v>Pennsylvania</c:v>
                </c:pt>
                <c:pt idx="9">
                  <c:v>Connecticut</c:v>
                </c:pt>
                <c:pt idx="10">
                  <c:v>North Dakota</c:v>
                </c:pt>
                <c:pt idx="11">
                  <c:v>Delaware</c:v>
                </c:pt>
                <c:pt idx="12">
                  <c:v>California</c:v>
                </c:pt>
                <c:pt idx="13">
                  <c:v>New York</c:v>
                </c:pt>
                <c:pt idx="14">
                  <c:v>Nevada</c:v>
                </c:pt>
                <c:pt idx="15">
                  <c:v>Vermont</c:v>
                </c:pt>
                <c:pt idx="16">
                  <c:v>Michigan</c:v>
                </c:pt>
                <c:pt idx="17">
                  <c:v>Iowa</c:v>
                </c:pt>
                <c:pt idx="18">
                  <c:v>Texas</c:v>
                </c:pt>
                <c:pt idx="19">
                  <c:v>Washington</c:v>
                </c:pt>
                <c:pt idx="20">
                  <c:v>South Dakota</c:v>
                </c:pt>
                <c:pt idx="21">
                  <c:v>Alaska</c:v>
                </c:pt>
                <c:pt idx="22">
                  <c:v>Missouri</c:v>
                </c:pt>
                <c:pt idx="23">
                  <c:v>Arizona</c:v>
                </c:pt>
                <c:pt idx="24">
                  <c:v>Louisiana</c:v>
                </c:pt>
                <c:pt idx="25">
                  <c:v>South Carolina</c:v>
                </c:pt>
                <c:pt idx="26">
                  <c:v>Georgia</c:v>
                </c:pt>
                <c:pt idx="27">
                  <c:v>Florida</c:v>
                </c:pt>
                <c:pt idx="28">
                  <c:v>Oklahoma</c:v>
                </c:pt>
                <c:pt idx="29">
                  <c:v>Kansas</c:v>
                </c:pt>
                <c:pt idx="30">
                  <c:v>Illinois</c:v>
                </c:pt>
                <c:pt idx="31">
                  <c:v>Wisconsin</c:v>
                </c:pt>
                <c:pt idx="32">
                  <c:v>Nebraska</c:v>
                </c:pt>
                <c:pt idx="33">
                  <c:v>Kentucky</c:v>
                </c:pt>
                <c:pt idx="34">
                  <c:v>Maine</c:v>
                </c:pt>
                <c:pt idx="35">
                  <c:v>Montana</c:v>
                </c:pt>
                <c:pt idx="36">
                  <c:v>Hawaii</c:v>
                </c:pt>
                <c:pt idx="37">
                  <c:v>West Virginia</c:v>
                </c:pt>
                <c:pt idx="38">
                  <c:v>Ohio</c:v>
                </c:pt>
                <c:pt idx="39">
                  <c:v>Indiana</c:v>
                </c:pt>
                <c:pt idx="40">
                  <c:v>New Mexico</c:v>
                </c:pt>
                <c:pt idx="41">
                  <c:v>North Carolina</c:v>
                </c:pt>
                <c:pt idx="42">
                  <c:v>Colorado</c:v>
                </c:pt>
                <c:pt idx="43">
                  <c:v>Alabama</c:v>
                </c:pt>
                <c:pt idx="44">
                  <c:v>Oregon</c:v>
                </c:pt>
                <c:pt idx="45">
                  <c:v>Arkansas</c:v>
                </c:pt>
                <c:pt idx="46">
                  <c:v>Wyoming</c:v>
                </c:pt>
                <c:pt idx="47">
                  <c:v>Tennessee</c:v>
                </c:pt>
                <c:pt idx="48">
                  <c:v>Mississippi</c:v>
                </c:pt>
                <c:pt idx="49">
                  <c:v>Utah</c:v>
                </c:pt>
                <c:pt idx="50">
                  <c:v>Idaho</c:v>
                </c:pt>
              </c:strCache>
            </c:strRef>
          </c:cat>
          <c:val>
            <c:numRef>
              <c:f>Sheet1!$C$2:$C$52</c:f>
              <c:numCache>
                <c:formatCode>0.00</c:formatCode>
                <c:ptCount val="51"/>
                <c:pt idx="0">
                  <c:v>11.8226079433066</c:v>
                </c:pt>
                <c:pt idx="1">
                  <c:v>11.8226079433066</c:v>
                </c:pt>
                <c:pt idx="2">
                  <c:v>11.8226079433066</c:v>
                </c:pt>
                <c:pt idx="3">
                  <c:v>11.8226079433066</c:v>
                </c:pt>
                <c:pt idx="4">
                  <c:v>11.8226079433066</c:v>
                </c:pt>
                <c:pt idx="5">
                  <c:v>11.8226079433066</c:v>
                </c:pt>
                <c:pt idx="6">
                  <c:v>11.8226079433066</c:v>
                </c:pt>
                <c:pt idx="7">
                  <c:v>11.8226079433066</c:v>
                </c:pt>
                <c:pt idx="8">
                  <c:v>11.8226079433066</c:v>
                </c:pt>
                <c:pt idx="9">
                  <c:v>11.8226079433066</c:v>
                </c:pt>
                <c:pt idx="10">
                  <c:v>11.8226079433066</c:v>
                </c:pt>
                <c:pt idx="11">
                  <c:v>11.8226079433066</c:v>
                </c:pt>
                <c:pt idx="12">
                  <c:v>11.8226079433066</c:v>
                </c:pt>
                <c:pt idx="13">
                  <c:v>11.8226079433066</c:v>
                </c:pt>
                <c:pt idx="14">
                  <c:v>11.8226079433066</c:v>
                </c:pt>
                <c:pt idx="15">
                  <c:v>11.8226079433066</c:v>
                </c:pt>
                <c:pt idx="16">
                  <c:v>11.8226079433066</c:v>
                </c:pt>
                <c:pt idx="17">
                  <c:v>11.8226079433066</c:v>
                </c:pt>
                <c:pt idx="18">
                  <c:v>11.8226079433066</c:v>
                </c:pt>
                <c:pt idx="19">
                  <c:v>11.8226079433066</c:v>
                </c:pt>
                <c:pt idx="20">
                  <c:v>11.8226079433066</c:v>
                </c:pt>
                <c:pt idx="21">
                  <c:v>11.8226079433066</c:v>
                </c:pt>
                <c:pt idx="22">
                  <c:v>11.8226079433066</c:v>
                </c:pt>
                <c:pt idx="23">
                  <c:v>11.8226079433066</c:v>
                </c:pt>
                <c:pt idx="24">
                  <c:v>11.8226079433066</c:v>
                </c:pt>
                <c:pt idx="25">
                  <c:v>11.8226079433066</c:v>
                </c:pt>
                <c:pt idx="26">
                  <c:v>11.8226079433066</c:v>
                </c:pt>
                <c:pt idx="27">
                  <c:v>11.8226079433066</c:v>
                </c:pt>
                <c:pt idx="28">
                  <c:v>11.8226079433066</c:v>
                </c:pt>
                <c:pt idx="29">
                  <c:v>11.8226079433066</c:v>
                </c:pt>
                <c:pt idx="30">
                  <c:v>11.8226079433066</c:v>
                </c:pt>
                <c:pt idx="31">
                  <c:v>11.8226079433066</c:v>
                </c:pt>
                <c:pt idx="32">
                  <c:v>11.8226079433066</c:v>
                </c:pt>
                <c:pt idx="33">
                  <c:v>11.8226079433066</c:v>
                </c:pt>
                <c:pt idx="34">
                  <c:v>11.8226079433066</c:v>
                </c:pt>
                <c:pt idx="35">
                  <c:v>11.8226079433066</c:v>
                </c:pt>
                <c:pt idx="36">
                  <c:v>11.8226079433066</c:v>
                </c:pt>
                <c:pt idx="37">
                  <c:v>11.8226079433066</c:v>
                </c:pt>
                <c:pt idx="38">
                  <c:v>11.8226079433066</c:v>
                </c:pt>
                <c:pt idx="39">
                  <c:v>11.8226079433066</c:v>
                </c:pt>
                <c:pt idx="40">
                  <c:v>11.8226079433066</c:v>
                </c:pt>
                <c:pt idx="41">
                  <c:v>11.8226079433066</c:v>
                </c:pt>
                <c:pt idx="42">
                  <c:v>11.8226079433066</c:v>
                </c:pt>
                <c:pt idx="43">
                  <c:v>11.8226079433066</c:v>
                </c:pt>
                <c:pt idx="44">
                  <c:v>11.8226079433066</c:v>
                </c:pt>
                <c:pt idx="45">
                  <c:v>11.8226079433066</c:v>
                </c:pt>
                <c:pt idx="46">
                  <c:v>11.8226079433066</c:v>
                </c:pt>
                <c:pt idx="47">
                  <c:v>11.8226079433066</c:v>
                </c:pt>
                <c:pt idx="48">
                  <c:v>11.8226079433066</c:v>
                </c:pt>
                <c:pt idx="49">
                  <c:v>11.8226079433066</c:v>
                </c:pt>
                <c:pt idx="50">
                  <c:v>11.8226079433066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335552"/>
        <c:axId val="93337088"/>
      </c:lineChart>
      <c:catAx>
        <c:axId val="93335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 b="0">
                <a:latin typeface="+mn-lt"/>
              </a:defRPr>
            </a:pPr>
            <a:endParaRPr lang="en-US"/>
          </a:p>
        </c:txPr>
        <c:crossAx val="93337088"/>
        <c:crosses val="autoZero"/>
        <c:auto val="1"/>
        <c:lblAlgn val="ctr"/>
        <c:lblOffset val="100"/>
        <c:noMultiLvlLbl val="0"/>
      </c:catAx>
      <c:valAx>
        <c:axId val="93337088"/>
        <c:scaling>
          <c:orientation val="minMax"/>
          <c:max val="25"/>
          <c:min val="0"/>
        </c:scaling>
        <c:delete val="0"/>
        <c:axPos val="l"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800" b="1">
                <a:latin typeface="+mn-lt"/>
              </a:defRPr>
            </a:pPr>
            <a:endParaRPr lang="en-US"/>
          </a:p>
        </c:txPr>
        <c:crossAx val="93335552"/>
        <c:crosses val="autoZero"/>
        <c:crossBetween val="between"/>
        <c:majorUnit val="5"/>
      </c:valAx>
    </c:plotArea>
    <c:plotVisOnly val="1"/>
    <c:dispBlanksAs val="gap"/>
    <c:showDLblsOverMax val="0"/>
  </c:chart>
  <c:txPr>
    <a:bodyPr/>
    <a:lstStyle/>
    <a:p>
      <a:pPr>
        <a:defRPr sz="1050" b="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55409740449097E-2"/>
          <c:y val="0.147947435624601"/>
          <c:w val="0.936574691934695"/>
          <c:h val="0.5943468468468470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Uninsured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Sheet1!$A$2:$A$52</c:f>
              <c:strCache>
                <c:ptCount val="51"/>
                <c:pt idx="0">
                  <c:v>Massachusetts</c:v>
                </c:pt>
                <c:pt idx="1">
                  <c:v>Dist. of Columbia</c:v>
                </c:pt>
                <c:pt idx="2">
                  <c:v>Minnesota</c:v>
                </c:pt>
                <c:pt idx="3">
                  <c:v>Connecticut</c:v>
                </c:pt>
                <c:pt idx="4">
                  <c:v>Vermont</c:v>
                </c:pt>
                <c:pt idx="5">
                  <c:v>Hawaii</c:v>
                </c:pt>
                <c:pt idx="6">
                  <c:v>North Dakota</c:v>
                </c:pt>
                <c:pt idx="7">
                  <c:v>New Hampshire</c:v>
                </c:pt>
                <c:pt idx="8">
                  <c:v>Delaware</c:v>
                </c:pt>
                <c:pt idx="9">
                  <c:v>Iowa</c:v>
                </c:pt>
                <c:pt idx="10">
                  <c:v>Pennsylvania</c:v>
                </c:pt>
                <c:pt idx="11">
                  <c:v>Wisconsin</c:v>
                </c:pt>
                <c:pt idx="12">
                  <c:v>Maryland</c:v>
                </c:pt>
                <c:pt idx="13">
                  <c:v>Maine</c:v>
                </c:pt>
                <c:pt idx="14">
                  <c:v>Rhode Island</c:v>
                </c:pt>
                <c:pt idx="15">
                  <c:v>New York</c:v>
                </c:pt>
                <c:pt idx="16">
                  <c:v>Michigan</c:v>
                </c:pt>
                <c:pt idx="17">
                  <c:v>Virginia</c:v>
                </c:pt>
                <c:pt idx="18">
                  <c:v>Nebraska</c:v>
                </c:pt>
                <c:pt idx="19">
                  <c:v>New Jersey</c:v>
                </c:pt>
                <c:pt idx="20">
                  <c:v>Kansas</c:v>
                </c:pt>
                <c:pt idx="21">
                  <c:v>South Dakota</c:v>
                </c:pt>
                <c:pt idx="22">
                  <c:v>Washington</c:v>
                </c:pt>
                <c:pt idx="23">
                  <c:v>Indiana</c:v>
                </c:pt>
                <c:pt idx="24">
                  <c:v>Missouri</c:v>
                </c:pt>
                <c:pt idx="25">
                  <c:v>Illinois</c:v>
                </c:pt>
                <c:pt idx="26">
                  <c:v>Ohio</c:v>
                </c:pt>
                <c:pt idx="27">
                  <c:v>Kentucky</c:v>
                </c:pt>
                <c:pt idx="28">
                  <c:v>Alabama</c:v>
                </c:pt>
                <c:pt idx="29">
                  <c:v>West Virginia</c:v>
                </c:pt>
                <c:pt idx="30">
                  <c:v>Colorado</c:v>
                </c:pt>
                <c:pt idx="31">
                  <c:v>South Carolina</c:v>
                </c:pt>
                <c:pt idx="32">
                  <c:v>Oregon</c:v>
                </c:pt>
                <c:pt idx="33">
                  <c:v>California</c:v>
                </c:pt>
                <c:pt idx="34">
                  <c:v>Oklahoma</c:v>
                </c:pt>
                <c:pt idx="35">
                  <c:v>Tennessee</c:v>
                </c:pt>
                <c:pt idx="36">
                  <c:v>Arizona</c:v>
                </c:pt>
                <c:pt idx="37">
                  <c:v>Alaska</c:v>
                </c:pt>
                <c:pt idx="38">
                  <c:v>Utah</c:v>
                </c:pt>
                <c:pt idx="39">
                  <c:v>North Carolina</c:v>
                </c:pt>
                <c:pt idx="40">
                  <c:v>Georgia</c:v>
                </c:pt>
                <c:pt idx="41">
                  <c:v>Wyoming</c:v>
                </c:pt>
                <c:pt idx="42">
                  <c:v>Louisiana</c:v>
                </c:pt>
                <c:pt idx="43">
                  <c:v>Mississippi</c:v>
                </c:pt>
                <c:pt idx="44">
                  <c:v>Montana</c:v>
                </c:pt>
                <c:pt idx="45">
                  <c:v>Arkansas</c:v>
                </c:pt>
                <c:pt idx="46">
                  <c:v>Idaho</c:v>
                </c:pt>
                <c:pt idx="47">
                  <c:v>Florida</c:v>
                </c:pt>
                <c:pt idx="48">
                  <c:v>Nevada</c:v>
                </c:pt>
                <c:pt idx="49">
                  <c:v>New Mexico</c:v>
                </c:pt>
                <c:pt idx="50">
                  <c:v>Texas</c:v>
                </c:pt>
              </c:strCache>
            </c:strRef>
          </c:cat>
          <c:val>
            <c:numRef>
              <c:f>Sheet1!$B$2:$B$52</c:f>
              <c:numCache>
                <c:formatCode>0.00</c:formatCode>
                <c:ptCount val="51"/>
                <c:pt idx="0">
                  <c:v>4.3485586030126404</c:v>
                </c:pt>
                <c:pt idx="1">
                  <c:v>9.0659530701035802</c:v>
                </c:pt>
                <c:pt idx="2">
                  <c:v>10.058793389321201</c:v>
                </c:pt>
                <c:pt idx="3">
                  <c:v>9.4896035393563096</c:v>
                </c:pt>
                <c:pt idx="4">
                  <c:v>9.2468750484038367</c:v>
                </c:pt>
                <c:pt idx="5">
                  <c:v>8.9858030975695904</c:v>
                </c:pt>
                <c:pt idx="6">
                  <c:v>11.7032370193352</c:v>
                </c:pt>
                <c:pt idx="7">
                  <c:v>14.1444533077784</c:v>
                </c:pt>
                <c:pt idx="8">
                  <c:v>12.164353464022099</c:v>
                </c:pt>
                <c:pt idx="9">
                  <c:v>11.5507247654078</c:v>
                </c:pt>
                <c:pt idx="10">
                  <c:v>13.2561071821287</c:v>
                </c:pt>
                <c:pt idx="11">
                  <c:v>11.626772979599</c:v>
                </c:pt>
                <c:pt idx="12">
                  <c:v>14.837002305882301</c:v>
                </c:pt>
                <c:pt idx="13">
                  <c:v>11.5089361535462</c:v>
                </c:pt>
                <c:pt idx="14">
                  <c:v>14.2835439856989</c:v>
                </c:pt>
                <c:pt idx="15">
                  <c:v>13.371419454086199</c:v>
                </c:pt>
                <c:pt idx="16">
                  <c:v>13.4464820403237</c:v>
                </c:pt>
                <c:pt idx="17">
                  <c:v>14.7309615625558</c:v>
                </c:pt>
                <c:pt idx="18">
                  <c:v>14.6710580516866</c:v>
                </c:pt>
                <c:pt idx="19">
                  <c:v>16.799616710590801</c:v>
                </c:pt>
                <c:pt idx="20">
                  <c:v>15.280444161873399</c:v>
                </c:pt>
                <c:pt idx="21">
                  <c:v>15.8272205163198</c:v>
                </c:pt>
                <c:pt idx="22">
                  <c:v>15.8702286394832</c:v>
                </c:pt>
                <c:pt idx="23">
                  <c:v>14.768754054558499</c:v>
                </c:pt>
                <c:pt idx="24">
                  <c:v>16.471238289256409</c:v>
                </c:pt>
                <c:pt idx="25">
                  <c:v>16.134748673983001</c:v>
                </c:pt>
                <c:pt idx="26">
                  <c:v>15.1598835308766</c:v>
                </c:pt>
                <c:pt idx="27">
                  <c:v>17.2276049521411</c:v>
                </c:pt>
                <c:pt idx="28">
                  <c:v>15.918960821185401</c:v>
                </c:pt>
                <c:pt idx="29">
                  <c:v>17.2878806543007</c:v>
                </c:pt>
                <c:pt idx="30">
                  <c:v>16.472102250208302</c:v>
                </c:pt>
                <c:pt idx="31">
                  <c:v>19.195442402084701</c:v>
                </c:pt>
                <c:pt idx="32">
                  <c:v>16.889393880834181</c:v>
                </c:pt>
                <c:pt idx="33">
                  <c:v>20.9416943124094</c:v>
                </c:pt>
                <c:pt idx="34">
                  <c:v>19.68074754826528</c:v>
                </c:pt>
                <c:pt idx="35">
                  <c:v>15.5662719566819</c:v>
                </c:pt>
                <c:pt idx="36">
                  <c:v>20.0409894415276</c:v>
                </c:pt>
                <c:pt idx="37">
                  <c:v>20.169652882499399</c:v>
                </c:pt>
                <c:pt idx="38">
                  <c:v>15.887668715417799</c:v>
                </c:pt>
                <c:pt idx="39">
                  <c:v>19.500071965198199</c:v>
                </c:pt>
                <c:pt idx="40">
                  <c:v>21.511474959126399</c:v>
                </c:pt>
                <c:pt idx="41">
                  <c:v>18.826478995375101</c:v>
                </c:pt>
                <c:pt idx="42">
                  <c:v>22.3604419521014</c:v>
                </c:pt>
                <c:pt idx="43">
                  <c:v>18.053185121030101</c:v>
                </c:pt>
                <c:pt idx="44">
                  <c:v>21.8931327226585</c:v>
                </c:pt>
                <c:pt idx="45">
                  <c:v>20.8205461251241</c:v>
                </c:pt>
                <c:pt idx="46">
                  <c:v>19.098078035078</c:v>
                </c:pt>
                <c:pt idx="47">
                  <c:v>24.6474829141298</c:v>
                </c:pt>
                <c:pt idx="48">
                  <c:v>26.421736049488299</c:v>
                </c:pt>
                <c:pt idx="49">
                  <c:v>24.215711946123079</c:v>
                </c:pt>
                <c:pt idx="50">
                  <c:v>26.706130368454101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Insured but underinsured*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Sheet1!$A$2:$A$52</c:f>
              <c:strCache>
                <c:ptCount val="51"/>
                <c:pt idx="0">
                  <c:v>Massachusetts</c:v>
                </c:pt>
                <c:pt idx="1">
                  <c:v>Dist. of Columbia</c:v>
                </c:pt>
                <c:pt idx="2">
                  <c:v>Minnesota</c:v>
                </c:pt>
                <c:pt idx="3">
                  <c:v>Connecticut</c:v>
                </c:pt>
                <c:pt idx="4">
                  <c:v>Vermont</c:v>
                </c:pt>
                <c:pt idx="5">
                  <c:v>Hawaii</c:v>
                </c:pt>
                <c:pt idx="6">
                  <c:v>North Dakota</c:v>
                </c:pt>
                <c:pt idx="7">
                  <c:v>New Hampshire</c:v>
                </c:pt>
                <c:pt idx="8">
                  <c:v>Delaware</c:v>
                </c:pt>
                <c:pt idx="9">
                  <c:v>Iowa</c:v>
                </c:pt>
                <c:pt idx="10">
                  <c:v>Pennsylvania</c:v>
                </c:pt>
                <c:pt idx="11">
                  <c:v>Wisconsin</c:v>
                </c:pt>
                <c:pt idx="12">
                  <c:v>Maryland</c:v>
                </c:pt>
                <c:pt idx="13">
                  <c:v>Maine</c:v>
                </c:pt>
                <c:pt idx="14">
                  <c:v>Rhode Island</c:v>
                </c:pt>
                <c:pt idx="15">
                  <c:v>New York</c:v>
                </c:pt>
                <c:pt idx="16">
                  <c:v>Michigan</c:v>
                </c:pt>
                <c:pt idx="17">
                  <c:v>Virginia</c:v>
                </c:pt>
                <c:pt idx="18">
                  <c:v>Nebraska</c:v>
                </c:pt>
                <c:pt idx="19">
                  <c:v>New Jersey</c:v>
                </c:pt>
                <c:pt idx="20">
                  <c:v>Kansas</c:v>
                </c:pt>
                <c:pt idx="21">
                  <c:v>South Dakota</c:v>
                </c:pt>
                <c:pt idx="22">
                  <c:v>Washington</c:v>
                </c:pt>
                <c:pt idx="23">
                  <c:v>Indiana</c:v>
                </c:pt>
                <c:pt idx="24">
                  <c:v>Missouri</c:v>
                </c:pt>
                <c:pt idx="25">
                  <c:v>Illinois</c:v>
                </c:pt>
                <c:pt idx="26">
                  <c:v>Ohio</c:v>
                </c:pt>
                <c:pt idx="27">
                  <c:v>Kentucky</c:v>
                </c:pt>
                <c:pt idx="28">
                  <c:v>Alabama</c:v>
                </c:pt>
                <c:pt idx="29">
                  <c:v>West Virginia</c:v>
                </c:pt>
                <c:pt idx="30">
                  <c:v>Colorado</c:v>
                </c:pt>
                <c:pt idx="31">
                  <c:v>South Carolina</c:v>
                </c:pt>
                <c:pt idx="32">
                  <c:v>Oregon</c:v>
                </c:pt>
                <c:pt idx="33">
                  <c:v>California</c:v>
                </c:pt>
                <c:pt idx="34">
                  <c:v>Oklahoma</c:v>
                </c:pt>
                <c:pt idx="35">
                  <c:v>Tennessee</c:v>
                </c:pt>
                <c:pt idx="36">
                  <c:v>Arizona</c:v>
                </c:pt>
                <c:pt idx="37">
                  <c:v>Alaska</c:v>
                </c:pt>
                <c:pt idx="38">
                  <c:v>Utah</c:v>
                </c:pt>
                <c:pt idx="39">
                  <c:v>North Carolina</c:v>
                </c:pt>
                <c:pt idx="40">
                  <c:v>Georgia</c:v>
                </c:pt>
                <c:pt idx="41">
                  <c:v>Wyoming</c:v>
                </c:pt>
                <c:pt idx="42">
                  <c:v>Louisiana</c:v>
                </c:pt>
                <c:pt idx="43">
                  <c:v>Mississippi</c:v>
                </c:pt>
                <c:pt idx="44">
                  <c:v>Montana</c:v>
                </c:pt>
                <c:pt idx="45">
                  <c:v>Arkansas</c:v>
                </c:pt>
                <c:pt idx="46">
                  <c:v>Idaho</c:v>
                </c:pt>
                <c:pt idx="47">
                  <c:v>Florida</c:v>
                </c:pt>
                <c:pt idx="48">
                  <c:v>Nevada</c:v>
                </c:pt>
                <c:pt idx="49">
                  <c:v>New Mexico</c:v>
                </c:pt>
                <c:pt idx="50">
                  <c:v>Texas</c:v>
                </c:pt>
              </c:strCache>
            </c:strRef>
          </c:cat>
          <c:val>
            <c:numRef>
              <c:f>Sheet1!$C$2:$C$52</c:f>
              <c:numCache>
                <c:formatCode>0.00</c:formatCode>
                <c:ptCount val="51"/>
                <c:pt idx="0">
                  <c:v>9.5076590664454201</c:v>
                </c:pt>
                <c:pt idx="1">
                  <c:v>8.5373090856133764</c:v>
                </c:pt>
                <c:pt idx="2">
                  <c:v>8.6889339506269501</c:v>
                </c:pt>
                <c:pt idx="3">
                  <c:v>10.4100101986969</c:v>
                </c:pt>
                <c:pt idx="4">
                  <c:v>10.970826040488801</c:v>
                </c:pt>
                <c:pt idx="5">
                  <c:v>12.7269212873071</c:v>
                </c:pt>
                <c:pt idx="6">
                  <c:v>10.426644830294601</c:v>
                </c:pt>
                <c:pt idx="7">
                  <c:v>8.3524727809394292</c:v>
                </c:pt>
                <c:pt idx="8">
                  <c:v>10.435167688575699</c:v>
                </c:pt>
                <c:pt idx="9">
                  <c:v>11.244104300005199</c:v>
                </c:pt>
                <c:pt idx="10">
                  <c:v>10.3521554115596</c:v>
                </c:pt>
                <c:pt idx="11">
                  <c:v>11.986658619041499</c:v>
                </c:pt>
                <c:pt idx="12">
                  <c:v>8.8727988323771907</c:v>
                </c:pt>
                <c:pt idx="13">
                  <c:v>12.4131442193172</c:v>
                </c:pt>
                <c:pt idx="14">
                  <c:v>9.9571080181162905</c:v>
                </c:pt>
                <c:pt idx="15">
                  <c:v>10.879675594637799</c:v>
                </c:pt>
                <c:pt idx="16">
                  <c:v>11.151973886785299</c:v>
                </c:pt>
                <c:pt idx="17">
                  <c:v>9.9133045763151308</c:v>
                </c:pt>
                <c:pt idx="18">
                  <c:v>11.987172996629701</c:v>
                </c:pt>
                <c:pt idx="19">
                  <c:v>10.0658063429454</c:v>
                </c:pt>
                <c:pt idx="20">
                  <c:v>11.896476142722699</c:v>
                </c:pt>
                <c:pt idx="21">
                  <c:v>11.3524963038781</c:v>
                </c:pt>
                <c:pt idx="22">
                  <c:v>11.347475212972199</c:v>
                </c:pt>
                <c:pt idx="23">
                  <c:v>13.073269199837201</c:v>
                </c:pt>
                <c:pt idx="24">
                  <c:v>11.4646553312481</c:v>
                </c:pt>
                <c:pt idx="25">
                  <c:v>11.9772310332045</c:v>
                </c:pt>
                <c:pt idx="26">
                  <c:v>12.976741251376801</c:v>
                </c:pt>
                <c:pt idx="27">
                  <c:v>12.225601680352399</c:v>
                </c:pt>
                <c:pt idx="28">
                  <c:v>14.0238303757181</c:v>
                </c:pt>
                <c:pt idx="29">
                  <c:v>12.8611718025687</c:v>
                </c:pt>
                <c:pt idx="30">
                  <c:v>13.778281286429801</c:v>
                </c:pt>
                <c:pt idx="31">
                  <c:v>11.762808461946101</c:v>
                </c:pt>
                <c:pt idx="32">
                  <c:v>14.5131202624294</c:v>
                </c:pt>
                <c:pt idx="33">
                  <c:v>10.5045835977611</c:v>
                </c:pt>
                <c:pt idx="34">
                  <c:v>11.8562739103591</c:v>
                </c:pt>
                <c:pt idx="35">
                  <c:v>15.978443579852099</c:v>
                </c:pt>
                <c:pt idx="36">
                  <c:v>11.5523432707535</c:v>
                </c:pt>
                <c:pt idx="37">
                  <c:v>11.4414748805332</c:v>
                </c:pt>
                <c:pt idx="38">
                  <c:v>17.007029589412799</c:v>
                </c:pt>
                <c:pt idx="39">
                  <c:v>13.6717353991425</c:v>
                </c:pt>
                <c:pt idx="40">
                  <c:v>11.7958537236078</c:v>
                </c:pt>
                <c:pt idx="41">
                  <c:v>14.949134442446001</c:v>
                </c:pt>
                <c:pt idx="42">
                  <c:v>11.681722421743901</c:v>
                </c:pt>
                <c:pt idx="43">
                  <c:v>16.26440038974188</c:v>
                </c:pt>
                <c:pt idx="44">
                  <c:v>12.518507460495</c:v>
                </c:pt>
                <c:pt idx="45">
                  <c:v>14.564832420432399</c:v>
                </c:pt>
                <c:pt idx="46">
                  <c:v>17.310641032570299</c:v>
                </c:pt>
                <c:pt idx="47">
                  <c:v>11.8230582262337</c:v>
                </c:pt>
                <c:pt idx="48">
                  <c:v>10.964464844689299</c:v>
                </c:pt>
                <c:pt idx="49">
                  <c:v>13.438153908347701</c:v>
                </c:pt>
                <c:pt idx="50">
                  <c:v>11.339001963830601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3225728"/>
        <c:axId val="93227264"/>
      </c:barChart>
      <c:lineChart>
        <c:grouping val="standard"/>
        <c:varyColors val="0"/>
        <c:ser>
          <c:idx val="3"/>
          <c:order val="2"/>
          <c:tx>
            <c:strRef>
              <c:f>Sheet1!$E$1</c:f>
              <c:strCache>
                <c:ptCount val="1"/>
                <c:pt idx="0">
                  <c:v>Column2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strRef>
              <c:f>Sheet1!$A$2:$A$52</c:f>
              <c:strCache>
                <c:ptCount val="51"/>
                <c:pt idx="0">
                  <c:v>Massachusetts</c:v>
                </c:pt>
                <c:pt idx="1">
                  <c:v>Dist. of Columbia</c:v>
                </c:pt>
                <c:pt idx="2">
                  <c:v>Minnesota</c:v>
                </c:pt>
                <c:pt idx="3">
                  <c:v>Connecticut</c:v>
                </c:pt>
                <c:pt idx="4">
                  <c:v>Vermont</c:v>
                </c:pt>
                <c:pt idx="5">
                  <c:v>Hawaii</c:v>
                </c:pt>
                <c:pt idx="6">
                  <c:v>North Dakota</c:v>
                </c:pt>
                <c:pt idx="7">
                  <c:v>New Hampshire</c:v>
                </c:pt>
                <c:pt idx="8">
                  <c:v>Delaware</c:v>
                </c:pt>
                <c:pt idx="9">
                  <c:v>Iowa</c:v>
                </c:pt>
                <c:pt idx="10">
                  <c:v>Pennsylvania</c:v>
                </c:pt>
                <c:pt idx="11">
                  <c:v>Wisconsin</c:v>
                </c:pt>
                <c:pt idx="12">
                  <c:v>Maryland</c:v>
                </c:pt>
                <c:pt idx="13">
                  <c:v>Maine</c:v>
                </c:pt>
                <c:pt idx="14">
                  <c:v>Rhode Island</c:v>
                </c:pt>
                <c:pt idx="15">
                  <c:v>New York</c:v>
                </c:pt>
                <c:pt idx="16">
                  <c:v>Michigan</c:v>
                </c:pt>
                <c:pt idx="17">
                  <c:v>Virginia</c:v>
                </c:pt>
                <c:pt idx="18">
                  <c:v>Nebraska</c:v>
                </c:pt>
                <c:pt idx="19">
                  <c:v>New Jersey</c:v>
                </c:pt>
                <c:pt idx="20">
                  <c:v>Kansas</c:v>
                </c:pt>
                <c:pt idx="21">
                  <c:v>South Dakota</c:v>
                </c:pt>
                <c:pt idx="22">
                  <c:v>Washington</c:v>
                </c:pt>
                <c:pt idx="23">
                  <c:v>Indiana</c:v>
                </c:pt>
                <c:pt idx="24">
                  <c:v>Missouri</c:v>
                </c:pt>
                <c:pt idx="25">
                  <c:v>Illinois</c:v>
                </c:pt>
                <c:pt idx="26">
                  <c:v>Ohio</c:v>
                </c:pt>
                <c:pt idx="27">
                  <c:v>Kentucky</c:v>
                </c:pt>
                <c:pt idx="28">
                  <c:v>Alabama</c:v>
                </c:pt>
                <c:pt idx="29">
                  <c:v>West Virginia</c:v>
                </c:pt>
                <c:pt idx="30">
                  <c:v>Colorado</c:v>
                </c:pt>
                <c:pt idx="31">
                  <c:v>South Carolina</c:v>
                </c:pt>
                <c:pt idx="32">
                  <c:v>Oregon</c:v>
                </c:pt>
                <c:pt idx="33">
                  <c:v>California</c:v>
                </c:pt>
                <c:pt idx="34">
                  <c:v>Oklahoma</c:v>
                </c:pt>
                <c:pt idx="35">
                  <c:v>Tennessee</c:v>
                </c:pt>
                <c:pt idx="36">
                  <c:v>Arizona</c:v>
                </c:pt>
                <c:pt idx="37">
                  <c:v>Alaska</c:v>
                </c:pt>
                <c:pt idx="38">
                  <c:v>Utah</c:v>
                </c:pt>
                <c:pt idx="39">
                  <c:v>North Carolina</c:v>
                </c:pt>
                <c:pt idx="40">
                  <c:v>Georgia</c:v>
                </c:pt>
                <c:pt idx="41">
                  <c:v>Wyoming</c:v>
                </c:pt>
                <c:pt idx="42">
                  <c:v>Louisiana</c:v>
                </c:pt>
                <c:pt idx="43">
                  <c:v>Mississippi</c:v>
                </c:pt>
                <c:pt idx="44">
                  <c:v>Montana</c:v>
                </c:pt>
                <c:pt idx="45">
                  <c:v>Arkansas</c:v>
                </c:pt>
                <c:pt idx="46">
                  <c:v>Idaho</c:v>
                </c:pt>
                <c:pt idx="47">
                  <c:v>Florida</c:v>
                </c:pt>
                <c:pt idx="48">
                  <c:v>Nevada</c:v>
                </c:pt>
                <c:pt idx="49">
                  <c:v>New Mexico</c:v>
                </c:pt>
                <c:pt idx="50">
                  <c:v>Texas</c:v>
                </c:pt>
              </c:strCache>
            </c:strRef>
          </c:cat>
          <c:val>
            <c:numRef>
              <c:f>Sheet1!$E$2:$E$52</c:f>
              <c:numCache>
                <c:formatCode>0.00</c:formatCode>
                <c:ptCount val="51"/>
                <c:pt idx="0">
                  <c:v>29</c:v>
                </c:pt>
                <c:pt idx="1">
                  <c:v>29</c:v>
                </c:pt>
                <c:pt idx="2">
                  <c:v>29</c:v>
                </c:pt>
                <c:pt idx="3">
                  <c:v>29</c:v>
                </c:pt>
                <c:pt idx="4">
                  <c:v>29</c:v>
                </c:pt>
                <c:pt idx="5">
                  <c:v>29</c:v>
                </c:pt>
                <c:pt idx="6">
                  <c:v>29</c:v>
                </c:pt>
                <c:pt idx="7">
                  <c:v>29</c:v>
                </c:pt>
                <c:pt idx="8">
                  <c:v>29</c:v>
                </c:pt>
                <c:pt idx="9">
                  <c:v>29</c:v>
                </c:pt>
                <c:pt idx="10">
                  <c:v>29</c:v>
                </c:pt>
                <c:pt idx="11">
                  <c:v>29</c:v>
                </c:pt>
                <c:pt idx="12">
                  <c:v>29</c:v>
                </c:pt>
                <c:pt idx="13">
                  <c:v>29</c:v>
                </c:pt>
                <c:pt idx="14">
                  <c:v>29</c:v>
                </c:pt>
                <c:pt idx="15">
                  <c:v>29</c:v>
                </c:pt>
                <c:pt idx="16">
                  <c:v>29</c:v>
                </c:pt>
                <c:pt idx="17">
                  <c:v>29</c:v>
                </c:pt>
                <c:pt idx="18">
                  <c:v>29</c:v>
                </c:pt>
                <c:pt idx="19">
                  <c:v>29</c:v>
                </c:pt>
                <c:pt idx="20">
                  <c:v>29</c:v>
                </c:pt>
                <c:pt idx="21">
                  <c:v>29</c:v>
                </c:pt>
                <c:pt idx="22">
                  <c:v>29</c:v>
                </c:pt>
                <c:pt idx="23">
                  <c:v>29</c:v>
                </c:pt>
                <c:pt idx="24">
                  <c:v>29</c:v>
                </c:pt>
                <c:pt idx="25">
                  <c:v>29</c:v>
                </c:pt>
                <c:pt idx="26">
                  <c:v>29</c:v>
                </c:pt>
                <c:pt idx="27">
                  <c:v>29</c:v>
                </c:pt>
                <c:pt idx="28">
                  <c:v>29</c:v>
                </c:pt>
                <c:pt idx="29">
                  <c:v>29</c:v>
                </c:pt>
                <c:pt idx="30">
                  <c:v>29</c:v>
                </c:pt>
                <c:pt idx="31">
                  <c:v>29</c:v>
                </c:pt>
                <c:pt idx="32">
                  <c:v>29</c:v>
                </c:pt>
                <c:pt idx="33">
                  <c:v>29</c:v>
                </c:pt>
                <c:pt idx="34">
                  <c:v>29</c:v>
                </c:pt>
                <c:pt idx="35">
                  <c:v>29</c:v>
                </c:pt>
                <c:pt idx="36">
                  <c:v>29</c:v>
                </c:pt>
                <c:pt idx="37">
                  <c:v>29</c:v>
                </c:pt>
                <c:pt idx="38">
                  <c:v>29</c:v>
                </c:pt>
                <c:pt idx="39">
                  <c:v>29</c:v>
                </c:pt>
                <c:pt idx="40">
                  <c:v>29</c:v>
                </c:pt>
                <c:pt idx="41">
                  <c:v>29</c:v>
                </c:pt>
                <c:pt idx="42">
                  <c:v>29</c:v>
                </c:pt>
                <c:pt idx="43">
                  <c:v>29</c:v>
                </c:pt>
                <c:pt idx="44">
                  <c:v>29</c:v>
                </c:pt>
                <c:pt idx="45">
                  <c:v>29</c:v>
                </c:pt>
                <c:pt idx="46">
                  <c:v>29</c:v>
                </c:pt>
                <c:pt idx="47">
                  <c:v>29</c:v>
                </c:pt>
                <c:pt idx="48">
                  <c:v>29</c:v>
                </c:pt>
                <c:pt idx="49">
                  <c:v>29</c:v>
                </c:pt>
                <c:pt idx="50">
                  <c:v>29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225728"/>
        <c:axId val="93227264"/>
      </c:lineChart>
      <c:catAx>
        <c:axId val="932257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50">
                <a:latin typeface="+mn-lt"/>
              </a:defRPr>
            </a:pPr>
            <a:endParaRPr lang="en-US"/>
          </a:p>
        </c:txPr>
        <c:crossAx val="93227264"/>
        <c:crosses val="autoZero"/>
        <c:auto val="1"/>
        <c:lblAlgn val="ctr"/>
        <c:lblOffset val="100"/>
        <c:noMultiLvlLbl val="0"/>
      </c:catAx>
      <c:valAx>
        <c:axId val="93227264"/>
        <c:scaling>
          <c:orientation val="minMax"/>
          <c:max val="50"/>
          <c:min val="0"/>
        </c:scaling>
        <c:delete val="0"/>
        <c:axPos val="l"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800" b="1">
                <a:latin typeface="+mn-lt"/>
              </a:defRPr>
            </a:pPr>
            <a:endParaRPr lang="en-US"/>
          </a:p>
        </c:txPr>
        <c:crossAx val="93225728"/>
        <c:crosses val="autoZero"/>
        <c:crossBetween val="between"/>
        <c:majorUnit val="10"/>
      </c:valAx>
    </c:plotArea>
    <c:legend>
      <c:legendPos val="t"/>
      <c:legendEntry>
        <c:idx val="0"/>
        <c:txPr>
          <a:bodyPr/>
          <a:lstStyle/>
          <a:p>
            <a:pPr>
              <a:defRPr sz="1800" b="1" baseline="0">
                <a:latin typeface="+mn-lt"/>
              </a:defRPr>
            </a:pPr>
            <a:endParaRPr lang="en-US"/>
          </a:p>
        </c:txPr>
      </c:legendEntry>
      <c:legendEntry>
        <c:idx val="2"/>
        <c:delete val="1"/>
      </c:legendEntry>
      <c:layout>
        <c:manualLayout>
          <c:xMode val="edge"/>
          <c:yMode val="edge"/>
          <c:x val="0.17323863668134601"/>
          <c:y val="0.13549283535504"/>
          <c:w val="0.58243085500751501"/>
          <c:h val="6.6922749521174704E-2"/>
        </c:manualLayout>
      </c:layout>
      <c:overlay val="0"/>
      <c:txPr>
        <a:bodyPr/>
        <a:lstStyle/>
        <a:p>
          <a:pPr>
            <a:defRPr sz="1800" b="1" baseline="0">
              <a:latin typeface="+mn-lt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808880541308501"/>
          <c:y val="9.1985719275917005E-2"/>
          <c:w val="0.44560728647451198"/>
          <c:h val="0.7811815684523899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Insured but underinsured: 31.7 Million</c:v>
                </c:pt>
              </c:strCache>
            </c:strRef>
          </c:tx>
          <c:spPr>
            <a:ln w="952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002060"/>
              </a:solidFill>
              <a:ln w="9525"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</a:ln>
            </c:spPr>
          </c:dPt>
          <c:dPt>
            <c:idx val="3"/>
            <c:bubble3D val="0"/>
            <c:spPr>
              <a:noFill/>
              <a:ln w="9525" cmpd="sng">
                <a:solidFill>
                  <a:schemeClr val="tx1"/>
                </a:solidFill>
              </a:ln>
            </c:spPr>
          </c:dPt>
          <c:cat>
            <c:strRef>
              <c:f>Sheet1!$A$2:$A$5</c:f>
              <c:strCache>
                <c:ptCount val="4"/>
                <c:pt idx="0">
                  <c:v>Less than 100% poverty</c:v>
                </c:pt>
                <c:pt idx="1">
                  <c:v>100%–199% poverty</c:v>
                </c:pt>
                <c:pt idx="2">
                  <c:v>200%–399% poverty</c:v>
                </c:pt>
                <c:pt idx="3">
                  <c:v>400% poverty or more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33.4</c:v>
                </c:pt>
                <c:pt idx="1">
                  <c:v>23.3</c:v>
                </c:pt>
                <c:pt idx="2">
                  <c:v>15.5</c:v>
                </c:pt>
                <c:pt idx="3">
                  <c:v>6.8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800" b="1" baseline="0">
              <a:latin typeface="+mn-lt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536929594326993E-2"/>
          <c:y val="7.5962793502163603E-2"/>
          <c:w val="0.88592473638163705"/>
          <c:h val="0.71764429444444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Uninsured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c:spPr>
          </c:dPt>
          <c:dLbls>
            <c:numFmt formatCode="#,##0" sourceLinked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Total</c:v>
                </c:pt>
                <c:pt idx="1">
                  <c:v>Below 100%
FPL</c:v>
                </c:pt>
                <c:pt idx="2">
                  <c:v>100%–199%
FPL</c:v>
                </c:pt>
                <c:pt idx="3">
                  <c:v> 200%–399%
FPL</c:v>
                </c:pt>
                <c:pt idx="4">
                  <c:v>400% FPL
or above</c:v>
                </c:pt>
              </c:strCache>
            </c:strRef>
          </c:cat>
          <c:val>
            <c:numRef>
              <c:f>Sheet1!$B$2:$B$6</c:f>
              <c:numCache>
                <c:formatCode>0.00</c:formatCode>
                <c:ptCount val="5"/>
                <c:pt idx="0">
                  <c:v>17.795925154521601</c:v>
                </c:pt>
                <c:pt idx="1">
                  <c:v>32.880167161220818</c:v>
                </c:pt>
                <c:pt idx="2">
                  <c:v>27.220903395339381</c:v>
                </c:pt>
                <c:pt idx="3">
                  <c:v>14.676236800515699</c:v>
                </c:pt>
                <c:pt idx="4">
                  <c:v>5.73046030557955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Insured but underinsured* 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chemeClr val="tx1"/>
              </a:solidFill>
            </a:ln>
          </c:spPr>
          <c:invertIfNegative val="0"/>
          <c:dPt>
            <c:idx val="1"/>
            <c:invertIfNegative val="0"/>
            <c:bubble3D val="0"/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Total</c:v>
                </c:pt>
                <c:pt idx="1">
                  <c:v>Below 100%
FPL</c:v>
                </c:pt>
                <c:pt idx="2">
                  <c:v>100%–199%
FPL</c:v>
                </c:pt>
                <c:pt idx="3">
                  <c:v> 200%–399%
FPL</c:v>
                </c:pt>
                <c:pt idx="4">
                  <c:v>400% FPL
or above</c:v>
                </c:pt>
              </c:strCache>
            </c:strRef>
          </c:cat>
          <c:val>
            <c:numRef>
              <c:f>Sheet1!$C$2:$C$6</c:f>
              <c:numCache>
                <c:formatCode>0.00</c:formatCode>
                <c:ptCount val="5"/>
                <c:pt idx="0">
                  <c:v>11.8226079433066</c:v>
                </c:pt>
                <c:pt idx="1">
                  <c:v>30.186878393419601</c:v>
                </c:pt>
                <c:pt idx="2">
                  <c:v>19.648011126533302</c:v>
                </c:pt>
                <c:pt idx="3">
                  <c:v>5.5771010738222504</c:v>
                </c:pt>
                <c:pt idx="4">
                  <c:v>1.7802133994554501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4449408"/>
        <c:axId val="114451200"/>
      </c:barChart>
      <c:catAx>
        <c:axId val="1144494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anchor="t" anchorCtr="1"/>
          <a:lstStyle/>
          <a:p>
            <a:pPr>
              <a:defRPr sz="1800" b="1">
                <a:latin typeface="+mn-lt"/>
                <a:cs typeface="Arial" pitchFamily="34" charset="0"/>
              </a:defRPr>
            </a:pPr>
            <a:endParaRPr lang="en-US"/>
          </a:p>
        </c:txPr>
        <c:crossAx val="114451200"/>
        <c:crosses val="autoZero"/>
        <c:auto val="1"/>
        <c:lblAlgn val="ctr"/>
        <c:lblOffset val="100"/>
        <c:noMultiLvlLbl val="0"/>
      </c:catAx>
      <c:valAx>
        <c:axId val="114451200"/>
        <c:scaling>
          <c:orientation val="minMax"/>
          <c:max val="75"/>
          <c:min val="0"/>
        </c:scaling>
        <c:delete val="0"/>
        <c:axPos val="l"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+mn-lt"/>
                <a:cs typeface="Arial" pitchFamily="34" charset="0"/>
              </a:defRPr>
            </a:pPr>
            <a:endParaRPr lang="en-US"/>
          </a:p>
        </c:txPr>
        <c:crossAx val="114449408"/>
        <c:crosses val="autoZero"/>
        <c:crossBetween val="between"/>
        <c:majorUnit val="25"/>
      </c:valAx>
    </c:plotArea>
    <c:legend>
      <c:legendPos val="r"/>
      <c:legendEntry>
        <c:idx val="0"/>
        <c:txPr>
          <a:bodyPr/>
          <a:lstStyle/>
          <a:p>
            <a:pPr>
              <a:defRPr sz="1800" b="1">
                <a:latin typeface="+mn-lt"/>
                <a:cs typeface="Arial" pitchFamily="34" charset="0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800" b="1">
                <a:latin typeface="+mn-lt"/>
                <a:cs typeface="Arial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57836418474006501"/>
          <c:y val="8.0593743349648903E-2"/>
          <c:w val="0.42163581525993499"/>
          <c:h val="0.10726768106689399"/>
        </c:manualLayout>
      </c:layout>
      <c:overlay val="0"/>
      <c:txPr>
        <a:bodyPr/>
        <a:lstStyle/>
        <a:p>
          <a:pPr>
            <a:defRPr sz="1800" b="1">
              <a:latin typeface="+mn-lt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8492096234746202E-2"/>
          <c:y val="0.122718521438133"/>
          <c:w val="0.93163007220817096"/>
          <c:h val="0.6608126596673189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Uninsured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Sheet1!$A$2:$A$52</c:f>
              <c:strCache>
                <c:ptCount val="51"/>
                <c:pt idx="0">
                  <c:v>Massachusetts</c:v>
                </c:pt>
                <c:pt idx="1">
                  <c:v>Hawaii</c:v>
                </c:pt>
                <c:pt idx="2">
                  <c:v>Dist. of Columbia</c:v>
                </c:pt>
                <c:pt idx="3">
                  <c:v>Pennsylvania</c:v>
                </c:pt>
                <c:pt idx="4">
                  <c:v>Minnesota</c:v>
                </c:pt>
                <c:pt idx="5">
                  <c:v>Delaware</c:v>
                </c:pt>
                <c:pt idx="6">
                  <c:v>Connecticut</c:v>
                </c:pt>
                <c:pt idx="7">
                  <c:v>Vermont</c:v>
                </c:pt>
                <c:pt idx="8">
                  <c:v>Kentucky</c:v>
                </c:pt>
                <c:pt idx="9">
                  <c:v>New York</c:v>
                </c:pt>
                <c:pt idx="10">
                  <c:v>Iowa</c:v>
                </c:pt>
                <c:pt idx="11">
                  <c:v>Alabama</c:v>
                </c:pt>
                <c:pt idx="12">
                  <c:v>Michigan</c:v>
                </c:pt>
                <c:pt idx="13">
                  <c:v>Rhode Island</c:v>
                </c:pt>
                <c:pt idx="14">
                  <c:v>Indiana</c:v>
                </c:pt>
                <c:pt idx="15">
                  <c:v>Tennessee</c:v>
                </c:pt>
                <c:pt idx="16">
                  <c:v>Virginia</c:v>
                </c:pt>
                <c:pt idx="17">
                  <c:v>North Dakota</c:v>
                </c:pt>
                <c:pt idx="18">
                  <c:v>Ohio</c:v>
                </c:pt>
                <c:pt idx="19">
                  <c:v>Maine</c:v>
                </c:pt>
                <c:pt idx="20">
                  <c:v>Washington</c:v>
                </c:pt>
                <c:pt idx="21">
                  <c:v>Wisconsin</c:v>
                </c:pt>
                <c:pt idx="22">
                  <c:v>Kansas</c:v>
                </c:pt>
                <c:pt idx="23">
                  <c:v>New Hampshire</c:v>
                </c:pt>
                <c:pt idx="24">
                  <c:v>Mississippi</c:v>
                </c:pt>
                <c:pt idx="25">
                  <c:v>Utah</c:v>
                </c:pt>
                <c:pt idx="26">
                  <c:v>South Dakota</c:v>
                </c:pt>
                <c:pt idx="27">
                  <c:v>Missouri</c:v>
                </c:pt>
                <c:pt idx="28">
                  <c:v>Georgia</c:v>
                </c:pt>
                <c:pt idx="29">
                  <c:v>New Jersey</c:v>
                </c:pt>
                <c:pt idx="30">
                  <c:v>Illinois</c:v>
                </c:pt>
                <c:pt idx="31">
                  <c:v>Arkansas</c:v>
                </c:pt>
                <c:pt idx="32">
                  <c:v>Louisiana</c:v>
                </c:pt>
                <c:pt idx="33">
                  <c:v>South Carolina</c:v>
                </c:pt>
                <c:pt idx="34">
                  <c:v>West Virginia</c:v>
                </c:pt>
                <c:pt idx="35">
                  <c:v>Maryland</c:v>
                </c:pt>
                <c:pt idx="36">
                  <c:v>Oklahoma</c:v>
                </c:pt>
                <c:pt idx="37">
                  <c:v>Oregon</c:v>
                </c:pt>
                <c:pt idx="38">
                  <c:v>Arizona</c:v>
                </c:pt>
                <c:pt idx="39">
                  <c:v>Nebraska</c:v>
                </c:pt>
                <c:pt idx="40">
                  <c:v>California</c:v>
                </c:pt>
                <c:pt idx="41">
                  <c:v>Montana</c:v>
                </c:pt>
                <c:pt idx="42">
                  <c:v>North Carolina</c:v>
                </c:pt>
                <c:pt idx="43">
                  <c:v>Colorado</c:v>
                </c:pt>
                <c:pt idx="44">
                  <c:v>Idaho</c:v>
                </c:pt>
                <c:pt idx="45">
                  <c:v>Nevada</c:v>
                </c:pt>
                <c:pt idx="46">
                  <c:v>Florida</c:v>
                </c:pt>
                <c:pt idx="47">
                  <c:v>New Mexico</c:v>
                </c:pt>
                <c:pt idx="48">
                  <c:v>Texas</c:v>
                </c:pt>
                <c:pt idx="49">
                  <c:v>Alaska</c:v>
                </c:pt>
                <c:pt idx="50">
                  <c:v>Wyoming</c:v>
                </c:pt>
              </c:strCache>
            </c:strRef>
          </c:cat>
          <c:val>
            <c:numRef>
              <c:f>Sheet1!$B$2:$B$52</c:f>
              <c:numCache>
                <c:formatCode>0.00</c:formatCode>
                <c:ptCount val="51"/>
                <c:pt idx="0">
                  <c:v>4.8771550194590878</c:v>
                </c:pt>
                <c:pt idx="1">
                  <c:v>6.43794393950966</c:v>
                </c:pt>
                <c:pt idx="2">
                  <c:v>10.8156651047049</c:v>
                </c:pt>
                <c:pt idx="3">
                  <c:v>10.984995787407501</c:v>
                </c:pt>
                <c:pt idx="4">
                  <c:v>8.987695451250838</c:v>
                </c:pt>
                <c:pt idx="5">
                  <c:v>9.6177524452499217</c:v>
                </c:pt>
                <c:pt idx="6">
                  <c:v>10.3539492338677</c:v>
                </c:pt>
                <c:pt idx="7">
                  <c:v>9.4344679710533406</c:v>
                </c:pt>
                <c:pt idx="8">
                  <c:v>10.1033016604617</c:v>
                </c:pt>
                <c:pt idx="9">
                  <c:v>12.2543290699408</c:v>
                </c:pt>
                <c:pt idx="10">
                  <c:v>10.1334790431968</c:v>
                </c:pt>
                <c:pt idx="11">
                  <c:v>12.224955802937499</c:v>
                </c:pt>
                <c:pt idx="12">
                  <c:v>10.733836212498501</c:v>
                </c:pt>
                <c:pt idx="13">
                  <c:v>13.4179101813509</c:v>
                </c:pt>
                <c:pt idx="14">
                  <c:v>11.017762933644001</c:v>
                </c:pt>
                <c:pt idx="15">
                  <c:v>10.0127699803651</c:v>
                </c:pt>
                <c:pt idx="16">
                  <c:v>12.8391825515995</c:v>
                </c:pt>
                <c:pt idx="17">
                  <c:v>10.6713837420799</c:v>
                </c:pt>
                <c:pt idx="18">
                  <c:v>11.106359463293099</c:v>
                </c:pt>
                <c:pt idx="19">
                  <c:v>11.7293545276489</c:v>
                </c:pt>
                <c:pt idx="20">
                  <c:v>12.6659820704125</c:v>
                </c:pt>
                <c:pt idx="21">
                  <c:v>9.5647609550549895</c:v>
                </c:pt>
                <c:pt idx="22">
                  <c:v>12.1745277145952</c:v>
                </c:pt>
                <c:pt idx="23">
                  <c:v>14.759617271687</c:v>
                </c:pt>
                <c:pt idx="24">
                  <c:v>11.837917815589501</c:v>
                </c:pt>
                <c:pt idx="25">
                  <c:v>12.063446325903</c:v>
                </c:pt>
                <c:pt idx="26">
                  <c:v>12.315146640804</c:v>
                </c:pt>
                <c:pt idx="27">
                  <c:v>13.2915817751772</c:v>
                </c:pt>
                <c:pt idx="28">
                  <c:v>15.932675341645</c:v>
                </c:pt>
                <c:pt idx="29">
                  <c:v>16.025894485095801</c:v>
                </c:pt>
                <c:pt idx="30">
                  <c:v>14.2297941560171</c:v>
                </c:pt>
                <c:pt idx="31">
                  <c:v>14.300330889335299</c:v>
                </c:pt>
                <c:pt idx="32">
                  <c:v>16.664244399964701</c:v>
                </c:pt>
                <c:pt idx="33">
                  <c:v>14.700848558512901</c:v>
                </c:pt>
                <c:pt idx="34">
                  <c:v>14.9307728255618</c:v>
                </c:pt>
                <c:pt idx="35">
                  <c:v>15.627542098457701</c:v>
                </c:pt>
                <c:pt idx="36">
                  <c:v>16.132086335920899</c:v>
                </c:pt>
                <c:pt idx="37">
                  <c:v>14.079383222214</c:v>
                </c:pt>
                <c:pt idx="38">
                  <c:v>15.467873852073501</c:v>
                </c:pt>
                <c:pt idx="39">
                  <c:v>13.243891032386299</c:v>
                </c:pt>
                <c:pt idx="40">
                  <c:v>18.401910687710409</c:v>
                </c:pt>
                <c:pt idx="41">
                  <c:v>17.40594306336968</c:v>
                </c:pt>
                <c:pt idx="42">
                  <c:v>16.1717687606649</c:v>
                </c:pt>
                <c:pt idx="43">
                  <c:v>15.2229950480602</c:v>
                </c:pt>
                <c:pt idx="44">
                  <c:v>13.6490355194268</c:v>
                </c:pt>
                <c:pt idx="45">
                  <c:v>20.453185792146801</c:v>
                </c:pt>
                <c:pt idx="46">
                  <c:v>19.940107523842901</c:v>
                </c:pt>
                <c:pt idx="47">
                  <c:v>20.8815390026286</c:v>
                </c:pt>
                <c:pt idx="48">
                  <c:v>21.888546333466781</c:v>
                </c:pt>
                <c:pt idx="49">
                  <c:v>22.538631346578381</c:v>
                </c:pt>
                <c:pt idx="50">
                  <c:v>18.775101063724591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Insured but underinsured*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Sheet1!$A$2:$A$52</c:f>
              <c:strCache>
                <c:ptCount val="51"/>
                <c:pt idx="0">
                  <c:v>Massachusetts</c:v>
                </c:pt>
                <c:pt idx="1">
                  <c:v>Hawaii</c:v>
                </c:pt>
                <c:pt idx="2">
                  <c:v>Dist. of Columbia</c:v>
                </c:pt>
                <c:pt idx="3">
                  <c:v>Pennsylvania</c:v>
                </c:pt>
                <c:pt idx="4">
                  <c:v>Minnesota</c:v>
                </c:pt>
                <c:pt idx="5">
                  <c:v>Delaware</c:v>
                </c:pt>
                <c:pt idx="6">
                  <c:v>Connecticut</c:v>
                </c:pt>
                <c:pt idx="7">
                  <c:v>Vermont</c:v>
                </c:pt>
                <c:pt idx="8">
                  <c:v>Kentucky</c:v>
                </c:pt>
                <c:pt idx="9">
                  <c:v>New York</c:v>
                </c:pt>
                <c:pt idx="10">
                  <c:v>Iowa</c:v>
                </c:pt>
                <c:pt idx="11">
                  <c:v>Alabama</c:v>
                </c:pt>
                <c:pt idx="12">
                  <c:v>Michigan</c:v>
                </c:pt>
                <c:pt idx="13">
                  <c:v>Rhode Island</c:v>
                </c:pt>
                <c:pt idx="14">
                  <c:v>Indiana</c:v>
                </c:pt>
                <c:pt idx="15">
                  <c:v>Tennessee</c:v>
                </c:pt>
                <c:pt idx="16">
                  <c:v>Virginia</c:v>
                </c:pt>
                <c:pt idx="17">
                  <c:v>North Dakota</c:v>
                </c:pt>
                <c:pt idx="18">
                  <c:v>Ohio</c:v>
                </c:pt>
                <c:pt idx="19">
                  <c:v>Maine</c:v>
                </c:pt>
                <c:pt idx="20">
                  <c:v>Washington</c:v>
                </c:pt>
                <c:pt idx="21">
                  <c:v>Wisconsin</c:v>
                </c:pt>
                <c:pt idx="22">
                  <c:v>Kansas</c:v>
                </c:pt>
                <c:pt idx="23">
                  <c:v>New Hampshire</c:v>
                </c:pt>
                <c:pt idx="24">
                  <c:v>Mississippi</c:v>
                </c:pt>
                <c:pt idx="25">
                  <c:v>Utah</c:v>
                </c:pt>
                <c:pt idx="26">
                  <c:v>South Dakota</c:v>
                </c:pt>
                <c:pt idx="27">
                  <c:v>Missouri</c:v>
                </c:pt>
                <c:pt idx="28">
                  <c:v>Georgia</c:v>
                </c:pt>
                <c:pt idx="29">
                  <c:v>New Jersey</c:v>
                </c:pt>
                <c:pt idx="30">
                  <c:v>Illinois</c:v>
                </c:pt>
                <c:pt idx="31">
                  <c:v>Arkansas</c:v>
                </c:pt>
                <c:pt idx="32">
                  <c:v>Louisiana</c:v>
                </c:pt>
                <c:pt idx="33">
                  <c:v>South Carolina</c:v>
                </c:pt>
                <c:pt idx="34">
                  <c:v>West Virginia</c:v>
                </c:pt>
                <c:pt idx="35">
                  <c:v>Maryland</c:v>
                </c:pt>
                <c:pt idx="36">
                  <c:v>Oklahoma</c:v>
                </c:pt>
                <c:pt idx="37">
                  <c:v>Oregon</c:v>
                </c:pt>
                <c:pt idx="38">
                  <c:v>Arizona</c:v>
                </c:pt>
                <c:pt idx="39">
                  <c:v>Nebraska</c:v>
                </c:pt>
                <c:pt idx="40">
                  <c:v>California</c:v>
                </c:pt>
                <c:pt idx="41">
                  <c:v>Montana</c:v>
                </c:pt>
                <c:pt idx="42">
                  <c:v>North Carolina</c:v>
                </c:pt>
                <c:pt idx="43">
                  <c:v>Colorado</c:v>
                </c:pt>
                <c:pt idx="44">
                  <c:v>Idaho</c:v>
                </c:pt>
                <c:pt idx="45">
                  <c:v>Nevada</c:v>
                </c:pt>
                <c:pt idx="46">
                  <c:v>Florida</c:v>
                </c:pt>
                <c:pt idx="47">
                  <c:v>New Mexico</c:v>
                </c:pt>
                <c:pt idx="48">
                  <c:v>Texas</c:v>
                </c:pt>
                <c:pt idx="49">
                  <c:v>Alaska</c:v>
                </c:pt>
                <c:pt idx="50">
                  <c:v>Wyoming</c:v>
                </c:pt>
              </c:strCache>
            </c:strRef>
          </c:cat>
          <c:val>
            <c:numRef>
              <c:f>Sheet1!$C$2:$C$52</c:f>
              <c:numCache>
                <c:formatCode>0.00</c:formatCode>
                <c:ptCount val="51"/>
                <c:pt idx="0">
                  <c:v>3.9829206153329202</c:v>
                </c:pt>
                <c:pt idx="1">
                  <c:v>2.539372183609558</c:v>
                </c:pt>
                <c:pt idx="2">
                  <c:v>3.5008679423244802</c:v>
                </c:pt>
                <c:pt idx="3">
                  <c:v>3.446129029533199</c:v>
                </c:pt>
                <c:pt idx="4">
                  <c:v>5.7299224319171804</c:v>
                </c:pt>
                <c:pt idx="5">
                  <c:v>5.2538863448759283</c:v>
                </c:pt>
                <c:pt idx="6">
                  <c:v>4.6162188849364787</c:v>
                </c:pt>
                <c:pt idx="7">
                  <c:v>5.9151876755270179</c:v>
                </c:pt>
                <c:pt idx="8">
                  <c:v>6.1713066898288398</c:v>
                </c:pt>
                <c:pt idx="9">
                  <c:v>4.0385993155974003</c:v>
                </c:pt>
                <c:pt idx="10">
                  <c:v>6.3534949652838</c:v>
                </c:pt>
                <c:pt idx="11">
                  <c:v>4.2875175902698794</c:v>
                </c:pt>
                <c:pt idx="12">
                  <c:v>5.9622026176749401</c:v>
                </c:pt>
                <c:pt idx="13">
                  <c:v>3.8720012851634991</c:v>
                </c:pt>
                <c:pt idx="14">
                  <c:v>6.4506056643993501</c:v>
                </c:pt>
                <c:pt idx="15">
                  <c:v>7.5300414515308001</c:v>
                </c:pt>
                <c:pt idx="16">
                  <c:v>4.8023821036825902</c:v>
                </c:pt>
                <c:pt idx="17">
                  <c:v>7.3419479922448101</c:v>
                </c:pt>
                <c:pt idx="18">
                  <c:v>7.2189143865901082</c:v>
                </c:pt>
                <c:pt idx="19">
                  <c:v>6.8185853641213576</c:v>
                </c:pt>
                <c:pt idx="20">
                  <c:v>5.9798104293560197</c:v>
                </c:pt>
                <c:pt idx="21">
                  <c:v>9.2085776676102409</c:v>
                </c:pt>
                <c:pt idx="22">
                  <c:v>6.6725751151678887</c:v>
                </c:pt>
                <c:pt idx="23">
                  <c:v>4.2321732120373996</c:v>
                </c:pt>
                <c:pt idx="24">
                  <c:v>7.2669311991391501</c:v>
                </c:pt>
                <c:pt idx="25">
                  <c:v>7.0671382069164146</c:v>
                </c:pt>
                <c:pt idx="26">
                  <c:v>7.0132901236758203</c:v>
                </c:pt>
                <c:pt idx="27">
                  <c:v>6.3629642268099849</c:v>
                </c:pt>
                <c:pt idx="28">
                  <c:v>4.4529478880948199</c:v>
                </c:pt>
                <c:pt idx="29">
                  <c:v>4.3786054607439304</c:v>
                </c:pt>
                <c:pt idx="30">
                  <c:v>6.1875261007596301</c:v>
                </c:pt>
                <c:pt idx="31">
                  <c:v>6.2604155242469366</c:v>
                </c:pt>
                <c:pt idx="32">
                  <c:v>4.1128248903540978</c:v>
                </c:pt>
                <c:pt idx="33">
                  <c:v>6.1470694149453502</c:v>
                </c:pt>
                <c:pt idx="34">
                  <c:v>5.9561904460162696</c:v>
                </c:pt>
                <c:pt idx="35">
                  <c:v>5.2910009434476697</c:v>
                </c:pt>
                <c:pt idx="36">
                  <c:v>5.5835644191973994</c:v>
                </c:pt>
                <c:pt idx="37">
                  <c:v>7.6573934389017602</c:v>
                </c:pt>
                <c:pt idx="38">
                  <c:v>6.4223232422152696</c:v>
                </c:pt>
                <c:pt idx="39">
                  <c:v>8.9307845200514393</c:v>
                </c:pt>
                <c:pt idx="40">
                  <c:v>4.8577437094863196</c:v>
                </c:pt>
                <c:pt idx="41">
                  <c:v>5.9507654389812696</c:v>
                </c:pt>
                <c:pt idx="42">
                  <c:v>7.2477596904007502</c:v>
                </c:pt>
                <c:pt idx="43">
                  <c:v>8.9462259403400868</c:v>
                </c:pt>
                <c:pt idx="44">
                  <c:v>10.9392988025763</c:v>
                </c:pt>
                <c:pt idx="45">
                  <c:v>4.4138579792303601</c:v>
                </c:pt>
                <c:pt idx="46">
                  <c:v>5.7613518525362482</c:v>
                </c:pt>
                <c:pt idx="47">
                  <c:v>5.3860001480878203</c:v>
                </c:pt>
                <c:pt idx="48">
                  <c:v>5.9310625324056403</c:v>
                </c:pt>
                <c:pt idx="49">
                  <c:v>7.9223168296015984</c:v>
                </c:pt>
                <c:pt idx="50">
                  <c:v>12.236459439318899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noFill/>
          </c:spPr>
          <c:invertIfNegative val="0"/>
          <c:cat>
            <c:strRef>
              <c:f>Sheet1!$A$2:$A$52</c:f>
              <c:strCache>
                <c:ptCount val="51"/>
                <c:pt idx="0">
                  <c:v>Massachusetts</c:v>
                </c:pt>
                <c:pt idx="1">
                  <c:v>Hawaii</c:v>
                </c:pt>
                <c:pt idx="2">
                  <c:v>Dist. of Columbia</c:v>
                </c:pt>
                <c:pt idx="3">
                  <c:v>Pennsylvania</c:v>
                </c:pt>
                <c:pt idx="4">
                  <c:v>Minnesota</c:v>
                </c:pt>
                <c:pt idx="5">
                  <c:v>Delaware</c:v>
                </c:pt>
                <c:pt idx="6">
                  <c:v>Connecticut</c:v>
                </c:pt>
                <c:pt idx="7">
                  <c:v>Vermont</c:v>
                </c:pt>
                <c:pt idx="8">
                  <c:v>Kentucky</c:v>
                </c:pt>
                <c:pt idx="9">
                  <c:v>New York</c:v>
                </c:pt>
                <c:pt idx="10">
                  <c:v>Iowa</c:v>
                </c:pt>
                <c:pt idx="11">
                  <c:v>Alabama</c:v>
                </c:pt>
                <c:pt idx="12">
                  <c:v>Michigan</c:v>
                </c:pt>
                <c:pt idx="13">
                  <c:v>Rhode Island</c:v>
                </c:pt>
                <c:pt idx="14">
                  <c:v>Indiana</c:v>
                </c:pt>
                <c:pt idx="15">
                  <c:v>Tennessee</c:v>
                </c:pt>
                <c:pt idx="16">
                  <c:v>Virginia</c:v>
                </c:pt>
                <c:pt idx="17">
                  <c:v>North Dakota</c:v>
                </c:pt>
                <c:pt idx="18">
                  <c:v>Ohio</c:v>
                </c:pt>
                <c:pt idx="19">
                  <c:v>Maine</c:v>
                </c:pt>
                <c:pt idx="20">
                  <c:v>Washington</c:v>
                </c:pt>
                <c:pt idx="21">
                  <c:v>Wisconsin</c:v>
                </c:pt>
                <c:pt idx="22">
                  <c:v>Kansas</c:v>
                </c:pt>
                <c:pt idx="23">
                  <c:v>New Hampshire</c:v>
                </c:pt>
                <c:pt idx="24">
                  <c:v>Mississippi</c:v>
                </c:pt>
                <c:pt idx="25">
                  <c:v>Utah</c:v>
                </c:pt>
                <c:pt idx="26">
                  <c:v>South Dakota</c:v>
                </c:pt>
                <c:pt idx="27">
                  <c:v>Missouri</c:v>
                </c:pt>
                <c:pt idx="28">
                  <c:v>Georgia</c:v>
                </c:pt>
                <c:pt idx="29">
                  <c:v>New Jersey</c:v>
                </c:pt>
                <c:pt idx="30">
                  <c:v>Illinois</c:v>
                </c:pt>
                <c:pt idx="31">
                  <c:v>Arkansas</c:v>
                </c:pt>
                <c:pt idx="32">
                  <c:v>Louisiana</c:v>
                </c:pt>
                <c:pt idx="33">
                  <c:v>South Carolina</c:v>
                </c:pt>
                <c:pt idx="34">
                  <c:v>West Virginia</c:v>
                </c:pt>
                <c:pt idx="35">
                  <c:v>Maryland</c:v>
                </c:pt>
                <c:pt idx="36">
                  <c:v>Oklahoma</c:v>
                </c:pt>
                <c:pt idx="37">
                  <c:v>Oregon</c:v>
                </c:pt>
                <c:pt idx="38">
                  <c:v>Arizona</c:v>
                </c:pt>
                <c:pt idx="39">
                  <c:v>Nebraska</c:v>
                </c:pt>
                <c:pt idx="40">
                  <c:v>California</c:v>
                </c:pt>
                <c:pt idx="41">
                  <c:v>Montana</c:v>
                </c:pt>
                <c:pt idx="42">
                  <c:v>North Carolina</c:v>
                </c:pt>
                <c:pt idx="43">
                  <c:v>Colorado</c:v>
                </c:pt>
                <c:pt idx="44">
                  <c:v>Idaho</c:v>
                </c:pt>
                <c:pt idx="45">
                  <c:v>Nevada</c:v>
                </c:pt>
                <c:pt idx="46">
                  <c:v>Florida</c:v>
                </c:pt>
                <c:pt idx="47">
                  <c:v>New Mexico</c:v>
                </c:pt>
                <c:pt idx="48">
                  <c:v>Texas</c:v>
                </c:pt>
                <c:pt idx="49">
                  <c:v>Alaska</c:v>
                </c:pt>
                <c:pt idx="50">
                  <c:v>Wyoming</c:v>
                </c:pt>
              </c:strCache>
            </c:strRef>
          </c:cat>
          <c:val>
            <c:numRef>
              <c:f>Sheet1!$D$2:$D$52</c:f>
              <c:numCache>
                <c:formatCode>0.00</c:formatCode>
                <c:ptCount val="51"/>
                <c:pt idx="0">
                  <c:v>8.8600756347920004</c:v>
                </c:pt>
                <c:pt idx="1">
                  <c:v>8.9773161231192198</c:v>
                </c:pt>
                <c:pt idx="2">
                  <c:v>14.316533047029401</c:v>
                </c:pt>
                <c:pt idx="3">
                  <c:v>14.4311248169407</c:v>
                </c:pt>
                <c:pt idx="4">
                  <c:v>14.717617883168</c:v>
                </c:pt>
                <c:pt idx="5">
                  <c:v>14.8716387901258</c:v>
                </c:pt>
                <c:pt idx="6">
                  <c:v>14.9701681188041</c:v>
                </c:pt>
                <c:pt idx="7">
                  <c:v>15.3496556465804</c:v>
                </c:pt>
                <c:pt idx="8">
                  <c:v>16.274608350290499</c:v>
                </c:pt>
                <c:pt idx="9">
                  <c:v>16.2929283855382</c:v>
                </c:pt>
                <c:pt idx="10">
                  <c:v>16.486974008480601</c:v>
                </c:pt>
                <c:pt idx="11">
                  <c:v>16.512473393207301</c:v>
                </c:pt>
                <c:pt idx="12">
                  <c:v>16.6960388301734</c:v>
                </c:pt>
                <c:pt idx="13">
                  <c:v>17.2899114665144</c:v>
                </c:pt>
                <c:pt idx="14">
                  <c:v>17.468368598043401</c:v>
                </c:pt>
                <c:pt idx="15">
                  <c:v>17.542811431895899</c:v>
                </c:pt>
                <c:pt idx="16">
                  <c:v>17.641564655282099</c:v>
                </c:pt>
                <c:pt idx="17">
                  <c:v>18.013331734324701</c:v>
                </c:pt>
                <c:pt idx="18">
                  <c:v>18.3252738498832</c:v>
                </c:pt>
                <c:pt idx="19">
                  <c:v>18.547939891770181</c:v>
                </c:pt>
                <c:pt idx="20">
                  <c:v>18.645792499768501</c:v>
                </c:pt>
                <c:pt idx="21">
                  <c:v>18.7733386226652</c:v>
                </c:pt>
                <c:pt idx="22">
                  <c:v>18.847102829763099</c:v>
                </c:pt>
                <c:pt idx="23">
                  <c:v>18.991790483724401</c:v>
                </c:pt>
                <c:pt idx="24">
                  <c:v>19.1048490147286</c:v>
                </c:pt>
                <c:pt idx="25">
                  <c:v>19.130584532819501</c:v>
                </c:pt>
                <c:pt idx="26">
                  <c:v>19.3284367644798</c:v>
                </c:pt>
                <c:pt idx="27">
                  <c:v>19.6545460019872</c:v>
                </c:pt>
                <c:pt idx="28">
                  <c:v>20.385623229739789</c:v>
                </c:pt>
                <c:pt idx="29">
                  <c:v>20.404499945839699</c:v>
                </c:pt>
                <c:pt idx="30">
                  <c:v>20.417320256776701</c:v>
                </c:pt>
                <c:pt idx="31">
                  <c:v>20.56074641358218</c:v>
                </c:pt>
                <c:pt idx="32">
                  <c:v>20.777069290318799</c:v>
                </c:pt>
                <c:pt idx="33">
                  <c:v>20.847917973458198</c:v>
                </c:pt>
                <c:pt idx="34">
                  <c:v>20.886963271578001</c:v>
                </c:pt>
                <c:pt idx="35">
                  <c:v>20.91854304190538</c:v>
                </c:pt>
                <c:pt idx="36">
                  <c:v>21.7156507551183</c:v>
                </c:pt>
                <c:pt idx="37">
                  <c:v>21.736776661115702</c:v>
                </c:pt>
                <c:pt idx="38">
                  <c:v>21.890197094288698</c:v>
                </c:pt>
                <c:pt idx="39">
                  <c:v>22.174675552437701</c:v>
                </c:pt>
                <c:pt idx="40">
                  <c:v>23.259654397196709</c:v>
                </c:pt>
                <c:pt idx="41">
                  <c:v>23.356708502351001</c:v>
                </c:pt>
                <c:pt idx="42">
                  <c:v>23.419528451065599</c:v>
                </c:pt>
                <c:pt idx="43">
                  <c:v>24.169220988400301</c:v>
                </c:pt>
                <c:pt idx="44">
                  <c:v>24.588334322003099</c:v>
                </c:pt>
                <c:pt idx="45">
                  <c:v>24.86704377137718</c:v>
                </c:pt>
                <c:pt idx="46">
                  <c:v>25.701459376379081</c:v>
                </c:pt>
                <c:pt idx="47">
                  <c:v>26.267539150716399</c:v>
                </c:pt>
                <c:pt idx="48">
                  <c:v>27.8196088658725</c:v>
                </c:pt>
                <c:pt idx="49">
                  <c:v>30.460948176180001</c:v>
                </c:pt>
                <c:pt idx="50">
                  <c:v>31.011560503043501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4253184"/>
        <c:axId val="114267264"/>
      </c:barChart>
      <c:lineChart>
        <c:grouping val="standard"/>
        <c:varyColors val="0"/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strRef>
              <c:f>Sheet1!$A$2:$A$52</c:f>
              <c:strCache>
                <c:ptCount val="51"/>
                <c:pt idx="0">
                  <c:v>Massachusetts</c:v>
                </c:pt>
                <c:pt idx="1">
                  <c:v>Hawaii</c:v>
                </c:pt>
                <c:pt idx="2">
                  <c:v>Dist. of Columbia</c:v>
                </c:pt>
                <c:pt idx="3">
                  <c:v>Pennsylvania</c:v>
                </c:pt>
                <c:pt idx="4">
                  <c:v>Minnesota</c:v>
                </c:pt>
                <c:pt idx="5">
                  <c:v>Delaware</c:v>
                </c:pt>
                <c:pt idx="6">
                  <c:v>Connecticut</c:v>
                </c:pt>
                <c:pt idx="7">
                  <c:v>Vermont</c:v>
                </c:pt>
                <c:pt idx="8">
                  <c:v>Kentucky</c:v>
                </c:pt>
                <c:pt idx="9">
                  <c:v>New York</c:v>
                </c:pt>
                <c:pt idx="10">
                  <c:v>Iowa</c:v>
                </c:pt>
                <c:pt idx="11">
                  <c:v>Alabama</c:v>
                </c:pt>
                <c:pt idx="12">
                  <c:v>Michigan</c:v>
                </c:pt>
                <c:pt idx="13">
                  <c:v>Rhode Island</c:v>
                </c:pt>
                <c:pt idx="14">
                  <c:v>Indiana</c:v>
                </c:pt>
                <c:pt idx="15">
                  <c:v>Tennessee</c:v>
                </c:pt>
                <c:pt idx="16">
                  <c:v>Virginia</c:v>
                </c:pt>
                <c:pt idx="17">
                  <c:v>North Dakota</c:v>
                </c:pt>
                <c:pt idx="18">
                  <c:v>Ohio</c:v>
                </c:pt>
                <c:pt idx="19">
                  <c:v>Maine</c:v>
                </c:pt>
                <c:pt idx="20">
                  <c:v>Washington</c:v>
                </c:pt>
                <c:pt idx="21">
                  <c:v>Wisconsin</c:v>
                </c:pt>
                <c:pt idx="22">
                  <c:v>Kansas</c:v>
                </c:pt>
                <c:pt idx="23">
                  <c:v>New Hampshire</c:v>
                </c:pt>
                <c:pt idx="24">
                  <c:v>Mississippi</c:v>
                </c:pt>
                <c:pt idx="25">
                  <c:v>Utah</c:v>
                </c:pt>
                <c:pt idx="26">
                  <c:v>South Dakota</c:v>
                </c:pt>
                <c:pt idx="27">
                  <c:v>Missouri</c:v>
                </c:pt>
                <c:pt idx="28">
                  <c:v>Georgia</c:v>
                </c:pt>
                <c:pt idx="29">
                  <c:v>New Jersey</c:v>
                </c:pt>
                <c:pt idx="30">
                  <c:v>Illinois</c:v>
                </c:pt>
                <c:pt idx="31">
                  <c:v>Arkansas</c:v>
                </c:pt>
                <c:pt idx="32">
                  <c:v>Louisiana</c:v>
                </c:pt>
                <c:pt idx="33">
                  <c:v>South Carolina</c:v>
                </c:pt>
                <c:pt idx="34">
                  <c:v>West Virginia</c:v>
                </c:pt>
                <c:pt idx="35">
                  <c:v>Maryland</c:v>
                </c:pt>
                <c:pt idx="36">
                  <c:v>Oklahoma</c:v>
                </c:pt>
                <c:pt idx="37">
                  <c:v>Oregon</c:v>
                </c:pt>
                <c:pt idx="38">
                  <c:v>Arizona</c:v>
                </c:pt>
                <c:pt idx="39">
                  <c:v>Nebraska</c:v>
                </c:pt>
                <c:pt idx="40">
                  <c:v>California</c:v>
                </c:pt>
                <c:pt idx="41">
                  <c:v>Montana</c:v>
                </c:pt>
                <c:pt idx="42">
                  <c:v>North Carolina</c:v>
                </c:pt>
                <c:pt idx="43">
                  <c:v>Colorado</c:v>
                </c:pt>
                <c:pt idx="44">
                  <c:v>Idaho</c:v>
                </c:pt>
                <c:pt idx="45">
                  <c:v>Nevada</c:v>
                </c:pt>
                <c:pt idx="46">
                  <c:v>Florida</c:v>
                </c:pt>
                <c:pt idx="47">
                  <c:v>New Mexico</c:v>
                </c:pt>
                <c:pt idx="48">
                  <c:v>Texas</c:v>
                </c:pt>
                <c:pt idx="49">
                  <c:v>Alaska</c:v>
                </c:pt>
                <c:pt idx="50">
                  <c:v>Wyoming</c:v>
                </c:pt>
              </c:strCache>
            </c:strRef>
          </c:cat>
          <c:val>
            <c:numRef>
              <c:f>Sheet1!$E$2:$E$52</c:f>
              <c:numCache>
                <c:formatCode>0.00</c:formatCode>
                <c:ptCount val="51"/>
                <c:pt idx="0">
                  <c:v>20</c:v>
                </c:pt>
                <c:pt idx="1">
                  <c:v>20</c:v>
                </c:pt>
                <c:pt idx="2">
                  <c:v>20</c:v>
                </c:pt>
                <c:pt idx="3">
                  <c:v>20</c:v>
                </c:pt>
                <c:pt idx="4">
                  <c:v>20</c:v>
                </c:pt>
                <c:pt idx="5">
                  <c:v>20</c:v>
                </c:pt>
                <c:pt idx="6">
                  <c:v>20</c:v>
                </c:pt>
                <c:pt idx="7">
                  <c:v>20</c:v>
                </c:pt>
                <c:pt idx="8">
                  <c:v>20</c:v>
                </c:pt>
                <c:pt idx="9">
                  <c:v>20</c:v>
                </c:pt>
                <c:pt idx="10">
                  <c:v>20</c:v>
                </c:pt>
                <c:pt idx="11">
                  <c:v>20</c:v>
                </c:pt>
                <c:pt idx="12">
                  <c:v>20</c:v>
                </c:pt>
                <c:pt idx="13">
                  <c:v>20</c:v>
                </c:pt>
                <c:pt idx="14">
                  <c:v>20</c:v>
                </c:pt>
                <c:pt idx="15">
                  <c:v>20</c:v>
                </c:pt>
                <c:pt idx="16">
                  <c:v>20</c:v>
                </c:pt>
                <c:pt idx="17">
                  <c:v>20</c:v>
                </c:pt>
                <c:pt idx="18">
                  <c:v>20</c:v>
                </c:pt>
                <c:pt idx="19">
                  <c:v>20</c:v>
                </c:pt>
                <c:pt idx="20">
                  <c:v>20</c:v>
                </c:pt>
                <c:pt idx="21">
                  <c:v>20</c:v>
                </c:pt>
                <c:pt idx="22">
                  <c:v>20</c:v>
                </c:pt>
                <c:pt idx="23">
                  <c:v>20</c:v>
                </c:pt>
                <c:pt idx="24">
                  <c:v>20</c:v>
                </c:pt>
                <c:pt idx="25">
                  <c:v>20</c:v>
                </c:pt>
                <c:pt idx="26">
                  <c:v>20</c:v>
                </c:pt>
                <c:pt idx="27">
                  <c:v>20</c:v>
                </c:pt>
                <c:pt idx="28">
                  <c:v>20</c:v>
                </c:pt>
                <c:pt idx="29">
                  <c:v>20</c:v>
                </c:pt>
                <c:pt idx="30">
                  <c:v>20</c:v>
                </c:pt>
                <c:pt idx="31">
                  <c:v>20</c:v>
                </c:pt>
                <c:pt idx="32">
                  <c:v>20</c:v>
                </c:pt>
                <c:pt idx="33">
                  <c:v>20</c:v>
                </c:pt>
                <c:pt idx="34">
                  <c:v>20</c:v>
                </c:pt>
                <c:pt idx="35">
                  <c:v>20</c:v>
                </c:pt>
                <c:pt idx="36">
                  <c:v>20</c:v>
                </c:pt>
                <c:pt idx="37">
                  <c:v>20</c:v>
                </c:pt>
                <c:pt idx="38">
                  <c:v>20</c:v>
                </c:pt>
                <c:pt idx="39">
                  <c:v>20</c:v>
                </c:pt>
                <c:pt idx="40">
                  <c:v>20</c:v>
                </c:pt>
                <c:pt idx="41">
                  <c:v>20</c:v>
                </c:pt>
                <c:pt idx="42">
                  <c:v>20</c:v>
                </c:pt>
                <c:pt idx="43">
                  <c:v>20</c:v>
                </c:pt>
                <c:pt idx="44">
                  <c:v>20</c:v>
                </c:pt>
                <c:pt idx="45">
                  <c:v>20</c:v>
                </c:pt>
                <c:pt idx="46">
                  <c:v>20</c:v>
                </c:pt>
                <c:pt idx="47">
                  <c:v>20</c:v>
                </c:pt>
                <c:pt idx="48">
                  <c:v>20</c:v>
                </c:pt>
                <c:pt idx="49">
                  <c:v>20</c:v>
                </c:pt>
                <c:pt idx="50">
                  <c:v>20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4253184"/>
        <c:axId val="114267264"/>
      </c:lineChart>
      <c:catAx>
        <c:axId val="1142531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50">
                <a:latin typeface="+mn-lt"/>
                <a:cs typeface="Arial" panose="020B0604020202020204" pitchFamily="34" charset="0"/>
              </a:defRPr>
            </a:pPr>
            <a:endParaRPr lang="en-US"/>
          </a:p>
        </c:txPr>
        <c:crossAx val="114267264"/>
        <c:crosses val="autoZero"/>
        <c:auto val="1"/>
        <c:lblAlgn val="ctr"/>
        <c:lblOffset val="100"/>
        <c:noMultiLvlLbl val="0"/>
      </c:catAx>
      <c:valAx>
        <c:axId val="114267264"/>
        <c:scaling>
          <c:orientation val="minMax"/>
          <c:max val="50"/>
          <c:min val="0"/>
        </c:scaling>
        <c:delete val="0"/>
        <c:axPos val="l"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800" b="1">
                <a:latin typeface="+mn-lt"/>
                <a:cs typeface="Arial" panose="020B0604020202020204" pitchFamily="34" charset="0"/>
              </a:defRPr>
            </a:pPr>
            <a:endParaRPr lang="en-US"/>
          </a:p>
        </c:txPr>
        <c:crossAx val="114253184"/>
        <c:crosses val="autoZero"/>
        <c:crossBetween val="between"/>
        <c:majorUnit val="10"/>
      </c:valAx>
    </c:plotArea>
    <c:legend>
      <c:legendPos val="t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16916940613735301"/>
          <c:y val="0.103616817471808"/>
          <c:w val="0.66461584921885097"/>
          <c:h val="8.9114153913516306E-2"/>
        </c:manualLayout>
      </c:layout>
      <c:overlay val="0"/>
      <c:txPr>
        <a:bodyPr/>
        <a:lstStyle/>
        <a:p>
          <a:pPr>
            <a:defRPr sz="1800" b="1">
              <a:latin typeface="+mn-lt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2039224263634E-2"/>
          <c:y val="0.110173659086186"/>
          <c:w val="0.97294648456553601"/>
          <c:h val="0.8536426157520979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Less than 100% poverty</c:v>
                </c:pt>
              </c:strCache>
            </c:strRef>
          </c:tx>
          <c:spPr>
            <a:solidFill>
              <a:srgbClr val="002060"/>
            </a:solidFill>
            <a:ln w="9525">
              <a:solidFill>
                <a:schemeClr val="accent1">
                  <a:lumMod val="50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  <c:spPr>
              <a:solidFill>
                <a:srgbClr val="002060"/>
              </a:solidFill>
              <a:ln w="9525" cmpd="sng">
                <a:solidFill>
                  <a:schemeClr val="accent1">
                    <a:lumMod val="50000"/>
                  </a:schemeClr>
                </a:solidFill>
              </a:ln>
            </c:spPr>
          </c:dPt>
          <c:cat>
            <c:strRef>
              <c:f>Sheet1!$A$2:$A$3</c:f>
              <c:strCache>
                <c:ptCount val="2"/>
                <c:pt idx="0">
                  <c:v>Underinsured</c:v>
                </c:pt>
                <c:pt idx="1">
                  <c:v>Uninsured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50</c:v>
                </c:pt>
                <c:pt idx="1">
                  <c:v>37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100%–137% poverty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Underinsured</c:v>
                </c:pt>
                <c:pt idx="1">
                  <c:v>Uninsured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13</c:v>
                </c:pt>
                <c:pt idx="1">
                  <c:v>13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138%–199% poverty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Underinsured</c:v>
                </c:pt>
                <c:pt idx="1">
                  <c:v>Uninsured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18</c:v>
                </c:pt>
                <c:pt idx="1">
                  <c:v>15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200%–399% poverty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Underinsured</c:v>
                </c:pt>
                <c:pt idx="1">
                  <c:v>Uninsured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13</c:v>
                </c:pt>
                <c:pt idx="1">
                  <c:v>24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400% poverty or more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accent1">
                  <a:lumMod val="50000"/>
                </a:schemeClr>
              </a:solidFill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Underinsured</c:v>
                </c:pt>
                <c:pt idx="1">
                  <c:v>Uninsured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5</c:v>
                </c:pt>
                <c:pt idx="1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170951040"/>
        <c:axId val="170945152"/>
      </c:barChart>
      <c:valAx>
        <c:axId val="170945152"/>
        <c:scaling>
          <c:orientation val="minMax"/>
          <c:max val="100"/>
        </c:scaling>
        <c:delete val="1"/>
        <c:axPos val="b"/>
        <c:numFmt formatCode="General" sourceLinked="1"/>
        <c:majorTickMark val="out"/>
        <c:minorTickMark val="none"/>
        <c:tickLblPos val="nextTo"/>
        <c:crossAx val="170951040"/>
        <c:crosses val="autoZero"/>
        <c:crossBetween val="between"/>
      </c:valAx>
      <c:catAx>
        <c:axId val="17095104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70945152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"/>
          <c:y val="0"/>
          <c:w val="1"/>
          <c:h val="0.145580871578389"/>
        </c:manualLayout>
      </c:layout>
      <c:overlay val="0"/>
      <c:txPr>
        <a:bodyPr/>
        <a:lstStyle/>
        <a:p>
          <a:pPr>
            <a:defRPr sz="1800" b="1" baseline="0">
              <a:latin typeface="Calibri" panose="020F0502020204030204" pitchFamily="34" charset="0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0.08929</cdr:x>
      <cdr:y>0.33757</cdr:y>
    </cdr:from>
    <cdr:to>
      <cdr:x>0.66581</cdr:x>
      <cdr:y>0.40871</cdr:y>
    </cdr:to>
    <cdr:sp macro="" textlink="">
      <cdr:nvSpPr>
        <cdr:cNvPr id="2" name="TextBox 6"/>
        <cdr:cNvSpPr txBox="1"/>
      </cdr:nvSpPr>
      <cdr:spPr>
        <a:xfrm xmlns:a="http://schemas.openxmlformats.org/drawingml/2006/main">
          <a:off x="762037" y="1752597"/>
          <a:ext cx="4920252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b="1" dirty="0" smtClean="0">
              <a:solidFill>
                <a:prstClr val="black"/>
              </a:solidFill>
              <a:cs typeface="Arial" pitchFamily="34" charset="0"/>
            </a:rPr>
            <a:t>National average (2012): 12%</a:t>
          </a:r>
          <a:endParaRPr lang="en-US" sz="1800" b="1" dirty="0">
            <a:solidFill>
              <a:prstClr val="black"/>
            </a:solidFill>
            <a:cs typeface="Arial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0.03604</cdr:x>
      <cdr:y>0.01603</cdr:y>
    </cdr:from>
    <cdr:to>
      <cdr:x>0.90991</cdr:x>
      <cdr:y>0.09616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04800" y="76200"/>
          <a:ext cx="73914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0.08559</cdr:x>
      <cdr:y>0.4435</cdr:y>
    </cdr:from>
    <cdr:to>
      <cdr:x>0.51108</cdr:x>
      <cdr:y>0.51525</cdr:y>
    </cdr:to>
    <cdr:sp macro="" textlink="">
      <cdr:nvSpPr>
        <cdr:cNvPr id="2" name="TextBox 6"/>
        <cdr:cNvSpPr txBox="1"/>
      </cdr:nvSpPr>
      <cdr:spPr>
        <a:xfrm xmlns:a="http://schemas.openxmlformats.org/drawingml/2006/main">
          <a:off x="770306" y="2283080"/>
          <a:ext cx="3829371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 anchor="b" anchorCtr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b="1" dirty="0" smtClean="0">
              <a:solidFill>
                <a:prstClr val="black"/>
              </a:solidFill>
              <a:cs typeface="Arial" pitchFamily="34" charset="0"/>
            </a:rPr>
            <a:t>National </a:t>
          </a:r>
          <a:r>
            <a:rPr lang="en-US" b="1" dirty="0">
              <a:solidFill>
                <a:prstClr val="black"/>
              </a:solidFill>
              <a:cs typeface="Arial" pitchFamily="34" charset="0"/>
            </a:rPr>
            <a:t>a</a:t>
          </a:r>
          <a:r>
            <a:rPr lang="en-US" b="1" dirty="0" smtClean="0">
              <a:solidFill>
                <a:prstClr val="black"/>
              </a:solidFill>
              <a:cs typeface="Arial" pitchFamily="34" charset="0"/>
            </a:rPr>
            <a:t>verage (2012): 20%</a:t>
          </a:r>
          <a:endParaRPr lang="en-US" b="1" dirty="0">
            <a:solidFill>
              <a:prstClr val="black"/>
            </a:solidFill>
            <a:cs typeface="Arial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093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6" y="0"/>
            <a:ext cx="2971800" cy="47093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357034A0-A556-47A4-B76C-E3D32AE63D5E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46074"/>
            <a:ext cx="2971800" cy="470932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6" y="8946074"/>
            <a:ext cx="2971800" cy="470932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C419380D-5A72-4B0E-BB30-3FD63BFE0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3673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093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6" y="0"/>
            <a:ext cx="2971800" cy="47093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EE91B50-599A-4461-BD10-99B7EA89A27B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74738" y="706438"/>
            <a:ext cx="4708525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56"/>
            <a:ext cx="5486400" cy="4238387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46074"/>
            <a:ext cx="2971800" cy="470932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6" y="8946074"/>
            <a:ext cx="2971800" cy="470932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0490D758-13AE-42C0-A8A7-ACFEB0B2A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398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15614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en-US" dirty="0" smtClean="0"/>
          </a:p>
        </p:txBody>
      </p:sp>
      <p:sp>
        <p:nvSpPr>
          <p:cNvPr id="1065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CC542A-2124-48EB-971F-E51FDB7A5FD7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8565299-4973-4F30-ABE2-CDC44D270B45}" type="slidenum">
              <a:rPr lang="en-US" smtClean="0">
                <a:solidFill>
                  <a:prstClr val="black"/>
                </a:solidFill>
                <a:latin typeface="Calibri"/>
              </a:rPr>
              <a:pPr>
                <a:defRPr/>
              </a:pPr>
              <a:t>13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19794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FFC2-A3E7-4736-A433-CDE1EEDE0729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1F3AF-1B11-4CB1-94CF-33ED2BE22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595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FFC2-A3E7-4736-A433-CDE1EEDE0729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1F3AF-1B11-4CB1-94CF-33ED2BE22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077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FFC2-A3E7-4736-A433-CDE1EEDE0729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1F3AF-1B11-4CB1-94CF-33ED2BE22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0140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6544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030C5-6457-4E4C-A94A-68E18ABC27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9D191-7308-48E2-BBAA-A9CE4F3270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4369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030C5-6457-4E4C-A94A-68E18ABC27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9D191-7308-48E2-BBAA-A9CE4F3270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5278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030C5-6457-4E4C-A94A-68E18ABC27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9D191-7308-48E2-BBAA-A9CE4F3270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4651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030C5-6457-4E4C-A94A-68E18ABC27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9D191-7308-48E2-BBAA-A9CE4F3270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1006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030C5-6457-4E4C-A94A-68E18ABC27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9D191-7308-48E2-BBAA-A9CE4F3270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2049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030C5-6457-4E4C-A94A-68E18ABC27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9D191-7308-48E2-BBAA-A9CE4F3270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3728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030C5-6457-4E4C-A94A-68E18ABC27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9D191-7308-48E2-BBAA-A9CE4F3270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344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FFC2-A3E7-4736-A433-CDE1EEDE0729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1F3AF-1B11-4CB1-94CF-33ED2BE22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4977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030C5-6457-4E4C-A94A-68E18ABC27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9D191-7308-48E2-BBAA-A9CE4F3270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4970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030C5-6457-4E4C-A94A-68E18ABC27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9D191-7308-48E2-BBAA-A9CE4F3270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7264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030C5-6457-4E4C-A94A-68E18ABC27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9D191-7308-48E2-BBAA-A9CE4F3270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4553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030C5-6457-4E4C-A94A-68E18ABC27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9D191-7308-48E2-BBAA-A9CE4F3270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9390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23CC1-4ADB-40D4-9D42-515EB97C2D0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F22AC-B47C-477E-ADF5-966AA51C40C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8763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23CC1-4ADB-40D4-9D42-515EB97C2D0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F22AC-B47C-477E-ADF5-966AA51C40C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6917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23CC1-4ADB-40D4-9D42-515EB97C2D0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F22AC-B47C-477E-ADF5-966AA51C40C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26056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23CC1-4ADB-40D4-9D42-515EB97C2D0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F22AC-B47C-477E-ADF5-966AA51C40C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293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23CC1-4ADB-40D4-9D42-515EB97C2D0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F22AC-B47C-477E-ADF5-966AA51C40C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2254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23CC1-4ADB-40D4-9D42-515EB97C2D0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F22AC-B47C-477E-ADF5-966AA51C40C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892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FFC2-A3E7-4736-A433-CDE1EEDE0729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1F3AF-1B11-4CB1-94CF-33ED2BE22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126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23CC1-4ADB-40D4-9D42-515EB97C2D0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F22AC-B47C-477E-ADF5-966AA51C40C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37353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23CC1-4ADB-40D4-9D42-515EB97C2D0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F22AC-B47C-477E-ADF5-966AA51C40C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5596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23CC1-4ADB-40D4-9D42-515EB97C2D0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F22AC-B47C-477E-ADF5-966AA51C40C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73974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23CC1-4ADB-40D4-9D42-515EB97C2D0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F22AC-B47C-477E-ADF5-966AA51C40C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50955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23CC1-4ADB-40D4-9D42-515EB97C2D0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F22AC-B47C-477E-ADF5-966AA51C40C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004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FFC2-A3E7-4736-A433-CDE1EEDE0729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1F3AF-1B11-4CB1-94CF-33ED2BE22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742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FFC2-A3E7-4736-A433-CDE1EEDE0729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1F3AF-1B11-4CB1-94CF-33ED2BE22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478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FFC2-A3E7-4736-A433-CDE1EEDE0729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1F3AF-1B11-4CB1-94CF-33ED2BE22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719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FFC2-A3E7-4736-A433-CDE1EEDE0729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1F3AF-1B11-4CB1-94CF-33ED2BE22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184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FFC2-A3E7-4736-A433-CDE1EEDE0729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1F3AF-1B11-4CB1-94CF-33ED2BE22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3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FFC2-A3E7-4736-A433-CDE1EEDE0729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1F3AF-1B11-4CB1-94CF-33ED2BE22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374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7FFC2-A3E7-4736-A433-CDE1EEDE0729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1F3AF-1B11-4CB1-94CF-33ED2BE22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784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79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030C5-6457-4E4C-A94A-68E18ABC27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9D191-7308-48E2-BBAA-A9CE4F3270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910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23CC1-4ADB-40D4-9D42-515EB97C2D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3/25/2014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F22AC-B47C-477E-ADF5-966AA51C40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419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9.xml"/><Relationship Id="rId4" Type="http://schemas.openxmlformats.org/officeDocument/2006/relationships/image" Target="file:///C:\Users\jlippa\Documents\SugarSync%20Shared%20Folders\David%20Radley\CMWF\PROJECTS\State%20Access%20and%20Affordability%20Report\Maps\map_baseline.em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 anchor="t" anchorCtr="1">
            <a:noAutofit/>
          </a:bodyPr>
          <a:lstStyle/>
          <a:p>
            <a:r>
              <a:rPr lang="en-US" sz="2000" b="1" dirty="0" smtClean="0">
                <a:cs typeface="Arial" pitchFamily="34" charset="0"/>
              </a:rPr>
              <a:t>Exhibit ES-1. Summary Highlights: National and State-Level Estimates, </a:t>
            </a:r>
            <a:br>
              <a:rPr lang="en-US" sz="2000" b="1" dirty="0" smtClean="0">
                <a:cs typeface="Arial" pitchFamily="34" charset="0"/>
              </a:rPr>
            </a:br>
            <a:r>
              <a:rPr lang="en-US" sz="2000" b="1" dirty="0" smtClean="0">
                <a:cs typeface="Arial" pitchFamily="34" charset="0"/>
              </a:rPr>
              <a:t>Under-65 Population</a:t>
            </a:r>
            <a:endParaRPr lang="en-US" sz="2000" b="1" dirty="0"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0882356"/>
              </p:ext>
            </p:extLst>
          </p:nvPr>
        </p:nvGraphicFramePr>
        <p:xfrm>
          <a:off x="457200" y="1313967"/>
          <a:ext cx="8229600" cy="4020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6030"/>
                <a:gridCol w="1351129"/>
                <a:gridCol w="1392071"/>
                <a:gridCol w="1310185"/>
                <a:gridCol w="1310185"/>
              </a:tblGrid>
              <a:tr h="442509">
                <a:tc>
                  <a:txBody>
                    <a:bodyPr/>
                    <a:lstStyle/>
                    <a:p>
                      <a:endParaRPr lang="en-US" sz="18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Arial" panose="020B0604020202020204" pitchFamily="34" charset="0"/>
                        </a:rPr>
                        <a:t>People</a:t>
                      </a:r>
                      <a:endParaRPr lang="en-US" sz="18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Arial" panose="020B0604020202020204" pitchFamily="34" charset="0"/>
                        </a:rPr>
                        <a:t>Percent of population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dirty="0">
                        <a:latin typeface="+mn-lt"/>
                        <a:cs typeface="Arial" pitchFamily="34" charset="0"/>
                      </a:endParaRP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b="1" dirty="0">
                        <a:latin typeface="+mn-lt"/>
                        <a:cs typeface="Arial" pitchFamily="34" charset="0"/>
                      </a:endParaRPr>
                    </a:p>
                  </a:txBody>
                  <a:tcPr anchor="b"/>
                </a:tc>
              </a:tr>
              <a:tr h="776691">
                <a:tc>
                  <a:txBody>
                    <a:bodyPr/>
                    <a:lstStyle/>
                    <a:p>
                      <a:endParaRPr lang="en-US" sz="18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Arial" panose="020B0604020202020204" pitchFamily="34" charset="0"/>
                        </a:rPr>
                        <a:t>Millions 2012</a:t>
                      </a:r>
                      <a:endParaRPr lang="en-US" sz="18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Arial" panose="020B0604020202020204" pitchFamily="34" charset="0"/>
                        </a:rPr>
                        <a:t>National 2012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Arial" panose="020B0604020202020204" pitchFamily="34" charset="0"/>
                        </a:rPr>
                        <a:t>Lowest state</a:t>
                      </a:r>
                      <a:r>
                        <a:rPr lang="en-US" sz="1800" b="1" baseline="0" dirty="0" smtClean="0"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endParaRPr lang="en-US" sz="18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Arial" panose="020B0604020202020204" pitchFamily="34" charset="0"/>
                        </a:rPr>
                        <a:t>Highest state</a:t>
                      </a:r>
                      <a:endParaRPr lang="en-US" sz="18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72033">
                <a:tc>
                  <a:txBody>
                    <a:bodyPr/>
                    <a:lstStyle/>
                    <a:p>
                      <a:r>
                        <a:rPr lang="en-US" sz="1800" b="1" baseline="0" dirty="0" smtClean="0">
                          <a:latin typeface="+mn-lt"/>
                          <a:cs typeface="Arial" panose="020B0604020202020204" pitchFamily="34" charset="0"/>
                        </a:rPr>
                        <a:t>Total: Insured but underinsured* </a:t>
                      </a:r>
                      <a:br>
                        <a:rPr lang="en-US" sz="1800" b="1" baseline="0" dirty="0" smtClean="0">
                          <a:latin typeface="+mn-lt"/>
                          <a:cs typeface="Arial" panose="020B0604020202020204" pitchFamily="34" charset="0"/>
                        </a:rPr>
                      </a:br>
                      <a:r>
                        <a:rPr lang="en-US" sz="1800" b="1" baseline="0" dirty="0" smtClean="0">
                          <a:latin typeface="+mn-lt"/>
                          <a:cs typeface="Arial" panose="020B0604020202020204" pitchFamily="34" charset="0"/>
                        </a:rPr>
                        <a:t>or uninsured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 smtClean="0">
                          <a:latin typeface="+mn-lt"/>
                          <a:cs typeface="Arial" pitchFamily="34" charset="0"/>
                        </a:rPr>
                        <a:t>79.0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 smtClean="0">
                          <a:latin typeface="+mn-lt"/>
                          <a:cs typeface="Arial" pitchFamily="34" charset="0"/>
                        </a:rPr>
                        <a:t>29.5%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 smtClean="0">
                          <a:latin typeface="+mn-lt"/>
                          <a:cs typeface="Arial" pitchFamily="34" charset="0"/>
                        </a:rPr>
                        <a:t>14%</a:t>
                      </a:r>
                      <a:endParaRPr lang="en-US" sz="1800" b="1" u="sng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 smtClean="0">
                          <a:latin typeface="+mn-lt"/>
                          <a:cs typeface="Arial" pitchFamily="34" charset="0"/>
                        </a:rPr>
                        <a:t>38%</a:t>
                      </a:r>
                      <a:endParaRPr lang="en-US" sz="1800" b="1" u="sng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182880" lvl="1" algn="l"/>
                      <a:r>
                        <a:rPr lang="en-US" sz="1800" b="1" baseline="0" dirty="0" smtClean="0">
                          <a:latin typeface="+mn-lt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sz="1800" b="1" dirty="0" smtClean="0">
                          <a:latin typeface="+mn-lt"/>
                          <a:cs typeface="Arial" panose="020B0604020202020204" pitchFamily="34" charset="0"/>
                        </a:rPr>
                        <a:t>nsured</a:t>
                      </a:r>
                      <a:r>
                        <a:rPr lang="en-US" sz="1800" b="1" baseline="0" dirty="0" smtClean="0"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1" dirty="0" smtClean="0">
                          <a:latin typeface="+mn-lt"/>
                          <a:cs typeface="Arial" panose="020B0604020202020204" pitchFamily="34" charset="0"/>
                        </a:rPr>
                        <a:t>but </a:t>
                      </a:r>
                      <a:r>
                        <a:rPr lang="en-US" sz="1800" b="1" smtClean="0">
                          <a:latin typeface="+mn-lt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800" b="1" smtClean="0">
                          <a:latin typeface="+mn-lt"/>
                          <a:cs typeface="Arial" panose="020B0604020202020204" pitchFamily="34" charset="0"/>
                        </a:rPr>
                      </a:br>
                      <a:r>
                        <a:rPr lang="en-US" sz="1800" b="1" smtClean="0">
                          <a:latin typeface="+mn-lt"/>
                          <a:cs typeface="Arial" panose="020B0604020202020204" pitchFamily="34" charset="0"/>
                        </a:rPr>
                        <a:t>underinsured</a:t>
                      </a:r>
                      <a:endParaRPr lang="en-US" sz="18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Arial" pitchFamily="34" charset="0"/>
                        </a:rPr>
                        <a:t>31.7</a:t>
                      </a:r>
                      <a:endParaRPr lang="en-US" sz="1800" b="1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Arial" pitchFamily="34" charset="0"/>
                        </a:rPr>
                        <a:t>11.8%</a:t>
                      </a:r>
                      <a:endParaRPr lang="en-US" sz="1800" b="1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Arial" pitchFamily="34" charset="0"/>
                        </a:rPr>
                        <a:t>8%</a:t>
                      </a:r>
                      <a:endParaRPr lang="en-US" sz="1800" b="1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Arial" pitchFamily="34" charset="0"/>
                        </a:rPr>
                        <a:t>17%</a:t>
                      </a:r>
                      <a:endParaRPr lang="en-US" sz="1800" b="1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2509">
                <a:tc>
                  <a:txBody>
                    <a:bodyPr/>
                    <a:lstStyle/>
                    <a:p>
                      <a:pPr marL="182880" lvl="0" algn="l"/>
                      <a:r>
                        <a:rPr lang="en-US" sz="1800" b="1" baseline="0" dirty="0" smtClean="0">
                          <a:latin typeface="+mn-lt"/>
                          <a:cs typeface="Arial" panose="020B0604020202020204" pitchFamily="34" charset="0"/>
                        </a:rPr>
                        <a:t>U</a:t>
                      </a:r>
                      <a:r>
                        <a:rPr lang="en-US" sz="1800" b="1" dirty="0" smtClean="0">
                          <a:latin typeface="+mn-lt"/>
                          <a:cs typeface="Arial" panose="020B0604020202020204" pitchFamily="34" charset="0"/>
                        </a:rPr>
                        <a:t>ninsured</a:t>
                      </a:r>
                      <a:endParaRPr lang="en-US" sz="18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Arial" pitchFamily="34" charset="0"/>
                        </a:rPr>
                        <a:t>47.3</a:t>
                      </a:r>
                      <a:endParaRPr lang="en-US" sz="1800" b="1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Arial" pitchFamily="34" charset="0"/>
                        </a:rPr>
                        <a:t>17.7%</a:t>
                      </a:r>
                      <a:endParaRPr lang="en-US" sz="1800" b="1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Arial" pitchFamily="34" charset="0"/>
                        </a:rPr>
                        <a:t>4%</a:t>
                      </a:r>
                      <a:endParaRPr lang="en-US" sz="1800" b="1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Arial" pitchFamily="34" charset="0"/>
                        </a:rPr>
                        <a:t>27%</a:t>
                      </a:r>
                      <a:endParaRPr lang="en-US" sz="1800" b="1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00491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latin typeface="+mn-lt"/>
                          <a:cs typeface="Arial" panose="020B0604020202020204" pitchFamily="34" charset="0"/>
                        </a:rPr>
                        <a:t>Premium</a:t>
                      </a:r>
                      <a:r>
                        <a:rPr lang="en-US" sz="1800" b="1" baseline="0" dirty="0" smtClean="0">
                          <a:latin typeface="+mn-lt"/>
                          <a:cs typeface="Arial" panose="020B0604020202020204" pitchFamily="34" charset="0"/>
                        </a:rPr>
                        <a:t>s </a:t>
                      </a:r>
                      <a:r>
                        <a:rPr lang="en-US" sz="1800" b="1" dirty="0" smtClean="0">
                          <a:latin typeface="+mn-lt"/>
                          <a:cs typeface="Arial" panose="020B0604020202020204" pitchFamily="34" charset="0"/>
                        </a:rPr>
                        <a:t>exceed </a:t>
                      </a:r>
                      <a:br>
                        <a:rPr lang="en-US" sz="1800" b="1" dirty="0" smtClean="0">
                          <a:latin typeface="+mn-lt"/>
                          <a:cs typeface="Arial" panose="020B0604020202020204" pitchFamily="34" charset="0"/>
                        </a:rPr>
                      </a:br>
                      <a:r>
                        <a:rPr lang="en-US" sz="1800" b="1" dirty="0" smtClean="0">
                          <a:latin typeface="+mn-lt"/>
                          <a:cs typeface="Arial" panose="020B0604020202020204" pitchFamily="34" charset="0"/>
                        </a:rPr>
                        <a:t>ACA</a:t>
                      </a:r>
                      <a:r>
                        <a:rPr lang="en-US" sz="1800" b="1" baseline="0" dirty="0" smtClean="0"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1" dirty="0" smtClean="0">
                          <a:latin typeface="+mn-lt"/>
                          <a:cs typeface="Arial" panose="020B0604020202020204" pitchFamily="34" charset="0"/>
                        </a:rPr>
                        <a:t>thresholds**</a:t>
                      </a:r>
                      <a:endParaRPr lang="en-US" sz="18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Arial" pitchFamily="34" charset="0"/>
                        </a:rPr>
                        <a:t>29.2</a:t>
                      </a:r>
                      <a:endParaRPr lang="en-US" sz="1800" b="1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Arial" pitchFamily="34" charset="0"/>
                        </a:rPr>
                        <a:t>10.9%</a:t>
                      </a:r>
                      <a:endParaRPr lang="en-US" sz="1800" b="1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Arial" pitchFamily="34" charset="0"/>
                        </a:rPr>
                        <a:t>7%</a:t>
                      </a:r>
                      <a:endParaRPr lang="en-US" sz="1800" b="1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Arial" pitchFamily="34" charset="0"/>
                        </a:rPr>
                        <a:t>14%</a:t>
                      </a:r>
                      <a:endParaRPr lang="en-US" sz="1800" b="1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200" y="5984671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cs typeface="Arial" panose="020B0604020202020204" pitchFamily="34" charset="0"/>
              </a:rPr>
              <a:t>* Underinsured defined as insured in household that spent 10% or more of income on medical care (excluding premiums) or 5% or more if income under </a:t>
            </a:r>
            <a:r>
              <a:rPr lang="en-US" sz="1200" dirty="0">
                <a:cs typeface="Arial" pitchFamily="34" charset="0"/>
              </a:rPr>
              <a:t>200% </a:t>
            </a:r>
            <a:r>
              <a:rPr lang="en-US" sz="1200" dirty="0" smtClean="0">
                <a:cs typeface="Arial" panose="020B0604020202020204" pitchFamily="34" charset="0"/>
              </a:rPr>
              <a:t>poverty.</a:t>
            </a:r>
          </a:p>
          <a:p>
            <a:r>
              <a:rPr lang="en-US" sz="1200" dirty="0" smtClean="0">
                <a:cs typeface="Arial" panose="020B0604020202020204" pitchFamily="34" charset="0"/>
              </a:rPr>
              <a:t>** Affordable Care Act thresholds </a:t>
            </a:r>
            <a:r>
              <a:rPr lang="en-US" sz="1200" dirty="0">
                <a:cs typeface="Arial" pitchFamily="34" charset="0"/>
              </a:rPr>
              <a:t>refers to the </a:t>
            </a:r>
            <a:r>
              <a:rPr lang="en-US" sz="1200" dirty="0" smtClean="0">
                <a:cs typeface="Arial" pitchFamily="34" charset="0"/>
              </a:rPr>
              <a:t>maximum premium </a:t>
            </a:r>
            <a:r>
              <a:rPr lang="en-US" sz="1200" dirty="0">
                <a:cs typeface="Arial" pitchFamily="34" charset="0"/>
              </a:rPr>
              <a:t>contribution as a share of income </a:t>
            </a:r>
            <a:r>
              <a:rPr lang="en-US" sz="1200" dirty="0" smtClean="0">
                <a:cs typeface="Arial" pitchFamily="34" charset="0"/>
              </a:rPr>
              <a:t>in marketplaces or Medicaid.</a:t>
            </a:r>
          </a:p>
          <a:p>
            <a:r>
              <a:rPr lang="en-US" sz="1200" dirty="0" smtClean="0">
                <a:cs typeface="Arial" pitchFamily="34" charset="0"/>
              </a:rPr>
              <a:t>Data source: March 2012 and 2013 Current Population Surveys.</a:t>
            </a:r>
            <a:endParaRPr lang="en-US" sz="12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97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" name="Table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4129641"/>
              </p:ext>
            </p:extLst>
          </p:nvPr>
        </p:nvGraphicFramePr>
        <p:xfrm>
          <a:off x="228600" y="5334000"/>
          <a:ext cx="8229600" cy="457200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sym typeface="Monotype Sorts" charset="2"/>
                        </a:rPr>
                        <a:t>Four levels of cost-sharing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sym typeface="Monotype Sorts" charset="2"/>
                        </a:rPr>
                        <a:t>: 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Bronze:    actuarial value: 60%       Silver:        actuarial value: 70%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                                                Gold:       actuarial value: 80%        Platinum:  actuarial value: 90%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547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1440"/>
            <a:ext cx="9140825" cy="731838"/>
          </a:xfrm>
          <a:noFill/>
        </p:spPr>
        <p:txBody>
          <a:bodyPr anchor="t" anchorCtr="1"/>
          <a:lstStyle/>
          <a:p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Exhibit 9. Premium Tax Credits and Cost-Sharing Protections</a:t>
            </a:r>
            <a:b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Under the Affordable Care Act </a:t>
            </a:r>
          </a:p>
        </p:txBody>
      </p:sp>
      <p:graphicFrame>
        <p:nvGraphicFramePr>
          <p:cNvPr id="5123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769029026"/>
              </p:ext>
            </p:extLst>
          </p:nvPr>
        </p:nvGraphicFramePr>
        <p:xfrm>
          <a:off x="152400" y="944880"/>
          <a:ext cx="8839200" cy="4236720"/>
        </p:xfrm>
        <a:graphic>
          <a:graphicData uri="http://schemas.openxmlformats.org/drawingml/2006/table">
            <a:tbl>
              <a:tblPr/>
              <a:tblGrid>
                <a:gridCol w="1676400"/>
                <a:gridCol w="2133600"/>
                <a:gridCol w="1828800"/>
                <a:gridCol w="1524000"/>
                <a:gridCol w="1676400"/>
              </a:tblGrid>
              <a:tr h="5791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FPL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Income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Premium contribution as a share of income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Out-of-pocket  limits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Actuarial value: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if in Silver plan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&lt;100%</a:t>
                      </a:r>
                    </a:p>
                  </a:txBody>
                  <a:tcPr marL="320040" marR="3200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S: &lt;$11,490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F: &lt;$23,550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0% (Medicaid)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$0 (Medicaid)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100% (Medicaid)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100%–132%</a:t>
                      </a:r>
                    </a:p>
                  </a:txBody>
                  <a:tcPr marL="320040" marR="3200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S: $11,490 – &lt;$15,282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F: $23,550 – &lt;$31,322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2%, or 0% if Medicaid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S: $2,250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F: $4,500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94%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133%–149%</a:t>
                      </a:r>
                    </a:p>
                  </a:txBody>
                  <a:tcPr marL="320040" marR="3200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S: $15,282 – &lt;$17,235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F: $31,322 – &lt;$35,325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3.0%–4.0%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94%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150%–199%</a:t>
                      </a:r>
                    </a:p>
                  </a:txBody>
                  <a:tcPr marL="320040" marR="3200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S: $17,235 – &lt;$22,980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F: $35,325 – &lt;$47,100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4.0%–6.3%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87%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200%–249%</a:t>
                      </a:r>
                    </a:p>
                  </a:txBody>
                  <a:tcPr marL="320040" marR="3200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S: $22,980 – &lt;$28,725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F: $47,100 – &lt;$58,875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6.3%–8.05%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S: $5,200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F: $10,400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73%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250%–299%</a:t>
                      </a:r>
                    </a:p>
                  </a:txBody>
                  <a:tcPr marL="320040" marR="3200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S: $28,725 – &lt;$34,470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F: $58,875 – &lt;$70,650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8.05%–9.5%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S: $6,350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F: $12,700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70%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300%–399%</a:t>
                      </a:r>
                    </a:p>
                  </a:txBody>
                  <a:tcPr marL="320040" marR="3200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S: $34,470 – &lt;$45,960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F: $70,650 – &lt;$94,200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9.5%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70%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400%+</a:t>
                      </a:r>
                    </a:p>
                  </a:txBody>
                  <a:tcPr marL="320040" marR="3200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S: $45,960+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F: $94,200+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—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—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5525" name="Text Box 6"/>
          <p:cNvSpPr txBox="1">
            <a:spLocks noChangeArrowheads="1"/>
          </p:cNvSpPr>
          <p:nvPr/>
        </p:nvSpPr>
        <p:spPr bwMode="auto">
          <a:xfrm>
            <a:off x="67736" y="5985932"/>
            <a:ext cx="86190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Note: FPL refers to 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federal poverty level as of 2013. 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Actuarial values are the average percent of medical costs covered by a health plan. 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Premium 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cost-sharing credits are for silver 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plan. Out-of-pocket limits 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2014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b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Source: Commonwealth 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Fund Health Reform Resource Center: What’s in the Affordable Care Act? (PL 111-148 and 111-152), 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http</a:t>
            </a:r>
            <a:r>
              <a:rPr lang="en-US" sz="12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://www.commonwealthfund.org/Health-Reform/Health-Reform-Resource.aspx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8526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1193" y="6172200"/>
            <a:ext cx="88542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Note: </a:t>
            </a: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Affordable 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Care Act </a:t>
            </a:r>
            <a:r>
              <a:rPr lang="en-US" sz="12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thresholds refers to the maximum premium contribution as a share of income </a:t>
            </a:r>
            <a:r>
              <a:rPr lang="en-US" sz="12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12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en-US" sz="12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marketplaces or Medicaid </a:t>
            </a:r>
            <a:r>
              <a:rPr lang="en-US" sz="12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</a:t>
            </a:r>
            <a:r>
              <a:rPr lang="en-US" sz="12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eligible to participate. </a:t>
            </a:r>
            <a:r>
              <a:rPr lang="en-US" sz="12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12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 </a:t>
            </a:r>
            <a:r>
              <a:rPr lang="en-US" sz="12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12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ource</a:t>
            </a:r>
            <a:r>
              <a:rPr lang="en-US" sz="12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March </a:t>
            </a: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2012–2013 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Current </a:t>
            </a: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Population Survey (states: two-year average).</a:t>
            </a: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0699" y="4689635"/>
            <a:ext cx="37384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Percent </a:t>
            </a:r>
            <a:r>
              <a:rPr lang="en-US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insured </a:t>
            </a:r>
            <a:r>
              <a:rPr lang="en-US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 </a:t>
            </a:r>
            <a:r>
              <a:rPr lang="en-US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 65 who paid </a:t>
            </a:r>
            <a:r>
              <a:rPr lang="en-US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premiums </a:t>
            </a:r>
            <a:r>
              <a:rPr lang="en-US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hat exceed </a:t>
            </a:r>
            <a:r>
              <a:rPr lang="en-US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ACA </a:t>
            </a:r>
            <a:r>
              <a:rPr lang="en-US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thresholds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91440"/>
            <a:ext cx="9144000" cy="731520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pPr algn="ctr"/>
            <a:r>
              <a:rPr lang="en-US" sz="2000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Exhibit 10. Twenty-Nine Million Insured Paid Premiums in Excess of </a:t>
            </a:r>
            <a:br>
              <a:rPr lang="en-US" sz="2000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Affordable Care Act</a:t>
            </a:r>
            <a:r>
              <a:rPr lang="en-US" sz="20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Thresholds, 2011–2012</a:t>
            </a:r>
            <a:endParaRPr lang="en-US" sz="2000" b="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Freeform 2"/>
          <p:cNvSpPr>
            <a:spLocks/>
          </p:cNvSpPr>
          <p:nvPr/>
        </p:nvSpPr>
        <p:spPr bwMode="auto">
          <a:xfrm>
            <a:off x="1419225" y="2162175"/>
            <a:ext cx="1171575" cy="1730375"/>
          </a:xfrm>
          <a:custGeom>
            <a:avLst/>
            <a:gdLst>
              <a:gd name="T0" fmla="*/ 2147483647 w 468"/>
              <a:gd name="T1" fmla="*/ 0 h 723"/>
              <a:gd name="T2" fmla="*/ 2147483647 w 468"/>
              <a:gd name="T3" fmla="*/ 2147483647 h 723"/>
              <a:gd name="T4" fmla="*/ 2147483647 w 468"/>
              <a:gd name="T5" fmla="*/ 2147483647 h 723"/>
              <a:gd name="T6" fmla="*/ 2147483647 w 468"/>
              <a:gd name="T7" fmla="*/ 2147483647 h 723"/>
              <a:gd name="T8" fmla="*/ 2147483647 w 468"/>
              <a:gd name="T9" fmla="*/ 2147483647 h 723"/>
              <a:gd name="T10" fmla="*/ 2147483647 w 468"/>
              <a:gd name="T11" fmla="*/ 2147483647 h 723"/>
              <a:gd name="T12" fmla="*/ 2147483647 w 468"/>
              <a:gd name="T13" fmla="*/ 2147483647 h 723"/>
              <a:gd name="T14" fmla="*/ 2147483647 w 468"/>
              <a:gd name="T15" fmla="*/ 2147483647 h 723"/>
              <a:gd name="T16" fmla="*/ 2147483647 w 468"/>
              <a:gd name="T17" fmla="*/ 2147483647 h 723"/>
              <a:gd name="T18" fmla="*/ 2147483647 w 468"/>
              <a:gd name="T19" fmla="*/ 2147483647 h 723"/>
              <a:gd name="T20" fmla="*/ 2147483647 w 468"/>
              <a:gd name="T21" fmla="*/ 2147483647 h 723"/>
              <a:gd name="T22" fmla="*/ 2147483647 w 468"/>
              <a:gd name="T23" fmla="*/ 2147483647 h 723"/>
              <a:gd name="T24" fmla="*/ 2147483647 w 468"/>
              <a:gd name="T25" fmla="*/ 2147483647 h 723"/>
              <a:gd name="T26" fmla="*/ 2147483647 w 468"/>
              <a:gd name="T27" fmla="*/ 2147483647 h 723"/>
              <a:gd name="T28" fmla="*/ 2147483647 w 468"/>
              <a:gd name="T29" fmla="*/ 2147483647 h 723"/>
              <a:gd name="T30" fmla="*/ 2147483647 w 468"/>
              <a:gd name="T31" fmla="*/ 2147483647 h 723"/>
              <a:gd name="T32" fmla="*/ 2147483647 w 468"/>
              <a:gd name="T33" fmla="*/ 2147483647 h 723"/>
              <a:gd name="T34" fmla="*/ 2147483647 w 468"/>
              <a:gd name="T35" fmla="*/ 2147483647 h 723"/>
              <a:gd name="T36" fmla="*/ 2147483647 w 468"/>
              <a:gd name="T37" fmla="*/ 2147483647 h 723"/>
              <a:gd name="T38" fmla="*/ 2147483647 w 468"/>
              <a:gd name="T39" fmla="*/ 2147483647 h 723"/>
              <a:gd name="T40" fmla="*/ 2147483647 w 468"/>
              <a:gd name="T41" fmla="*/ 2147483647 h 723"/>
              <a:gd name="T42" fmla="*/ 2147483647 w 468"/>
              <a:gd name="T43" fmla="*/ 2147483647 h 723"/>
              <a:gd name="T44" fmla="*/ 2147483647 w 468"/>
              <a:gd name="T45" fmla="*/ 2147483647 h 723"/>
              <a:gd name="T46" fmla="*/ 2147483647 w 468"/>
              <a:gd name="T47" fmla="*/ 2147483647 h 723"/>
              <a:gd name="T48" fmla="*/ 2147483647 w 468"/>
              <a:gd name="T49" fmla="*/ 2147483647 h 723"/>
              <a:gd name="T50" fmla="*/ 2147483647 w 468"/>
              <a:gd name="T51" fmla="*/ 2147483647 h 723"/>
              <a:gd name="T52" fmla="*/ 2147483647 w 468"/>
              <a:gd name="T53" fmla="*/ 2147483647 h 723"/>
              <a:gd name="T54" fmla="*/ 2147483647 w 468"/>
              <a:gd name="T55" fmla="*/ 2147483647 h 723"/>
              <a:gd name="T56" fmla="*/ 2147483647 w 468"/>
              <a:gd name="T57" fmla="*/ 2147483647 h 723"/>
              <a:gd name="T58" fmla="*/ 2147483647 w 468"/>
              <a:gd name="T59" fmla="*/ 2147483647 h 723"/>
              <a:gd name="T60" fmla="*/ 2147483647 w 468"/>
              <a:gd name="T61" fmla="*/ 2147483647 h 723"/>
              <a:gd name="T62" fmla="*/ 2147483647 w 468"/>
              <a:gd name="T63" fmla="*/ 2147483647 h 723"/>
              <a:gd name="T64" fmla="*/ 2147483647 w 468"/>
              <a:gd name="T65" fmla="*/ 2147483647 h 723"/>
              <a:gd name="T66" fmla="*/ 2147483647 w 468"/>
              <a:gd name="T67" fmla="*/ 2147483647 h 723"/>
              <a:gd name="T68" fmla="*/ 2147483647 w 468"/>
              <a:gd name="T69" fmla="*/ 2147483647 h 723"/>
              <a:gd name="T70" fmla="*/ 2147483647 w 468"/>
              <a:gd name="T71" fmla="*/ 2147483647 h 723"/>
              <a:gd name="T72" fmla="*/ 2147483647 w 468"/>
              <a:gd name="T73" fmla="*/ 2147483647 h 723"/>
              <a:gd name="T74" fmla="*/ 2147483647 w 468"/>
              <a:gd name="T75" fmla="*/ 2147483647 h 723"/>
              <a:gd name="T76" fmla="*/ 2147483647 w 468"/>
              <a:gd name="T77" fmla="*/ 2147483647 h 723"/>
              <a:gd name="T78" fmla="*/ 2147483647 w 468"/>
              <a:gd name="T79" fmla="*/ 2147483647 h 723"/>
              <a:gd name="T80" fmla="*/ 2147483647 w 468"/>
              <a:gd name="T81" fmla="*/ 2147483647 h 723"/>
              <a:gd name="T82" fmla="*/ 2147483647 w 468"/>
              <a:gd name="T83" fmla="*/ 2147483647 h 723"/>
              <a:gd name="T84" fmla="*/ 2147483647 w 468"/>
              <a:gd name="T85" fmla="*/ 2147483647 h 723"/>
              <a:gd name="T86" fmla="*/ 0 w 468"/>
              <a:gd name="T87" fmla="*/ 2147483647 h 723"/>
              <a:gd name="T88" fmla="*/ 2147483647 w 468"/>
              <a:gd name="T89" fmla="*/ 2147483647 h 723"/>
              <a:gd name="T90" fmla="*/ 2147483647 w 468"/>
              <a:gd name="T91" fmla="*/ 2147483647 h 723"/>
              <a:gd name="T92" fmla="*/ 2147483647 w 468"/>
              <a:gd name="T93" fmla="*/ 2147483647 h 723"/>
              <a:gd name="T94" fmla="*/ 2147483647 w 468"/>
              <a:gd name="T95" fmla="*/ 0 h 723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468"/>
              <a:gd name="T145" fmla="*/ 0 h 723"/>
              <a:gd name="T146" fmla="*/ 468 w 468"/>
              <a:gd name="T147" fmla="*/ 723 h 723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468" h="723">
                <a:moveTo>
                  <a:pt x="36" y="0"/>
                </a:moveTo>
                <a:lnTo>
                  <a:pt x="251" y="43"/>
                </a:lnTo>
                <a:lnTo>
                  <a:pt x="204" y="256"/>
                </a:lnTo>
                <a:lnTo>
                  <a:pt x="446" y="580"/>
                </a:lnTo>
                <a:lnTo>
                  <a:pt x="468" y="621"/>
                </a:lnTo>
                <a:lnTo>
                  <a:pt x="445" y="641"/>
                </a:lnTo>
                <a:lnTo>
                  <a:pt x="430" y="677"/>
                </a:lnTo>
                <a:lnTo>
                  <a:pt x="416" y="698"/>
                </a:lnTo>
                <a:lnTo>
                  <a:pt x="431" y="717"/>
                </a:lnTo>
                <a:lnTo>
                  <a:pt x="406" y="723"/>
                </a:lnTo>
                <a:lnTo>
                  <a:pt x="264" y="718"/>
                </a:lnTo>
                <a:lnTo>
                  <a:pt x="255" y="676"/>
                </a:lnTo>
                <a:lnTo>
                  <a:pt x="230" y="645"/>
                </a:lnTo>
                <a:lnTo>
                  <a:pt x="212" y="634"/>
                </a:lnTo>
                <a:lnTo>
                  <a:pt x="207" y="612"/>
                </a:lnTo>
                <a:lnTo>
                  <a:pt x="192" y="600"/>
                </a:lnTo>
                <a:lnTo>
                  <a:pt x="177" y="585"/>
                </a:lnTo>
                <a:lnTo>
                  <a:pt x="172" y="568"/>
                </a:lnTo>
                <a:lnTo>
                  <a:pt x="158" y="557"/>
                </a:lnTo>
                <a:lnTo>
                  <a:pt x="136" y="563"/>
                </a:lnTo>
                <a:lnTo>
                  <a:pt x="111" y="554"/>
                </a:lnTo>
                <a:lnTo>
                  <a:pt x="111" y="545"/>
                </a:lnTo>
                <a:lnTo>
                  <a:pt x="110" y="525"/>
                </a:lnTo>
                <a:lnTo>
                  <a:pt x="100" y="503"/>
                </a:lnTo>
                <a:lnTo>
                  <a:pt x="99" y="485"/>
                </a:lnTo>
                <a:lnTo>
                  <a:pt x="88" y="469"/>
                </a:lnTo>
                <a:lnTo>
                  <a:pt x="91" y="454"/>
                </a:lnTo>
                <a:lnTo>
                  <a:pt x="60" y="417"/>
                </a:lnTo>
                <a:lnTo>
                  <a:pt x="60" y="396"/>
                </a:lnTo>
                <a:lnTo>
                  <a:pt x="76" y="388"/>
                </a:lnTo>
                <a:lnTo>
                  <a:pt x="76" y="375"/>
                </a:lnTo>
                <a:lnTo>
                  <a:pt x="60" y="371"/>
                </a:lnTo>
                <a:lnTo>
                  <a:pt x="53" y="351"/>
                </a:lnTo>
                <a:lnTo>
                  <a:pt x="45" y="316"/>
                </a:lnTo>
                <a:lnTo>
                  <a:pt x="68" y="335"/>
                </a:lnTo>
                <a:lnTo>
                  <a:pt x="59" y="310"/>
                </a:lnTo>
                <a:lnTo>
                  <a:pt x="76" y="310"/>
                </a:lnTo>
                <a:lnTo>
                  <a:pt x="76" y="292"/>
                </a:lnTo>
                <a:lnTo>
                  <a:pt x="59" y="280"/>
                </a:lnTo>
                <a:lnTo>
                  <a:pt x="51" y="297"/>
                </a:lnTo>
                <a:lnTo>
                  <a:pt x="36" y="291"/>
                </a:lnTo>
                <a:lnTo>
                  <a:pt x="6" y="210"/>
                </a:lnTo>
                <a:lnTo>
                  <a:pt x="14" y="152"/>
                </a:lnTo>
                <a:lnTo>
                  <a:pt x="0" y="119"/>
                </a:lnTo>
                <a:lnTo>
                  <a:pt x="7" y="94"/>
                </a:lnTo>
                <a:lnTo>
                  <a:pt x="22" y="89"/>
                </a:lnTo>
                <a:lnTo>
                  <a:pt x="36" y="49"/>
                </a:lnTo>
                <a:lnTo>
                  <a:pt x="36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14" name="Freeform 3"/>
          <p:cNvSpPr>
            <a:spLocks/>
          </p:cNvSpPr>
          <p:nvPr/>
        </p:nvSpPr>
        <p:spPr bwMode="auto">
          <a:xfrm>
            <a:off x="1511300" y="1530350"/>
            <a:ext cx="1143000" cy="838200"/>
          </a:xfrm>
          <a:custGeom>
            <a:avLst/>
            <a:gdLst>
              <a:gd name="T0" fmla="*/ 2147483647 w 444"/>
              <a:gd name="T1" fmla="*/ 0 h 339"/>
              <a:gd name="T2" fmla="*/ 2147483647 w 444"/>
              <a:gd name="T3" fmla="*/ 2147483647 h 339"/>
              <a:gd name="T4" fmla="*/ 2147483647 w 444"/>
              <a:gd name="T5" fmla="*/ 2147483647 h 339"/>
              <a:gd name="T6" fmla="*/ 2147483647 w 444"/>
              <a:gd name="T7" fmla="*/ 2147483647 h 339"/>
              <a:gd name="T8" fmla="*/ 2147483647 w 444"/>
              <a:gd name="T9" fmla="*/ 2147483647 h 339"/>
              <a:gd name="T10" fmla="*/ 2147483647 w 444"/>
              <a:gd name="T11" fmla="*/ 2147483647 h 339"/>
              <a:gd name="T12" fmla="*/ 2147483647 w 444"/>
              <a:gd name="T13" fmla="*/ 2147483647 h 339"/>
              <a:gd name="T14" fmla="*/ 2147483647 w 444"/>
              <a:gd name="T15" fmla="*/ 2147483647 h 339"/>
              <a:gd name="T16" fmla="*/ 2147483647 w 444"/>
              <a:gd name="T17" fmla="*/ 2147483647 h 339"/>
              <a:gd name="T18" fmla="*/ 0 w 444"/>
              <a:gd name="T19" fmla="*/ 2147483647 h 339"/>
              <a:gd name="T20" fmla="*/ 0 w 444"/>
              <a:gd name="T21" fmla="*/ 2147483647 h 339"/>
              <a:gd name="T22" fmla="*/ 2147483647 w 444"/>
              <a:gd name="T23" fmla="*/ 2147483647 h 339"/>
              <a:gd name="T24" fmla="*/ 2147483647 w 444"/>
              <a:gd name="T25" fmla="*/ 2147483647 h 339"/>
              <a:gd name="T26" fmla="*/ 2147483647 w 444"/>
              <a:gd name="T27" fmla="*/ 2147483647 h 339"/>
              <a:gd name="T28" fmla="*/ 2147483647 w 444"/>
              <a:gd name="T29" fmla="*/ 2147483647 h 339"/>
              <a:gd name="T30" fmla="*/ 2147483647 w 444"/>
              <a:gd name="T31" fmla="*/ 2147483647 h 339"/>
              <a:gd name="T32" fmla="*/ 2147483647 w 444"/>
              <a:gd name="T33" fmla="*/ 2147483647 h 339"/>
              <a:gd name="T34" fmla="*/ 2147483647 w 444"/>
              <a:gd name="T35" fmla="*/ 2147483647 h 339"/>
              <a:gd name="T36" fmla="*/ 2147483647 w 444"/>
              <a:gd name="T37" fmla="*/ 2147483647 h 339"/>
              <a:gd name="T38" fmla="*/ 2147483647 w 444"/>
              <a:gd name="T39" fmla="*/ 2147483647 h 339"/>
              <a:gd name="T40" fmla="*/ 2147483647 w 444"/>
              <a:gd name="T41" fmla="*/ 2147483647 h 339"/>
              <a:gd name="T42" fmla="*/ 2147483647 w 444"/>
              <a:gd name="T43" fmla="*/ 2147483647 h 339"/>
              <a:gd name="T44" fmla="*/ 2147483647 w 444"/>
              <a:gd name="T45" fmla="*/ 2147483647 h 339"/>
              <a:gd name="T46" fmla="*/ 2147483647 w 444"/>
              <a:gd name="T47" fmla="*/ 2147483647 h 339"/>
              <a:gd name="T48" fmla="*/ 2147483647 w 444"/>
              <a:gd name="T49" fmla="*/ 2147483647 h 339"/>
              <a:gd name="T50" fmla="*/ 2147483647 w 444"/>
              <a:gd name="T51" fmla="*/ 2147483647 h 339"/>
              <a:gd name="T52" fmla="*/ 2147483647 w 444"/>
              <a:gd name="T53" fmla="*/ 0 h 339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444"/>
              <a:gd name="T82" fmla="*/ 0 h 339"/>
              <a:gd name="T83" fmla="*/ 444 w 444"/>
              <a:gd name="T84" fmla="*/ 339 h 339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444" h="339">
                <a:moveTo>
                  <a:pt x="97" y="0"/>
                </a:moveTo>
                <a:lnTo>
                  <a:pt x="84" y="7"/>
                </a:lnTo>
                <a:lnTo>
                  <a:pt x="76" y="37"/>
                </a:lnTo>
                <a:lnTo>
                  <a:pt x="68" y="62"/>
                </a:lnTo>
                <a:lnTo>
                  <a:pt x="62" y="82"/>
                </a:lnTo>
                <a:lnTo>
                  <a:pt x="54" y="104"/>
                </a:lnTo>
                <a:lnTo>
                  <a:pt x="45" y="126"/>
                </a:lnTo>
                <a:lnTo>
                  <a:pt x="33" y="150"/>
                </a:lnTo>
                <a:lnTo>
                  <a:pt x="17" y="178"/>
                </a:lnTo>
                <a:lnTo>
                  <a:pt x="0" y="205"/>
                </a:lnTo>
                <a:lnTo>
                  <a:pt x="0" y="264"/>
                </a:lnTo>
                <a:lnTo>
                  <a:pt x="249" y="315"/>
                </a:lnTo>
                <a:lnTo>
                  <a:pt x="364" y="339"/>
                </a:lnTo>
                <a:lnTo>
                  <a:pt x="388" y="221"/>
                </a:lnTo>
                <a:lnTo>
                  <a:pt x="403" y="211"/>
                </a:lnTo>
                <a:lnTo>
                  <a:pt x="389" y="185"/>
                </a:lnTo>
                <a:lnTo>
                  <a:pt x="396" y="158"/>
                </a:lnTo>
                <a:lnTo>
                  <a:pt x="444" y="113"/>
                </a:lnTo>
                <a:lnTo>
                  <a:pt x="411" y="72"/>
                </a:lnTo>
                <a:lnTo>
                  <a:pt x="273" y="43"/>
                </a:lnTo>
                <a:lnTo>
                  <a:pt x="254" y="55"/>
                </a:lnTo>
                <a:lnTo>
                  <a:pt x="229" y="35"/>
                </a:lnTo>
                <a:lnTo>
                  <a:pt x="207" y="56"/>
                </a:lnTo>
                <a:lnTo>
                  <a:pt x="186" y="35"/>
                </a:lnTo>
                <a:lnTo>
                  <a:pt x="131" y="36"/>
                </a:lnTo>
                <a:lnTo>
                  <a:pt x="138" y="3"/>
                </a:lnTo>
                <a:lnTo>
                  <a:pt x="97" y="0"/>
                </a:lnTo>
                <a:close/>
              </a:path>
            </a:pathLst>
          </a:custGeom>
          <a:solidFill>
            <a:srgbClr val="00206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15" name="Freeform 4"/>
          <p:cNvSpPr>
            <a:spLocks/>
          </p:cNvSpPr>
          <p:nvPr/>
        </p:nvSpPr>
        <p:spPr bwMode="auto">
          <a:xfrm>
            <a:off x="3567113" y="3435350"/>
            <a:ext cx="1981200" cy="1716087"/>
          </a:xfrm>
          <a:custGeom>
            <a:avLst/>
            <a:gdLst>
              <a:gd name="T0" fmla="*/ 2147483647 w 773"/>
              <a:gd name="T1" fmla="*/ 0 h 716"/>
              <a:gd name="T2" fmla="*/ 2147483647 w 773"/>
              <a:gd name="T3" fmla="*/ 2147483647 h 716"/>
              <a:gd name="T4" fmla="*/ 2147483647 w 773"/>
              <a:gd name="T5" fmla="*/ 2147483647 h 716"/>
              <a:gd name="T6" fmla="*/ 2147483647 w 773"/>
              <a:gd name="T7" fmla="*/ 2147483647 h 716"/>
              <a:gd name="T8" fmla="*/ 2147483647 w 773"/>
              <a:gd name="T9" fmla="*/ 2147483647 h 716"/>
              <a:gd name="T10" fmla="*/ 2147483647 w 773"/>
              <a:gd name="T11" fmla="*/ 2147483647 h 716"/>
              <a:gd name="T12" fmla="*/ 2147483647 w 773"/>
              <a:gd name="T13" fmla="*/ 2147483647 h 716"/>
              <a:gd name="T14" fmla="*/ 2147483647 w 773"/>
              <a:gd name="T15" fmla="*/ 2147483647 h 716"/>
              <a:gd name="T16" fmla="*/ 2147483647 w 773"/>
              <a:gd name="T17" fmla="*/ 2147483647 h 716"/>
              <a:gd name="T18" fmla="*/ 2147483647 w 773"/>
              <a:gd name="T19" fmla="*/ 2147483647 h 716"/>
              <a:gd name="T20" fmla="*/ 2147483647 w 773"/>
              <a:gd name="T21" fmla="*/ 2147483647 h 716"/>
              <a:gd name="T22" fmla="*/ 2147483647 w 773"/>
              <a:gd name="T23" fmla="*/ 2147483647 h 716"/>
              <a:gd name="T24" fmla="*/ 2147483647 w 773"/>
              <a:gd name="T25" fmla="*/ 2147483647 h 716"/>
              <a:gd name="T26" fmla="*/ 2147483647 w 773"/>
              <a:gd name="T27" fmla="*/ 2147483647 h 716"/>
              <a:gd name="T28" fmla="*/ 2147483647 w 773"/>
              <a:gd name="T29" fmla="*/ 2147483647 h 716"/>
              <a:gd name="T30" fmla="*/ 2147483647 w 773"/>
              <a:gd name="T31" fmla="*/ 2147483647 h 716"/>
              <a:gd name="T32" fmla="*/ 2147483647 w 773"/>
              <a:gd name="T33" fmla="*/ 2147483647 h 716"/>
              <a:gd name="T34" fmla="*/ 2147483647 w 773"/>
              <a:gd name="T35" fmla="*/ 2147483647 h 716"/>
              <a:gd name="T36" fmla="*/ 2147483647 w 773"/>
              <a:gd name="T37" fmla="*/ 2147483647 h 716"/>
              <a:gd name="T38" fmla="*/ 2147483647 w 773"/>
              <a:gd name="T39" fmla="*/ 2147483647 h 716"/>
              <a:gd name="T40" fmla="*/ 2147483647 w 773"/>
              <a:gd name="T41" fmla="*/ 2147483647 h 716"/>
              <a:gd name="T42" fmla="*/ 2147483647 w 773"/>
              <a:gd name="T43" fmla="*/ 2147483647 h 716"/>
              <a:gd name="T44" fmla="*/ 2147483647 w 773"/>
              <a:gd name="T45" fmla="*/ 2147483647 h 716"/>
              <a:gd name="T46" fmla="*/ 2147483647 w 773"/>
              <a:gd name="T47" fmla="*/ 2147483647 h 716"/>
              <a:gd name="T48" fmla="*/ 2147483647 w 773"/>
              <a:gd name="T49" fmla="*/ 2147483647 h 716"/>
              <a:gd name="T50" fmla="*/ 2147483647 w 773"/>
              <a:gd name="T51" fmla="*/ 2147483647 h 716"/>
              <a:gd name="T52" fmla="*/ 2147483647 w 773"/>
              <a:gd name="T53" fmla="*/ 2147483647 h 716"/>
              <a:gd name="T54" fmla="*/ 2147483647 w 773"/>
              <a:gd name="T55" fmla="*/ 2147483647 h 716"/>
              <a:gd name="T56" fmla="*/ 2147483647 w 773"/>
              <a:gd name="T57" fmla="*/ 2147483647 h 716"/>
              <a:gd name="T58" fmla="*/ 2147483647 w 773"/>
              <a:gd name="T59" fmla="*/ 2147483647 h 716"/>
              <a:gd name="T60" fmla="*/ 2147483647 w 773"/>
              <a:gd name="T61" fmla="*/ 2147483647 h 716"/>
              <a:gd name="T62" fmla="*/ 2147483647 w 773"/>
              <a:gd name="T63" fmla="*/ 2147483647 h 716"/>
              <a:gd name="T64" fmla="*/ 2147483647 w 773"/>
              <a:gd name="T65" fmla="*/ 2147483647 h 716"/>
              <a:gd name="T66" fmla="*/ 2147483647 w 773"/>
              <a:gd name="T67" fmla="*/ 2147483647 h 716"/>
              <a:gd name="T68" fmla="*/ 2147483647 w 773"/>
              <a:gd name="T69" fmla="*/ 2147483647 h 716"/>
              <a:gd name="T70" fmla="*/ 2147483647 w 773"/>
              <a:gd name="T71" fmla="*/ 2147483647 h 716"/>
              <a:gd name="T72" fmla="*/ 2147483647 w 773"/>
              <a:gd name="T73" fmla="*/ 2147483647 h 716"/>
              <a:gd name="T74" fmla="*/ 2147483647 w 773"/>
              <a:gd name="T75" fmla="*/ 2147483647 h 716"/>
              <a:gd name="T76" fmla="*/ 2147483647 w 773"/>
              <a:gd name="T77" fmla="*/ 2147483647 h 716"/>
              <a:gd name="T78" fmla="*/ 2147483647 w 773"/>
              <a:gd name="T79" fmla="*/ 2147483647 h 716"/>
              <a:gd name="T80" fmla="*/ 2147483647 w 773"/>
              <a:gd name="T81" fmla="*/ 2147483647 h 716"/>
              <a:gd name="T82" fmla="*/ 2147483647 w 773"/>
              <a:gd name="T83" fmla="*/ 2147483647 h 716"/>
              <a:gd name="T84" fmla="*/ 2147483647 w 773"/>
              <a:gd name="T85" fmla="*/ 2147483647 h 716"/>
              <a:gd name="T86" fmla="*/ 2147483647 w 773"/>
              <a:gd name="T87" fmla="*/ 2147483647 h 716"/>
              <a:gd name="T88" fmla="*/ 2147483647 w 773"/>
              <a:gd name="T89" fmla="*/ 2147483647 h 716"/>
              <a:gd name="T90" fmla="*/ 2147483647 w 773"/>
              <a:gd name="T91" fmla="*/ 2147483647 h 716"/>
              <a:gd name="T92" fmla="*/ 0 w 773"/>
              <a:gd name="T93" fmla="*/ 2147483647 h 716"/>
              <a:gd name="T94" fmla="*/ 0 w 773"/>
              <a:gd name="T95" fmla="*/ 2147483647 h 716"/>
              <a:gd name="T96" fmla="*/ 2147483647 w 773"/>
              <a:gd name="T97" fmla="*/ 2147483647 h 716"/>
              <a:gd name="T98" fmla="*/ 2147483647 w 773"/>
              <a:gd name="T99" fmla="*/ 2147483647 h 716"/>
              <a:gd name="T100" fmla="*/ 2147483647 w 773"/>
              <a:gd name="T101" fmla="*/ 0 h 71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773"/>
              <a:gd name="T154" fmla="*/ 0 h 716"/>
              <a:gd name="T155" fmla="*/ 773 w 773"/>
              <a:gd name="T156" fmla="*/ 716 h 71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773" h="716">
                <a:moveTo>
                  <a:pt x="224" y="0"/>
                </a:moveTo>
                <a:lnTo>
                  <a:pt x="395" y="6"/>
                </a:lnTo>
                <a:lnTo>
                  <a:pt x="395" y="136"/>
                </a:lnTo>
                <a:lnTo>
                  <a:pt x="482" y="172"/>
                </a:lnTo>
                <a:lnTo>
                  <a:pt x="506" y="160"/>
                </a:lnTo>
                <a:lnTo>
                  <a:pt x="563" y="188"/>
                </a:lnTo>
                <a:lnTo>
                  <a:pt x="597" y="186"/>
                </a:lnTo>
                <a:lnTo>
                  <a:pt x="663" y="158"/>
                </a:lnTo>
                <a:lnTo>
                  <a:pt x="701" y="185"/>
                </a:lnTo>
                <a:lnTo>
                  <a:pt x="734" y="192"/>
                </a:lnTo>
                <a:lnTo>
                  <a:pt x="734" y="298"/>
                </a:lnTo>
                <a:lnTo>
                  <a:pt x="773" y="364"/>
                </a:lnTo>
                <a:lnTo>
                  <a:pt x="764" y="454"/>
                </a:lnTo>
                <a:lnTo>
                  <a:pt x="722" y="490"/>
                </a:lnTo>
                <a:lnTo>
                  <a:pt x="713" y="457"/>
                </a:lnTo>
                <a:lnTo>
                  <a:pt x="701" y="472"/>
                </a:lnTo>
                <a:lnTo>
                  <a:pt x="710" y="493"/>
                </a:lnTo>
                <a:lnTo>
                  <a:pt x="635" y="547"/>
                </a:lnTo>
                <a:lnTo>
                  <a:pt x="617" y="550"/>
                </a:lnTo>
                <a:lnTo>
                  <a:pt x="578" y="577"/>
                </a:lnTo>
                <a:lnTo>
                  <a:pt x="578" y="592"/>
                </a:lnTo>
                <a:lnTo>
                  <a:pt x="566" y="595"/>
                </a:lnTo>
                <a:lnTo>
                  <a:pt x="575" y="613"/>
                </a:lnTo>
                <a:lnTo>
                  <a:pt x="554" y="640"/>
                </a:lnTo>
                <a:lnTo>
                  <a:pt x="566" y="679"/>
                </a:lnTo>
                <a:lnTo>
                  <a:pt x="578" y="692"/>
                </a:lnTo>
                <a:lnTo>
                  <a:pt x="575" y="716"/>
                </a:lnTo>
                <a:lnTo>
                  <a:pt x="545" y="716"/>
                </a:lnTo>
                <a:lnTo>
                  <a:pt x="518" y="704"/>
                </a:lnTo>
                <a:lnTo>
                  <a:pt x="500" y="707"/>
                </a:lnTo>
                <a:lnTo>
                  <a:pt x="440" y="686"/>
                </a:lnTo>
                <a:lnTo>
                  <a:pt x="413" y="604"/>
                </a:lnTo>
                <a:lnTo>
                  <a:pt x="371" y="565"/>
                </a:lnTo>
                <a:lnTo>
                  <a:pt x="334" y="493"/>
                </a:lnTo>
                <a:lnTo>
                  <a:pt x="317" y="486"/>
                </a:lnTo>
                <a:lnTo>
                  <a:pt x="297" y="468"/>
                </a:lnTo>
                <a:lnTo>
                  <a:pt x="278" y="468"/>
                </a:lnTo>
                <a:lnTo>
                  <a:pt x="249" y="462"/>
                </a:lnTo>
                <a:lnTo>
                  <a:pt x="227" y="468"/>
                </a:lnTo>
                <a:lnTo>
                  <a:pt x="212" y="504"/>
                </a:lnTo>
                <a:lnTo>
                  <a:pt x="189" y="510"/>
                </a:lnTo>
                <a:lnTo>
                  <a:pt x="140" y="482"/>
                </a:lnTo>
                <a:lnTo>
                  <a:pt x="111" y="448"/>
                </a:lnTo>
                <a:lnTo>
                  <a:pt x="106" y="407"/>
                </a:lnTo>
                <a:lnTo>
                  <a:pt x="85" y="379"/>
                </a:lnTo>
                <a:lnTo>
                  <a:pt x="36" y="340"/>
                </a:lnTo>
                <a:lnTo>
                  <a:pt x="0" y="299"/>
                </a:lnTo>
                <a:lnTo>
                  <a:pt x="0" y="282"/>
                </a:lnTo>
                <a:lnTo>
                  <a:pt x="117" y="283"/>
                </a:lnTo>
                <a:lnTo>
                  <a:pt x="212" y="291"/>
                </a:lnTo>
                <a:lnTo>
                  <a:pt x="224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7985922" y="1019180"/>
            <a:ext cx="522287" cy="768350"/>
          </a:xfrm>
          <a:custGeom>
            <a:avLst/>
            <a:gdLst>
              <a:gd name="T0" fmla="*/ 2147483647 w 210"/>
              <a:gd name="T1" fmla="*/ 2147483647 h 321"/>
              <a:gd name="T2" fmla="*/ 2147483647 w 210"/>
              <a:gd name="T3" fmla="*/ 2147483647 h 321"/>
              <a:gd name="T4" fmla="*/ 2147483647 w 210"/>
              <a:gd name="T5" fmla="*/ 2147483647 h 321"/>
              <a:gd name="T6" fmla="*/ 2147483647 w 210"/>
              <a:gd name="T7" fmla="*/ 2147483647 h 321"/>
              <a:gd name="T8" fmla="*/ 2147483647 w 210"/>
              <a:gd name="T9" fmla="*/ 2147483647 h 321"/>
              <a:gd name="T10" fmla="*/ 2147483647 w 210"/>
              <a:gd name="T11" fmla="*/ 2147483647 h 321"/>
              <a:gd name="T12" fmla="*/ 2147483647 w 210"/>
              <a:gd name="T13" fmla="*/ 2147483647 h 321"/>
              <a:gd name="T14" fmla="*/ 0 w 210"/>
              <a:gd name="T15" fmla="*/ 2147483647 h 321"/>
              <a:gd name="T16" fmla="*/ 2147483647 w 210"/>
              <a:gd name="T17" fmla="*/ 2147483647 h 321"/>
              <a:gd name="T18" fmla="*/ 2147483647 w 210"/>
              <a:gd name="T19" fmla="*/ 2147483647 h 321"/>
              <a:gd name="T20" fmla="*/ 2147483647 w 210"/>
              <a:gd name="T21" fmla="*/ 2147483647 h 321"/>
              <a:gd name="T22" fmla="*/ 2147483647 w 210"/>
              <a:gd name="T23" fmla="*/ 2147483647 h 321"/>
              <a:gd name="T24" fmla="*/ 2147483647 w 210"/>
              <a:gd name="T25" fmla="*/ 2147483647 h 321"/>
              <a:gd name="T26" fmla="*/ 2147483647 w 210"/>
              <a:gd name="T27" fmla="*/ 2147483647 h 321"/>
              <a:gd name="T28" fmla="*/ 2147483647 w 210"/>
              <a:gd name="T29" fmla="*/ 2147483647 h 321"/>
              <a:gd name="T30" fmla="*/ 2147483647 w 210"/>
              <a:gd name="T31" fmla="*/ 2147483647 h 321"/>
              <a:gd name="T32" fmla="*/ 2147483647 w 210"/>
              <a:gd name="T33" fmla="*/ 2147483647 h 321"/>
              <a:gd name="T34" fmla="*/ 2147483647 w 210"/>
              <a:gd name="T35" fmla="*/ 2147483647 h 321"/>
              <a:gd name="T36" fmla="*/ 2147483647 w 210"/>
              <a:gd name="T37" fmla="*/ 2147483647 h 321"/>
              <a:gd name="T38" fmla="*/ 2147483647 w 210"/>
              <a:gd name="T39" fmla="*/ 2147483647 h 321"/>
              <a:gd name="T40" fmla="*/ 2147483647 w 210"/>
              <a:gd name="T41" fmla="*/ 2147483647 h 321"/>
              <a:gd name="T42" fmla="*/ 2147483647 w 210"/>
              <a:gd name="T43" fmla="*/ 2147483647 h 321"/>
              <a:gd name="T44" fmla="*/ 2147483647 w 210"/>
              <a:gd name="T45" fmla="*/ 2147483647 h 321"/>
              <a:gd name="T46" fmla="*/ 2147483647 w 210"/>
              <a:gd name="T47" fmla="*/ 2147483647 h 321"/>
              <a:gd name="T48" fmla="*/ 2147483647 w 210"/>
              <a:gd name="T49" fmla="*/ 0 h 321"/>
              <a:gd name="T50" fmla="*/ 2147483647 w 210"/>
              <a:gd name="T51" fmla="*/ 2147483647 h 321"/>
              <a:gd name="T52" fmla="*/ 2147483647 w 210"/>
              <a:gd name="T53" fmla="*/ 2147483647 h 321"/>
              <a:gd name="T54" fmla="*/ 2147483647 w 210"/>
              <a:gd name="T55" fmla="*/ 2147483647 h 321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210"/>
              <a:gd name="T85" fmla="*/ 0 h 321"/>
              <a:gd name="T86" fmla="*/ 210 w 210"/>
              <a:gd name="T87" fmla="*/ 321 h 321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210" h="321">
                <a:moveTo>
                  <a:pt x="49" y="10"/>
                </a:moveTo>
                <a:lnTo>
                  <a:pt x="18" y="69"/>
                </a:lnTo>
                <a:lnTo>
                  <a:pt x="33" y="91"/>
                </a:lnTo>
                <a:lnTo>
                  <a:pt x="18" y="118"/>
                </a:lnTo>
                <a:lnTo>
                  <a:pt x="27" y="127"/>
                </a:lnTo>
                <a:lnTo>
                  <a:pt x="21" y="145"/>
                </a:lnTo>
                <a:lnTo>
                  <a:pt x="21" y="175"/>
                </a:lnTo>
                <a:lnTo>
                  <a:pt x="0" y="186"/>
                </a:lnTo>
                <a:lnTo>
                  <a:pt x="8" y="195"/>
                </a:lnTo>
                <a:lnTo>
                  <a:pt x="52" y="307"/>
                </a:lnTo>
                <a:lnTo>
                  <a:pt x="87" y="321"/>
                </a:lnTo>
                <a:lnTo>
                  <a:pt x="85" y="298"/>
                </a:lnTo>
                <a:lnTo>
                  <a:pt x="102" y="280"/>
                </a:lnTo>
                <a:lnTo>
                  <a:pt x="96" y="261"/>
                </a:lnTo>
                <a:lnTo>
                  <a:pt x="139" y="238"/>
                </a:lnTo>
                <a:lnTo>
                  <a:pt x="141" y="207"/>
                </a:lnTo>
                <a:lnTo>
                  <a:pt x="166" y="205"/>
                </a:lnTo>
                <a:lnTo>
                  <a:pt x="186" y="181"/>
                </a:lnTo>
                <a:lnTo>
                  <a:pt x="210" y="165"/>
                </a:lnTo>
                <a:lnTo>
                  <a:pt x="210" y="145"/>
                </a:lnTo>
                <a:lnTo>
                  <a:pt x="177" y="139"/>
                </a:lnTo>
                <a:lnTo>
                  <a:pt x="171" y="117"/>
                </a:lnTo>
                <a:lnTo>
                  <a:pt x="138" y="114"/>
                </a:lnTo>
                <a:lnTo>
                  <a:pt x="111" y="19"/>
                </a:lnTo>
                <a:lnTo>
                  <a:pt x="99" y="0"/>
                </a:lnTo>
                <a:lnTo>
                  <a:pt x="66" y="8"/>
                </a:lnTo>
                <a:lnTo>
                  <a:pt x="60" y="17"/>
                </a:lnTo>
                <a:lnTo>
                  <a:pt x="49" y="1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17" name="Freeform 6"/>
          <p:cNvSpPr>
            <a:spLocks/>
          </p:cNvSpPr>
          <p:nvPr/>
        </p:nvSpPr>
        <p:spPr bwMode="auto">
          <a:xfrm>
            <a:off x="7212013" y="2541588"/>
            <a:ext cx="668337" cy="266700"/>
          </a:xfrm>
          <a:custGeom>
            <a:avLst/>
            <a:gdLst>
              <a:gd name="T0" fmla="*/ 0 w 270"/>
              <a:gd name="T1" fmla="*/ 2147483647 h 111"/>
              <a:gd name="T2" fmla="*/ 2147483647 w 270"/>
              <a:gd name="T3" fmla="*/ 0 h 111"/>
              <a:gd name="T4" fmla="*/ 2147483647 w 270"/>
              <a:gd name="T5" fmla="*/ 2147483647 h 111"/>
              <a:gd name="T6" fmla="*/ 2147483647 w 270"/>
              <a:gd name="T7" fmla="*/ 2147483647 h 111"/>
              <a:gd name="T8" fmla="*/ 2147483647 w 270"/>
              <a:gd name="T9" fmla="*/ 2147483647 h 111"/>
              <a:gd name="T10" fmla="*/ 2147483647 w 270"/>
              <a:gd name="T11" fmla="*/ 2147483647 h 111"/>
              <a:gd name="T12" fmla="*/ 2147483647 w 270"/>
              <a:gd name="T13" fmla="*/ 2147483647 h 111"/>
              <a:gd name="T14" fmla="*/ 2147483647 w 270"/>
              <a:gd name="T15" fmla="*/ 2147483647 h 111"/>
              <a:gd name="T16" fmla="*/ 2147483647 w 270"/>
              <a:gd name="T17" fmla="*/ 2147483647 h 111"/>
              <a:gd name="T18" fmla="*/ 2147483647 w 270"/>
              <a:gd name="T19" fmla="*/ 2147483647 h 111"/>
              <a:gd name="T20" fmla="*/ 2147483647 w 270"/>
              <a:gd name="T21" fmla="*/ 2147483647 h 111"/>
              <a:gd name="T22" fmla="*/ 2147483647 w 270"/>
              <a:gd name="T23" fmla="*/ 2147483647 h 111"/>
              <a:gd name="T24" fmla="*/ 2147483647 w 270"/>
              <a:gd name="T25" fmla="*/ 2147483647 h 111"/>
              <a:gd name="T26" fmla="*/ 2147483647 w 270"/>
              <a:gd name="T27" fmla="*/ 2147483647 h 111"/>
              <a:gd name="T28" fmla="*/ 2147483647 w 270"/>
              <a:gd name="T29" fmla="*/ 2147483647 h 111"/>
              <a:gd name="T30" fmla="*/ 2147483647 w 270"/>
              <a:gd name="T31" fmla="*/ 2147483647 h 111"/>
              <a:gd name="T32" fmla="*/ 0 w 270"/>
              <a:gd name="T33" fmla="*/ 2147483647 h 11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70"/>
              <a:gd name="T52" fmla="*/ 0 h 111"/>
              <a:gd name="T53" fmla="*/ 270 w 270"/>
              <a:gd name="T54" fmla="*/ 111 h 111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70" h="111">
                <a:moveTo>
                  <a:pt x="0" y="38"/>
                </a:moveTo>
                <a:lnTo>
                  <a:pt x="201" y="0"/>
                </a:lnTo>
                <a:lnTo>
                  <a:pt x="234" y="76"/>
                </a:lnTo>
                <a:lnTo>
                  <a:pt x="269" y="68"/>
                </a:lnTo>
                <a:lnTo>
                  <a:pt x="270" y="106"/>
                </a:lnTo>
                <a:lnTo>
                  <a:pt x="242" y="111"/>
                </a:lnTo>
                <a:lnTo>
                  <a:pt x="217" y="86"/>
                </a:lnTo>
                <a:lnTo>
                  <a:pt x="201" y="56"/>
                </a:lnTo>
                <a:lnTo>
                  <a:pt x="198" y="14"/>
                </a:lnTo>
                <a:lnTo>
                  <a:pt x="186" y="35"/>
                </a:lnTo>
                <a:lnTo>
                  <a:pt x="200" y="98"/>
                </a:lnTo>
                <a:lnTo>
                  <a:pt x="141" y="107"/>
                </a:lnTo>
                <a:lnTo>
                  <a:pt x="139" y="61"/>
                </a:lnTo>
                <a:lnTo>
                  <a:pt x="103" y="41"/>
                </a:lnTo>
                <a:lnTo>
                  <a:pt x="72" y="36"/>
                </a:lnTo>
                <a:lnTo>
                  <a:pt x="8" y="68"/>
                </a:lnTo>
                <a:lnTo>
                  <a:pt x="0" y="38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18" name="Freeform 7"/>
          <p:cNvSpPr>
            <a:spLocks/>
          </p:cNvSpPr>
          <p:nvPr/>
        </p:nvSpPr>
        <p:spPr bwMode="auto">
          <a:xfrm>
            <a:off x="1744133" y="1079500"/>
            <a:ext cx="881063" cy="627063"/>
          </a:xfrm>
          <a:custGeom>
            <a:avLst/>
            <a:gdLst>
              <a:gd name="T0" fmla="*/ 2147483647 w 356"/>
              <a:gd name="T1" fmla="*/ 0 h 261"/>
              <a:gd name="T2" fmla="*/ 2147483647 w 356"/>
              <a:gd name="T3" fmla="*/ 2147483647 h 261"/>
              <a:gd name="T4" fmla="*/ 2147483647 w 356"/>
              <a:gd name="T5" fmla="*/ 2147483647 h 261"/>
              <a:gd name="T6" fmla="*/ 2147483647 w 356"/>
              <a:gd name="T7" fmla="*/ 2147483647 h 261"/>
              <a:gd name="T8" fmla="*/ 2147483647 w 356"/>
              <a:gd name="T9" fmla="*/ 2147483647 h 261"/>
              <a:gd name="T10" fmla="*/ 2147483647 w 356"/>
              <a:gd name="T11" fmla="*/ 2147483647 h 261"/>
              <a:gd name="T12" fmla="*/ 2147483647 w 356"/>
              <a:gd name="T13" fmla="*/ 2147483647 h 261"/>
              <a:gd name="T14" fmla="*/ 2147483647 w 356"/>
              <a:gd name="T15" fmla="*/ 2147483647 h 261"/>
              <a:gd name="T16" fmla="*/ 2147483647 w 356"/>
              <a:gd name="T17" fmla="*/ 2147483647 h 261"/>
              <a:gd name="T18" fmla="*/ 2147483647 w 356"/>
              <a:gd name="T19" fmla="*/ 2147483647 h 261"/>
              <a:gd name="T20" fmla="*/ 2147483647 w 356"/>
              <a:gd name="T21" fmla="*/ 2147483647 h 261"/>
              <a:gd name="T22" fmla="*/ 2147483647 w 356"/>
              <a:gd name="T23" fmla="*/ 2147483647 h 261"/>
              <a:gd name="T24" fmla="*/ 2147483647 w 356"/>
              <a:gd name="T25" fmla="*/ 2147483647 h 261"/>
              <a:gd name="T26" fmla="*/ 2147483647 w 356"/>
              <a:gd name="T27" fmla="*/ 2147483647 h 261"/>
              <a:gd name="T28" fmla="*/ 2147483647 w 356"/>
              <a:gd name="T29" fmla="*/ 2147483647 h 261"/>
              <a:gd name="T30" fmla="*/ 2147483647 w 356"/>
              <a:gd name="T31" fmla="*/ 2147483647 h 261"/>
              <a:gd name="T32" fmla="*/ 2147483647 w 356"/>
              <a:gd name="T33" fmla="*/ 2147483647 h 261"/>
              <a:gd name="T34" fmla="*/ 2147483647 w 356"/>
              <a:gd name="T35" fmla="*/ 2147483647 h 261"/>
              <a:gd name="T36" fmla="*/ 2147483647 w 356"/>
              <a:gd name="T37" fmla="*/ 2147483647 h 261"/>
              <a:gd name="T38" fmla="*/ 2147483647 w 356"/>
              <a:gd name="T39" fmla="*/ 2147483647 h 261"/>
              <a:gd name="T40" fmla="*/ 0 w 356"/>
              <a:gd name="T41" fmla="*/ 2147483647 h 261"/>
              <a:gd name="T42" fmla="*/ 2147483647 w 356"/>
              <a:gd name="T43" fmla="*/ 2147483647 h 261"/>
              <a:gd name="T44" fmla="*/ 2147483647 w 356"/>
              <a:gd name="T45" fmla="*/ 2147483647 h 261"/>
              <a:gd name="T46" fmla="*/ 2147483647 w 356"/>
              <a:gd name="T47" fmla="*/ 2147483647 h 261"/>
              <a:gd name="T48" fmla="*/ 2147483647 w 356"/>
              <a:gd name="T49" fmla="*/ 2147483647 h 261"/>
              <a:gd name="T50" fmla="*/ 2147483647 w 356"/>
              <a:gd name="T51" fmla="*/ 2147483647 h 261"/>
              <a:gd name="T52" fmla="*/ 2147483647 w 356"/>
              <a:gd name="T53" fmla="*/ 2147483647 h 261"/>
              <a:gd name="T54" fmla="*/ 2147483647 w 356"/>
              <a:gd name="T55" fmla="*/ 2147483647 h 261"/>
              <a:gd name="T56" fmla="*/ 2147483647 w 356"/>
              <a:gd name="T57" fmla="*/ 2147483647 h 261"/>
              <a:gd name="T58" fmla="*/ 2147483647 w 356"/>
              <a:gd name="T59" fmla="*/ 2147483647 h 261"/>
              <a:gd name="T60" fmla="*/ 2147483647 w 356"/>
              <a:gd name="T61" fmla="*/ 2147483647 h 261"/>
              <a:gd name="T62" fmla="*/ 2147483647 w 356"/>
              <a:gd name="T63" fmla="*/ 2147483647 h 261"/>
              <a:gd name="T64" fmla="*/ 2147483647 w 356"/>
              <a:gd name="T65" fmla="*/ 2147483647 h 261"/>
              <a:gd name="T66" fmla="*/ 2147483647 w 356"/>
              <a:gd name="T67" fmla="*/ 2147483647 h 261"/>
              <a:gd name="T68" fmla="*/ 2147483647 w 356"/>
              <a:gd name="T69" fmla="*/ 2147483647 h 261"/>
              <a:gd name="T70" fmla="*/ 2147483647 w 356"/>
              <a:gd name="T71" fmla="*/ 2147483647 h 261"/>
              <a:gd name="T72" fmla="*/ 2147483647 w 356"/>
              <a:gd name="T73" fmla="*/ 2147483647 h 261"/>
              <a:gd name="T74" fmla="*/ 2147483647 w 356"/>
              <a:gd name="T75" fmla="*/ 0 h 261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356"/>
              <a:gd name="T115" fmla="*/ 0 h 261"/>
              <a:gd name="T116" fmla="*/ 356 w 356"/>
              <a:gd name="T117" fmla="*/ 261 h 261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356" h="261">
                <a:moveTo>
                  <a:pt x="90" y="0"/>
                </a:moveTo>
                <a:lnTo>
                  <a:pt x="163" y="20"/>
                </a:lnTo>
                <a:lnTo>
                  <a:pt x="219" y="33"/>
                </a:lnTo>
                <a:lnTo>
                  <a:pt x="246" y="39"/>
                </a:lnTo>
                <a:lnTo>
                  <a:pt x="274" y="43"/>
                </a:lnTo>
                <a:lnTo>
                  <a:pt x="311" y="50"/>
                </a:lnTo>
                <a:lnTo>
                  <a:pt x="356" y="58"/>
                </a:lnTo>
                <a:lnTo>
                  <a:pt x="327" y="261"/>
                </a:lnTo>
                <a:lnTo>
                  <a:pt x="189" y="232"/>
                </a:lnTo>
                <a:lnTo>
                  <a:pt x="170" y="245"/>
                </a:lnTo>
                <a:lnTo>
                  <a:pt x="145" y="225"/>
                </a:lnTo>
                <a:lnTo>
                  <a:pt x="123" y="245"/>
                </a:lnTo>
                <a:lnTo>
                  <a:pt x="103" y="228"/>
                </a:lnTo>
                <a:lnTo>
                  <a:pt x="46" y="225"/>
                </a:lnTo>
                <a:lnTo>
                  <a:pt x="54" y="192"/>
                </a:lnTo>
                <a:lnTo>
                  <a:pt x="13" y="189"/>
                </a:lnTo>
                <a:lnTo>
                  <a:pt x="9" y="170"/>
                </a:lnTo>
                <a:lnTo>
                  <a:pt x="17" y="150"/>
                </a:lnTo>
                <a:lnTo>
                  <a:pt x="7" y="132"/>
                </a:lnTo>
                <a:lnTo>
                  <a:pt x="8" y="81"/>
                </a:lnTo>
                <a:lnTo>
                  <a:pt x="0" y="42"/>
                </a:lnTo>
                <a:lnTo>
                  <a:pt x="5" y="27"/>
                </a:lnTo>
                <a:lnTo>
                  <a:pt x="23" y="33"/>
                </a:lnTo>
                <a:lnTo>
                  <a:pt x="42" y="56"/>
                </a:lnTo>
                <a:lnTo>
                  <a:pt x="77" y="61"/>
                </a:lnTo>
                <a:lnTo>
                  <a:pt x="86" y="80"/>
                </a:lnTo>
                <a:lnTo>
                  <a:pt x="69" y="80"/>
                </a:lnTo>
                <a:lnTo>
                  <a:pt x="67" y="96"/>
                </a:lnTo>
                <a:lnTo>
                  <a:pt x="77" y="98"/>
                </a:lnTo>
                <a:lnTo>
                  <a:pt x="81" y="114"/>
                </a:lnTo>
                <a:lnTo>
                  <a:pt x="60" y="126"/>
                </a:lnTo>
                <a:lnTo>
                  <a:pt x="60" y="137"/>
                </a:lnTo>
                <a:lnTo>
                  <a:pt x="84" y="137"/>
                </a:lnTo>
                <a:lnTo>
                  <a:pt x="90" y="109"/>
                </a:lnTo>
                <a:lnTo>
                  <a:pt x="108" y="92"/>
                </a:lnTo>
                <a:lnTo>
                  <a:pt x="86" y="48"/>
                </a:lnTo>
                <a:lnTo>
                  <a:pt x="100" y="34"/>
                </a:lnTo>
                <a:lnTo>
                  <a:pt x="9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19" name="Freeform 8"/>
          <p:cNvSpPr>
            <a:spLocks/>
          </p:cNvSpPr>
          <p:nvPr/>
        </p:nvSpPr>
        <p:spPr bwMode="auto">
          <a:xfrm>
            <a:off x="1929778" y="2271370"/>
            <a:ext cx="896937" cy="1281112"/>
          </a:xfrm>
          <a:custGeom>
            <a:avLst/>
            <a:gdLst>
              <a:gd name="T0" fmla="*/ 2147483647 w 354"/>
              <a:gd name="T1" fmla="*/ 0 h 535"/>
              <a:gd name="T2" fmla="*/ 0 w 354"/>
              <a:gd name="T3" fmla="*/ 2147483647 h 535"/>
              <a:gd name="T4" fmla="*/ 2147483647 w 354"/>
              <a:gd name="T5" fmla="*/ 2147483647 h 535"/>
              <a:gd name="T6" fmla="*/ 2147483647 w 354"/>
              <a:gd name="T7" fmla="*/ 2147483647 h 535"/>
              <a:gd name="T8" fmla="*/ 2147483647 w 354"/>
              <a:gd name="T9" fmla="*/ 2147483647 h 535"/>
              <a:gd name="T10" fmla="*/ 2147483647 w 354"/>
              <a:gd name="T11" fmla="*/ 2147483647 h 535"/>
              <a:gd name="T12" fmla="*/ 2147483647 w 354"/>
              <a:gd name="T13" fmla="*/ 2147483647 h 535"/>
              <a:gd name="T14" fmla="*/ 2147483647 w 354"/>
              <a:gd name="T15" fmla="*/ 2147483647 h 535"/>
              <a:gd name="T16" fmla="*/ 2147483647 w 354"/>
              <a:gd name="T17" fmla="*/ 2147483647 h 535"/>
              <a:gd name="T18" fmla="*/ 2147483647 w 354"/>
              <a:gd name="T19" fmla="*/ 2147483647 h 535"/>
              <a:gd name="T20" fmla="*/ 2147483647 w 354"/>
              <a:gd name="T21" fmla="*/ 2147483647 h 535"/>
              <a:gd name="T22" fmla="*/ 2147483647 w 354"/>
              <a:gd name="T23" fmla="*/ 0 h 53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54"/>
              <a:gd name="T37" fmla="*/ 0 h 535"/>
              <a:gd name="T38" fmla="*/ 354 w 354"/>
              <a:gd name="T39" fmla="*/ 535 h 53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54" h="535">
                <a:moveTo>
                  <a:pt x="45" y="0"/>
                </a:moveTo>
                <a:lnTo>
                  <a:pt x="0" y="212"/>
                </a:lnTo>
                <a:lnTo>
                  <a:pt x="241" y="535"/>
                </a:lnTo>
                <a:lnTo>
                  <a:pt x="256" y="521"/>
                </a:lnTo>
                <a:lnTo>
                  <a:pt x="255" y="457"/>
                </a:lnTo>
                <a:lnTo>
                  <a:pt x="285" y="462"/>
                </a:lnTo>
                <a:lnTo>
                  <a:pt x="316" y="266"/>
                </a:lnTo>
                <a:lnTo>
                  <a:pt x="337" y="133"/>
                </a:lnTo>
                <a:lnTo>
                  <a:pt x="343" y="93"/>
                </a:lnTo>
                <a:lnTo>
                  <a:pt x="354" y="57"/>
                </a:lnTo>
                <a:lnTo>
                  <a:pt x="195" y="32"/>
                </a:lnTo>
                <a:lnTo>
                  <a:pt x="45" y="0"/>
                </a:lnTo>
                <a:close/>
              </a:path>
            </a:pathLst>
          </a:custGeom>
          <a:solidFill>
            <a:srgbClr val="00206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20" name="Freeform 9"/>
          <p:cNvSpPr>
            <a:spLocks/>
          </p:cNvSpPr>
          <p:nvPr/>
        </p:nvSpPr>
        <p:spPr bwMode="auto">
          <a:xfrm>
            <a:off x="2443163" y="1219200"/>
            <a:ext cx="788987" cy="1238250"/>
          </a:xfrm>
          <a:custGeom>
            <a:avLst/>
            <a:gdLst>
              <a:gd name="T0" fmla="*/ 2147483647 w 319"/>
              <a:gd name="T1" fmla="*/ 0 h 517"/>
              <a:gd name="T2" fmla="*/ 2147483647 w 319"/>
              <a:gd name="T3" fmla="*/ 2147483647 h 517"/>
              <a:gd name="T4" fmla="*/ 2147483647 w 319"/>
              <a:gd name="T5" fmla="*/ 2147483647 h 517"/>
              <a:gd name="T6" fmla="*/ 2147483647 w 319"/>
              <a:gd name="T7" fmla="*/ 2147483647 h 517"/>
              <a:gd name="T8" fmla="*/ 2147483647 w 319"/>
              <a:gd name="T9" fmla="*/ 2147483647 h 517"/>
              <a:gd name="T10" fmla="*/ 2147483647 w 319"/>
              <a:gd name="T11" fmla="*/ 2147483647 h 517"/>
              <a:gd name="T12" fmla="*/ 2147483647 w 319"/>
              <a:gd name="T13" fmla="*/ 2147483647 h 517"/>
              <a:gd name="T14" fmla="*/ 0 w 319"/>
              <a:gd name="T15" fmla="*/ 2147483647 h 517"/>
              <a:gd name="T16" fmla="*/ 2147483647 w 319"/>
              <a:gd name="T17" fmla="*/ 2147483647 h 517"/>
              <a:gd name="T18" fmla="*/ 2147483647 w 319"/>
              <a:gd name="T19" fmla="*/ 2147483647 h 517"/>
              <a:gd name="T20" fmla="*/ 2147483647 w 319"/>
              <a:gd name="T21" fmla="*/ 2147483647 h 517"/>
              <a:gd name="T22" fmla="*/ 2147483647 w 319"/>
              <a:gd name="T23" fmla="*/ 2147483647 h 517"/>
              <a:gd name="T24" fmla="*/ 2147483647 w 319"/>
              <a:gd name="T25" fmla="*/ 2147483647 h 517"/>
              <a:gd name="T26" fmla="*/ 2147483647 w 319"/>
              <a:gd name="T27" fmla="*/ 2147483647 h 517"/>
              <a:gd name="T28" fmla="*/ 2147483647 w 319"/>
              <a:gd name="T29" fmla="*/ 2147483647 h 517"/>
              <a:gd name="T30" fmla="*/ 2147483647 w 319"/>
              <a:gd name="T31" fmla="*/ 2147483647 h 517"/>
              <a:gd name="T32" fmla="*/ 2147483647 w 319"/>
              <a:gd name="T33" fmla="*/ 2147483647 h 517"/>
              <a:gd name="T34" fmla="*/ 2147483647 w 319"/>
              <a:gd name="T35" fmla="*/ 2147483647 h 517"/>
              <a:gd name="T36" fmla="*/ 2147483647 w 319"/>
              <a:gd name="T37" fmla="*/ 2147483647 h 517"/>
              <a:gd name="T38" fmla="*/ 2147483647 w 319"/>
              <a:gd name="T39" fmla="*/ 2147483647 h 517"/>
              <a:gd name="T40" fmla="*/ 2147483647 w 319"/>
              <a:gd name="T41" fmla="*/ 2147483647 h 517"/>
              <a:gd name="T42" fmla="*/ 2147483647 w 319"/>
              <a:gd name="T43" fmla="*/ 0 h 517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319"/>
              <a:gd name="T67" fmla="*/ 0 h 517"/>
              <a:gd name="T68" fmla="*/ 319 w 319"/>
              <a:gd name="T69" fmla="*/ 517 h 517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319" h="517">
                <a:moveTo>
                  <a:pt x="77" y="0"/>
                </a:moveTo>
                <a:lnTo>
                  <a:pt x="48" y="202"/>
                </a:lnTo>
                <a:lnTo>
                  <a:pt x="78" y="245"/>
                </a:lnTo>
                <a:lnTo>
                  <a:pt x="31" y="290"/>
                </a:lnTo>
                <a:lnTo>
                  <a:pt x="25" y="321"/>
                </a:lnTo>
                <a:lnTo>
                  <a:pt x="38" y="343"/>
                </a:lnTo>
                <a:lnTo>
                  <a:pt x="25" y="354"/>
                </a:lnTo>
                <a:lnTo>
                  <a:pt x="0" y="471"/>
                </a:lnTo>
                <a:lnTo>
                  <a:pt x="152" y="498"/>
                </a:lnTo>
                <a:lnTo>
                  <a:pt x="296" y="517"/>
                </a:lnTo>
                <a:lnTo>
                  <a:pt x="311" y="410"/>
                </a:lnTo>
                <a:lnTo>
                  <a:pt x="319" y="351"/>
                </a:lnTo>
                <a:lnTo>
                  <a:pt x="305" y="330"/>
                </a:lnTo>
                <a:lnTo>
                  <a:pt x="272" y="336"/>
                </a:lnTo>
                <a:lnTo>
                  <a:pt x="229" y="341"/>
                </a:lnTo>
                <a:lnTo>
                  <a:pt x="221" y="293"/>
                </a:lnTo>
                <a:lnTo>
                  <a:pt x="169" y="254"/>
                </a:lnTo>
                <a:lnTo>
                  <a:pt x="176" y="229"/>
                </a:lnTo>
                <a:lnTo>
                  <a:pt x="181" y="185"/>
                </a:lnTo>
                <a:lnTo>
                  <a:pt x="114" y="90"/>
                </a:lnTo>
                <a:lnTo>
                  <a:pt x="123" y="6"/>
                </a:lnTo>
                <a:lnTo>
                  <a:pt x="77" y="0"/>
                </a:lnTo>
                <a:close/>
              </a:path>
            </a:pathLst>
          </a:custGeom>
          <a:solidFill>
            <a:srgbClr val="00206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21" name="Freeform 10"/>
          <p:cNvSpPr>
            <a:spLocks/>
          </p:cNvSpPr>
          <p:nvPr/>
        </p:nvSpPr>
        <p:spPr bwMode="auto">
          <a:xfrm>
            <a:off x="2667000" y="2408238"/>
            <a:ext cx="750888" cy="912812"/>
          </a:xfrm>
          <a:custGeom>
            <a:avLst/>
            <a:gdLst>
              <a:gd name="T0" fmla="*/ 2147483647 w 296"/>
              <a:gd name="T1" fmla="*/ 0 h 382"/>
              <a:gd name="T2" fmla="*/ 2147483647 w 296"/>
              <a:gd name="T3" fmla="*/ 2147483647 h 382"/>
              <a:gd name="T4" fmla="*/ 2147483647 w 296"/>
              <a:gd name="T5" fmla="*/ 2147483647 h 382"/>
              <a:gd name="T6" fmla="*/ 2147483647 w 296"/>
              <a:gd name="T7" fmla="*/ 2147483647 h 382"/>
              <a:gd name="T8" fmla="*/ 2147483647 w 296"/>
              <a:gd name="T9" fmla="*/ 2147483647 h 382"/>
              <a:gd name="T10" fmla="*/ 0 w 296"/>
              <a:gd name="T11" fmla="*/ 2147483647 h 382"/>
              <a:gd name="T12" fmla="*/ 2147483647 w 296"/>
              <a:gd name="T13" fmla="*/ 2147483647 h 382"/>
              <a:gd name="T14" fmla="*/ 2147483647 w 296"/>
              <a:gd name="T15" fmla="*/ 0 h 38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96"/>
              <a:gd name="T25" fmla="*/ 0 h 382"/>
              <a:gd name="T26" fmla="*/ 296 w 296"/>
              <a:gd name="T27" fmla="*/ 382 h 38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96" h="382">
                <a:moveTo>
                  <a:pt x="55" y="0"/>
                </a:moveTo>
                <a:lnTo>
                  <a:pt x="200" y="20"/>
                </a:lnTo>
                <a:lnTo>
                  <a:pt x="190" y="93"/>
                </a:lnTo>
                <a:lnTo>
                  <a:pt x="296" y="103"/>
                </a:lnTo>
                <a:lnTo>
                  <a:pt x="267" y="382"/>
                </a:lnTo>
                <a:lnTo>
                  <a:pt x="0" y="353"/>
                </a:lnTo>
                <a:lnTo>
                  <a:pt x="27" y="175"/>
                </a:lnTo>
                <a:lnTo>
                  <a:pt x="55" y="0"/>
                </a:lnTo>
                <a:close/>
              </a:path>
            </a:pathLst>
          </a:custGeom>
          <a:solidFill>
            <a:srgbClr val="00206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22" name="Freeform 11"/>
          <p:cNvSpPr>
            <a:spLocks/>
          </p:cNvSpPr>
          <p:nvPr/>
        </p:nvSpPr>
        <p:spPr bwMode="auto">
          <a:xfrm>
            <a:off x="2719388" y="1235075"/>
            <a:ext cx="1374775" cy="828675"/>
          </a:xfrm>
          <a:custGeom>
            <a:avLst/>
            <a:gdLst>
              <a:gd name="T0" fmla="*/ 2147483647 w 555"/>
              <a:gd name="T1" fmla="*/ 0 h 346"/>
              <a:gd name="T2" fmla="*/ 2147483647 w 555"/>
              <a:gd name="T3" fmla="*/ 2147483647 h 346"/>
              <a:gd name="T4" fmla="*/ 2147483647 w 555"/>
              <a:gd name="T5" fmla="*/ 2147483647 h 346"/>
              <a:gd name="T6" fmla="*/ 2147483647 w 555"/>
              <a:gd name="T7" fmla="*/ 2147483647 h 346"/>
              <a:gd name="T8" fmla="*/ 2147483647 w 555"/>
              <a:gd name="T9" fmla="*/ 2147483647 h 346"/>
              <a:gd name="T10" fmla="*/ 2147483647 w 555"/>
              <a:gd name="T11" fmla="*/ 2147483647 h 346"/>
              <a:gd name="T12" fmla="*/ 2147483647 w 555"/>
              <a:gd name="T13" fmla="*/ 2147483647 h 346"/>
              <a:gd name="T14" fmla="*/ 2147483647 w 555"/>
              <a:gd name="T15" fmla="*/ 2147483647 h 346"/>
              <a:gd name="T16" fmla="*/ 2147483647 w 555"/>
              <a:gd name="T17" fmla="*/ 2147483647 h 346"/>
              <a:gd name="T18" fmla="*/ 2147483647 w 555"/>
              <a:gd name="T19" fmla="*/ 2147483647 h 346"/>
              <a:gd name="T20" fmla="*/ 2147483647 w 555"/>
              <a:gd name="T21" fmla="*/ 2147483647 h 346"/>
              <a:gd name="T22" fmla="*/ 2147483647 w 555"/>
              <a:gd name="T23" fmla="*/ 2147483647 h 346"/>
              <a:gd name="T24" fmla="*/ 2147483647 w 555"/>
              <a:gd name="T25" fmla="*/ 2147483647 h 346"/>
              <a:gd name="T26" fmla="*/ 2147483647 w 555"/>
              <a:gd name="T27" fmla="*/ 2147483647 h 346"/>
              <a:gd name="T28" fmla="*/ 2147483647 w 555"/>
              <a:gd name="T29" fmla="*/ 2147483647 h 346"/>
              <a:gd name="T30" fmla="*/ 2147483647 w 555"/>
              <a:gd name="T31" fmla="*/ 2147483647 h 346"/>
              <a:gd name="T32" fmla="*/ 2147483647 w 555"/>
              <a:gd name="T33" fmla="*/ 2147483647 h 346"/>
              <a:gd name="T34" fmla="*/ 0 w 555"/>
              <a:gd name="T35" fmla="*/ 2147483647 h 346"/>
              <a:gd name="T36" fmla="*/ 2147483647 w 555"/>
              <a:gd name="T37" fmla="*/ 0 h 34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555"/>
              <a:gd name="T58" fmla="*/ 0 h 346"/>
              <a:gd name="T59" fmla="*/ 555 w 555"/>
              <a:gd name="T60" fmla="*/ 346 h 34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555" h="346">
                <a:moveTo>
                  <a:pt x="9" y="0"/>
                </a:moveTo>
                <a:lnTo>
                  <a:pt x="118" y="14"/>
                </a:lnTo>
                <a:lnTo>
                  <a:pt x="184" y="23"/>
                </a:lnTo>
                <a:lnTo>
                  <a:pt x="271" y="32"/>
                </a:lnTo>
                <a:lnTo>
                  <a:pt x="351" y="40"/>
                </a:lnTo>
                <a:lnTo>
                  <a:pt x="490" y="50"/>
                </a:lnTo>
                <a:lnTo>
                  <a:pt x="555" y="55"/>
                </a:lnTo>
                <a:lnTo>
                  <a:pt x="553" y="337"/>
                </a:lnTo>
                <a:lnTo>
                  <a:pt x="213" y="308"/>
                </a:lnTo>
                <a:lnTo>
                  <a:pt x="206" y="346"/>
                </a:lnTo>
                <a:lnTo>
                  <a:pt x="193" y="328"/>
                </a:lnTo>
                <a:lnTo>
                  <a:pt x="162" y="331"/>
                </a:lnTo>
                <a:lnTo>
                  <a:pt x="117" y="338"/>
                </a:lnTo>
                <a:lnTo>
                  <a:pt x="109" y="289"/>
                </a:lnTo>
                <a:lnTo>
                  <a:pt x="56" y="250"/>
                </a:lnTo>
                <a:lnTo>
                  <a:pt x="64" y="213"/>
                </a:lnTo>
                <a:lnTo>
                  <a:pt x="69" y="183"/>
                </a:lnTo>
                <a:lnTo>
                  <a:pt x="0" y="86"/>
                </a:lnTo>
                <a:lnTo>
                  <a:pt x="9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23" name="Freeform 12"/>
          <p:cNvSpPr>
            <a:spLocks/>
          </p:cNvSpPr>
          <p:nvPr/>
        </p:nvSpPr>
        <p:spPr bwMode="auto">
          <a:xfrm>
            <a:off x="3149600" y="1960563"/>
            <a:ext cx="939800" cy="744537"/>
          </a:xfrm>
          <a:custGeom>
            <a:avLst/>
            <a:gdLst>
              <a:gd name="T0" fmla="*/ 2147483647 w 380"/>
              <a:gd name="T1" fmla="*/ 0 h 311"/>
              <a:gd name="T2" fmla="*/ 2147483647 w 380"/>
              <a:gd name="T3" fmla="*/ 2147483647 h 311"/>
              <a:gd name="T4" fmla="*/ 0 w 380"/>
              <a:gd name="T5" fmla="*/ 2147483647 h 311"/>
              <a:gd name="T6" fmla="*/ 2147483647 w 380"/>
              <a:gd name="T7" fmla="*/ 2147483647 h 311"/>
              <a:gd name="T8" fmla="*/ 2147483647 w 380"/>
              <a:gd name="T9" fmla="*/ 2147483647 h 311"/>
              <a:gd name="T10" fmla="*/ 2147483647 w 380"/>
              <a:gd name="T11" fmla="*/ 2147483647 h 311"/>
              <a:gd name="T12" fmla="*/ 2147483647 w 380"/>
              <a:gd name="T13" fmla="*/ 0 h 3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80"/>
              <a:gd name="T22" fmla="*/ 0 h 311"/>
              <a:gd name="T23" fmla="*/ 380 w 380"/>
              <a:gd name="T24" fmla="*/ 311 h 31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80" h="311">
                <a:moveTo>
                  <a:pt x="37" y="0"/>
                </a:moveTo>
                <a:lnTo>
                  <a:pt x="23" y="116"/>
                </a:lnTo>
                <a:lnTo>
                  <a:pt x="0" y="282"/>
                </a:lnTo>
                <a:lnTo>
                  <a:pt x="110" y="291"/>
                </a:lnTo>
                <a:lnTo>
                  <a:pt x="367" y="311"/>
                </a:lnTo>
                <a:lnTo>
                  <a:pt x="380" y="32"/>
                </a:lnTo>
                <a:lnTo>
                  <a:pt x="37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24" name="Freeform 13"/>
          <p:cNvSpPr>
            <a:spLocks/>
          </p:cNvSpPr>
          <p:nvPr/>
        </p:nvSpPr>
        <p:spPr bwMode="auto">
          <a:xfrm>
            <a:off x="3338513" y="2652713"/>
            <a:ext cx="982662" cy="708025"/>
          </a:xfrm>
          <a:custGeom>
            <a:avLst/>
            <a:gdLst>
              <a:gd name="T0" fmla="*/ 2147483647 w 396"/>
              <a:gd name="T1" fmla="*/ 0 h 295"/>
              <a:gd name="T2" fmla="*/ 2147483647 w 396"/>
              <a:gd name="T3" fmla="*/ 2147483647 h 295"/>
              <a:gd name="T4" fmla="*/ 0 w 396"/>
              <a:gd name="T5" fmla="*/ 2147483647 h 295"/>
              <a:gd name="T6" fmla="*/ 2147483647 w 396"/>
              <a:gd name="T7" fmla="*/ 2147483647 h 295"/>
              <a:gd name="T8" fmla="*/ 2147483647 w 396"/>
              <a:gd name="T9" fmla="*/ 2147483647 h 295"/>
              <a:gd name="T10" fmla="*/ 2147483647 w 396"/>
              <a:gd name="T11" fmla="*/ 2147483647 h 295"/>
              <a:gd name="T12" fmla="*/ 2147483647 w 396"/>
              <a:gd name="T13" fmla="*/ 2147483647 h 295"/>
              <a:gd name="T14" fmla="*/ 2147483647 w 396"/>
              <a:gd name="T15" fmla="*/ 2147483647 h 295"/>
              <a:gd name="T16" fmla="*/ 2147483647 w 396"/>
              <a:gd name="T17" fmla="*/ 0 h 29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96"/>
              <a:gd name="T28" fmla="*/ 0 h 295"/>
              <a:gd name="T29" fmla="*/ 396 w 396"/>
              <a:gd name="T30" fmla="*/ 295 h 29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96" h="295">
                <a:moveTo>
                  <a:pt x="33" y="0"/>
                </a:moveTo>
                <a:lnTo>
                  <a:pt x="13" y="177"/>
                </a:lnTo>
                <a:lnTo>
                  <a:pt x="0" y="279"/>
                </a:lnTo>
                <a:lnTo>
                  <a:pt x="198" y="289"/>
                </a:lnTo>
                <a:lnTo>
                  <a:pt x="387" y="295"/>
                </a:lnTo>
                <a:lnTo>
                  <a:pt x="393" y="157"/>
                </a:lnTo>
                <a:lnTo>
                  <a:pt x="396" y="22"/>
                </a:lnTo>
                <a:lnTo>
                  <a:pt x="288" y="20"/>
                </a:lnTo>
                <a:lnTo>
                  <a:pt x="33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25" name="Freeform 14"/>
          <p:cNvSpPr>
            <a:spLocks/>
          </p:cNvSpPr>
          <p:nvPr/>
        </p:nvSpPr>
        <p:spPr bwMode="auto">
          <a:xfrm>
            <a:off x="2438400" y="3249613"/>
            <a:ext cx="890588" cy="955675"/>
          </a:xfrm>
          <a:custGeom>
            <a:avLst/>
            <a:gdLst>
              <a:gd name="T0" fmla="*/ 2147483647 w 359"/>
              <a:gd name="T1" fmla="*/ 0 h 399"/>
              <a:gd name="T2" fmla="*/ 2147483647 w 359"/>
              <a:gd name="T3" fmla="*/ 2147483647 h 399"/>
              <a:gd name="T4" fmla="*/ 2147483647 w 359"/>
              <a:gd name="T5" fmla="*/ 2147483647 h 399"/>
              <a:gd name="T6" fmla="*/ 2147483647 w 359"/>
              <a:gd name="T7" fmla="*/ 2147483647 h 399"/>
              <a:gd name="T8" fmla="*/ 2147483647 w 359"/>
              <a:gd name="T9" fmla="*/ 2147483647 h 399"/>
              <a:gd name="T10" fmla="*/ 2147483647 w 359"/>
              <a:gd name="T11" fmla="*/ 2147483647 h 399"/>
              <a:gd name="T12" fmla="*/ 2147483647 w 359"/>
              <a:gd name="T13" fmla="*/ 2147483647 h 399"/>
              <a:gd name="T14" fmla="*/ 2147483647 w 359"/>
              <a:gd name="T15" fmla="*/ 2147483647 h 399"/>
              <a:gd name="T16" fmla="*/ 2147483647 w 359"/>
              <a:gd name="T17" fmla="*/ 2147483647 h 399"/>
              <a:gd name="T18" fmla="*/ 2147483647 w 359"/>
              <a:gd name="T19" fmla="*/ 2147483647 h 399"/>
              <a:gd name="T20" fmla="*/ 2147483647 w 359"/>
              <a:gd name="T21" fmla="*/ 2147483647 h 399"/>
              <a:gd name="T22" fmla="*/ 0 w 359"/>
              <a:gd name="T23" fmla="*/ 2147483647 h 399"/>
              <a:gd name="T24" fmla="*/ 2147483647 w 359"/>
              <a:gd name="T25" fmla="*/ 2147483647 h 399"/>
              <a:gd name="T26" fmla="*/ 2147483647 w 359"/>
              <a:gd name="T27" fmla="*/ 2147483647 h 399"/>
              <a:gd name="T28" fmla="*/ 2147483647 w 359"/>
              <a:gd name="T29" fmla="*/ 2147483647 h 399"/>
              <a:gd name="T30" fmla="*/ 2147483647 w 359"/>
              <a:gd name="T31" fmla="*/ 0 h 39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359"/>
              <a:gd name="T49" fmla="*/ 0 h 399"/>
              <a:gd name="T50" fmla="*/ 359 w 359"/>
              <a:gd name="T51" fmla="*/ 399 h 399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359" h="399">
                <a:moveTo>
                  <a:pt x="91" y="0"/>
                </a:moveTo>
                <a:lnTo>
                  <a:pt x="84" y="52"/>
                </a:lnTo>
                <a:lnTo>
                  <a:pt x="53" y="46"/>
                </a:lnTo>
                <a:lnTo>
                  <a:pt x="55" y="113"/>
                </a:lnTo>
                <a:lnTo>
                  <a:pt x="40" y="126"/>
                </a:lnTo>
                <a:lnTo>
                  <a:pt x="62" y="167"/>
                </a:lnTo>
                <a:lnTo>
                  <a:pt x="40" y="185"/>
                </a:lnTo>
                <a:lnTo>
                  <a:pt x="28" y="215"/>
                </a:lnTo>
                <a:lnTo>
                  <a:pt x="11" y="244"/>
                </a:lnTo>
                <a:lnTo>
                  <a:pt x="23" y="261"/>
                </a:lnTo>
                <a:lnTo>
                  <a:pt x="2" y="268"/>
                </a:lnTo>
                <a:lnTo>
                  <a:pt x="0" y="295"/>
                </a:lnTo>
                <a:lnTo>
                  <a:pt x="202" y="397"/>
                </a:lnTo>
                <a:lnTo>
                  <a:pt x="316" y="399"/>
                </a:lnTo>
                <a:lnTo>
                  <a:pt x="359" y="31"/>
                </a:lnTo>
                <a:lnTo>
                  <a:pt x="91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26" name="Freeform 15"/>
          <p:cNvSpPr>
            <a:spLocks/>
          </p:cNvSpPr>
          <p:nvPr/>
        </p:nvSpPr>
        <p:spPr bwMode="auto">
          <a:xfrm>
            <a:off x="3208338" y="3316288"/>
            <a:ext cx="968375" cy="906462"/>
          </a:xfrm>
          <a:custGeom>
            <a:avLst/>
            <a:gdLst>
              <a:gd name="T0" fmla="*/ 2147483647 w 381"/>
              <a:gd name="T1" fmla="*/ 0 h 378"/>
              <a:gd name="T2" fmla="*/ 2147483647 w 381"/>
              <a:gd name="T3" fmla="*/ 2147483647 h 378"/>
              <a:gd name="T4" fmla="*/ 2147483647 w 381"/>
              <a:gd name="T5" fmla="*/ 2147483647 h 378"/>
              <a:gd name="T6" fmla="*/ 2147483647 w 381"/>
              <a:gd name="T7" fmla="*/ 2147483647 h 378"/>
              <a:gd name="T8" fmla="*/ 2147483647 w 381"/>
              <a:gd name="T9" fmla="*/ 2147483647 h 378"/>
              <a:gd name="T10" fmla="*/ 2147483647 w 381"/>
              <a:gd name="T11" fmla="*/ 2147483647 h 378"/>
              <a:gd name="T12" fmla="*/ 2147483647 w 381"/>
              <a:gd name="T13" fmla="*/ 2147483647 h 378"/>
              <a:gd name="T14" fmla="*/ 2147483647 w 381"/>
              <a:gd name="T15" fmla="*/ 2147483647 h 378"/>
              <a:gd name="T16" fmla="*/ 0 w 381"/>
              <a:gd name="T17" fmla="*/ 2147483647 h 378"/>
              <a:gd name="T18" fmla="*/ 2147483647 w 381"/>
              <a:gd name="T19" fmla="*/ 2147483647 h 378"/>
              <a:gd name="T20" fmla="*/ 2147483647 w 381"/>
              <a:gd name="T21" fmla="*/ 0 h 37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81"/>
              <a:gd name="T34" fmla="*/ 0 h 378"/>
              <a:gd name="T35" fmla="*/ 381 w 381"/>
              <a:gd name="T36" fmla="*/ 378 h 378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81" h="378">
                <a:moveTo>
                  <a:pt x="46" y="0"/>
                </a:moveTo>
                <a:lnTo>
                  <a:pt x="381" y="15"/>
                </a:lnTo>
                <a:lnTo>
                  <a:pt x="365" y="349"/>
                </a:lnTo>
                <a:lnTo>
                  <a:pt x="256" y="343"/>
                </a:lnTo>
                <a:lnTo>
                  <a:pt x="154" y="340"/>
                </a:lnTo>
                <a:lnTo>
                  <a:pt x="154" y="353"/>
                </a:lnTo>
                <a:lnTo>
                  <a:pt x="69" y="353"/>
                </a:lnTo>
                <a:lnTo>
                  <a:pt x="64" y="378"/>
                </a:lnTo>
                <a:lnTo>
                  <a:pt x="0" y="370"/>
                </a:lnTo>
                <a:lnTo>
                  <a:pt x="36" y="87"/>
                </a:lnTo>
                <a:lnTo>
                  <a:pt x="46" y="0"/>
                </a:lnTo>
                <a:close/>
              </a:path>
            </a:pathLst>
          </a:custGeom>
          <a:solidFill>
            <a:srgbClr val="00206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27" name="Freeform 16"/>
          <p:cNvSpPr>
            <a:spLocks/>
          </p:cNvSpPr>
          <p:nvPr/>
        </p:nvSpPr>
        <p:spPr bwMode="auto">
          <a:xfrm>
            <a:off x="4067175" y="1360488"/>
            <a:ext cx="946150" cy="522287"/>
          </a:xfrm>
          <a:custGeom>
            <a:avLst/>
            <a:gdLst>
              <a:gd name="T0" fmla="*/ 2147483647 w 372"/>
              <a:gd name="T1" fmla="*/ 0 h 218"/>
              <a:gd name="T2" fmla="*/ 2147483647 w 372"/>
              <a:gd name="T3" fmla="*/ 2147483647 h 218"/>
              <a:gd name="T4" fmla="*/ 2147483647 w 372"/>
              <a:gd name="T5" fmla="*/ 2147483647 h 218"/>
              <a:gd name="T6" fmla="*/ 2147483647 w 372"/>
              <a:gd name="T7" fmla="*/ 2147483647 h 218"/>
              <a:gd name="T8" fmla="*/ 2147483647 w 372"/>
              <a:gd name="T9" fmla="*/ 2147483647 h 218"/>
              <a:gd name="T10" fmla="*/ 2147483647 w 372"/>
              <a:gd name="T11" fmla="*/ 2147483647 h 218"/>
              <a:gd name="T12" fmla="*/ 2147483647 w 372"/>
              <a:gd name="T13" fmla="*/ 2147483647 h 218"/>
              <a:gd name="T14" fmla="*/ 0 w 372"/>
              <a:gd name="T15" fmla="*/ 2147483647 h 218"/>
              <a:gd name="T16" fmla="*/ 2147483647 w 372"/>
              <a:gd name="T17" fmla="*/ 0 h 21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72"/>
              <a:gd name="T28" fmla="*/ 0 h 218"/>
              <a:gd name="T29" fmla="*/ 372 w 372"/>
              <a:gd name="T30" fmla="*/ 218 h 21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72" h="218">
                <a:moveTo>
                  <a:pt x="1" y="0"/>
                </a:moveTo>
                <a:lnTo>
                  <a:pt x="312" y="7"/>
                </a:lnTo>
                <a:lnTo>
                  <a:pt x="335" y="71"/>
                </a:lnTo>
                <a:lnTo>
                  <a:pt x="357" y="120"/>
                </a:lnTo>
                <a:lnTo>
                  <a:pt x="372" y="200"/>
                </a:lnTo>
                <a:lnTo>
                  <a:pt x="363" y="218"/>
                </a:lnTo>
                <a:lnTo>
                  <a:pt x="248" y="215"/>
                </a:lnTo>
                <a:lnTo>
                  <a:pt x="0" y="211"/>
                </a:lnTo>
                <a:lnTo>
                  <a:pt x="1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28" name="Freeform 17"/>
          <p:cNvSpPr>
            <a:spLocks/>
          </p:cNvSpPr>
          <p:nvPr/>
        </p:nvSpPr>
        <p:spPr bwMode="auto">
          <a:xfrm>
            <a:off x="4040188" y="1863725"/>
            <a:ext cx="995362" cy="611188"/>
          </a:xfrm>
          <a:custGeom>
            <a:avLst/>
            <a:gdLst>
              <a:gd name="T0" fmla="*/ 2147483647 w 391"/>
              <a:gd name="T1" fmla="*/ 0 h 255"/>
              <a:gd name="T2" fmla="*/ 2147483647 w 391"/>
              <a:gd name="T3" fmla="*/ 2147483647 h 255"/>
              <a:gd name="T4" fmla="*/ 0 w 391"/>
              <a:gd name="T5" fmla="*/ 2147483647 h 255"/>
              <a:gd name="T6" fmla="*/ 2147483647 w 391"/>
              <a:gd name="T7" fmla="*/ 2147483647 h 255"/>
              <a:gd name="T8" fmla="*/ 2147483647 w 391"/>
              <a:gd name="T9" fmla="*/ 2147483647 h 255"/>
              <a:gd name="T10" fmla="*/ 2147483647 w 391"/>
              <a:gd name="T11" fmla="*/ 2147483647 h 255"/>
              <a:gd name="T12" fmla="*/ 2147483647 w 391"/>
              <a:gd name="T13" fmla="*/ 2147483647 h 255"/>
              <a:gd name="T14" fmla="*/ 2147483647 w 391"/>
              <a:gd name="T15" fmla="*/ 2147483647 h 255"/>
              <a:gd name="T16" fmla="*/ 2147483647 w 391"/>
              <a:gd name="T17" fmla="*/ 2147483647 h 255"/>
              <a:gd name="T18" fmla="*/ 2147483647 w 391"/>
              <a:gd name="T19" fmla="*/ 2147483647 h 255"/>
              <a:gd name="T20" fmla="*/ 2147483647 w 391"/>
              <a:gd name="T21" fmla="*/ 2147483647 h 255"/>
              <a:gd name="T22" fmla="*/ 2147483647 w 391"/>
              <a:gd name="T23" fmla="*/ 2147483647 h 255"/>
              <a:gd name="T24" fmla="*/ 2147483647 w 391"/>
              <a:gd name="T25" fmla="*/ 2147483647 h 255"/>
              <a:gd name="T26" fmla="*/ 2147483647 w 391"/>
              <a:gd name="T27" fmla="*/ 0 h 25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391"/>
              <a:gd name="T43" fmla="*/ 0 h 255"/>
              <a:gd name="T44" fmla="*/ 391 w 391"/>
              <a:gd name="T45" fmla="*/ 255 h 255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391" h="255">
                <a:moveTo>
                  <a:pt x="7" y="0"/>
                </a:moveTo>
                <a:lnTo>
                  <a:pt x="6" y="99"/>
                </a:lnTo>
                <a:lnTo>
                  <a:pt x="0" y="215"/>
                </a:lnTo>
                <a:lnTo>
                  <a:pt x="284" y="219"/>
                </a:lnTo>
                <a:lnTo>
                  <a:pt x="314" y="235"/>
                </a:lnTo>
                <a:lnTo>
                  <a:pt x="335" y="213"/>
                </a:lnTo>
                <a:lnTo>
                  <a:pt x="391" y="255"/>
                </a:lnTo>
                <a:lnTo>
                  <a:pt x="383" y="211"/>
                </a:lnTo>
                <a:lnTo>
                  <a:pt x="388" y="177"/>
                </a:lnTo>
                <a:lnTo>
                  <a:pt x="391" y="61"/>
                </a:lnTo>
                <a:lnTo>
                  <a:pt x="366" y="36"/>
                </a:lnTo>
                <a:lnTo>
                  <a:pt x="376" y="4"/>
                </a:lnTo>
                <a:lnTo>
                  <a:pt x="190" y="3"/>
                </a:lnTo>
                <a:lnTo>
                  <a:pt x="7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29" name="Freeform 18"/>
          <p:cNvSpPr>
            <a:spLocks/>
          </p:cNvSpPr>
          <p:nvPr/>
        </p:nvSpPr>
        <p:spPr bwMode="auto">
          <a:xfrm>
            <a:off x="4021138" y="2370138"/>
            <a:ext cx="1184275" cy="504825"/>
          </a:xfrm>
          <a:custGeom>
            <a:avLst/>
            <a:gdLst>
              <a:gd name="T0" fmla="*/ 2147483647 w 466"/>
              <a:gd name="T1" fmla="*/ 0 h 210"/>
              <a:gd name="T2" fmla="*/ 0 w 466"/>
              <a:gd name="T3" fmla="*/ 2147483647 h 210"/>
              <a:gd name="T4" fmla="*/ 2147483647 w 466"/>
              <a:gd name="T5" fmla="*/ 2147483647 h 210"/>
              <a:gd name="T6" fmla="*/ 2147483647 w 466"/>
              <a:gd name="T7" fmla="*/ 2147483647 h 210"/>
              <a:gd name="T8" fmla="*/ 2147483647 w 466"/>
              <a:gd name="T9" fmla="*/ 2147483647 h 210"/>
              <a:gd name="T10" fmla="*/ 2147483647 w 466"/>
              <a:gd name="T11" fmla="*/ 2147483647 h 210"/>
              <a:gd name="T12" fmla="*/ 2147483647 w 466"/>
              <a:gd name="T13" fmla="*/ 2147483647 h 210"/>
              <a:gd name="T14" fmla="*/ 2147483647 w 466"/>
              <a:gd name="T15" fmla="*/ 2147483647 h 210"/>
              <a:gd name="T16" fmla="*/ 2147483647 w 466"/>
              <a:gd name="T17" fmla="*/ 2147483647 h 210"/>
              <a:gd name="T18" fmla="*/ 2147483647 w 466"/>
              <a:gd name="T19" fmla="*/ 2147483647 h 210"/>
              <a:gd name="T20" fmla="*/ 2147483647 w 466"/>
              <a:gd name="T21" fmla="*/ 2147483647 h 210"/>
              <a:gd name="T22" fmla="*/ 2147483647 w 466"/>
              <a:gd name="T23" fmla="*/ 2147483647 h 210"/>
              <a:gd name="T24" fmla="*/ 2147483647 w 466"/>
              <a:gd name="T25" fmla="*/ 2147483647 h 210"/>
              <a:gd name="T26" fmla="*/ 2147483647 w 466"/>
              <a:gd name="T27" fmla="*/ 2147483647 h 210"/>
              <a:gd name="T28" fmla="*/ 2147483647 w 466"/>
              <a:gd name="T29" fmla="*/ 0 h 21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466"/>
              <a:gd name="T46" fmla="*/ 0 h 210"/>
              <a:gd name="T47" fmla="*/ 466 w 466"/>
              <a:gd name="T48" fmla="*/ 210 h 21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466" h="210">
                <a:moveTo>
                  <a:pt x="5" y="0"/>
                </a:moveTo>
                <a:lnTo>
                  <a:pt x="0" y="139"/>
                </a:lnTo>
                <a:lnTo>
                  <a:pt x="105" y="142"/>
                </a:lnTo>
                <a:lnTo>
                  <a:pt x="104" y="210"/>
                </a:lnTo>
                <a:lnTo>
                  <a:pt x="246" y="208"/>
                </a:lnTo>
                <a:lnTo>
                  <a:pt x="373" y="206"/>
                </a:lnTo>
                <a:lnTo>
                  <a:pt x="466" y="208"/>
                </a:lnTo>
                <a:lnTo>
                  <a:pt x="437" y="149"/>
                </a:lnTo>
                <a:lnTo>
                  <a:pt x="417" y="94"/>
                </a:lnTo>
                <a:lnTo>
                  <a:pt x="395" y="37"/>
                </a:lnTo>
                <a:lnTo>
                  <a:pt x="342" y="1"/>
                </a:lnTo>
                <a:lnTo>
                  <a:pt x="318" y="22"/>
                </a:lnTo>
                <a:lnTo>
                  <a:pt x="289" y="7"/>
                </a:lnTo>
                <a:lnTo>
                  <a:pt x="162" y="3"/>
                </a:lnTo>
                <a:lnTo>
                  <a:pt x="5" y="0"/>
                </a:lnTo>
                <a:close/>
              </a:path>
            </a:pathLst>
          </a:custGeom>
          <a:solidFill>
            <a:srgbClr val="00206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30" name="Freeform 19"/>
          <p:cNvSpPr>
            <a:spLocks/>
          </p:cNvSpPr>
          <p:nvPr/>
        </p:nvSpPr>
        <p:spPr bwMode="auto">
          <a:xfrm>
            <a:off x="4297363" y="2862263"/>
            <a:ext cx="1016000" cy="501650"/>
          </a:xfrm>
          <a:custGeom>
            <a:avLst/>
            <a:gdLst>
              <a:gd name="T0" fmla="*/ 2147483647 w 410"/>
              <a:gd name="T1" fmla="*/ 2147483647 h 209"/>
              <a:gd name="T2" fmla="*/ 2147483647 w 410"/>
              <a:gd name="T3" fmla="*/ 2147483647 h 209"/>
              <a:gd name="T4" fmla="*/ 0 w 410"/>
              <a:gd name="T5" fmla="*/ 2147483647 h 209"/>
              <a:gd name="T6" fmla="*/ 2147483647 w 410"/>
              <a:gd name="T7" fmla="*/ 2147483647 h 209"/>
              <a:gd name="T8" fmla="*/ 2147483647 w 410"/>
              <a:gd name="T9" fmla="*/ 2147483647 h 209"/>
              <a:gd name="T10" fmla="*/ 2147483647 w 410"/>
              <a:gd name="T11" fmla="*/ 2147483647 h 209"/>
              <a:gd name="T12" fmla="*/ 2147483647 w 410"/>
              <a:gd name="T13" fmla="*/ 2147483647 h 209"/>
              <a:gd name="T14" fmla="*/ 2147483647 w 410"/>
              <a:gd name="T15" fmla="*/ 2147483647 h 209"/>
              <a:gd name="T16" fmla="*/ 2147483647 w 410"/>
              <a:gd name="T17" fmla="*/ 0 h 209"/>
              <a:gd name="T18" fmla="*/ 2147483647 w 410"/>
              <a:gd name="T19" fmla="*/ 2147483647 h 209"/>
              <a:gd name="T20" fmla="*/ 2147483647 w 410"/>
              <a:gd name="T21" fmla="*/ 2147483647 h 20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10"/>
              <a:gd name="T34" fmla="*/ 0 h 209"/>
              <a:gd name="T35" fmla="*/ 410 w 410"/>
              <a:gd name="T36" fmla="*/ 209 h 209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10" h="209">
                <a:moveTo>
                  <a:pt x="4" y="2"/>
                </a:moveTo>
                <a:lnTo>
                  <a:pt x="3" y="122"/>
                </a:lnTo>
                <a:lnTo>
                  <a:pt x="0" y="207"/>
                </a:lnTo>
                <a:lnTo>
                  <a:pt x="410" y="209"/>
                </a:lnTo>
                <a:lnTo>
                  <a:pt x="402" y="100"/>
                </a:lnTo>
                <a:lnTo>
                  <a:pt x="402" y="59"/>
                </a:lnTo>
                <a:lnTo>
                  <a:pt x="369" y="34"/>
                </a:lnTo>
                <a:lnTo>
                  <a:pt x="379" y="12"/>
                </a:lnTo>
                <a:lnTo>
                  <a:pt x="365" y="0"/>
                </a:lnTo>
                <a:lnTo>
                  <a:pt x="179" y="2"/>
                </a:lnTo>
                <a:lnTo>
                  <a:pt x="4" y="2"/>
                </a:lnTo>
                <a:close/>
              </a:path>
            </a:pathLst>
          </a:custGeom>
          <a:solidFill>
            <a:srgbClr val="00206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31" name="Freeform 20"/>
          <p:cNvSpPr>
            <a:spLocks/>
          </p:cNvSpPr>
          <p:nvPr/>
        </p:nvSpPr>
        <p:spPr bwMode="auto">
          <a:xfrm>
            <a:off x="4153958" y="3359150"/>
            <a:ext cx="1182688" cy="549275"/>
          </a:xfrm>
          <a:custGeom>
            <a:avLst/>
            <a:gdLst>
              <a:gd name="T0" fmla="*/ 2147483647 w 478"/>
              <a:gd name="T1" fmla="*/ 0 h 230"/>
              <a:gd name="T2" fmla="*/ 0 w 478"/>
              <a:gd name="T3" fmla="*/ 2147483647 h 230"/>
              <a:gd name="T4" fmla="*/ 2147483647 w 478"/>
              <a:gd name="T5" fmla="*/ 2147483647 h 230"/>
              <a:gd name="T6" fmla="*/ 2147483647 w 478"/>
              <a:gd name="T7" fmla="*/ 2147483647 h 230"/>
              <a:gd name="T8" fmla="*/ 2147483647 w 478"/>
              <a:gd name="T9" fmla="*/ 2147483647 h 230"/>
              <a:gd name="T10" fmla="*/ 2147483647 w 478"/>
              <a:gd name="T11" fmla="*/ 2147483647 h 230"/>
              <a:gd name="T12" fmla="*/ 2147483647 w 478"/>
              <a:gd name="T13" fmla="*/ 2147483647 h 230"/>
              <a:gd name="T14" fmla="*/ 2147483647 w 478"/>
              <a:gd name="T15" fmla="*/ 2147483647 h 230"/>
              <a:gd name="T16" fmla="*/ 2147483647 w 478"/>
              <a:gd name="T17" fmla="*/ 2147483647 h 230"/>
              <a:gd name="T18" fmla="*/ 2147483647 w 478"/>
              <a:gd name="T19" fmla="*/ 2147483647 h 230"/>
              <a:gd name="T20" fmla="*/ 2147483647 w 478"/>
              <a:gd name="T21" fmla="*/ 2147483647 h 230"/>
              <a:gd name="T22" fmla="*/ 2147483647 w 478"/>
              <a:gd name="T23" fmla="*/ 2147483647 h 230"/>
              <a:gd name="T24" fmla="*/ 2147483647 w 478"/>
              <a:gd name="T25" fmla="*/ 0 h 23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478"/>
              <a:gd name="T40" fmla="*/ 0 h 230"/>
              <a:gd name="T41" fmla="*/ 478 w 478"/>
              <a:gd name="T42" fmla="*/ 230 h 23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478" h="230">
                <a:moveTo>
                  <a:pt x="3" y="0"/>
                </a:moveTo>
                <a:lnTo>
                  <a:pt x="0" y="41"/>
                </a:lnTo>
                <a:lnTo>
                  <a:pt x="170" y="47"/>
                </a:lnTo>
                <a:lnTo>
                  <a:pt x="171" y="178"/>
                </a:lnTo>
                <a:lnTo>
                  <a:pt x="258" y="214"/>
                </a:lnTo>
                <a:lnTo>
                  <a:pt x="282" y="201"/>
                </a:lnTo>
                <a:lnTo>
                  <a:pt x="337" y="230"/>
                </a:lnTo>
                <a:lnTo>
                  <a:pt x="373" y="229"/>
                </a:lnTo>
                <a:lnTo>
                  <a:pt x="439" y="201"/>
                </a:lnTo>
                <a:lnTo>
                  <a:pt x="478" y="228"/>
                </a:lnTo>
                <a:lnTo>
                  <a:pt x="478" y="86"/>
                </a:lnTo>
                <a:lnTo>
                  <a:pt x="466" y="3"/>
                </a:lnTo>
                <a:lnTo>
                  <a:pt x="3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32" name="Freeform 21"/>
          <p:cNvSpPr>
            <a:spLocks/>
          </p:cNvSpPr>
          <p:nvPr/>
        </p:nvSpPr>
        <p:spPr bwMode="auto">
          <a:xfrm>
            <a:off x="5330203" y="3378294"/>
            <a:ext cx="665162" cy="600075"/>
          </a:xfrm>
          <a:custGeom>
            <a:avLst/>
            <a:gdLst>
              <a:gd name="T0" fmla="*/ 0 w 269"/>
              <a:gd name="T1" fmla="*/ 2147483647 h 251"/>
              <a:gd name="T2" fmla="*/ 2147483647 w 269"/>
              <a:gd name="T3" fmla="*/ 2147483647 h 251"/>
              <a:gd name="T4" fmla="*/ 2147483647 w 269"/>
              <a:gd name="T5" fmla="*/ 0 h 251"/>
              <a:gd name="T6" fmla="*/ 2147483647 w 269"/>
              <a:gd name="T7" fmla="*/ 2147483647 h 251"/>
              <a:gd name="T8" fmla="*/ 2147483647 w 269"/>
              <a:gd name="T9" fmla="*/ 2147483647 h 251"/>
              <a:gd name="T10" fmla="*/ 2147483647 w 269"/>
              <a:gd name="T11" fmla="*/ 2147483647 h 251"/>
              <a:gd name="T12" fmla="*/ 2147483647 w 269"/>
              <a:gd name="T13" fmla="*/ 2147483647 h 251"/>
              <a:gd name="T14" fmla="*/ 2147483647 w 269"/>
              <a:gd name="T15" fmla="*/ 2147483647 h 251"/>
              <a:gd name="T16" fmla="*/ 2147483647 w 269"/>
              <a:gd name="T17" fmla="*/ 2147483647 h 251"/>
              <a:gd name="T18" fmla="*/ 2147483647 w 269"/>
              <a:gd name="T19" fmla="*/ 2147483647 h 251"/>
              <a:gd name="T20" fmla="*/ 2147483647 w 269"/>
              <a:gd name="T21" fmla="*/ 2147483647 h 251"/>
              <a:gd name="T22" fmla="*/ 2147483647 w 269"/>
              <a:gd name="T23" fmla="*/ 2147483647 h 251"/>
              <a:gd name="T24" fmla="*/ 2147483647 w 269"/>
              <a:gd name="T25" fmla="*/ 2147483647 h 251"/>
              <a:gd name="T26" fmla="*/ 2147483647 w 269"/>
              <a:gd name="T27" fmla="*/ 2147483647 h 251"/>
              <a:gd name="T28" fmla="*/ 2147483647 w 269"/>
              <a:gd name="T29" fmla="*/ 2147483647 h 251"/>
              <a:gd name="T30" fmla="*/ 0 w 269"/>
              <a:gd name="T31" fmla="*/ 2147483647 h 25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69"/>
              <a:gd name="T49" fmla="*/ 0 h 251"/>
              <a:gd name="T50" fmla="*/ 269 w 269"/>
              <a:gd name="T51" fmla="*/ 251 h 25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69" h="251">
                <a:moveTo>
                  <a:pt x="0" y="23"/>
                </a:moveTo>
                <a:lnTo>
                  <a:pt x="106" y="10"/>
                </a:lnTo>
                <a:lnTo>
                  <a:pt x="237" y="0"/>
                </a:lnTo>
                <a:lnTo>
                  <a:pt x="230" y="33"/>
                </a:lnTo>
                <a:lnTo>
                  <a:pt x="259" y="26"/>
                </a:lnTo>
                <a:lnTo>
                  <a:pt x="269" y="48"/>
                </a:lnTo>
                <a:lnTo>
                  <a:pt x="239" y="68"/>
                </a:lnTo>
                <a:lnTo>
                  <a:pt x="246" y="103"/>
                </a:lnTo>
                <a:lnTo>
                  <a:pt x="215" y="161"/>
                </a:lnTo>
                <a:lnTo>
                  <a:pt x="192" y="197"/>
                </a:lnTo>
                <a:lnTo>
                  <a:pt x="205" y="243"/>
                </a:lnTo>
                <a:lnTo>
                  <a:pt x="39" y="251"/>
                </a:lnTo>
                <a:lnTo>
                  <a:pt x="38" y="223"/>
                </a:lnTo>
                <a:lnTo>
                  <a:pt x="5" y="217"/>
                </a:lnTo>
                <a:lnTo>
                  <a:pt x="5" y="68"/>
                </a:lnTo>
                <a:lnTo>
                  <a:pt x="0" y="23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33" name="Freeform 22"/>
          <p:cNvSpPr>
            <a:spLocks/>
          </p:cNvSpPr>
          <p:nvPr/>
        </p:nvSpPr>
        <p:spPr bwMode="auto">
          <a:xfrm>
            <a:off x="5419725" y="3954120"/>
            <a:ext cx="812800" cy="630238"/>
          </a:xfrm>
          <a:custGeom>
            <a:avLst/>
            <a:gdLst>
              <a:gd name="T0" fmla="*/ 0 w 328"/>
              <a:gd name="T1" fmla="*/ 2147483647 h 263"/>
              <a:gd name="T2" fmla="*/ 2147483647 w 328"/>
              <a:gd name="T3" fmla="*/ 0 h 263"/>
              <a:gd name="T4" fmla="*/ 2147483647 w 328"/>
              <a:gd name="T5" fmla="*/ 2147483647 h 263"/>
              <a:gd name="T6" fmla="*/ 2147483647 w 328"/>
              <a:gd name="T7" fmla="*/ 2147483647 h 263"/>
              <a:gd name="T8" fmla="*/ 2147483647 w 328"/>
              <a:gd name="T9" fmla="*/ 2147483647 h 263"/>
              <a:gd name="T10" fmla="*/ 2147483647 w 328"/>
              <a:gd name="T11" fmla="*/ 2147483647 h 263"/>
              <a:gd name="T12" fmla="*/ 2147483647 w 328"/>
              <a:gd name="T13" fmla="*/ 2147483647 h 263"/>
              <a:gd name="T14" fmla="*/ 2147483647 w 328"/>
              <a:gd name="T15" fmla="*/ 2147483647 h 263"/>
              <a:gd name="T16" fmla="*/ 2147483647 w 328"/>
              <a:gd name="T17" fmla="*/ 2147483647 h 263"/>
              <a:gd name="T18" fmla="*/ 2147483647 w 328"/>
              <a:gd name="T19" fmla="*/ 2147483647 h 263"/>
              <a:gd name="T20" fmla="*/ 2147483647 w 328"/>
              <a:gd name="T21" fmla="*/ 2147483647 h 263"/>
              <a:gd name="T22" fmla="*/ 2147483647 w 328"/>
              <a:gd name="T23" fmla="*/ 2147483647 h 263"/>
              <a:gd name="T24" fmla="*/ 2147483647 w 328"/>
              <a:gd name="T25" fmla="*/ 2147483647 h 263"/>
              <a:gd name="T26" fmla="*/ 2147483647 w 328"/>
              <a:gd name="T27" fmla="*/ 2147483647 h 263"/>
              <a:gd name="T28" fmla="*/ 2147483647 w 328"/>
              <a:gd name="T29" fmla="*/ 2147483647 h 263"/>
              <a:gd name="T30" fmla="*/ 2147483647 w 328"/>
              <a:gd name="T31" fmla="*/ 2147483647 h 263"/>
              <a:gd name="T32" fmla="*/ 2147483647 w 328"/>
              <a:gd name="T33" fmla="*/ 2147483647 h 263"/>
              <a:gd name="T34" fmla="*/ 2147483647 w 328"/>
              <a:gd name="T35" fmla="*/ 2147483647 h 263"/>
              <a:gd name="T36" fmla="*/ 2147483647 w 328"/>
              <a:gd name="T37" fmla="*/ 2147483647 h 263"/>
              <a:gd name="T38" fmla="*/ 2147483647 w 328"/>
              <a:gd name="T39" fmla="*/ 2147483647 h 263"/>
              <a:gd name="T40" fmla="*/ 2147483647 w 328"/>
              <a:gd name="T41" fmla="*/ 2147483647 h 263"/>
              <a:gd name="T42" fmla="*/ 2147483647 w 328"/>
              <a:gd name="T43" fmla="*/ 2147483647 h 263"/>
              <a:gd name="T44" fmla="*/ 2147483647 w 328"/>
              <a:gd name="T45" fmla="*/ 2147483647 h 263"/>
              <a:gd name="T46" fmla="*/ 2147483647 w 328"/>
              <a:gd name="T47" fmla="*/ 2147483647 h 263"/>
              <a:gd name="T48" fmla="*/ 2147483647 w 328"/>
              <a:gd name="T49" fmla="*/ 2147483647 h 263"/>
              <a:gd name="T50" fmla="*/ 2147483647 w 328"/>
              <a:gd name="T51" fmla="*/ 2147483647 h 263"/>
              <a:gd name="T52" fmla="*/ 2147483647 w 328"/>
              <a:gd name="T53" fmla="*/ 2147483647 h 263"/>
              <a:gd name="T54" fmla="*/ 2147483647 w 328"/>
              <a:gd name="T55" fmla="*/ 2147483647 h 263"/>
              <a:gd name="T56" fmla="*/ 2147483647 w 328"/>
              <a:gd name="T57" fmla="*/ 2147483647 h 263"/>
              <a:gd name="T58" fmla="*/ 2147483647 w 328"/>
              <a:gd name="T59" fmla="*/ 2147483647 h 263"/>
              <a:gd name="T60" fmla="*/ 2147483647 w 328"/>
              <a:gd name="T61" fmla="*/ 2147483647 h 263"/>
              <a:gd name="T62" fmla="*/ 2147483647 w 328"/>
              <a:gd name="T63" fmla="*/ 2147483647 h 263"/>
              <a:gd name="T64" fmla="*/ 2147483647 w 328"/>
              <a:gd name="T65" fmla="*/ 2147483647 h 263"/>
              <a:gd name="T66" fmla="*/ 2147483647 w 328"/>
              <a:gd name="T67" fmla="*/ 2147483647 h 263"/>
              <a:gd name="T68" fmla="*/ 0 w 328"/>
              <a:gd name="T69" fmla="*/ 2147483647 h 26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28"/>
              <a:gd name="T106" fmla="*/ 0 h 263"/>
              <a:gd name="T107" fmla="*/ 328 w 328"/>
              <a:gd name="T108" fmla="*/ 263 h 263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28" h="263">
                <a:moveTo>
                  <a:pt x="0" y="6"/>
                </a:moveTo>
                <a:lnTo>
                  <a:pt x="164" y="0"/>
                </a:lnTo>
                <a:lnTo>
                  <a:pt x="193" y="54"/>
                </a:lnTo>
                <a:lnTo>
                  <a:pt x="168" y="118"/>
                </a:lnTo>
                <a:lnTo>
                  <a:pt x="160" y="147"/>
                </a:lnTo>
                <a:lnTo>
                  <a:pt x="270" y="135"/>
                </a:lnTo>
                <a:lnTo>
                  <a:pt x="277" y="177"/>
                </a:lnTo>
                <a:lnTo>
                  <a:pt x="244" y="173"/>
                </a:lnTo>
                <a:lnTo>
                  <a:pt x="229" y="191"/>
                </a:lnTo>
                <a:lnTo>
                  <a:pt x="246" y="203"/>
                </a:lnTo>
                <a:lnTo>
                  <a:pt x="276" y="189"/>
                </a:lnTo>
                <a:lnTo>
                  <a:pt x="277" y="209"/>
                </a:lnTo>
                <a:lnTo>
                  <a:pt x="295" y="192"/>
                </a:lnTo>
                <a:lnTo>
                  <a:pt x="307" y="192"/>
                </a:lnTo>
                <a:lnTo>
                  <a:pt x="293" y="227"/>
                </a:lnTo>
                <a:lnTo>
                  <a:pt x="320" y="233"/>
                </a:lnTo>
                <a:lnTo>
                  <a:pt x="328" y="252"/>
                </a:lnTo>
                <a:lnTo>
                  <a:pt x="316" y="258"/>
                </a:lnTo>
                <a:lnTo>
                  <a:pt x="299" y="246"/>
                </a:lnTo>
                <a:lnTo>
                  <a:pt x="267" y="237"/>
                </a:lnTo>
                <a:lnTo>
                  <a:pt x="274" y="260"/>
                </a:lnTo>
                <a:lnTo>
                  <a:pt x="258" y="263"/>
                </a:lnTo>
                <a:lnTo>
                  <a:pt x="245" y="242"/>
                </a:lnTo>
                <a:lnTo>
                  <a:pt x="237" y="255"/>
                </a:lnTo>
                <a:lnTo>
                  <a:pt x="189" y="255"/>
                </a:lnTo>
                <a:lnTo>
                  <a:pt x="189" y="242"/>
                </a:lnTo>
                <a:lnTo>
                  <a:pt x="171" y="227"/>
                </a:lnTo>
                <a:lnTo>
                  <a:pt x="135" y="225"/>
                </a:lnTo>
                <a:lnTo>
                  <a:pt x="165" y="242"/>
                </a:lnTo>
                <a:lnTo>
                  <a:pt x="123" y="251"/>
                </a:lnTo>
                <a:lnTo>
                  <a:pt x="57" y="239"/>
                </a:lnTo>
                <a:lnTo>
                  <a:pt x="32" y="242"/>
                </a:lnTo>
                <a:lnTo>
                  <a:pt x="41" y="154"/>
                </a:lnTo>
                <a:lnTo>
                  <a:pt x="1" y="84"/>
                </a:lnTo>
                <a:lnTo>
                  <a:pt x="0" y="6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34" name="Freeform 23"/>
          <p:cNvSpPr>
            <a:spLocks/>
          </p:cNvSpPr>
          <p:nvPr/>
        </p:nvSpPr>
        <p:spPr bwMode="auto">
          <a:xfrm>
            <a:off x="4862513" y="1298575"/>
            <a:ext cx="904875" cy="985838"/>
          </a:xfrm>
          <a:custGeom>
            <a:avLst/>
            <a:gdLst>
              <a:gd name="T0" fmla="*/ 0 w 366"/>
              <a:gd name="T1" fmla="*/ 2147483647 h 412"/>
              <a:gd name="T2" fmla="*/ 2147483647 w 366"/>
              <a:gd name="T3" fmla="*/ 2147483647 h 412"/>
              <a:gd name="T4" fmla="*/ 2147483647 w 366"/>
              <a:gd name="T5" fmla="*/ 0 h 412"/>
              <a:gd name="T6" fmla="*/ 2147483647 w 366"/>
              <a:gd name="T7" fmla="*/ 2147483647 h 412"/>
              <a:gd name="T8" fmla="*/ 2147483647 w 366"/>
              <a:gd name="T9" fmla="*/ 2147483647 h 412"/>
              <a:gd name="T10" fmla="*/ 2147483647 w 366"/>
              <a:gd name="T11" fmla="*/ 2147483647 h 412"/>
              <a:gd name="T12" fmla="*/ 2147483647 w 366"/>
              <a:gd name="T13" fmla="*/ 2147483647 h 412"/>
              <a:gd name="T14" fmla="*/ 2147483647 w 366"/>
              <a:gd name="T15" fmla="*/ 2147483647 h 412"/>
              <a:gd name="T16" fmla="*/ 2147483647 w 366"/>
              <a:gd name="T17" fmla="*/ 2147483647 h 412"/>
              <a:gd name="T18" fmla="*/ 2147483647 w 366"/>
              <a:gd name="T19" fmla="*/ 2147483647 h 412"/>
              <a:gd name="T20" fmla="*/ 2147483647 w 366"/>
              <a:gd name="T21" fmla="*/ 2147483647 h 412"/>
              <a:gd name="T22" fmla="*/ 2147483647 w 366"/>
              <a:gd name="T23" fmla="*/ 2147483647 h 412"/>
              <a:gd name="T24" fmla="*/ 2147483647 w 366"/>
              <a:gd name="T25" fmla="*/ 2147483647 h 412"/>
              <a:gd name="T26" fmla="*/ 2147483647 w 366"/>
              <a:gd name="T27" fmla="*/ 2147483647 h 412"/>
              <a:gd name="T28" fmla="*/ 2147483647 w 366"/>
              <a:gd name="T29" fmla="*/ 2147483647 h 412"/>
              <a:gd name="T30" fmla="*/ 2147483647 w 366"/>
              <a:gd name="T31" fmla="*/ 2147483647 h 412"/>
              <a:gd name="T32" fmla="*/ 2147483647 w 366"/>
              <a:gd name="T33" fmla="*/ 2147483647 h 412"/>
              <a:gd name="T34" fmla="*/ 2147483647 w 366"/>
              <a:gd name="T35" fmla="*/ 2147483647 h 412"/>
              <a:gd name="T36" fmla="*/ 2147483647 w 366"/>
              <a:gd name="T37" fmla="*/ 2147483647 h 412"/>
              <a:gd name="T38" fmla="*/ 2147483647 w 366"/>
              <a:gd name="T39" fmla="*/ 2147483647 h 412"/>
              <a:gd name="T40" fmla="*/ 2147483647 w 366"/>
              <a:gd name="T41" fmla="*/ 2147483647 h 412"/>
              <a:gd name="T42" fmla="*/ 2147483647 w 366"/>
              <a:gd name="T43" fmla="*/ 2147483647 h 412"/>
              <a:gd name="T44" fmla="*/ 2147483647 w 366"/>
              <a:gd name="T45" fmla="*/ 2147483647 h 412"/>
              <a:gd name="T46" fmla="*/ 2147483647 w 366"/>
              <a:gd name="T47" fmla="*/ 2147483647 h 412"/>
              <a:gd name="T48" fmla="*/ 2147483647 w 366"/>
              <a:gd name="T49" fmla="*/ 2147483647 h 412"/>
              <a:gd name="T50" fmla="*/ 2147483647 w 366"/>
              <a:gd name="T51" fmla="*/ 2147483647 h 412"/>
              <a:gd name="T52" fmla="*/ 2147483647 w 366"/>
              <a:gd name="T53" fmla="*/ 2147483647 h 412"/>
              <a:gd name="T54" fmla="*/ 2147483647 w 366"/>
              <a:gd name="T55" fmla="*/ 2147483647 h 412"/>
              <a:gd name="T56" fmla="*/ 2147483647 w 366"/>
              <a:gd name="T57" fmla="*/ 2147483647 h 412"/>
              <a:gd name="T58" fmla="*/ 2147483647 w 366"/>
              <a:gd name="T59" fmla="*/ 2147483647 h 412"/>
              <a:gd name="T60" fmla="*/ 0 w 366"/>
              <a:gd name="T61" fmla="*/ 2147483647 h 41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366"/>
              <a:gd name="T94" fmla="*/ 0 h 412"/>
              <a:gd name="T95" fmla="*/ 366 w 366"/>
              <a:gd name="T96" fmla="*/ 412 h 412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366" h="412">
                <a:moveTo>
                  <a:pt x="0" y="32"/>
                </a:moveTo>
                <a:lnTo>
                  <a:pt x="96" y="32"/>
                </a:lnTo>
                <a:lnTo>
                  <a:pt x="95" y="0"/>
                </a:lnTo>
                <a:lnTo>
                  <a:pt x="116" y="9"/>
                </a:lnTo>
                <a:lnTo>
                  <a:pt x="120" y="34"/>
                </a:lnTo>
                <a:lnTo>
                  <a:pt x="166" y="61"/>
                </a:lnTo>
                <a:lnTo>
                  <a:pt x="180" y="49"/>
                </a:lnTo>
                <a:lnTo>
                  <a:pt x="207" y="49"/>
                </a:lnTo>
                <a:lnTo>
                  <a:pt x="228" y="73"/>
                </a:lnTo>
                <a:lnTo>
                  <a:pt x="242" y="64"/>
                </a:lnTo>
                <a:lnTo>
                  <a:pt x="282" y="74"/>
                </a:lnTo>
                <a:lnTo>
                  <a:pt x="296" y="56"/>
                </a:lnTo>
                <a:lnTo>
                  <a:pt x="321" y="70"/>
                </a:lnTo>
                <a:lnTo>
                  <a:pt x="366" y="68"/>
                </a:lnTo>
                <a:lnTo>
                  <a:pt x="293" y="119"/>
                </a:lnTo>
                <a:lnTo>
                  <a:pt x="257" y="164"/>
                </a:lnTo>
                <a:lnTo>
                  <a:pt x="264" y="229"/>
                </a:lnTo>
                <a:lnTo>
                  <a:pt x="239" y="256"/>
                </a:lnTo>
                <a:lnTo>
                  <a:pt x="249" y="275"/>
                </a:lnTo>
                <a:lnTo>
                  <a:pt x="249" y="323"/>
                </a:lnTo>
                <a:lnTo>
                  <a:pt x="274" y="323"/>
                </a:lnTo>
                <a:lnTo>
                  <a:pt x="311" y="358"/>
                </a:lnTo>
                <a:lnTo>
                  <a:pt x="326" y="400"/>
                </a:lnTo>
                <a:lnTo>
                  <a:pt x="67" y="412"/>
                </a:lnTo>
                <a:lnTo>
                  <a:pt x="68" y="298"/>
                </a:lnTo>
                <a:lnTo>
                  <a:pt x="45" y="273"/>
                </a:lnTo>
                <a:lnTo>
                  <a:pt x="53" y="243"/>
                </a:lnTo>
                <a:lnTo>
                  <a:pt x="61" y="226"/>
                </a:lnTo>
                <a:lnTo>
                  <a:pt x="45" y="147"/>
                </a:lnTo>
                <a:lnTo>
                  <a:pt x="23" y="95"/>
                </a:lnTo>
                <a:lnTo>
                  <a:pt x="0" y="32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35" name="Freeform 24"/>
          <p:cNvSpPr>
            <a:spLocks/>
          </p:cNvSpPr>
          <p:nvPr/>
        </p:nvSpPr>
        <p:spPr bwMode="auto">
          <a:xfrm>
            <a:off x="5448300" y="1638300"/>
            <a:ext cx="687388" cy="779463"/>
          </a:xfrm>
          <a:custGeom>
            <a:avLst/>
            <a:gdLst>
              <a:gd name="T0" fmla="*/ 2147483647 w 278"/>
              <a:gd name="T1" fmla="*/ 2147483647 h 325"/>
              <a:gd name="T2" fmla="*/ 2147483647 w 278"/>
              <a:gd name="T3" fmla="*/ 2147483647 h 325"/>
              <a:gd name="T4" fmla="*/ 2147483647 w 278"/>
              <a:gd name="T5" fmla="*/ 2147483647 h 325"/>
              <a:gd name="T6" fmla="*/ 2147483647 w 278"/>
              <a:gd name="T7" fmla="*/ 0 h 325"/>
              <a:gd name="T8" fmla="*/ 2147483647 w 278"/>
              <a:gd name="T9" fmla="*/ 2147483647 h 325"/>
              <a:gd name="T10" fmla="*/ 2147483647 w 278"/>
              <a:gd name="T11" fmla="*/ 2147483647 h 325"/>
              <a:gd name="T12" fmla="*/ 2147483647 w 278"/>
              <a:gd name="T13" fmla="*/ 2147483647 h 325"/>
              <a:gd name="T14" fmla="*/ 2147483647 w 278"/>
              <a:gd name="T15" fmla="*/ 2147483647 h 325"/>
              <a:gd name="T16" fmla="*/ 2147483647 w 278"/>
              <a:gd name="T17" fmla="*/ 2147483647 h 325"/>
              <a:gd name="T18" fmla="*/ 2147483647 w 278"/>
              <a:gd name="T19" fmla="*/ 2147483647 h 325"/>
              <a:gd name="T20" fmla="*/ 2147483647 w 278"/>
              <a:gd name="T21" fmla="*/ 2147483647 h 325"/>
              <a:gd name="T22" fmla="*/ 2147483647 w 278"/>
              <a:gd name="T23" fmla="*/ 2147483647 h 325"/>
              <a:gd name="T24" fmla="*/ 2147483647 w 278"/>
              <a:gd name="T25" fmla="*/ 2147483647 h 325"/>
              <a:gd name="T26" fmla="*/ 2147483647 w 278"/>
              <a:gd name="T27" fmla="*/ 2147483647 h 325"/>
              <a:gd name="T28" fmla="*/ 2147483647 w 278"/>
              <a:gd name="T29" fmla="*/ 2147483647 h 325"/>
              <a:gd name="T30" fmla="*/ 2147483647 w 278"/>
              <a:gd name="T31" fmla="*/ 2147483647 h 325"/>
              <a:gd name="T32" fmla="*/ 2147483647 w 278"/>
              <a:gd name="T33" fmla="*/ 2147483647 h 325"/>
              <a:gd name="T34" fmla="*/ 2147483647 w 278"/>
              <a:gd name="T35" fmla="*/ 2147483647 h 325"/>
              <a:gd name="T36" fmla="*/ 2147483647 w 278"/>
              <a:gd name="T37" fmla="*/ 2147483647 h 325"/>
              <a:gd name="T38" fmla="*/ 2147483647 w 278"/>
              <a:gd name="T39" fmla="*/ 2147483647 h 325"/>
              <a:gd name="T40" fmla="*/ 2147483647 w 278"/>
              <a:gd name="T41" fmla="*/ 2147483647 h 325"/>
              <a:gd name="T42" fmla="*/ 2147483647 w 278"/>
              <a:gd name="T43" fmla="*/ 2147483647 h 325"/>
              <a:gd name="T44" fmla="*/ 2147483647 w 278"/>
              <a:gd name="T45" fmla="*/ 2147483647 h 325"/>
              <a:gd name="T46" fmla="*/ 2147483647 w 278"/>
              <a:gd name="T47" fmla="*/ 2147483647 h 325"/>
              <a:gd name="T48" fmla="*/ 2147483647 w 278"/>
              <a:gd name="T49" fmla="*/ 2147483647 h 325"/>
              <a:gd name="T50" fmla="*/ 2147483647 w 278"/>
              <a:gd name="T51" fmla="*/ 2147483647 h 325"/>
              <a:gd name="T52" fmla="*/ 2147483647 w 278"/>
              <a:gd name="T53" fmla="*/ 2147483647 h 325"/>
              <a:gd name="T54" fmla="*/ 2147483647 w 278"/>
              <a:gd name="T55" fmla="*/ 2147483647 h 325"/>
              <a:gd name="T56" fmla="*/ 2147483647 w 278"/>
              <a:gd name="T57" fmla="*/ 2147483647 h 325"/>
              <a:gd name="T58" fmla="*/ 2147483647 w 278"/>
              <a:gd name="T59" fmla="*/ 2147483647 h 325"/>
              <a:gd name="T60" fmla="*/ 2147483647 w 278"/>
              <a:gd name="T61" fmla="*/ 2147483647 h 325"/>
              <a:gd name="T62" fmla="*/ 2147483647 w 278"/>
              <a:gd name="T63" fmla="*/ 2147483647 h 325"/>
              <a:gd name="T64" fmla="*/ 2147483647 w 278"/>
              <a:gd name="T65" fmla="*/ 2147483647 h 325"/>
              <a:gd name="T66" fmla="*/ 0 w 278"/>
              <a:gd name="T67" fmla="*/ 2147483647 h 325"/>
              <a:gd name="T68" fmla="*/ 2147483647 w 278"/>
              <a:gd name="T69" fmla="*/ 2147483647 h 325"/>
              <a:gd name="T70" fmla="*/ 2147483647 w 278"/>
              <a:gd name="T71" fmla="*/ 2147483647 h 325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78"/>
              <a:gd name="T109" fmla="*/ 0 h 325"/>
              <a:gd name="T110" fmla="*/ 278 w 278"/>
              <a:gd name="T111" fmla="*/ 325 h 325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78" h="325">
                <a:moveTo>
                  <a:pt x="20" y="22"/>
                </a:moveTo>
                <a:lnTo>
                  <a:pt x="41" y="19"/>
                </a:lnTo>
                <a:lnTo>
                  <a:pt x="60" y="19"/>
                </a:lnTo>
                <a:lnTo>
                  <a:pt x="72" y="0"/>
                </a:lnTo>
                <a:lnTo>
                  <a:pt x="81" y="24"/>
                </a:lnTo>
                <a:lnTo>
                  <a:pt x="111" y="24"/>
                </a:lnTo>
                <a:lnTo>
                  <a:pt x="127" y="46"/>
                </a:lnTo>
                <a:lnTo>
                  <a:pt x="158" y="40"/>
                </a:lnTo>
                <a:lnTo>
                  <a:pt x="179" y="54"/>
                </a:lnTo>
                <a:lnTo>
                  <a:pt x="218" y="64"/>
                </a:lnTo>
                <a:lnTo>
                  <a:pt x="225" y="81"/>
                </a:lnTo>
                <a:lnTo>
                  <a:pt x="245" y="82"/>
                </a:lnTo>
                <a:lnTo>
                  <a:pt x="239" y="99"/>
                </a:lnTo>
                <a:lnTo>
                  <a:pt x="246" y="118"/>
                </a:lnTo>
                <a:lnTo>
                  <a:pt x="233" y="142"/>
                </a:lnTo>
                <a:lnTo>
                  <a:pt x="242" y="147"/>
                </a:lnTo>
                <a:lnTo>
                  <a:pt x="264" y="121"/>
                </a:lnTo>
                <a:lnTo>
                  <a:pt x="263" y="112"/>
                </a:lnTo>
                <a:lnTo>
                  <a:pt x="272" y="108"/>
                </a:lnTo>
                <a:lnTo>
                  <a:pt x="278" y="121"/>
                </a:lnTo>
                <a:lnTo>
                  <a:pt x="261" y="139"/>
                </a:lnTo>
                <a:lnTo>
                  <a:pt x="254" y="180"/>
                </a:lnTo>
                <a:lnTo>
                  <a:pt x="254" y="249"/>
                </a:lnTo>
                <a:lnTo>
                  <a:pt x="264" y="261"/>
                </a:lnTo>
                <a:lnTo>
                  <a:pt x="260" y="304"/>
                </a:lnTo>
                <a:lnTo>
                  <a:pt x="128" y="325"/>
                </a:lnTo>
                <a:lnTo>
                  <a:pt x="95" y="305"/>
                </a:lnTo>
                <a:lnTo>
                  <a:pt x="102" y="279"/>
                </a:lnTo>
                <a:lnTo>
                  <a:pt x="86" y="251"/>
                </a:lnTo>
                <a:lnTo>
                  <a:pt x="72" y="216"/>
                </a:lnTo>
                <a:lnTo>
                  <a:pt x="35" y="181"/>
                </a:lnTo>
                <a:lnTo>
                  <a:pt x="12" y="181"/>
                </a:lnTo>
                <a:lnTo>
                  <a:pt x="12" y="133"/>
                </a:lnTo>
                <a:lnTo>
                  <a:pt x="0" y="115"/>
                </a:lnTo>
                <a:lnTo>
                  <a:pt x="26" y="87"/>
                </a:lnTo>
                <a:lnTo>
                  <a:pt x="20" y="22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36" name="Freeform 25"/>
          <p:cNvSpPr>
            <a:spLocks/>
          </p:cNvSpPr>
          <p:nvPr/>
        </p:nvSpPr>
        <p:spPr bwMode="auto">
          <a:xfrm>
            <a:off x="5013325" y="2252663"/>
            <a:ext cx="800100" cy="503237"/>
          </a:xfrm>
          <a:custGeom>
            <a:avLst/>
            <a:gdLst>
              <a:gd name="T0" fmla="*/ 2147483647 w 323"/>
              <a:gd name="T1" fmla="*/ 2147483647 h 210"/>
              <a:gd name="T2" fmla="*/ 0 w 323"/>
              <a:gd name="T3" fmla="*/ 2147483647 h 210"/>
              <a:gd name="T4" fmla="*/ 2147483647 w 323"/>
              <a:gd name="T5" fmla="*/ 2147483647 h 210"/>
              <a:gd name="T6" fmla="*/ 2147483647 w 323"/>
              <a:gd name="T7" fmla="*/ 2147483647 h 210"/>
              <a:gd name="T8" fmla="*/ 2147483647 w 323"/>
              <a:gd name="T9" fmla="*/ 2147483647 h 210"/>
              <a:gd name="T10" fmla="*/ 2147483647 w 323"/>
              <a:gd name="T11" fmla="*/ 2147483647 h 210"/>
              <a:gd name="T12" fmla="*/ 2147483647 w 323"/>
              <a:gd name="T13" fmla="*/ 2147483647 h 210"/>
              <a:gd name="T14" fmla="*/ 2147483647 w 323"/>
              <a:gd name="T15" fmla="*/ 2147483647 h 210"/>
              <a:gd name="T16" fmla="*/ 2147483647 w 323"/>
              <a:gd name="T17" fmla="*/ 2147483647 h 210"/>
              <a:gd name="T18" fmla="*/ 2147483647 w 323"/>
              <a:gd name="T19" fmla="*/ 2147483647 h 210"/>
              <a:gd name="T20" fmla="*/ 2147483647 w 323"/>
              <a:gd name="T21" fmla="*/ 2147483647 h 210"/>
              <a:gd name="T22" fmla="*/ 2147483647 w 323"/>
              <a:gd name="T23" fmla="*/ 2147483647 h 210"/>
              <a:gd name="T24" fmla="*/ 2147483647 w 323"/>
              <a:gd name="T25" fmla="*/ 2147483647 h 210"/>
              <a:gd name="T26" fmla="*/ 2147483647 w 323"/>
              <a:gd name="T27" fmla="*/ 2147483647 h 210"/>
              <a:gd name="T28" fmla="*/ 2147483647 w 323"/>
              <a:gd name="T29" fmla="*/ 0 h 210"/>
              <a:gd name="T30" fmla="*/ 2147483647 w 323"/>
              <a:gd name="T31" fmla="*/ 2147483647 h 210"/>
              <a:gd name="T32" fmla="*/ 2147483647 w 323"/>
              <a:gd name="T33" fmla="*/ 2147483647 h 210"/>
              <a:gd name="T34" fmla="*/ 2147483647 w 323"/>
              <a:gd name="T35" fmla="*/ 2147483647 h 21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23"/>
              <a:gd name="T55" fmla="*/ 0 h 210"/>
              <a:gd name="T56" fmla="*/ 323 w 323"/>
              <a:gd name="T57" fmla="*/ 210 h 210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23" h="210">
                <a:moveTo>
                  <a:pt x="5" y="11"/>
                </a:moveTo>
                <a:lnTo>
                  <a:pt x="0" y="48"/>
                </a:lnTo>
                <a:lnTo>
                  <a:pt x="7" y="87"/>
                </a:lnTo>
                <a:lnTo>
                  <a:pt x="37" y="167"/>
                </a:lnTo>
                <a:lnTo>
                  <a:pt x="54" y="210"/>
                </a:lnTo>
                <a:lnTo>
                  <a:pt x="244" y="200"/>
                </a:lnTo>
                <a:lnTo>
                  <a:pt x="275" y="210"/>
                </a:lnTo>
                <a:lnTo>
                  <a:pt x="294" y="169"/>
                </a:lnTo>
                <a:lnTo>
                  <a:pt x="287" y="140"/>
                </a:lnTo>
                <a:lnTo>
                  <a:pt x="319" y="134"/>
                </a:lnTo>
                <a:lnTo>
                  <a:pt x="323" y="88"/>
                </a:lnTo>
                <a:lnTo>
                  <a:pt x="304" y="68"/>
                </a:lnTo>
                <a:lnTo>
                  <a:pt x="271" y="48"/>
                </a:lnTo>
                <a:lnTo>
                  <a:pt x="278" y="20"/>
                </a:lnTo>
                <a:lnTo>
                  <a:pt x="264" y="0"/>
                </a:lnTo>
                <a:lnTo>
                  <a:pt x="193" y="3"/>
                </a:lnTo>
                <a:lnTo>
                  <a:pt x="121" y="6"/>
                </a:lnTo>
                <a:lnTo>
                  <a:pt x="5" y="11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grpSp>
        <p:nvGrpSpPr>
          <p:cNvPr id="37" name="Group 26"/>
          <p:cNvGrpSpPr>
            <a:grpSpLocks/>
          </p:cNvGrpSpPr>
          <p:nvPr/>
        </p:nvGrpSpPr>
        <p:grpSpPr bwMode="auto">
          <a:xfrm>
            <a:off x="5719763" y="1528763"/>
            <a:ext cx="1041400" cy="912812"/>
            <a:chOff x="3195" y="1012"/>
            <a:chExt cx="546" cy="497"/>
          </a:xfrm>
          <a:solidFill>
            <a:schemeClr val="bg1"/>
          </a:solidFill>
        </p:grpSpPr>
        <p:sp>
          <p:nvSpPr>
            <p:cNvPr id="38" name="Freeform 27"/>
            <p:cNvSpPr>
              <a:spLocks/>
            </p:cNvSpPr>
            <p:nvPr/>
          </p:nvSpPr>
          <p:spPr bwMode="auto">
            <a:xfrm>
              <a:off x="3195" y="1012"/>
              <a:ext cx="388" cy="168"/>
            </a:xfrm>
            <a:custGeom>
              <a:avLst/>
              <a:gdLst>
                <a:gd name="T0" fmla="*/ 0 w 299"/>
                <a:gd name="T1" fmla="*/ 1287 h 129"/>
                <a:gd name="T2" fmla="*/ 1183 w 299"/>
                <a:gd name="T3" fmla="*/ 0 h 129"/>
                <a:gd name="T4" fmla="*/ 955 w 299"/>
                <a:gd name="T5" fmla="*/ 531 h 129"/>
                <a:gd name="T6" fmla="*/ 1125 w 299"/>
                <a:gd name="T7" fmla="*/ 692 h 129"/>
                <a:gd name="T8" fmla="*/ 1495 w 299"/>
                <a:gd name="T9" fmla="*/ 468 h 129"/>
                <a:gd name="T10" fmla="*/ 2307 w 299"/>
                <a:gd name="T11" fmla="*/ 793 h 129"/>
                <a:gd name="T12" fmla="*/ 2649 w 299"/>
                <a:gd name="T13" fmla="*/ 531 h 129"/>
                <a:gd name="T14" fmla="*/ 3735 w 299"/>
                <a:gd name="T15" fmla="*/ 382 h 129"/>
                <a:gd name="T16" fmla="*/ 3953 w 299"/>
                <a:gd name="T17" fmla="*/ 711 h 129"/>
                <a:gd name="T18" fmla="*/ 4374 w 299"/>
                <a:gd name="T19" fmla="*/ 647 h 129"/>
                <a:gd name="T20" fmla="*/ 5192 w 299"/>
                <a:gd name="T21" fmla="*/ 987 h 129"/>
                <a:gd name="T22" fmla="*/ 5248 w 299"/>
                <a:gd name="T23" fmla="*/ 1255 h 129"/>
                <a:gd name="T24" fmla="*/ 4352 w 299"/>
                <a:gd name="T25" fmla="*/ 1453 h 129"/>
                <a:gd name="T26" fmla="*/ 4095 w 299"/>
                <a:gd name="T27" fmla="*/ 1287 h 129"/>
                <a:gd name="T28" fmla="*/ 3643 w 299"/>
                <a:gd name="T29" fmla="*/ 1345 h 129"/>
                <a:gd name="T30" fmla="*/ 3112 w 299"/>
                <a:gd name="T31" fmla="*/ 1676 h 129"/>
                <a:gd name="T32" fmla="*/ 2869 w 299"/>
                <a:gd name="T33" fmla="*/ 1705 h 129"/>
                <a:gd name="T34" fmla="*/ 2667 w 299"/>
                <a:gd name="T35" fmla="*/ 1453 h 129"/>
                <a:gd name="T36" fmla="*/ 2372 w 299"/>
                <a:gd name="T37" fmla="*/ 2344 h 129"/>
                <a:gd name="T38" fmla="*/ 2041 w 299"/>
                <a:gd name="T39" fmla="*/ 2357 h 129"/>
                <a:gd name="T40" fmla="*/ 1895 w 299"/>
                <a:gd name="T41" fmla="*/ 1999 h 129"/>
                <a:gd name="T42" fmla="*/ 1189 w 299"/>
                <a:gd name="T43" fmla="*/ 1856 h 129"/>
                <a:gd name="T44" fmla="*/ 867 w 299"/>
                <a:gd name="T45" fmla="*/ 1581 h 129"/>
                <a:gd name="T46" fmla="*/ 276 w 299"/>
                <a:gd name="T47" fmla="*/ 1676 h 129"/>
                <a:gd name="T48" fmla="*/ 0 w 299"/>
                <a:gd name="T49" fmla="*/ 1287 h 12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99"/>
                <a:gd name="T76" fmla="*/ 0 h 129"/>
                <a:gd name="T77" fmla="*/ 299 w 299"/>
                <a:gd name="T78" fmla="*/ 129 h 12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99" h="129">
                  <a:moveTo>
                    <a:pt x="0" y="71"/>
                  </a:moveTo>
                  <a:lnTo>
                    <a:pt x="67" y="0"/>
                  </a:lnTo>
                  <a:lnTo>
                    <a:pt x="55" y="29"/>
                  </a:lnTo>
                  <a:lnTo>
                    <a:pt x="64" y="38"/>
                  </a:lnTo>
                  <a:lnTo>
                    <a:pt x="85" y="26"/>
                  </a:lnTo>
                  <a:lnTo>
                    <a:pt x="131" y="44"/>
                  </a:lnTo>
                  <a:lnTo>
                    <a:pt x="151" y="29"/>
                  </a:lnTo>
                  <a:lnTo>
                    <a:pt x="213" y="21"/>
                  </a:lnTo>
                  <a:lnTo>
                    <a:pt x="225" y="39"/>
                  </a:lnTo>
                  <a:lnTo>
                    <a:pt x="249" y="35"/>
                  </a:lnTo>
                  <a:lnTo>
                    <a:pt x="296" y="54"/>
                  </a:lnTo>
                  <a:lnTo>
                    <a:pt x="299" y="68"/>
                  </a:lnTo>
                  <a:lnTo>
                    <a:pt x="248" y="80"/>
                  </a:lnTo>
                  <a:lnTo>
                    <a:pt x="233" y="71"/>
                  </a:lnTo>
                  <a:lnTo>
                    <a:pt x="207" y="74"/>
                  </a:lnTo>
                  <a:lnTo>
                    <a:pt x="177" y="92"/>
                  </a:lnTo>
                  <a:lnTo>
                    <a:pt x="163" y="93"/>
                  </a:lnTo>
                  <a:lnTo>
                    <a:pt x="152" y="80"/>
                  </a:lnTo>
                  <a:lnTo>
                    <a:pt x="135" y="128"/>
                  </a:lnTo>
                  <a:lnTo>
                    <a:pt x="116" y="129"/>
                  </a:lnTo>
                  <a:lnTo>
                    <a:pt x="108" y="110"/>
                  </a:lnTo>
                  <a:lnTo>
                    <a:pt x="68" y="101"/>
                  </a:lnTo>
                  <a:lnTo>
                    <a:pt x="49" y="87"/>
                  </a:lnTo>
                  <a:lnTo>
                    <a:pt x="16" y="92"/>
                  </a:lnTo>
                  <a:lnTo>
                    <a:pt x="0" y="71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latin typeface="Calibri" panose="020F0502020204030204" pitchFamily="34" charset="0"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39" name="Freeform 28"/>
            <p:cNvSpPr>
              <a:spLocks/>
            </p:cNvSpPr>
            <p:nvPr/>
          </p:nvSpPr>
          <p:spPr bwMode="auto">
            <a:xfrm>
              <a:off x="3464" y="1131"/>
              <a:ext cx="277" cy="378"/>
            </a:xfrm>
            <a:custGeom>
              <a:avLst/>
              <a:gdLst>
                <a:gd name="T0" fmla="*/ 928 w 214"/>
                <a:gd name="T1" fmla="*/ 225 h 290"/>
                <a:gd name="T2" fmla="*/ 1069 w 214"/>
                <a:gd name="T3" fmla="*/ 549 h 290"/>
                <a:gd name="T4" fmla="*/ 803 w 214"/>
                <a:gd name="T5" fmla="*/ 749 h 290"/>
                <a:gd name="T6" fmla="*/ 801 w 214"/>
                <a:gd name="T7" fmla="*/ 1599 h 290"/>
                <a:gd name="T8" fmla="*/ 642 w 214"/>
                <a:gd name="T9" fmla="*/ 1038 h 290"/>
                <a:gd name="T10" fmla="*/ 126 w 214"/>
                <a:gd name="T11" fmla="*/ 1585 h 290"/>
                <a:gd name="T12" fmla="*/ 0 w 214"/>
                <a:gd name="T13" fmla="*/ 3114 h 290"/>
                <a:gd name="T14" fmla="*/ 348 w 214"/>
                <a:gd name="T15" fmla="*/ 3876 h 290"/>
                <a:gd name="T16" fmla="*/ 370 w 214"/>
                <a:gd name="T17" fmla="*/ 4254 h 290"/>
                <a:gd name="T18" fmla="*/ 397 w 214"/>
                <a:gd name="T19" fmla="*/ 4575 h 290"/>
                <a:gd name="T20" fmla="*/ 370 w 214"/>
                <a:gd name="T21" fmla="*/ 4861 h 290"/>
                <a:gd name="T22" fmla="*/ 307 w 214"/>
                <a:gd name="T23" fmla="*/ 5355 h 290"/>
                <a:gd name="T24" fmla="*/ 1741 w 214"/>
                <a:gd name="T25" fmla="*/ 5253 h 290"/>
                <a:gd name="T26" fmla="*/ 3641 w 214"/>
                <a:gd name="T27" fmla="*/ 5073 h 290"/>
                <a:gd name="T28" fmla="*/ 3306 w 214"/>
                <a:gd name="T29" fmla="*/ 4974 h 290"/>
                <a:gd name="T30" fmla="*/ 3109 w 214"/>
                <a:gd name="T31" fmla="*/ 4685 h 290"/>
                <a:gd name="T32" fmla="*/ 3404 w 214"/>
                <a:gd name="T33" fmla="*/ 4443 h 290"/>
                <a:gd name="T34" fmla="*/ 3404 w 214"/>
                <a:gd name="T35" fmla="*/ 4150 h 290"/>
                <a:gd name="T36" fmla="*/ 3262 w 214"/>
                <a:gd name="T37" fmla="*/ 3892 h 290"/>
                <a:gd name="T38" fmla="*/ 3404 w 214"/>
                <a:gd name="T39" fmla="*/ 3716 h 290"/>
                <a:gd name="T40" fmla="*/ 3663 w 214"/>
                <a:gd name="T41" fmla="*/ 3729 h 290"/>
                <a:gd name="T42" fmla="*/ 3604 w 214"/>
                <a:gd name="T43" fmla="*/ 2986 h 290"/>
                <a:gd name="T44" fmla="*/ 3535 w 214"/>
                <a:gd name="T45" fmla="*/ 2552 h 290"/>
                <a:gd name="T46" fmla="*/ 3373 w 214"/>
                <a:gd name="T47" fmla="*/ 2269 h 290"/>
                <a:gd name="T48" fmla="*/ 3232 w 214"/>
                <a:gd name="T49" fmla="*/ 2109 h 290"/>
                <a:gd name="T50" fmla="*/ 3000 w 214"/>
                <a:gd name="T51" fmla="*/ 2049 h 290"/>
                <a:gd name="T52" fmla="*/ 2776 w 214"/>
                <a:gd name="T53" fmla="*/ 2049 h 290"/>
                <a:gd name="T54" fmla="*/ 2540 w 214"/>
                <a:gd name="T55" fmla="*/ 2389 h 290"/>
                <a:gd name="T56" fmla="*/ 2380 w 214"/>
                <a:gd name="T57" fmla="*/ 2504 h 290"/>
                <a:gd name="T58" fmla="*/ 2273 w 214"/>
                <a:gd name="T59" fmla="*/ 2552 h 290"/>
                <a:gd name="T60" fmla="*/ 2151 w 214"/>
                <a:gd name="T61" fmla="*/ 2482 h 290"/>
                <a:gd name="T62" fmla="*/ 2115 w 214"/>
                <a:gd name="T63" fmla="*/ 2328 h 290"/>
                <a:gd name="T64" fmla="*/ 2151 w 214"/>
                <a:gd name="T65" fmla="*/ 2208 h 290"/>
                <a:gd name="T66" fmla="*/ 2254 w 214"/>
                <a:gd name="T67" fmla="*/ 2109 h 290"/>
                <a:gd name="T68" fmla="*/ 2362 w 214"/>
                <a:gd name="T69" fmla="*/ 2049 h 290"/>
                <a:gd name="T70" fmla="*/ 2459 w 214"/>
                <a:gd name="T71" fmla="*/ 2016 h 290"/>
                <a:gd name="T72" fmla="*/ 2459 w 214"/>
                <a:gd name="T73" fmla="*/ 1820 h 290"/>
                <a:gd name="T74" fmla="*/ 2731 w 214"/>
                <a:gd name="T75" fmla="*/ 1599 h 290"/>
                <a:gd name="T76" fmla="*/ 2459 w 214"/>
                <a:gd name="T77" fmla="*/ 903 h 290"/>
                <a:gd name="T78" fmla="*/ 2459 w 214"/>
                <a:gd name="T79" fmla="*/ 570 h 290"/>
                <a:gd name="T80" fmla="*/ 1984 w 214"/>
                <a:gd name="T81" fmla="*/ 437 h 290"/>
                <a:gd name="T82" fmla="*/ 1342 w 214"/>
                <a:gd name="T83" fmla="*/ 0 h 290"/>
                <a:gd name="T84" fmla="*/ 928 w 214"/>
                <a:gd name="T85" fmla="*/ 225 h 29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14"/>
                <a:gd name="T130" fmla="*/ 0 h 290"/>
                <a:gd name="T131" fmla="*/ 214 w 214"/>
                <a:gd name="T132" fmla="*/ 290 h 290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14" h="290">
                  <a:moveTo>
                    <a:pt x="54" y="12"/>
                  </a:moveTo>
                  <a:lnTo>
                    <a:pt x="62" y="30"/>
                  </a:lnTo>
                  <a:lnTo>
                    <a:pt x="47" y="41"/>
                  </a:lnTo>
                  <a:lnTo>
                    <a:pt x="46" y="87"/>
                  </a:lnTo>
                  <a:lnTo>
                    <a:pt x="38" y="57"/>
                  </a:lnTo>
                  <a:lnTo>
                    <a:pt x="7" y="86"/>
                  </a:lnTo>
                  <a:lnTo>
                    <a:pt x="0" y="169"/>
                  </a:lnTo>
                  <a:lnTo>
                    <a:pt x="20" y="210"/>
                  </a:lnTo>
                  <a:lnTo>
                    <a:pt x="22" y="231"/>
                  </a:lnTo>
                  <a:lnTo>
                    <a:pt x="23" y="248"/>
                  </a:lnTo>
                  <a:lnTo>
                    <a:pt x="22" y="263"/>
                  </a:lnTo>
                  <a:lnTo>
                    <a:pt x="18" y="290"/>
                  </a:lnTo>
                  <a:lnTo>
                    <a:pt x="102" y="285"/>
                  </a:lnTo>
                  <a:lnTo>
                    <a:pt x="213" y="275"/>
                  </a:lnTo>
                  <a:lnTo>
                    <a:pt x="193" y="269"/>
                  </a:lnTo>
                  <a:lnTo>
                    <a:pt x="182" y="254"/>
                  </a:lnTo>
                  <a:lnTo>
                    <a:pt x="199" y="241"/>
                  </a:lnTo>
                  <a:lnTo>
                    <a:pt x="199" y="225"/>
                  </a:lnTo>
                  <a:lnTo>
                    <a:pt x="191" y="211"/>
                  </a:lnTo>
                  <a:lnTo>
                    <a:pt x="199" y="201"/>
                  </a:lnTo>
                  <a:lnTo>
                    <a:pt x="214" y="202"/>
                  </a:lnTo>
                  <a:lnTo>
                    <a:pt x="211" y="162"/>
                  </a:lnTo>
                  <a:lnTo>
                    <a:pt x="207" y="138"/>
                  </a:lnTo>
                  <a:lnTo>
                    <a:pt x="198" y="123"/>
                  </a:lnTo>
                  <a:lnTo>
                    <a:pt x="189" y="114"/>
                  </a:lnTo>
                  <a:lnTo>
                    <a:pt x="175" y="111"/>
                  </a:lnTo>
                  <a:lnTo>
                    <a:pt x="162" y="111"/>
                  </a:lnTo>
                  <a:lnTo>
                    <a:pt x="148" y="130"/>
                  </a:lnTo>
                  <a:lnTo>
                    <a:pt x="139" y="136"/>
                  </a:lnTo>
                  <a:lnTo>
                    <a:pt x="133" y="138"/>
                  </a:lnTo>
                  <a:lnTo>
                    <a:pt x="126" y="135"/>
                  </a:lnTo>
                  <a:lnTo>
                    <a:pt x="124" y="126"/>
                  </a:lnTo>
                  <a:lnTo>
                    <a:pt x="126" y="120"/>
                  </a:lnTo>
                  <a:lnTo>
                    <a:pt x="132" y="114"/>
                  </a:lnTo>
                  <a:lnTo>
                    <a:pt x="138" y="111"/>
                  </a:lnTo>
                  <a:lnTo>
                    <a:pt x="144" y="110"/>
                  </a:lnTo>
                  <a:lnTo>
                    <a:pt x="144" y="99"/>
                  </a:lnTo>
                  <a:lnTo>
                    <a:pt x="160" y="87"/>
                  </a:lnTo>
                  <a:lnTo>
                    <a:pt x="144" y="49"/>
                  </a:lnTo>
                  <a:lnTo>
                    <a:pt x="144" y="31"/>
                  </a:lnTo>
                  <a:lnTo>
                    <a:pt x="117" y="24"/>
                  </a:lnTo>
                  <a:lnTo>
                    <a:pt x="78" y="0"/>
                  </a:lnTo>
                  <a:lnTo>
                    <a:pt x="54" y="12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latin typeface="Calibri" panose="020F0502020204030204" pitchFamily="34" charset="0"/>
                <a:ea typeface="ＭＳ Ｐゴシック" pitchFamily="34" charset="-128"/>
                <a:cs typeface="Arial"/>
              </a:endParaRPr>
            </a:p>
          </p:txBody>
        </p:sp>
      </p:grpSp>
      <p:sp>
        <p:nvSpPr>
          <p:cNvPr id="40" name="Freeform 29"/>
          <p:cNvSpPr>
            <a:spLocks/>
          </p:cNvSpPr>
          <p:nvPr/>
        </p:nvSpPr>
        <p:spPr bwMode="auto">
          <a:xfrm>
            <a:off x="5654675" y="2362200"/>
            <a:ext cx="573088" cy="917575"/>
          </a:xfrm>
          <a:custGeom>
            <a:avLst/>
            <a:gdLst>
              <a:gd name="T0" fmla="*/ 2147483647 w 232"/>
              <a:gd name="T1" fmla="*/ 2147483647 h 383"/>
              <a:gd name="T2" fmla="*/ 2147483647 w 232"/>
              <a:gd name="T3" fmla="*/ 0 h 383"/>
              <a:gd name="T4" fmla="*/ 2147483647 w 232"/>
              <a:gd name="T5" fmla="*/ 2147483647 h 383"/>
              <a:gd name="T6" fmla="*/ 2147483647 w 232"/>
              <a:gd name="T7" fmla="*/ 2147483647 h 383"/>
              <a:gd name="T8" fmla="*/ 2147483647 w 232"/>
              <a:gd name="T9" fmla="*/ 2147483647 h 383"/>
              <a:gd name="T10" fmla="*/ 2147483647 w 232"/>
              <a:gd name="T11" fmla="*/ 2147483647 h 383"/>
              <a:gd name="T12" fmla="*/ 2147483647 w 232"/>
              <a:gd name="T13" fmla="*/ 2147483647 h 383"/>
              <a:gd name="T14" fmla="*/ 2147483647 w 232"/>
              <a:gd name="T15" fmla="*/ 2147483647 h 383"/>
              <a:gd name="T16" fmla="*/ 2147483647 w 232"/>
              <a:gd name="T17" fmla="*/ 2147483647 h 383"/>
              <a:gd name="T18" fmla="*/ 2147483647 w 232"/>
              <a:gd name="T19" fmla="*/ 2147483647 h 383"/>
              <a:gd name="T20" fmla="*/ 2147483647 w 232"/>
              <a:gd name="T21" fmla="*/ 2147483647 h 383"/>
              <a:gd name="T22" fmla="*/ 2147483647 w 232"/>
              <a:gd name="T23" fmla="*/ 2147483647 h 383"/>
              <a:gd name="T24" fmla="*/ 2147483647 w 232"/>
              <a:gd name="T25" fmla="*/ 2147483647 h 383"/>
              <a:gd name="T26" fmla="*/ 2147483647 w 232"/>
              <a:gd name="T27" fmla="*/ 2147483647 h 383"/>
              <a:gd name="T28" fmla="*/ 2147483647 w 232"/>
              <a:gd name="T29" fmla="*/ 2147483647 h 383"/>
              <a:gd name="T30" fmla="*/ 2147483647 w 232"/>
              <a:gd name="T31" fmla="*/ 2147483647 h 383"/>
              <a:gd name="T32" fmla="*/ 2147483647 w 232"/>
              <a:gd name="T33" fmla="*/ 2147483647 h 383"/>
              <a:gd name="T34" fmla="*/ 0 w 232"/>
              <a:gd name="T35" fmla="*/ 2147483647 h 383"/>
              <a:gd name="T36" fmla="*/ 2147483647 w 232"/>
              <a:gd name="T37" fmla="*/ 2147483647 h 383"/>
              <a:gd name="T38" fmla="*/ 2147483647 w 232"/>
              <a:gd name="T39" fmla="*/ 2147483647 h 383"/>
              <a:gd name="T40" fmla="*/ 2147483647 w 232"/>
              <a:gd name="T41" fmla="*/ 2147483647 h 383"/>
              <a:gd name="T42" fmla="*/ 2147483647 w 232"/>
              <a:gd name="T43" fmla="*/ 2147483647 h 383"/>
              <a:gd name="T44" fmla="*/ 2147483647 w 232"/>
              <a:gd name="T45" fmla="*/ 2147483647 h 383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232"/>
              <a:gd name="T70" fmla="*/ 0 h 383"/>
              <a:gd name="T71" fmla="*/ 232 w 232"/>
              <a:gd name="T72" fmla="*/ 383 h 383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232" h="383">
                <a:moveTo>
                  <a:pt x="43" y="22"/>
                </a:moveTo>
                <a:lnTo>
                  <a:pt x="176" y="0"/>
                </a:lnTo>
                <a:lnTo>
                  <a:pt x="197" y="47"/>
                </a:lnTo>
                <a:lnTo>
                  <a:pt x="224" y="243"/>
                </a:lnTo>
                <a:lnTo>
                  <a:pt x="232" y="269"/>
                </a:lnTo>
                <a:lnTo>
                  <a:pt x="211" y="321"/>
                </a:lnTo>
                <a:lnTo>
                  <a:pt x="211" y="357"/>
                </a:lnTo>
                <a:lnTo>
                  <a:pt x="187" y="353"/>
                </a:lnTo>
                <a:lnTo>
                  <a:pt x="188" y="383"/>
                </a:lnTo>
                <a:lnTo>
                  <a:pt x="163" y="371"/>
                </a:lnTo>
                <a:lnTo>
                  <a:pt x="150" y="375"/>
                </a:lnTo>
                <a:lnTo>
                  <a:pt x="131" y="372"/>
                </a:lnTo>
                <a:lnTo>
                  <a:pt x="117" y="326"/>
                </a:lnTo>
                <a:lnTo>
                  <a:pt x="90" y="312"/>
                </a:lnTo>
                <a:lnTo>
                  <a:pt x="90" y="263"/>
                </a:lnTo>
                <a:lnTo>
                  <a:pt x="63" y="269"/>
                </a:lnTo>
                <a:lnTo>
                  <a:pt x="48" y="233"/>
                </a:lnTo>
                <a:lnTo>
                  <a:pt x="0" y="191"/>
                </a:lnTo>
                <a:lnTo>
                  <a:pt x="35" y="125"/>
                </a:lnTo>
                <a:lnTo>
                  <a:pt x="25" y="94"/>
                </a:lnTo>
                <a:lnTo>
                  <a:pt x="60" y="88"/>
                </a:lnTo>
                <a:lnTo>
                  <a:pt x="63" y="45"/>
                </a:lnTo>
                <a:lnTo>
                  <a:pt x="43" y="22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41" name="Freeform 30"/>
          <p:cNvSpPr>
            <a:spLocks/>
          </p:cNvSpPr>
          <p:nvPr/>
        </p:nvSpPr>
        <p:spPr bwMode="auto">
          <a:xfrm>
            <a:off x="5145088" y="2732088"/>
            <a:ext cx="909637" cy="728662"/>
          </a:xfrm>
          <a:custGeom>
            <a:avLst/>
            <a:gdLst>
              <a:gd name="T0" fmla="*/ 0 w 368"/>
              <a:gd name="T1" fmla="*/ 2147483647 h 303"/>
              <a:gd name="T2" fmla="*/ 2147483647 w 368"/>
              <a:gd name="T3" fmla="*/ 0 h 303"/>
              <a:gd name="T4" fmla="*/ 2147483647 w 368"/>
              <a:gd name="T5" fmla="*/ 0 h 303"/>
              <a:gd name="T6" fmla="*/ 2147483647 w 368"/>
              <a:gd name="T7" fmla="*/ 2147483647 h 303"/>
              <a:gd name="T8" fmla="*/ 2147483647 w 368"/>
              <a:gd name="T9" fmla="*/ 2147483647 h 303"/>
              <a:gd name="T10" fmla="*/ 2147483647 w 368"/>
              <a:gd name="T11" fmla="*/ 2147483647 h 303"/>
              <a:gd name="T12" fmla="*/ 2147483647 w 368"/>
              <a:gd name="T13" fmla="*/ 2147483647 h 303"/>
              <a:gd name="T14" fmla="*/ 2147483647 w 368"/>
              <a:gd name="T15" fmla="*/ 2147483647 h 303"/>
              <a:gd name="T16" fmla="*/ 2147483647 w 368"/>
              <a:gd name="T17" fmla="*/ 2147483647 h 303"/>
              <a:gd name="T18" fmla="*/ 2147483647 w 368"/>
              <a:gd name="T19" fmla="*/ 2147483647 h 303"/>
              <a:gd name="T20" fmla="*/ 2147483647 w 368"/>
              <a:gd name="T21" fmla="*/ 2147483647 h 303"/>
              <a:gd name="T22" fmla="*/ 2147483647 w 368"/>
              <a:gd name="T23" fmla="*/ 2147483647 h 303"/>
              <a:gd name="T24" fmla="*/ 2147483647 w 368"/>
              <a:gd name="T25" fmla="*/ 2147483647 h 303"/>
              <a:gd name="T26" fmla="*/ 2147483647 w 368"/>
              <a:gd name="T27" fmla="*/ 2147483647 h 303"/>
              <a:gd name="T28" fmla="*/ 2147483647 w 368"/>
              <a:gd name="T29" fmla="*/ 2147483647 h 303"/>
              <a:gd name="T30" fmla="*/ 2147483647 w 368"/>
              <a:gd name="T31" fmla="*/ 2147483647 h 303"/>
              <a:gd name="T32" fmla="*/ 2147483647 w 368"/>
              <a:gd name="T33" fmla="*/ 2147483647 h 303"/>
              <a:gd name="T34" fmla="*/ 2147483647 w 368"/>
              <a:gd name="T35" fmla="*/ 2147483647 h 303"/>
              <a:gd name="T36" fmla="*/ 2147483647 w 368"/>
              <a:gd name="T37" fmla="*/ 2147483647 h 303"/>
              <a:gd name="T38" fmla="*/ 2147483647 w 368"/>
              <a:gd name="T39" fmla="*/ 2147483647 h 303"/>
              <a:gd name="T40" fmla="*/ 2147483647 w 368"/>
              <a:gd name="T41" fmla="*/ 2147483647 h 303"/>
              <a:gd name="T42" fmla="*/ 2147483647 w 368"/>
              <a:gd name="T43" fmla="*/ 2147483647 h 303"/>
              <a:gd name="T44" fmla="*/ 2147483647 w 368"/>
              <a:gd name="T45" fmla="*/ 2147483647 h 303"/>
              <a:gd name="T46" fmla="*/ 2147483647 w 368"/>
              <a:gd name="T47" fmla="*/ 2147483647 h 303"/>
              <a:gd name="T48" fmla="*/ 2147483647 w 368"/>
              <a:gd name="T49" fmla="*/ 2147483647 h 303"/>
              <a:gd name="T50" fmla="*/ 0 w 368"/>
              <a:gd name="T51" fmla="*/ 2147483647 h 303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368"/>
              <a:gd name="T79" fmla="*/ 0 h 303"/>
              <a:gd name="T80" fmla="*/ 368 w 368"/>
              <a:gd name="T81" fmla="*/ 303 h 303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368" h="303">
                <a:moveTo>
                  <a:pt x="0" y="10"/>
                </a:moveTo>
                <a:lnTo>
                  <a:pt x="161" y="0"/>
                </a:lnTo>
                <a:lnTo>
                  <a:pt x="195" y="0"/>
                </a:lnTo>
                <a:lnTo>
                  <a:pt x="221" y="9"/>
                </a:lnTo>
                <a:lnTo>
                  <a:pt x="207" y="35"/>
                </a:lnTo>
                <a:lnTo>
                  <a:pt x="254" y="78"/>
                </a:lnTo>
                <a:lnTo>
                  <a:pt x="269" y="114"/>
                </a:lnTo>
                <a:lnTo>
                  <a:pt x="297" y="105"/>
                </a:lnTo>
                <a:lnTo>
                  <a:pt x="296" y="156"/>
                </a:lnTo>
                <a:lnTo>
                  <a:pt x="324" y="171"/>
                </a:lnTo>
                <a:lnTo>
                  <a:pt x="337" y="216"/>
                </a:lnTo>
                <a:lnTo>
                  <a:pt x="357" y="220"/>
                </a:lnTo>
                <a:lnTo>
                  <a:pt x="368" y="239"/>
                </a:lnTo>
                <a:lnTo>
                  <a:pt x="343" y="265"/>
                </a:lnTo>
                <a:lnTo>
                  <a:pt x="335" y="295"/>
                </a:lnTo>
                <a:lnTo>
                  <a:pt x="300" y="303"/>
                </a:lnTo>
                <a:lnTo>
                  <a:pt x="309" y="270"/>
                </a:lnTo>
                <a:lnTo>
                  <a:pt x="171" y="282"/>
                </a:lnTo>
                <a:lnTo>
                  <a:pt x="72" y="294"/>
                </a:lnTo>
                <a:lnTo>
                  <a:pt x="66" y="262"/>
                </a:lnTo>
                <a:lnTo>
                  <a:pt x="59" y="165"/>
                </a:lnTo>
                <a:lnTo>
                  <a:pt x="58" y="112"/>
                </a:lnTo>
                <a:lnTo>
                  <a:pt x="25" y="88"/>
                </a:lnTo>
                <a:lnTo>
                  <a:pt x="37" y="66"/>
                </a:lnTo>
                <a:lnTo>
                  <a:pt x="21" y="54"/>
                </a:lnTo>
                <a:lnTo>
                  <a:pt x="0" y="10"/>
                </a:lnTo>
                <a:close/>
              </a:path>
            </a:pathLst>
          </a:custGeom>
          <a:solidFill>
            <a:srgbClr val="00206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42" name="Freeform 31"/>
          <p:cNvSpPr>
            <a:spLocks/>
          </p:cNvSpPr>
          <p:nvPr/>
        </p:nvSpPr>
        <p:spPr bwMode="auto">
          <a:xfrm>
            <a:off x="6142038" y="2425700"/>
            <a:ext cx="444500" cy="711200"/>
          </a:xfrm>
          <a:custGeom>
            <a:avLst/>
            <a:gdLst>
              <a:gd name="T0" fmla="*/ 0 w 180"/>
              <a:gd name="T1" fmla="*/ 2147483647 h 296"/>
              <a:gd name="T2" fmla="*/ 2147483647 w 180"/>
              <a:gd name="T3" fmla="*/ 2147483647 h 296"/>
              <a:gd name="T4" fmla="*/ 2147483647 w 180"/>
              <a:gd name="T5" fmla="*/ 2147483647 h 296"/>
              <a:gd name="T6" fmla="*/ 2147483647 w 180"/>
              <a:gd name="T7" fmla="*/ 2147483647 h 296"/>
              <a:gd name="T8" fmla="*/ 2147483647 w 180"/>
              <a:gd name="T9" fmla="*/ 2147483647 h 296"/>
              <a:gd name="T10" fmla="*/ 2147483647 w 180"/>
              <a:gd name="T11" fmla="*/ 0 h 296"/>
              <a:gd name="T12" fmla="*/ 2147483647 w 180"/>
              <a:gd name="T13" fmla="*/ 2147483647 h 296"/>
              <a:gd name="T14" fmla="*/ 2147483647 w 180"/>
              <a:gd name="T15" fmla="*/ 2147483647 h 296"/>
              <a:gd name="T16" fmla="*/ 2147483647 w 180"/>
              <a:gd name="T17" fmla="*/ 2147483647 h 296"/>
              <a:gd name="T18" fmla="*/ 2147483647 w 180"/>
              <a:gd name="T19" fmla="*/ 2147483647 h 296"/>
              <a:gd name="T20" fmla="*/ 2147483647 w 180"/>
              <a:gd name="T21" fmla="*/ 2147483647 h 296"/>
              <a:gd name="T22" fmla="*/ 2147483647 w 180"/>
              <a:gd name="T23" fmla="*/ 2147483647 h 296"/>
              <a:gd name="T24" fmla="*/ 2147483647 w 180"/>
              <a:gd name="T25" fmla="*/ 2147483647 h 296"/>
              <a:gd name="T26" fmla="*/ 2147483647 w 180"/>
              <a:gd name="T27" fmla="*/ 2147483647 h 296"/>
              <a:gd name="T28" fmla="*/ 2147483647 w 180"/>
              <a:gd name="T29" fmla="*/ 2147483647 h 296"/>
              <a:gd name="T30" fmla="*/ 0 w 180"/>
              <a:gd name="T31" fmla="*/ 2147483647 h 29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80"/>
              <a:gd name="T49" fmla="*/ 0 h 296"/>
              <a:gd name="T50" fmla="*/ 180 w 180"/>
              <a:gd name="T51" fmla="*/ 296 h 29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80" h="296">
                <a:moveTo>
                  <a:pt x="0" y="21"/>
                </a:moveTo>
                <a:lnTo>
                  <a:pt x="21" y="32"/>
                </a:lnTo>
                <a:lnTo>
                  <a:pt x="41" y="30"/>
                </a:lnTo>
                <a:lnTo>
                  <a:pt x="48" y="24"/>
                </a:lnTo>
                <a:lnTo>
                  <a:pt x="53" y="6"/>
                </a:lnTo>
                <a:lnTo>
                  <a:pt x="140" y="0"/>
                </a:lnTo>
                <a:lnTo>
                  <a:pt x="180" y="209"/>
                </a:lnTo>
                <a:lnTo>
                  <a:pt x="177" y="207"/>
                </a:lnTo>
                <a:lnTo>
                  <a:pt x="147" y="219"/>
                </a:lnTo>
                <a:lnTo>
                  <a:pt x="126" y="275"/>
                </a:lnTo>
                <a:lnTo>
                  <a:pt x="95" y="267"/>
                </a:lnTo>
                <a:lnTo>
                  <a:pt x="59" y="288"/>
                </a:lnTo>
                <a:lnTo>
                  <a:pt x="12" y="296"/>
                </a:lnTo>
                <a:lnTo>
                  <a:pt x="33" y="241"/>
                </a:lnTo>
                <a:lnTo>
                  <a:pt x="24" y="210"/>
                </a:lnTo>
                <a:lnTo>
                  <a:pt x="0" y="21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43" name="Freeform 32"/>
          <p:cNvSpPr>
            <a:spLocks/>
          </p:cNvSpPr>
          <p:nvPr/>
        </p:nvSpPr>
        <p:spPr bwMode="auto">
          <a:xfrm>
            <a:off x="6489700" y="2282825"/>
            <a:ext cx="569913" cy="641350"/>
          </a:xfrm>
          <a:custGeom>
            <a:avLst/>
            <a:gdLst>
              <a:gd name="T0" fmla="*/ 0 w 231"/>
              <a:gd name="T1" fmla="*/ 2147483647 h 267"/>
              <a:gd name="T2" fmla="*/ 2147483647 w 231"/>
              <a:gd name="T3" fmla="*/ 2147483647 h 267"/>
              <a:gd name="T4" fmla="*/ 2147483647 w 231"/>
              <a:gd name="T5" fmla="*/ 2147483647 h 267"/>
              <a:gd name="T6" fmla="*/ 2147483647 w 231"/>
              <a:gd name="T7" fmla="*/ 2147483647 h 267"/>
              <a:gd name="T8" fmla="*/ 2147483647 w 231"/>
              <a:gd name="T9" fmla="*/ 2147483647 h 267"/>
              <a:gd name="T10" fmla="*/ 2147483647 w 231"/>
              <a:gd name="T11" fmla="*/ 0 h 267"/>
              <a:gd name="T12" fmla="*/ 2147483647 w 231"/>
              <a:gd name="T13" fmla="*/ 2147483647 h 267"/>
              <a:gd name="T14" fmla="*/ 2147483647 w 231"/>
              <a:gd name="T15" fmla="*/ 2147483647 h 267"/>
              <a:gd name="T16" fmla="*/ 2147483647 w 231"/>
              <a:gd name="T17" fmla="*/ 2147483647 h 267"/>
              <a:gd name="T18" fmla="*/ 2147483647 w 231"/>
              <a:gd name="T19" fmla="*/ 2147483647 h 267"/>
              <a:gd name="T20" fmla="*/ 2147483647 w 231"/>
              <a:gd name="T21" fmla="*/ 2147483647 h 267"/>
              <a:gd name="T22" fmla="*/ 2147483647 w 231"/>
              <a:gd name="T23" fmla="*/ 2147483647 h 267"/>
              <a:gd name="T24" fmla="*/ 2147483647 w 231"/>
              <a:gd name="T25" fmla="*/ 2147483647 h 267"/>
              <a:gd name="T26" fmla="*/ 2147483647 w 231"/>
              <a:gd name="T27" fmla="*/ 2147483647 h 267"/>
              <a:gd name="T28" fmla="*/ 2147483647 w 231"/>
              <a:gd name="T29" fmla="*/ 2147483647 h 267"/>
              <a:gd name="T30" fmla="*/ 2147483647 w 231"/>
              <a:gd name="T31" fmla="*/ 2147483647 h 267"/>
              <a:gd name="T32" fmla="*/ 2147483647 w 231"/>
              <a:gd name="T33" fmla="*/ 2147483647 h 267"/>
              <a:gd name="T34" fmla="*/ 2147483647 w 231"/>
              <a:gd name="T35" fmla="*/ 2147483647 h 267"/>
              <a:gd name="T36" fmla="*/ 0 w 231"/>
              <a:gd name="T37" fmla="*/ 2147483647 h 26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31"/>
              <a:gd name="T58" fmla="*/ 0 h 267"/>
              <a:gd name="T59" fmla="*/ 231 w 231"/>
              <a:gd name="T60" fmla="*/ 267 h 26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31" h="267">
                <a:moveTo>
                  <a:pt x="0" y="60"/>
                </a:moveTo>
                <a:lnTo>
                  <a:pt x="104" y="50"/>
                </a:lnTo>
                <a:lnTo>
                  <a:pt x="126" y="54"/>
                </a:lnTo>
                <a:lnTo>
                  <a:pt x="175" y="31"/>
                </a:lnTo>
                <a:lnTo>
                  <a:pt x="186" y="10"/>
                </a:lnTo>
                <a:lnTo>
                  <a:pt x="215" y="0"/>
                </a:lnTo>
                <a:lnTo>
                  <a:pt x="231" y="101"/>
                </a:lnTo>
                <a:lnTo>
                  <a:pt x="219" y="112"/>
                </a:lnTo>
                <a:lnTo>
                  <a:pt x="222" y="182"/>
                </a:lnTo>
                <a:lnTo>
                  <a:pt x="199" y="188"/>
                </a:lnTo>
                <a:lnTo>
                  <a:pt x="186" y="227"/>
                </a:lnTo>
                <a:lnTo>
                  <a:pt x="168" y="222"/>
                </a:lnTo>
                <a:lnTo>
                  <a:pt x="162" y="267"/>
                </a:lnTo>
                <a:lnTo>
                  <a:pt x="136" y="248"/>
                </a:lnTo>
                <a:lnTo>
                  <a:pt x="85" y="260"/>
                </a:lnTo>
                <a:lnTo>
                  <a:pt x="63" y="243"/>
                </a:lnTo>
                <a:lnTo>
                  <a:pt x="34" y="242"/>
                </a:lnTo>
                <a:lnTo>
                  <a:pt x="19" y="167"/>
                </a:lnTo>
                <a:lnTo>
                  <a:pt x="0" y="6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44" name="Freeform 33"/>
          <p:cNvSpPr>
            <a:spLocks/>
          </p:cNvSpPr>
          <p:nvPr/>
        </p:nvSpPr>
        <p:spPr bwMode="auto">
          <a:xfrm>
            <a:off x="5976938" y="2860675"/>
            <a:ext cx="1009650" cy="542925"/>
          </a:xfrm>
          <a:custGeom>
            <a:avLst/>
            <a:gdLst>
              <a:gd name="T0" fmla="*/ 0 w 407"/>
              <a:gd name="T1" fmla="*/ 2147483647 h 226"/>
              <a:gd name="T2" fmla="*/ 2147483647 w 407"/>
              <a:gd name="T3" fmla="*/ 2147483647 h 226"/>
              <a:gd name="T4" fmla="*/ 2147483647 w 407"/>
              <a:gd name="T5" fmla="*/ 2147483647 h 226"/>
              <a:gd name="T6" fmla="*/ 2147483647 w 407"/>
              <a:gd name="T7" fmla="*/ 2147483647 h 226"/>
              <a:gd name="T8" fmla="*/ 2147483647 w 407"/>
              <a:gd name="T9" fmla="*/ 2147483647 h 226"/>
              <a:gd name="T10" fmla="*/ 2147483647 w 407"/>
              <a:gd name="T11" fmla="*/ 2147483647 h 226"/>
              <a:gd name="T12" fmla="*/ 2147483647 w 407"/>
              <a:gd name="T13" fmla="*/ 2147483647 h 226"/>
              <a:gd name="T14" fmla="*/ 2147483647 w 407"/>
              <a:gd name="T15" fmla="*/ 2147483647 h 226"/>
              <a:gd name="T16" fmla="*/ 2147483647 w 407"/>
              <a:gd name="T17" fmla="*/ 2147483647 h 226"/>
              <a:gd name="T18" fmla="*/ 2147483647 w 407"/>
              <a:gd name="T19" fmla="*/ 2147483647 h 226"/>
              <a:gd name="T20" fmla="*/ 2147483647 w 407"/>
              <a:gd name="T21" fmla="*/ 2147483647 h 226"/>
              <a:gd name="T22" fmla="*/ 2147483647 w 407"/>
              <a:gd name="T23" fmla="*/ 2147483647 h 226"/>
              <a:gd name="T24" fmla="*/ 2147483647 w 407"/>
              <a:gd name="T25" fmla="*/ 2147483647 h 226"/>
              <a:gd name="T26" fmla="*/ 2147483647 w 407"/>
              <a:gd name="T27" fmla="*/ 2147483647 h 226"/>
              <a:gd name="T28" fmla="*/ 2147483647 w 407"/>
              <a:gd name="T29" fmla="*/ 0 h 226"/>
              <a:gd name="T30" fmla="*/ 2147483647 w 407"/>
              <a:gd name="T31" fmla="*/ 2147483647 h 226"/>
              <a:gd name="T32" fmla="*/ 2147483647 w 407"/>
              <a:gd name="T33" fmla="*/ 2147483647 h 226"/>
              <a:gd name="T34" fmla="*/ 2147483647 w 407"/>
              <a:gd name="T35" fmla="*/ 2147483647 h 226"/>
              <a:gd name="T36" fmla="*/ 2147483647 w 407"/>
              <a:gd name="T37" fmla="*/ 2147483647 h 226"/>
              <a:gd name="T38" fmla="*/ 2147483647 w 407"/>
              <a:gd name="T39" fmla="*/ 2147483647 h 226"/>
              <a:gd name="T40" fmla="*/ 2147483647 w 407"/>
              <a:gd name="T41" fmla="*/ 2147483647 h 226"/>
              <a:gd name="T42" fmla="*/ 2147483647 w 407"/>
              <a:gd name="T43" fmla="*/ 2147483647 h 226"/>
              <a:gd name="T44" fmla="*/ 2147483647 w 407"/>
              <a:gd name="T45" fmla="*/ 2147483647 h 226"/>
              <a:gd name="T46" fmla="*/ 2147483647 w 407"/>
              <a:gd name="T47" fmla="*/ 2147483647 h 226"/>
              <a:gd name="T48" fmla="*/ 2147483647 w 407"/>
              <a:gd name="T49" fmla="*/ 2147483647 h 226"/>
              <a:gd name="T50" fmla="*/ 2147483647 w 407"/>
              <a:gd name="T51" fmla="*/ 2147483647 h 226"/>
              <a:gd name="T52" fmla="*/ 2147483647 w 407"/>
              <a:gd name="T53" fmla="*/ 2147483647 h 226"/>
              <a:gd name="T54" fmla="*/ 2147483647 w 407"/>
              <a:gd name="T55" fmla="*/ 2147483647 h 226"/>
              <a:gd name="T56" fmla="*/ 0 w 407"/>
              <a:gd name="T57" fmla="*/ 2147483647 h 22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407"/>
              <a:gd name="T88" fmla="*/ 0 h 226"/>
              <a:gd name="T89" fmla="*/ 407 w 407"/>
              <a:gd name="T90" fmla="*/ 226 h 22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407" h="226">
                <a:moveTo>
                  <a:pt x="0" y="226"/>
                </a:moveTo>
                <a:lnTo>
                  <a:pt x="99" y="212"/>
                </a:lnTo>
                <a:lnTo>
                  <a:pt x="99" y="202"/>
                </a:lnTo>
                <a:lnTo>
                  <a:pt x="338" y="169"/>
                </a:lnTo>
                <a:lnTo>
                  <a:pt x="342" y="152"/>
                </a:lnTo>
                <a:lnTo>
                  <a:pt x="377" y="139"/>
                </a:lnTo>
                <a:lnTo>
                  <a:pt x="381" y="121"/>
                </a:lnTo>
                <a:lnTo>
                  <a:pt x="396" y="115"/>
                </a:lnTo>
                <a:lnTo>
                  <a:pt x="407" y="88"/>
                </a:lnTo>
                <a:lnTo>
                  <a:pt x="374" y="61"/>
                </a:lnTo>
                <a:lnTo>
                  <a:pt x="368" y="25"/>
                </a:lnTo>
                <a:lnTo>
                  <a:pt x="342" y="7"/>
                </a:lnTo>
                <a:lnTo>
                  <a:pt x="289" y="17"/>
                </a:lnTo>
                <a:lnTo>
                  <a:pt x="264" y="1"/>
                </a:lnTo>
                <a:lnTo>
                  <a:pt x="240" y="0"/>
                </a:lnTo>
                <a:lnTo>
                  <a:pt x="245" y="25"/>
                </a:lnTo>
                <a:lnTo>
                  <a:pt x="212" y="38"/>
                </a:lnTo>
                <a:lnTo>
                  <a:pt x="190" y="94"/>
                </a:lnTo>
                <a:lnTo>
                  <a:pt x="160" y="85"/>
                </a:lnTo>
                <a:lnTo>
                  <a:pt x="124" y="106"/>
                </a:lnTo>
                <a:lnTo>
                  <a:pt x="78" y="114"/>
                </a:lnTo>
                <a:lnTo>
                  <a:pt x="78" y="146"/>
                </a:lnTo>
                <a:lnTo>
                  <a:pt x="55" y="145"/>
                </a:lnTo>
                <a:lnTo>
                  <a:pt x="56" y="173"/>
                </a:lnTo>
                <a:lnTo>
                  <a:pt x="32" y="162"/>
                </a:lnTo>
                <a:lnTo>
                  <a:pt x="18" y="167"/>
                </a:lnTo>
                <a:lnTo>
                  <a:pt x="30" y="186"/>
                </a:lnTo>
                <a:lnTo>
                  <a:pt x="5" y="211"/>
                </a:lnTo>
                <a:lnTo>
                  <a:pt x="0" y="226"/>
                </a:lnTo>
                <a:close/>
              </a:path>
            </a:pathLst>
          </a:custGeom>
          <a:solidFill>
            <a:srgbClr val="00206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45" name="Freeform 34"/>
          <p:cNvSpPr>
            <a:spLocks/>
          </p:cNvSpPr>
          <p:nvPr/>
        </p:nvSpPr>
        <p:spPr bwMode="auto">
          <a:xfrm>
            <a:off x="5915818" y="3206960"/>
            <a:ext cx="1162050" cy="409575"/>
          </a:xfrm>
          <a:custGeom>
            <a:avLst/>
            <a:gdLst>
              <a:gd name="T0" fmla="*/ 2147483647 w 469"/>
              <a:gd name="T1" fmla="*/ 2147483647 h 171"/>
              <a:gd name="T2" fmla="*/ 2147483647 w 469"/>
              <a:gd name="T3" fmla="*/ 2147483647 h 171"/>
              <a:gd name="T4" fmla="*/ 2147483647 w 469"/>
              <a:gd name="T5" fmla="*/ 2147483647 h 171"/>
              <a:gd name="T6" fmla="*/ 2147483647 w 469"/>
              <a:gd name="T7" fmla="*/ 2147483647 h 171"/>
              <a:gd name="T8" fmla="*/ 0 w 469"/>
              <a:gd name="T9" fmla="*/ 2147483647 h 171"/>
              <a:gd name="T10" fmla="*/ 2147483647 w 469"/>
              <a:gd name="T11" fmla="*/ 2147483647 h 171"/>
              <a:gd name="T12" fmla="*/ 2147483647 w 469"/>
              <a:gd name="T13" fmla="*/ 2147483647 h 171"/>
              <a:gd name="T14" fmla="*/ 2147483647 w 469"/>
              <a:gd name="T15" fmla="*/ 2147483647 h 171"/>
              <a:gd name="T16" fmla="*/ 2147483647 w 469"/>
              <a:gd name="T17" fmla="*/ 2147483647 h 171"/>
              <a:gd name="T18" fmla="*/ 2147483647 w 469"/>
              <a:gd name="T19" fmla="*/ 2147483647 h 171"/>
              <a:gd name="T20" fmla="*/ 2147483647 w 469"/>
              <a:gd name="T21" fmla="*/ 2147483647 h 171"/>
              <a:gd name="T22" fmla="*/ 2147483647 w 469"/>
              <a:gd name="T23" fmla="*/ 0 h 171"/>
              <a:gd name="T24" fmla="*/ 2147483647 w 469"/>
              <a:gd name="T25" fmla="*/ 2147483647 h 171"/>
              <a:gd name="T26" fmla="*/ 2147483647 w 469"/>
              <a:gd name="T27" fmla="*/ 2147483647 h 171"/>
              <a:gd name="T28" fmla="*/ 2147483647 w 469"/>
              <a:gd name="T29" fmla="*/ 2147483647 h 171"/>
              <a:gd name="T30" fmla="*/ 2147483647 w 469"/>
              <a:gd name="T31" fmla="*/ 2147483647 h 17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469"/>
              <a:gd name="T49" fmla="*/ 0 h 171"/>
              <a:gd name="T50" fmla="*/ 469 w 469"/>
              <a:gd name="T51" fmla="*/ 171 h 17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469" h="171">
                <a:moveTo>
                  <a:pt x="28" y="78"/>
                </a:moveTo>
                <a:lnTo>
                  <a:pt x="28" y="81"/>
                </a:lnTo>
                <a:lnTo>
                  <a:pt x="20" y="97"/>
                </a:lnTo>
                <a:lnTo>
                  <a:pt x="29" y="119"/>
                </a:lnTo>
                <a:lnTo>
                  <a:pt x="0" y="138"/>
                </a:lnTo>
                <a:lnTo>
                  <a:pt x="6" y="171"/>
                </a:lnTo>
                <a:lnTo>
                  <a:pt x="129" y="161"/>
                </a:lnTo>
                <a:lnTo>
                  <a:pt x="275" y="144"/>
                </a:lnTo>
                <a:lnTo>
                  <a:pt x="348" y="131"/>
                </a:lnTo>
                <a:lnTo>
                  <a:pt x="363" y="87"/>
                </a:lnTo>
                <a:lnTo>
                  <a:pt x="389" y="85"/>
                </a:lnTo>
                <a:lnTo>
                  <a:pt x="469" y="0"/>
                </a:lnTo>
                <a:lnTo>
                  <a:pt x="365" y="21"/>
                </a:lnTo>
                <a:lnTo>
                  <a:pt x="123" y="56"/>
                </a:lnTo>
                <a:lnTo>
                  <a:pt x="125" y="66"/>
                </a:lnTo>
                <a:lnTo>
                  <a:pt x="28" y="78"/>
                </a:lnTo>
                <a:close/>
              </a:path>
            </a:pathLst>
          </a:custGeom>
          <a:solidFill>
            <a:srgbClr val="00206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46" name="Freeform 35"/>
          <p:cNvSpPr>
            <a:spLocks/>
          </p:cNvSpPr>
          <p:nvPr/>
        </p:nvSpPr>
        <p:spPr bwMode="auto">
          <a:xfrm>
            <a:off x="5797550" y="3587750"/>
            <a:ext cx="476250" cy="803275"/>
          </a:xfrm>
          <a:custGeom>
            <a:avLst/>
            <a:gdLst>
              <a:gd name="T0" fmla="*/ 2147483647 w 192"/>
              <a:gd name="T1" fmla="*/ 2147483647 h 335"/>
              <a:gd name="T2" fmla="*/ 2147483647 w 192"/>
              <a:gd name="T3" fmla="*/ 2147483647 h 335"/>
              <a:gd name="T4" fmla="*/ 0 w 192"/>
              <a:gd name="T5" fmla="*/ 2147483647 h 335"/>
              <a:gd name="T6" fmla="*/ 2147483647 w 192"/>
              <a:gd name="T7" fmla="*/ 2147483647 h 335"/>
              <a:gd name="T8" fmla="*/ 2147483647 w 192"/>
              <a:gd name="T9" fmla="*/ 2147483647 h 335"/>
              <a:gd name="T10" fmla="*/ 2147483647 w 192"/>
              <a:gd name="T11" fmla="*/ 2147483647 h 335"/>
              <a:gd name="T12" fmla="*/ 2147483647 w 192"/>
              <a:gd name="T13" fmla="*/ 2147483647 h 335"/>
              <a:gd name="T14" fmla="*/ 2147483647 w 192"/>
              <a:gd name="T15" fmla="*/ 2147483647 h 335"/>
              <a:gd name="T16" fmla="*/ 2147483647 w 192"/>
              <a:gd name="T17" fmla="*/ 2147483647 h 335"/>
              <a:gd name="T18" fmla="*/ 2147483647 w 192"/>
              <a:gd name="T19" fmla="*/ 2147483647 h 335"/>
              <a:gd name="T20" fmla="*/ 2147483647 w 192"/>
              <a:gd name="T21" fmla="*/ 2147483647 h 335"/>
              <a:gd name="T22" fmla="*/ 2147483647 w 192"/>
              <a:gd name="T23" fmla="*/ 2147483647 h 335"/>
              <a:gd name="T24" fmla="*/ 2147483647 w 192"/>
              <a:gd name="T25" fmla="*/ 2147483647 h 335"/>
              <a:gd name="T26" fmla="*/ 2147483647 w 192"/>
              <a:gd name="T27" fmla="*/ 0 h 335"/>
              <a:gd name="T28" fmla="*/ 2147483647 w 192"/>
              <a:gd name="T29" fmla="*/ 2147483647 h 33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92"/>
              <a:gd name="T46" fmla="*/ 0 h 335"/>
              <a:gd name="T47" fmla="*/ 192 w 192"/>
              <a:gd name="T48" fmla="*/ 335 h 335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92" h="335">
                <a:moveTo>
                  <a:pt x="54" y="11"/>
                </a:moveTo>
                <a:lnTo>
                  <a:pt x="25" y="68"/>
                </a:lnTo>
                <a:lnTo>
                  <a:pt x="0" y="105"/>
                </a:lnTo>
                <a:lnTo>
                  <a:pt x="8" y="149"/>
                </a:lnTo>
                <a:lnTo>
                  <a:pt x="38" y="209"/>
                </a:lnTo>
                <a:lnTo>
                  <a:pt x="15" y="270"/>
                </a:lnTo>
                <a:lnTo>
                  <a:pt x="5" y="302"/>
                </a:lnTo>
                <a:lnTo>
                  <a:pt x="117" y="289"/>
                </a:lnTo>
                <a:lnTo>
                  <a:pt x="122" y="330"/>
                </a:lnTo>
                <a:lnTo>
                  <a:pt x="145" y="335"/>
                </a:lnTo>
                <a:lnTo>
                  <a:pt x="151" y="314"/>
                </a:lnTo>
                <a:lnTo>
                  <a:pt x="192" y="308"/>
                </a:lnTo>
                <a:lnTo>
                  <a:pt x="183" y="240"/>
                </a:lnTo>
                <a:lnTo>
                  <a:pt x="181" y="0"/>
                </a:lnTo>
                <a:lnTo>
                  <a:pt x="54" y="11"/>
                </a:lnTo>
                <a:close/>
              </a:path>
            </a:pathLst>
          </a:custGeom>
          <a:solidFill>
            <a:srgbClr val="00206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47" name="Freeform 36"/>
          <p:cNvSpPr>
            <a:spLocks/>
          </p:cNvSpPr>
          <p:nvPr/>
        </p:nvSpPr>
        <p:spPr bwMode="auto">
          <a:xfrm>
            <a:off x="6242050" y="3549650"/>
            <a:ext cx="539750" cy="811213"/>
          </a:xfrm>
          <a:custGeom>
            <a:avLst/>
            <a:gdLst>
              <a:gd name="T0" fmla="*/ 0 w 217"/>
              <a:gd name="T1" fmla="*/ 2147483647 h 338"/>
              <a:gd name="T2" fmla="*/ 2147483647 w 217"/>
              <a:gd name="T3" fmla="*/ 0 h 338"/>
              <a:gd name="T4" fmla="*/ 2147483647 w 217"/>
              <a:gd name="T5" fmla="*/ 2147483647 h 338"/>
              <a:gd name="T6" fmla="*/ 2147483647 w 217"/>
              <a:gd name="T7" fmla="*/ 2147483647 h 338"/>
              <a:gd name="T8" fmla="*/ 2147483647 w 217"/>
              <a:gd name="T9" fmla="*/ 2147483647 h 338"/>
              <a:gd name="T10" fmla="*/ 2147483647 w 217"/>
              <a:gd name="T11" fmla="*/ 2147483647 h 338"/>
              <a:gd name="T12" fmla="*/ 2147483647 w 217"/>
              <a:gd name="T13" fmla="*/ 2147483647 h 338"/>
              <a:gd name="T14" fmla="*/ 2147483647 w 217"/>
              <a:gd name="T15" fmla="*/ 2147483647 h 338"/>
              <a:gd name="T16" fmla="*/ 2147483647 w 217"/>
              <a:gd name="T17" fmla="*/ 2147483647 h 338"/>
              <a:gd name="T18" fmla="*/ 2147483647 w 217"/>
              <a:gd name="T19" fmla="*/ 2147483647 h 338"/>
              <a:gd name="T20" fmla="*/ 2147483647 w 217"/>
              <a:gd name="T21" fmla="*/ 2147483647 h 338"/>
              <a:gd name="T22" fmla="*/ 2147483647 w 217"/>
              <a:gd name="T23" fmla="*/ 2147483647 h 338"/>
              <a:gd name="T24" fmla="*/ 2147483647 w 217"/>
              <a:gd name="T25" fmla="*/ 2147483647 h 338"/>
              <a:gd name="T26" fmla="*/ 2147483647 w 217"/>
              <a:gd name="T27" fmla="*/ 2147483647 h 338"/>
              <a:gd name="T28" fmla="*/ 0 w 217"/>
              <a:gd name="T29" fmla="*/ 2147483647 h 33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17"/>
              <a:gd name="T46" fmla="*/ 0 h 338"/>
              <a:gd name="T47" fmla="*/ 217 w 217"/>
              <a:gd name="T48" fmla="*/ 338 h 33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17" h="338">
                <a:moveTo>
                  <a:pt x="0" y="17"/>
                </a:moveTo>
                <a:lnTo>
                  <a:pt x="141" y="0"/>
                </a:lnTo>
                <a:lnTo>
                  <a:pt x="186" y="156"/>
                </a:lnTo>
                <a:lnTo>
                  <a:pt x="217" y="181"/>
                </a:lnTo>
                <a:lnTo>
                  <a:pt x="192" y="227"/>
                </a:lnTo>
                <a:lnTo>
                  <a:pt x="216" y="271"/>
                </a:lnTo>
                <a:lnTo>
                  <a:pt x="72" y="287"/>
                </a:lnTo>
                <a:lnTo>
                  <a:pt x="78" y="325"/>
                </a:lnTo>
                <a:lnTo>
                  <a:pt x="57" y="338"/>
                </a:lnTo>
                <a:lnTo>
                  <a:pt x="40" y="290"/>
                </a:lnTo>
                <a:lnTo>
                  <a:pt x="30" y="329"/>
                </a:lnTo>
                <a:lnTo>
                  <a:pt x="12" y="325"/>
                </a:lnTo>
                <a:lnTo>
                  <a:pt x="6" y="286"/>
                </a:lnTo>
                <a:lnTo>
                  <a:pt x="1" y="252"/>
                </a:lnTo>
                <a:lnTo>
                  <a:pt x="0" y="17"/>
                </a:lnTo>
                <a:close/>
              </a:path>
            </a:pathLst>
          </a:custGeom>
          <a:solidFill>
            <a:srgbClr val="00206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48" name="Freeform 37"/>
          <p:cNvSpPr>
            <a:spLocks/>
          </p:cNvSpPr>
          <p:nvPr/>
        </p:nvSpPr>
        <p:spPr bwMode="auto">
          <a:xfrm>
            <a:off x="6592888" y="3509963"/>
            <a:ext cx="741362" cy="744537"/>
          </a:xfrm>
          <a:custGeom>
            <a:avLst/>
            <a:gdLst>
              <a:gd name="T0" fmla="*/ 0 w 300"/>
              <a:gd name="T1" fmla="*/ 2147483647 h 311"/>
              <a:gd name="T2" fmla="*/ 2147483647 w 300"/>
              <a:gd name="T3" fmla="*/ 2147483647 h 311"/>
              <a:gd name="T4" fmla="*/ 2147483647 w 300"/>
              <a:gd name="T5" fmla="*/ 2147483647 h 311"/>
              <a:gd name="T6" fmla="*/ 2147483647 w 300"/>
              <a:gd name="T7" fmla="*/ 0 h 311"/>
              <a:gd name="T8" fmla="*/ 2147483647 w 300"/>
              <a:gd name="T9" fmla="*/ 2147483647 h 311"/>
              <a:gd name="T10" fmla="*/ 2147483647 w 300"/>
              <a:gd name="T11" fmla="*/ 2147483647 h 311"/>
              <a:gd name="T12" fmla="*/ 2147483647 w 300"/>
              <a:gd name="T13" fmla="*/ 2147483647 h 311"/>
              <a:gd name="T14" fmla="*/ 2147483647 w 300"/>
              <a:gd name="T15" fmla="*/ 2147483647 h 311"/>
              <a:gd name="T16" fmla="*/ 2147483647 w 300"/>
              <a:gd name="T17" fmla="*/ 2147483647 h 311"/>
              <a:gd name="T18" fmla="*/ 2147483647 w 300"/>
              <a:gd name="T19" fmla="*/ 2147483647 h 311"/>
              <a:gd name="T20" fmla="*/ 2147483647 w 300"/>
              <a:gd name="T21" fmla="*/ 2147483647 h 311"/>
              <a:gd name="T22" fmla="*/ 2147483647 w 300"/>
              <a:gd name="T23" fmla="*/ 2147483647 h 311"/>
              <a:gd name="T24" fmla="*/ 2147483647 w 300"/>
              <a:gd name="T25" fmla="*/ 2147483647 h 311"/>
              <a:gd name="T26" fmla="*/ 2147483647 w 300"/>
              <a:gd name="T27" fmla="*/ 2147483647 h 311"/>
              <a:gd name="T28" fmla="*/ 2147483647 w 300"/>
              <a:gd name="T29" fmla="*/ 2147483647 h 311"/>
              <a:gd name="T30" fmla="*/ 2147483647 w 300"/>
              <a:gd name="T31" fmla="*/ 2147483647 h 311"/>
              <a:gd name="T32" fmla="*/ 2147483647 w 300"/>
              <a:gd name="T33" fmla="*/ 2147483647 h 311"/>
              <a:gd name="T34" fmla="*/ 2147483647 w 300"/>
              <a:gd name="T35" fmla="*/ 2147483647 h 311"/>
              <a:gd name="T36" fmla="*/ 0 w 300"/>
              <a:gd name="T37" fmla="*/ 2147483647 h 31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300"/>
              <a:gd name="T58" fmla="*/ 0 h 311"/>
              <a:gd name="T59" fmla="*/ 300 w 300"/>
              <a:gd name="T60" fmla="*/ 311 h 311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300" h="311">
                <a:moveTo>
                  <a:pt x="0" y="19"/>
                </a:moveTo>
                <a:lnTo>
                  <a:pt x="3" y="19"/>
                </a:lnTo>
                <a:lnTo>
                  <a:pt x="73" y="6"/>
                </a:lnTo>
                <a:lnTo>
                  <a:pt x="135" y="0"/>
                </a:lnTo>
                <a:lnTo>
                  <a:pt x="126" y="16"/>
                </a:lnTo>
                <a:lnTo>
                  <a:pt x="145" y="16"/>
                </a:lnTo>
                <a:lnTo>
                  <a:pt x="252" y="112"/>
                </a:lnTo>
                <a:lnTo>
                  <a:pt x="294" y="174"/>
                </a:lnTo>
                <a:lnTo>
                  <a:pt x="300" y="216"/>
                </a:lnTo>
                <a:lnTo>
                  <a:pt x="286" y="226"/>
                </a:lnTo>
                <a:lnTo>
                  <a:pt x="294" y="268"/>
                </a:lnTo>
                <a:lnTo>
                  <a:pt x="264" y="270"/>
                </a:lnTo>
                <a:lnTo>
                  <a:pt x="264" y="306"/>
                </a:lnTo>
                <a:lnTo>
                  <a:pt x="240" y="288"/>
                </a:lnTo>
                <a:lnTo>
                  <a:pt x="86" y="311"/>
                </a:lnTo>
                <a:lnTo>
                  <a:pt x="51" y="244"/>
                </a:lnTo>
                <a:lnTo>
                  <a:pt x="76" y="198"/>
                </a:lnTo>
                <a:lnTo>
                  <a:pt x="43" y="175"/>
                </a:lnTo>
                <a:lnTo>
                  <a:pt x="0" y="19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49" name="Freeform 38"/>
          <p:cNvSpPr>
            <a:spLocks/>
          </p:cNvSpPr>
          <p:nvPr/>
        </p:nvSpPr>
        <p:spPr bwMode="auto">
          <a:xfrm>
            <a:off x="6905625" y="3408363"/>
            <a:ext cx="677863" cy="520700"/>
          </a:xfrm>
          <a:custGeom>
            <a:avLst/>
            <a:gdLst>
              <a:gd name="T0" fmla="*/ 2147483647 w 274"/>
              <a:gd name="T1" fmla="*/ 2147483647 h 217"/>
              <a:gd name="T2" fmla="*/ 2147483647 w 274"/>
              <a:gd name="T3" fmla="*/ 2147483647 h 217"/>
              <a:gd name="T4" fmla="*/ 2147483647 w 274"/>
              <a:gd name="T5" fmla="*/ 0 h 217"/>
              <a:gd name="T6" fmla="*/ 2147483647 w 274"/>
              <a:gd name="T7" fmla="*/ 2147483647 h 217"/>
              <a:gd name="T8" fmla="*/ 2147483647 w 274"/>
              <a:gd name="T9" fmla="*/ 2147483647 h 217"/>
              <a:gd name="T10" fmla="*/ 2147483647 w 274"/>
              <a:gd name="T11" fmla="*/ 2147483647 h 217"/>
              <a:gd name="T12" fmla="*/ 2147483647 w 274"/>
              <a:gd name="T13" fmla="*/ 2147483647 h 217"/>
              <a:gd name="T14" fmla="*/ 2147483647 w 274"/>
              <a:gd name="T15" fmla="*/ 2147483647 h 217"/>
              <a:gd name="T16" fmla="*/ 2147483647 w 274"/>
              <a:gd name="T17" fmla="*/ 2147483647 h 217"/>
              <a:gd name="T18" fmla="*/ 2147483647 w 274"/>
              <a:gd name="T19" fmla="*/ 2147483647 h 217"/>
              <a:gd name="T20" fmla="*/ 2147483647 w 274"/>
              <a:gd name="T21" fmla="*/ 2147483647 h 217"/>
              <a:gd name="T22" fmla="*/ 2147483647 w 274"/>
              <a:gd name="T23" fmla="*/ 2147483647 h 217"/>
              <a:gd name="T24" fmla="*/ 2147483647 w 274"/>
              <a:gd name="T25" fmla="*/ 2147483647 h 217"/>
              <a:gd name="T26" fmla="*/ 2147483647 w 274"/>
              <a:gd name="T27" fmla="*/ 2147483647 h 217"/>
              <a:gd name="T28" fmla="*/ 0 w 274"/>
              <a:gd name="T29" fmla="*/ 2147483647 h 217"/>
              <a:gd name="T30" fmla="*/ 2147483647 w 274"/>
              <a:gd name="T31" fmla="*/ 2147483647 h 21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74"/>
              <a:gd name="T49" fmla="*/ 0 h 217"/>
              <a:gd name="T50" fmla="*/ 274 w 274"/>
              <a:gd name="T51" fmla="*/ 217 h 217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74" h="217">
                <a:moveTo>
                  <a:pt x="10" y="39"/>
                </a:moveTo>
                <a:lnTo>
                  <a:pt x="32" y="18"/>
                </a:lnTo>
                <a:lnTo>
                  <a:pt x="114" y="0"/>
                </a:lnTo>
                <a:lnTo>
                  <a:pt x="139" y="12"/>
                </a:lnTo>
                <a:lnTo>
                  <a:pt x="192" y="3"/>
                </a:lnTo>
                <a:lnTo>
                  <a:pt x="235" y="34"/>
                </a:lnTo>
                <a:lnTo>
                  <a:pt x="274" y="58"/>
                </a:lnTo>
                <a:lnTo>
                  <a:pt x="252" y="123"/>
                </a:lnTo>
                <a:lnTo>
                  <a:pt x="219" y="156"/>
                </a:lnTo>
                <a:lnTo>
                  <a:pt x="183" y="166"/>
                </a:lnTo>
                <a:lnTo>
                  <a:pt x="190" y="192"/>
                </a:lnTo>
                <a:lnTo>
                  <a:pt x="168" y="217"/>
                </a:lnTo>
                <a:lnTo>
                  <a:pt x="126" y="156"/>
                </a:lnTo>
                <a:lnTo>
                  <a:pt x="18" y="58"/>
                </a:lnTo>
                <a:lnTo>
                  <a:pt x="0" y="58"/>
                </a:lnTo>
                <a:lnTo>
                  <a:pt x="10" y="39"/>
                </a:lnTo>
                <a:close/>
              </a:path>
            </a:pathLst>
          </a:custGeom>
          <a:solidFill>
            <a:srgbClr val="00206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50" name="Freeform 39"/>
          <p:cNvSpPr>
            <a:spLocks/>
          </p:cNvSpPr>
          <p:nvPr/>
        </p:nvSpPr>
        <p:spPr bwMode="auto">
          <a:xfrm>
            <a:off x="6421438" y="4151313"/>
            <a:ext cx="1270000" cy="835025"/>
          </a:xfrm>
          <a:custGeom>
            <a:avLst/>
            <a:gdLst>
              <a:gd name="T0" fmla="*/ 0 w 513"/>
              <a:gd name="T1" fmla="*/ 2147483647 h 348"/>
              <a:gd name="T2" fmla="*/ 2147483647 w 513"/>
              <a:gd name="T3" fmla="*/ 2147483647 h 348"/>
              <a:gd name="T4" fmla="*/ 2147483647 w 513"/>
              <a:gd name="T5" fmla="*/ 2147483647 h 348"/>
              <a:gd name="T6" fmla="*/ 2147483647 w 513"/>
              <a:gd name="T7" fmla="*/ 2147483647 h 348"/>
              <a:gd name="T8" fmla="*/ 2147483647 w 513"/>
              <a:gd name="T9" fmla="*/ 2147483647 h 348"/>
              <a:gd name="T10" fmla="*/ 2147483647 w 513"/>
              <a:gd name="T11" fmla="*/ 2147483647 h 348"/>
              <a:gd name="T12" fmla="*/ 2147483647 w 513"/>
              <a:gd name="T13" fmla="*/ 0 h 348"/>
              <a:gd name="T14" fmla="*/ 2147483647 w 513"/>
              <a:gd name="T15" fmla="*/ 2147483647 h 348"/>
              <a:gd name="T16" fmla="*/ 2147483647 w 513"/>
              <a:gd name="T17" fmla="*/ 2147483647 h 348"/>
              <a:gd name="T18" fmla="*/ 2147483647 w 513"/>
              <a:gd name="T19" fmla="*/ 2147483647 h 348"/>
              <a:gd name="T20" fmla="*/ 2147483647 w 513"/>
              <a:gd name="T21" fmla="*/ 2147483647 h 348"/>
              <a:gd name="T22" fmla="*/ 2147483647 w 513"/>
              <a:gd name="T23" fmla="*/ 2147483647 h 348"/>
              <a:gd name="T24" fmla="*/ 2147483647 w 513"/>
              <a:gd name="T25" fmla="*/ 2147483647 h 348"/>
              <a:gd name="T26" fmla="*/ 2147483647 w 513"/>
              <a:gd name="T27" fmla="*/ 2147483647 h 348"/>
              <a:gd name="T28" fmla="*/ 2147483647 w 513"/>
              <a:gd name="T29" fmla="*/ 2147483647 h 348"/>
              <a:gd name="T30" fmla="*/ 2147483647 w 513"/>
              <a:gd name="T31" fmla="*/ 2147483647 h 348"/>
              <a:gd name="T32" fmla="*/ 2147483647 w 513"/>
              <a:gd name="T33" fmla="*/ 2147483647 h 348"/>
              <a:gd name="T34" fmla="*/ 2147483647 w 513"/>
              <a:gd name="T35" fmla="*/ 2147483647 h 348"/>
              <a:gd name="T36" fmla="*/ 2147483647 w 513"/>
              <a:gd name="T37" fmla="*/ 2147483647 h 348"/>
              <a:gd name="T38" fmla="*/ 2147483647 w 513"/>
              <a:gd name="T39" fmla="*/ 2147483647 h 348"/>
              <a:gd name="T40" fmla="*/ 2147483647 w 513"/>
              <a:gd name="T41" fmla="*/ 2147483647 h 348"/>
              <a:gd name="T42" fmla="*/ 2147483647 w 513"/>
              <a:gd name="T43" fmla="*/ 2147483647 h 348"/>
              <a:gd name="T44" fmla="*/ 2147483647 w 513"/>
              <a:gd name="T45" fmla="*/ 2147483647 h 348"/>
              <a:gd name="T46" fmla="*/ 2147483647 w 513"/>
              <a:gd name="T47" fmla="*/ 2147483647 h 348"/>
              <a:gd name="T48" fmla="*/ 2147483647 w 513"/>
              <a:gd name="T49" fmla="*/ 2147483647 h 348"/>
              <a:gd name="T50" fmla="*/ 2147483647 w 513"/>
              <a:gd name="T51" fmla="*/ 2147483647 h 348"/>
              <a:gd name="T52" fmla="*/ 2147483647 w 513"/>
              <a:gd name="T53" fmla="*/ 2147483647 h 348"/>
              <a:gd name="T54" fmla="*/ 2147483647 w 513"/>
              <a:gd name="T55" fmla="*/ 2147483647 h 348"/>
              <a:gd name="T56" fmla="*/ 2147483647 w 513"/>
              <a:gd name="T57" fmla="*/ 2147483647 h 348"/>
              <a:gd name="T58" fmla="*/ 2147483647 w 513"/>
              <a:gd name="T59" fmla="*/ 2147483647 h 348"/>
              <a:gd name="T60" fmla="*/ 2147483647 w 513"/>
              <a:gd name="T61" fmla="*/ 2147483647 h 348"/>
              <a:gd name="T62" fmla="*/ 2147483647 w 513"/>
              <a:gd name="T63" fmla="*/ 2147483647 h 348"/>
              <a:gd name="T64" fmla="*/ 2147483647 w 513"/>
              <a:gd name="T65" fmla="*/ 2147483647 h 348"/>
              <a:gd name="T66" fmla="*/ 2147483647 w 513"/>
              <a:gd name="T67" fmla="*/ 2147483647 h 348"/>
              <a:gd name="T68" fmla="*/ 2147483647 w 513"/>
              <a:gd name="T69" fmla="*/ 2147483647 h 348"/>
              <a:gd name="T70" fmla="*/ 2147483647 w 513"/>
              <a:gd name="T71" fmla="*/ 2147483647 h 348"/>
              <a:gd name="T72" fmla="*/ 2147483647 w 513"/>
              <a:gd name="T73" fmla="*/ 2147483647 h 348"/>
              <a:gd name="T74" fmla="*/ 2147483647 w 513"/>
              <a:gd name="T75" fmla="*/ 2147483647 h 348"/>
              <a:gd name="T76" fmla="*/ 2147483647 w 513"/>
              <a:gd name="T77" fmla="*/ 2147483647 h 348"/>
              <a:gd name="T78" fmla="*/ 0 w 513"/>
              <a:gd name="T79" fmla="*/ 2147483647 h 348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513"/>
              <a:gd name="T121" fmla="*/ 0 h 348"/>
              <a:gd name="T122" fmla="*/ 513 w 513"/>
              <a:gd name="T123" fmla="*/ 348 h 348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513" h="348">
                <a:moveTo>
                  <a:pt x="0" y="34"/>
                </a:moveTo>
                <a:lnTo>
                  <a:pt x="141" y="20"/>
                </a:lnTo>
                <a:lnTo>
                  <a:pt x="156" y="43"/>
                </a:lnTo>
                <a:lnTo>
                  <a:pt x="307" y="20"/>
                </a:lnTo>
                <a:lnTo>
                  <a:pt x="333" y="39"/>
                </a:lnTo>
                <a:lnTo>
                  <a:pt x="333" y="3"/>
                </a:lnTo>
                <a:lnTo>
                  <a:pt x="331" y="0"/>
                </a:lnTo>
                <a:lnTo>
                  <a:pt x="361" y="2"/>
                </a:lnTo>
                <a:lnTo>
                  <a:pt x="393" y="56"/>
                </a:lnTo>
                <a:lnTo>
                  <a:pt x="444" y="129"/>
                </a:lnTo>
                <a:lnTo>
                  <a:pt x="469" y="192"/>
                </a:lnTo>
                <a:lnTo>
                  <a:pt x="507" y="236"/>
                </a:lnTo>
                <a:lnTo>
                  <a:pt x="513" y="300"/>
                </a:lnTo>
                <a:lnTo>
                  <a:pt x="501" y="338"/>
                </a:lnTo>
                <a:lnTo>
                  <a:pt x="447" y="348"/>
                </a:lnTo>
                <a:lnTo>
                  <a:pt x="438" y="332"/>
                </a:lnTo>
                <a:lnTo>
                  <a:pt x="400" y="309"/>
                </a:lnTo>
                <a:lnTo>
                  <a:pt x="388" y="285"/>
                </a:lnTo>
                <a:lnTo>
                  <a:pt x="378" y="276"/>
                </a:lnTo>
                <a:lnTo>
                  <a:pt x="372" y="254"/>
                </a:lnTo>
                <a:lnTo>
                  <a:pt x="363" y="260"/>
                </a:lnTo>
                <a:lnTo>
                  <a:pt x="333" y="231"/>
                </a:lnTo>
                <a:lnTo>
                  <a:pt x="340" y="204"/>
                </a:lnTo>
                <a:lnTo>
                  <a:pt x="333" y="189"/>
                </a:lnTo>
                <a:lnTo>
                  <a:pt x="324" y="194"/>
                </a:lnTo>
                <a:lnTo>
                  <a:pt x="325" y="210"/>
                </a:lnTo>
                <a:lnTo>
                  <a:pt x="315" y="189"/>
                </a:lnTo>
                <a:lnTo>
                  <a:pt x="316" y="140"/>
                </a:lnTo>
                <a:lnTo>
                  <a:pt x="297" y="111"/>
                </a:lnTo>
                <a:lnTo>
                  <a:pt x="249" y="87"/>
                </a:lnTo>
                <a:lnTo>
                  <a:pt x="225" y="60"/>
                </a:lnTo>
                <a:lnTo>
                  <a:pt x="198" y="57"/>
                </a:lnTo>
                <a:lnTo>
                  <a:pt x="187" y="74"/>
                </a:lnTo>
                <a:lnTo>
                  <a:pt x="147" y="86"/>
                </a:lnTo>
                <a:lnTo>
                  <a:pt x="124" y="74"/>
                </a:lnTo>
                <a:lnTo>
                  <a:pt x="112" y="56"/>
                </a:lnTo>
                <a:lnTo>
                  <a:pt x="37" y="72"/>
                </a:lnTo>
                <a:lnTo>
                  <a:pt x="21" y="59"/>
                </a:lnTo>
                <a:lnTo>
                  <a:pt x="4" y="73"/>
                </a:lnTo>
                <a:lnTo>
                  <a:pt x="0" y="34"/>
                </a:lnTo>
                <a:close/>
              </a:path>
            </a:pathLst>
          </a:custGeom>
          <a:solidFill>
            <a:srgbClr val="00206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51" name="Freeform 40"/>
          <p:cNvSpPr>
            <a:spLocks/>
          </p:cNvSpPr>
          <p:nvPr/>
        </p:nvSpPr>
        <p:spPr bwMode="auto">
          <a:xfrm>
            <a:off x="6769100" y="3052763"/>
            <a:ext cx="1169988" cy="495300"/>
          </a:xfrm>
          <a:custGeom>
            <a:avLst/>
            <a:gdLst>
              <a:gd name="T0" fmla="*/ 2147483647 w 472"/>
              <a:gd name="T1" fmla="*/ 2147483647 h 207"/>
              <a:gd name="T2" fmla="*/ 0 w 472"/>
              <a:gd name="T3" fmla="*/ 2147483647 h 207"/>
              <a:gd name="T4" fmla="*/ 2147483647 w 472"/>
              <a:gd name="T5" fmla="*/ 2147483647 h 207"/>
              <a:gd name="T6" fmla="*/ 2147483647 w 472"/>
              <a:gd name="T7" fmla="*/ 2147483647 h 207"/>
              <a:gd name="T8" fmla="*/ 2147483647 w 472"/>
              <a:gd name="T9" fmla="*/ 2147483647 h 207"/>
              <a:gd name="T10" fmla="*/ 2147483647 w 472"/>
              <a:gd name="T11" fmla="*/ 2147483647 h 207"/>
              <a:gd name="T12" fmla="*/ 2147483647 w 472"/>
              <a:gd name="T13" fmla="*/ 2147483647 h 207"/>
              <a:gd name="T14" fmla="*/ 2147483647 w 472"/>
              <a:gd name="T15" fmla="*/ 2147483647 h 207"/>
              <a:gd name="T16" fmla="*/ 2147483647 w 472"/>
              <a:gd name="T17" fmla="*/ 2147483647 h 207"/>
              <a:gd name="T18" fmla="*/ 2147483647 w 472"/>
              <a:gd name="T19" fmla="*/ 2147483647 h 207"/>
              <a:gd name="T20" fmla="*/ 2147483647 w 472"/>
              <a:gd name="T21" fmla="*/ 2147483647 h 207"/>
              <a:gd name="T22" fmla="*/ 2147483647 w 472"/>
              <a:gd name="T23" fmla="*/ 2147483647 h 207"/>
              <a:gd name="T24" fmla="*/ 2147483647 w 472"/>
              <a:gd name="T25" fmla="*/ 2147483647 h 207"/>
              <a:gd name="T26" fmla="*/ 2147483647 w 472"/>
              <a:gd name="T27" fmla="*/ 2147483647 h 207"/>
              <a:gd name="T28" fmla="*/ 2147483647 w 472"/>
              <a:gd name="T29" fmla="*/ 2147483647 h 207"/>
              <a:gd name="T30" fmla="*/ 2147483647 w 472"/>
              <a:gd name="T31" fmla="*/ 2147483647 h 207"/>
              <a:gd name="T32" fmla="*/ 2147483647 w 472"/>
              <a:gd name="T33" fmla="*/ 2147483647 h 207"/>
              <a:gd name="T34" fmla="*/ 2147483647 w 472"/>
              <a:gd name="T35" fmla="*/ 2147483647 h 207"/>
              <a:gd name="T36" fmla="*/ 2147483647 w 472"/>
              <a:gd name="T37" fmla="*/ 2147483647 h 207"/>
              <a:gd name="T38" fmla="*/ 2147483647 w 472"/>
              <a:gd name="T39" fmla="*/ 2147483647 h 207"/>
              <a:gd name="T40" fmla="*/ 2147483647 w 472"/>
              <a:gd name="T41" fmla="*/ 2147483647 h 207"/>
              <a:gd name="T42" fmla="*/ 2147483647 w 472"/>
              <a:gd name="T43" fmla="*/ 2147483647 h 207"/>
              <a:gd name="T44" fmla="*/ 2147483647 w 472"/>
              <a:gd name="T45" fmla="*/ 2147483647 h 207"/>
              <a:gd name="T46" fmla="*/ 2147483647 w 472"/>
              <a:gd name="T47" fmla="*/ 2147483647 h 207"/>
              <a:gd name="T48" fmla="*/ 2147483647 w 472"/>
              <a:gd name="T49" fmla="*/ 2147483647 h 207"/>
              <a:gd name="T50" fmla="*/ 2147483647 w 472"/>
              <a:gd name="T51" fmla="*/ 2147483647 h 207"/>
              <a:gd name="T52" fmla="*/ 2147483647 w 472"/>
              <a:gd name="T53" fmla="*/ 2147483647 h 207"/>
              <a:gd name="T54" fmla="*/ 2147483647 w 472"/>
              <a:gd name="T55" fmla="*/ 2147483647 h 207"/>
              <a:gd name="T56" fmla="*/ 2147483647 w 472"/>
              <a:gd name="T57" fmla="*/ 2147483647 h 207"/>
              <a:gd name="T58" fmla="*/ 2147483647 w 472"/>
              <a:gd name="T59" fmla="*/ 0 h 207"/>
              <a:gd name="T60" fmla="*/ 2147483647 w 472"/>
              <a:gd name="T61" fmla="*/ 2147483647 h 207"/>
              <a:gd name="T62" fmla="*/ 2147483647 w 472"/>
              <a:gd name="T63" fmla="*/ 2147483647 h 207"/>
              <a:gd name="T64" fmla="*/ 2147483647 w 472"/>
              <a:gd name="T65" fmla="*/ 2147483647 h 207"/>
              <a:gd name="T66" fmla="*/ 2147483647 w 472"/>
              <a:gd name="T67" fmla="*/ 2147483647 h 207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472"/>
              <a:gd name="T103" fmla="*/ 0 h 207"/>
              <a:gd name="T104" fmla="*/ 472 w 472"/>
              <a:gd name="T105" fmla="*/ 207 h 207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472" h="207">
                <a:moveTo>
                  <a:pt x="16" y="153"/>
                </a:moveTo>
                <a:lnTo>
                  <a:pt x="0" y="197"/>
                </a:lnTo>
                <a:lnTo>
                  <a:pt x="61" y="191"/>
                </a:lnTo>
                <a:lnTo>
                  <a:pt x="85" y="171"/>
                </a:lnTo>
                <a:lnTo>
                  <a:pt x="168" y="149"/>
                </a:lnTo>
                <a:lnTo>
                  <a:pt x="191" y="161"/>
                </a:lnTo>
                <a:lnTo>
                  <a:pt x="246" y="153"/>
                </a:lnTo>
                <a:lnTo>
                  <a:pt x="246" y="156"/>
                </a:lnTo>
                <a:lnTo>
                  <a:pt x="328" y="207"/>
                </a:lnTo>
                <a:lnTo>
                  <a:pt x="376" y="192"/>
                </a:lnTo>
                <a:lnTo>
                  <a:pt x="403" y="135"/>
                </a:lnTo>
                <a:lnTo>
                  <a:pt x="450" y="119"/>
                </a:lnTo>
                <a:lnTo>
                  <a:pt x="472" y="77"/>
                </a:lnTo>
                <a:lnTo>
                  <a:pt x="471" y="26"/>
                </a:lnTo>
                <a:lnTo>
                  <a:pt x="465" y="68"/>
                </a:lnTo>
                <a:lnTo>
                  <a:pt x="439" y="104"/>
                </a:lnTo>
                <a:lnTo>
                  <a:pt x="429" y="101"/>
                </a:lnTo>
                <a:lnTo>
                  <a:pt x="394" y="111"/>
                </a:lnTo>
                <a:lnTo>
                  <a:pt x="394" y="99"/>
                </a:lnTo>
                <a:lnTo>
                  <a:pt x="429" y="87"/>
                </a:lnTo>
                <a:lnTo>
                  <a:pt x="397" y="83"/>
                </a:lnTo>
                <a:lnTo>
                  <a:pt x="433" y="72"/>
                </a:lnTo>
                <a:lnTo>
                  <a:pt x="447" y="78"/>
                </a:lnTo>
                <a:lnTo>
                  <a:pt x="454" y="38"/>
                </a:lnTo>
                <a:lnTo>
                  <a:pt x="445" y="29"/>
                </a:lnTo>
                <a:lnTo>
                  <a:pt x="402" y="45"/>
                </a:lnTo>
                <a:lnTo>
                  <a:pt x="403" y="21"/>
                </a:lnTo>
                <a:lnTo>
                  <a:pt x="421" y="27"/>
                </a:lnTo>
                <a:lnTo>
                  <a:pt x="445" y="9"/>
                </a:lnTo>
                <a:lnTo>
                  <a:pt x="432" y="0"/>
                </a:lnTo>
                <a:lnTo>
                  <a:pt x="291" y="32"/>
                </a:lnTo>
                <a:lnTo>
                  <a:pt x="118" y="67"/>
                </a:lnTo>
                <a:lnTo>
                  <a:pt x="39" y="152"/>
                </a:lnTo>
                <a:lnTo>
                  <a:pt x="16" y="153"/>
                </a:lnTo>
                <a:close/>
              </a:path>
            </a:pathLst>
          </a:custGeom>
          <a:solidFill>
            <a:srgbClr val="00206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52" name="Freeform 41"/>
          <p:cNvSpPr>
            <a:spLocks/>
          </p:cNvSpPr>
          <p:nvPr/>
        </p:nvSpPr>
        <p:spPr bwMode="auto">
          <a:xfrm>
            <a:off x="6889750" y="2519363"/>
            <a:ext cx="577850" cy="587375"/>
          </a:xfrm>
          <a:custGeom>
            <a:avLst/>
            <a:gdLst>
              <a:gd name="T0" fmla="*/ 2147483647 w 234"/>
              <a:gd name="T1" fmla="*/ 2147483647 h 245"/>
              <a:gd name="T2" fmla="*/ 2147483647 w 234"/>
              <a:gd name="T3" fmla="*/ 2147483647 h 245"/>
              <a:gd name="T4" fmla="*/ 0 w 234"/>
              <a:gd name="T5" fmla="*/ 2147483647 h 245"/>
              <a:gd name="T6" fmla="*/ 2147483647 w 234"/>
              <a:gd name="T7" fmla="*/ 2147483647 h 245"/>
              <a:gd name="T8" fmla="*/ 2147483647 w 234"/>
              <a:gd name="T9" fmla="*/ 2147483647 h 245"/>
              <a:gd name="T10" fmla="*/ 2147483647 w 234"/>
              <a:gd name="T11" fmla="*/ 2147483647 h 245"/>
              <a:gd name="T12" fmla="*/ 2147483647 w 234"/>
              <a:gd name="T13" fmla="*/ 2147483647 h 245"/>
              <a:gd name="T14" fmla="*/ 2147483647 w 234"/>
              <a:gd name="T15" fmla="*/ 2147483647 h 245"/>
              <a:gd name="T16" fmla="*/ 2147483647 w 234"/>
              <a:gd name="T17" fmla="*/ 2147483647 h 245"/>
              <a:gd name="T18" fmla="*/ 2147483647 w 234"/>
              <a:gd name="T19" fmla="*/ 2147483647 h 245"/>
              <a:gd name="T20" fmla="*/ 2147483647 w 234"/>
              <a:gd name="T21" fmla="*/ 2147483647 h 245"/>
              <a:gd name="T22" fmla="*/ 2147483647 w 234"/>
              <a:gd name="T23" fmla="*/ 2147483647 h 245"/>
              <a:gd name="T24" fmla="*/ 2147483647 w 234"/>
              <a:gd name="T25" fmla="*/ 2147483647 h 245"/>
              <a:gd name="T26" fmla="*/ 2147483647 w 234"/>
              <a:gd name="T27" fmla="*/ 2147483647 h 245"/>
              <a:gd name="T28" fmla="*/ 2147483647 w 234"/>
              <a:gd name="T29" fmla="*/ 2147483647 h 245"/>
              <a:gd name="T30" fmla="*/ 2147483647 w 234"/>
              <a:gd name="T31" fmla="*/ 2147483647 h 245"/>
              <a:gd name="T32" fmla="*/ 2147483647 w 234"/>
              <a:gd name="T33" fmla="*/ 0 h 245"/>
              <a:gd name="T34" fmla="*/ 2147483647 w 234"/>
              <a:gd name="T35" fmla="*/ 2147483647 h 245"/>
              <a:gd name="T36" fmla="*/ 2147483647 w 234"/>
              <a:gd name="T37" fmla="*/ 2147483647 h 245"/>
              <a:gd name="T38" fmla="*/ 2147483647 w 234"/>
              <a:gd name="T39" fmla="*/ 2147483647 h 245"/>
              <a:gd name="T40" fmla="*/ 2147483647 w 234"/>
              <a:gd name="T41" fmla="*/ 2147483647 h 24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34"/>
              <a:gd name="T64" fmla="*/ 0 h 245"/>
              <a:gd name="T65" fmla="*/ 234 w 234"/>
              <a:gd name="T66" fmla="*/ 245 h 245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34" h="245">
                <a:moveTo>
                  <a:pt x="24" y="128"/>
                </a:moveTo>
                <a:lnTo>
                  <a:pt x="6" y="123"/>
                </a:lnTo>
                <a:lnTo>
                  <a:pt x="0" y="162"/>
                </a:lnTo>
                <a:lnTo>
                  <a:pt x="6" y="203"/>
                </a:lnTo>
                <a:lnTo>
                  <a:pt x="40" y="231"/>
                </a:lnTo>
                <a:lnTo>
                  <a:pt x="48" y="245"/>
                </a:lnTo>
                <a:lnTo>
                  <a:pt x="91" y="231"/>
                </a:lnTo>
                <a:lnTo>
                  <a:pt x="142" y="198"/>
                </a:lnTo>
                <a:lnTo>
                  <a:pt x="157" y="126"/>
                </a:lnTo>
                <a:lnTo>
                  <a:pt x="190" y="107"/>
                </a:lnTo>
                <a:lnTo>
                  <a:pt x="208" y="63"/>
                </a:lnTo>
                <a:lnTo>
                  <a:pt x="234" y="51"/>
                </a:lnTo>
                <a:lnTo>
                  <a:pt x="200" y="45"/>
                </a:lnTo>
                <a:lnTo>
                  <a:pt x="141" y="77"/>
                </a:lnTo>
                <a:lnTo>
                  <a:pt x="132" y="46"/>
                </a:lnTo>
                <a:lnTo>
                  <a:pt x="81" y="49"/>
                </a:lnTo>
                <a:lnTo>
                  <a:pt x="69" y="0"/>
                </a:lnTo>
                <a:lnTo>
                  <a:pt x="56" y="13"/>
                </a:lnTo>
                <a:lnTo>
                  <a:pt x="60" y="83"/>
                </a:lnTo>
                <a:lnTo>
                  <a:pt x="37" y="89"/>
                </a:lnTo>
                <a:lnTo>
                  <a:pt x="24" y="128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53" name="Freeform 42"/>
          <p:cNvSpPr>
            <a:spLocks/>
          </p:cNvSpPr>
          <p:nvPr/>
        </p:nvSpPr>
        <p:spPr bwMode="auto">
          <a:xfrm>
            <a:off x="7696200" y="2520950"/>
            <a:ext cx="180975" cy="219075"/>
          </a:xfrm>
          <a:custGeom>
            <a:avLst/>
            <a:gdLst>
              <a:gd name="T0" fmla="*/ 0 w 66"/>
              <a:gd name="T1" fmla="*/ 2147483647 h 82"/>
              <a:gd name="T2" fmla="*/ 2147483647 w 66"/>
              <a:gd name="T3" fmla="*/ 0 h 82"/>
              <a:gd name="T4" fmla="*/ 2147483647 w 66"/>
              <a:gd name="T5" fmla="*/ 2147483647 h 82"/>
              <a:gd name="T6" fmla="*/ 2147483647 w 66"/>
              <a:gd name="T7" fmla="*/ 2147483647 h 82"/>
              <a:gd name="T8" fmla="*/ 2147483647 w 66"/>
              <a:gd name="T9" fmla="*/ 2147483647 h 82"/>
              <a:gd name="T10" fmla="*/ 2147483647 w 66"/>
              <a:gd name="T11" fmla="*/ 2147483647 h 82"/>
              <a:gd name="T12" fmla="*/ 2147483647 w 66"/>
              <a:gd name="T13" fmla="*/ 2147483647 h 82"/>
              <a:gd name="T14" fmla="*/ 0 w 66"/>
              <a:gd name="T15" fmla="*/ 2147483647 h 8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6"/>
              <a:gd name="T25" fmla="*/ 0 h 82"/>
              <a:gd name="T26" fmla="*/ 66 w 66"/>
              <a:gd name="T27" fmla="*/ 82 h 8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6" h="82">
                <a:moveTo>
                  <a:pt x="0" y="5"/>
                </a:moveTo>
                <a:lnTo>
                  <a:pt x="14" y="0"/>
                </a:lnTo>
                <a:lnTo>
                  <a:pt x="44" y="18"/>
                </a:lnTo>
                <a:lnTo>
                  <a:pt x="44" y="36"/>
                </a:lnTo>
                <a:lnTo>
                  <a:pt x="65" y="49"/>
                </a:lnTo>
                <a:lnTo>
                  <a:pt x="66" y="73"/>
                </a:lnTo>
                <a:lnTo>
                  <a:pt x="32" y="82"/>
                </a:lnTo>
                <a:lnTo>
                  <a:pt x="0" y="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54" name="Freeform 43"/>
          <p:cNvSpPr>
            <a:spLocks/>
          </p:cNvSpPr>
          <p:nvPr/>
        </p:nvSpPr>
        <p:spPr bwMode="auto">
          <a:xfrm>
            <a:off x="7018338" y="2143125"/>
            <a:ext cx="785812" cy="500063"/>
          </a:xfrm>
          <a:custGeom>
            <a:avLst/>
            <a:gdLst>
              <a:gd name="T0" fmla="*/ 2147483647 w 317"/>
              <a:gd name="T1" fmla="*/ 2147483647 h 208"/>
              <a:gd name="T2" fmla="*/ 0 w 317"/>
              <a:gd name="T3" fmla="*/ 2147483647 h 208"/>
              <a:gd name="T4" fmla="*/ 2147483647 w 317"/>
              <a:gd name="T5" fmla="*/ 2147483647 h 208"/>
              <a:gd name="T6" fmla="*/ 2147483647 w 317"/>
              <a:gd name="T7" fmla="*/ 2147483647 h 208"/>
              <a:gd name="T8" fmla="*/ 2147483647 w 317"/>
              <a:gd name="T9" fmla="*/ 2147483647 h 208"/>
              <a:gd name="T10" fmla="*/ 2147483647 w 317"/>
              <a:gd name="T11" fmla="*/ 2147483647 h 208"/>
              <a:gd name="T12" fmla="*/ 2147483647 w 317"/>
              <a:gd name="T13" fmla="*/ 2147483647 h 208"/>
              <a:gd name="T14" fmla="*/ 2147483647 w 317"/>
              <a:gd name="T15" fmla="*/ 2147483647 h 208"/>
              <a:gd name="T16" fmla="*/ 2147483647 w 317"/>
              <a:gd name="T17" fmla="*/ 2147483647 h 208"/>
              <a:gd name="T18" fmla="*/ 2147483647 w 317"/>
              <a:gd name="T19" fmla="*/ 2147483647 h 208"/>
              <a:gd name="T20" fmla="*/ 2147483647 w 317"/>
              <a:gd name="T21" fmla="*/ 2147483647 h 208"/>
              <a:gd name="T22" fmla="*/ 2147483647 w 317"/>
              <a:gd name="T23" fmla="*/ 2147483647 h 208"/>
              <a:gd name="T24" fmla="*/ 2147483647 w 317"/>
              <a:gd name="T25" fmla="*/ 0 h 208"/>
              <a:gd name="T26" fmla="*/ 2147483647 w 317"/>
              <a:gd name="T27" fmla="*/ 2147483647 h 208"/>
              <a:gd name="T28" fmla="*/ 2147483647 w 317"/>
              <a:gd name="T29" fmla="*/ 2147483647 h 20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17"/>
              <a:gd name="T46" fmla="*/ 0 h 208"/>
              <a:gd name="T47" fmla="*/ 317 w 317"/>
              <a:gd name="T48" fmla="*/ 208 h 20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17" h="208">
                <a:moveTo>
                  <a:pt x="29" y="30"/>
                </a:moveTo>
                <a:lnTo>
                  <a:pt x="0" y="58"/>
                </a:lnTo>
                <a:lnTo>
                  <a:pt x="16" y="159"/>
                </a:lnTo>
                <a:lnTo>
                  <a:pt x="29" y="208"/>
                </a:lnTo>
                <a:lnTo>
                  <a:pt x="83" y="204"/>
                </a:lnTo>
                <a:lnTo>
                  <a:pt x="283" y="166"/>
                </a:lnTo>
                <a:lnTo>
                  <a:pt x="297" y="160"/>
                </a:lnTo>
                <a:lnTo>
                  <a:pt x="317" y="113"/>
                </a:lnTo>
                <a:lnTo>
                  <a:pt x="287" y="87"/>
                </a:lnTo>
                <a:lnTo>
                  <a:pt x="303" y="27"/>
                </a:lnTo>
                <a:lnTo>
                  <a:pt x="280" y="21"/>
                </a:lnTo>
                <a:lnTo>
                  <a:pt x="280" y="6"/>
                </a:lnTo>
                <a:lnTo>
                  <a:pt x="270" y="0"/>
                </a:lnTo>
                <a:lnTo>
                  <a:pt x="38" y="43"/>
                </a:lnTo>
                <a:lnTo>
                  <a:pt x="29" y="3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55" name="Freeform 44"/>
          <p:cNvSpPr>
            <a:spLocks/>
          </p:cNvSpPr>
          <p:nvPr/>
        </p:nvSpPr>
        <p:spPr bwMode="auto">
          <a:xfrm>
            <a:off x="7729538" y="2201863"/>
            <a:ext cx="207962" cy="396875"/>
          </a:xfrm>
          <a:custGeom>
            <a:avLst/>
            <a:gdLst>
              <a:gd name="T0" fmla="*/ 2147483647 w 84"/>
              <a:gd name="T1" fmla="*/ 2147483647 h 166"/>
              <a:gd name="T2" fmla="*/ 2147483647 w 84"/>
              <a:gd name="T3" fmla="*/ 0 h 166"/>
              <a:gd name="T4" fmla="*/ 2147483647 w 84"/>
              <a:gd name="T5" fmla="*/ 2147483647 h 166"/>
              <a:gd name="T6" fmla="*/ 2147483647 w 84"/>
              <a:gd name="T7" fmla="*/ 2147483647 h 166"/>
              <a:gd name="T8" fmla="*/ 2147483647 w 84"/>
              <a:gd name="T9" fmla="*/ 2147483647 h 166"/>
              <a:gd name="T10" fmla="*/ 2147483647 w 84"/>
              <a:gd name="T11" fmla="*/ 2147483647 h 166"/>
              <a:gd name="T12" fmla="*/ 2147483647 w 84"/>
              <a:gd name="T13" fmla="*/ 2147483647 h 166"/>
              <a:gd name="T14" fmla="*/ 2147483647 w 84"/>
              <a:gd name="T15" fmla="*/ 2147483647 h 166"/>
              <a:gd name="T16" fmla="*/ 2147483647 w 84"/>
              <a:gd name="T17" fmla="*/ 2147483647 h 166"/>
              <a:gd name="T18" fmla="*/ 2147483647 w 84"/>
              <a:gd name="T19" fmla="*/ 2147483647 h 166"/>
              <a:gd name="T20" fmla="*/ 2147483647 w 84"/>
              <a:gd name="T21" fmla="*/ 2147483647 h 166"/>
              <a:gd name="T22" fmla="*/ 0 w 84"/>
              <a:gd name="T23" fmla="*/ 2147483647 h 166"/>
              <a:gd name="T24" fmla="*/ 2147483647 w 84"/>
              <a:gd name="T25" fmla="*/ 2147483647 h 16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84"/>
              <a:gd name="T40" fmla="*/ 0 h 166"/>
              <a:gd name="T41" fmla="*/ 84 w 84"/>
              <a:gd name="T42" fmla="*/ 166 h 16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84" h="166">
                <a:moveTo>
                  <a:pt x="15" y="1"/>
                </a:moveTo>
                <a:lnTo>
                  <a:pt x="35" y="0"/>
                </a:lnTo>
                <a:lnTo>
                  <a:pt x="75" y="25"/>
                </a:lnTo>
                <a:lnTo>
                  <a:pt x="69" y="45"/>
                </a:lnTo>
                <a:lnTo>
                  <a:pt x="83" y="58"/>
                </a:lnTo>
                <a:lnTo>
                  <a:pt x="84" y="136"/>
                </a:lnTo>
                <a:lnTo>
                  <a:pt x="70" y="166"/>
                </a:lnTo>
                <a:lnTo>
                  <a:pt x="54" y="155"/>
                </a:lnTo>
                <a:lnTo>
                  <a:pt x="37" y="154"/>
                </a:lnTo>
                <a:lnTo>
                  <a:pt x="8" y="138"/>
                </a:lnTo>
                <a:lnTo>
                  <a:pt x="30" y="89"/>
                </a:lnTo>
                <a:lnTo>
                  <a:pt x="0" y="63"/>
                </a:lnTo>
                <a:lnTo>
                  <a:pt x="15" y="1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56" name="Freeform 45"/>
          <p:cNvSpPr>
            <a:spLocks/>
          </p:cNvSpPr>
          <p:nvPr/>
        </p:nvSpPr>
        <p:spPr bwMode="auto">
          <a:xfrm>
            <a:off x="7762875" y="1541463"/>
            <a:ext cx="228600" cy="412750"/>
          </a:xfrm>
          <a:custGeom>
            <a:avLst/>
            <a:gdLst>
              <a:gd name="T0" fmla="*/ 0 w 93"/>
              <a:gd name="T1" fmla="*/ 2147483647 h 172"/>
              <a:gd name="T2" fmla="*/ 2147483647 w 93"/>
              <a:gd name="T3" fmla="*/ 0 h 172"/>
              <a:gd name="T4" fmla="*/ 2147483647 w 93"/>
              <a:gd name="T5" fmla="*/ 2147483647 h 172"/>
              <a:gd name="T6" fmla="*/ 2147483647 w 93"/>
              <a:gd name="T7" fmla="*/ 2147483647 h 172"/>
              <a:gd name="T8" fmla="*/ 2147483647 w 93"/>
              <a:gd name="T9" fmla="*/ 2147483647 h 172"/>
              <a:gd name="T10" fmla="*/ 2147483647 w 93"/>
              <a:gd name="T11" fmla="*/ 2147483647 h 172"/>
              <a:gd name="T12" fmla="*/ 2147483647 w 93"/>
              <a:gd name="T13" fmla="*/ 2147483647 h 172"/>
              <a:gd name="T14" fmla="*/ 2147483647 w 93"/>
              <a:gd name="T15" fmla="*/ 2147483647 h 172"/>
              <a:gd name="T16" fmla="*/ 2147483647 w 93"/>
              <a:gd name="T17" fmla="*/ 2147483647 h 172"/>
              <a:gd name="T18" fmla="*/ 0 w 93"/>
              <a:gd name="T19" fmla="*/ 2147483647 h 17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93"/>
              <a:gd name="T31" fmla="*/ 0 h 172"/>
              <a:gd name="T32" fmla="*/ 93 w 93"/>
              <a:gd name="T33" fmla="*/ 172 h 17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93" h="172">
                <a:moveTo>
                  <a:pt x="0" y="18"/>
                </a:moveTo>
                <a:lnTo>
                  <a:pt x="68" y="0"/>
                </a:lnTo>
                <a:lnTo>
                  <a:pt x="93" y="47"/>
                </a:lnTo>
                <a:lnTo>
                  <a:pt x="80" y="59"/>
                </a:lnTo>
                <a:lnTo>
                  <a:pt x="85" y="163"/>
                </a:lnTo>
                <a:lnTo>
                  <a:pt x="46" y="172"/>
                </a:lnTo>
                <a:lnTo>
                  <a:pt x="27" y="129"/>
                </a:lnTo>
                <a:lnTo>
                  <a:pt x="26" y="78"/>
                </a:lnTo>
                <a:lnTo>
                  <a:pt x="9" y="63"/>
                </a:lnTo>
                <a:lnTo>
                  <a:pt x="0" y="18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57" name="Freeform 46"/>
          <p:cNvSpPr>
            <a:spLocks/>
          </p:cNvSpPr>
          <p:nvPr/>
        </p:nvSpPr>
        <p:spPr bwMode="auto">
          <a:xfrm>
            <a:off x="7848600" y="1835150"/>
            <a:ext cx="490537" cy="215900"/>
          </a:xfrm>
          <a:custGeom>
            <a:avLst/>
            <a:gdLst>
              <a:gd name="T0" fmla="*/ 0 w 198"/>
              <a:gd name="T1" fmla="*/ 2147483647 h 90"/>
              <a:gd name="T2" fmla="*/ 2147483647 w 198"/>
              <a:gd name="T3" fmla="*/ 2147483647 h 90"/>
              <a:gd name="T4" fmla="*/ 2147483647 w 198"/>
              <a:gd name="T5" fmla="*/ 2147483647 h 90"/>
              <a:gd name="T6" fmla="*/ 2147483647 w 198"/>
              <a:gd name="T7" fmla="*/ 0 h 90"/>
              <a:gd name="T8" fmla="*/ 2147483647 w 198"/>
              <a:gd name="T9" fmla="*/ 2147483647 h 90"/>
              <a:gd name="T10" fmla="*/ 2147483647 w 198"/>
              <a:gd name="T11" fmla="*/ 2147483647 h 90"/>
              <a:gd name="T12" fmla="*/ 2147483647 w 198"/>
              <a:gd name="T13" fmla="*/ 2147483647 h 90"/>
              <a:gd name="T14" fmla="*/ 2147483647 w 198"/>
              <a:gd name="T15" fmla="*/ 2147483647 h 90"/>
              <a:gd name="T16" fmla="*/ 2147483647 w 198"/>
              <a:gd name="T17" fmla="*/ 2147483647 h 90"/>
              <a:gd name="T18" fmla="*/ 2147483647 w 198"/>
              <a:gd name="T19" fmla="*/ 2147483647 h 90"/>
              <a:gd name="T20" fmla="*/ 2147483647 w 198"/>
              <a:gd name="T21" fmla="*/ 2147483647 h 90"/>
              <a:gd name="T22" fmla="*/ 2147483647 w 198"/>
              <a:gd name="T23" fmla="*/ 2147483647 h 90"/>
              <a:gd name="T24" fmla="*/ 2147483647 w 198"/>
              <a:gd name="T25" fmla="*/ 2147483647 h 90"/>
              <a:gd name="T26" fmla="*/ 2147483647 w 198"/>
              <a:gd name="T27" fmla="*/ 2147483647 h 90"/>
              <a:gd name="T28" fmla="*/ 2147483647 w 198"/>
              <a:gd name="T29" fmla="*/ 2147483647 h 90"/>
              <a:gd name="T30" fmla="*/ 2147483647 w 198"/>
              <a:gd name="T31" fmla="*/ 2147483647 h 90"/>
              <a:gd name="T32" fmla="*/ 2147483647 w 198"/>
              <a:gd name="T33" fmla="*/ 2147483647 h 90"/>
              <a:gd name="T34" fmla="*/ 2147483647 w 198"/>
              <a:gd name="T35" fmla="*/ 2147483647 h 90"/>
              <a:gd name="T36" fmla="*/ 2147483647 w 198"/>
              <a:gd name="T37" fmla="*/ 2147483647 h 90"/>
              <a:gd name="T38" fmla="*/ 0 w 198"/>
              <a:gd name="T39" fmla="*/ 2147483647 h 90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98"/>
              <a:gd name="T61" fmla="*/ 0 h 90"/>
              <a:gd name="T62" fmla="*/ 198 w 198"/>
              <a:gd name="T63" fmla="*/ 90 h 90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98" h="90">
                <a:moveTo>
                  <a:pt x="0" y="36"/>
                </a:moveTo>
                <a:lnTo>
                  <a:pt x="101" y="11"/>
                </a:lnTo>
                <a:lnTo>
                  <a:pt x="113" y="12"/>
                </a:lnTo>
                <a:lnTo>
                  <a:pt x="125" y="0"/>
                </a:lnTo>
                <a:lnTo>
                  <a:pt x="135" y="6"/>
                </a:lnTo>
                <a:lnTo>
                  <a:pt x="123" y="32"/>
                </a:lnTo>
                <a:lnTo>
                  <a:pt x="144" y="30"/>
                </a:lnTo>
                <a:lnTo>
                  <a:pt x="156" y="50"/>
                </a:lnTo>
                <a:lnTo>
                  <a:pt x="170" y="52"/>
                </a:lnTo>
                <a:lnTo>
                  <a:pt x="180" y="49"/>
                </a:lnTo>
                <a:lnTo>
                  <a:pt x="180" y="38"/>
                </a:lnTo>
                <a:lnTo>
                  <a:pt x="163" y="24"/>
                </a:lnTo>
                <a:lnTo>
                  <a:pt x="176" y="23"/>
                </a:lnTo>
                <a:lnTo>
                  <a:pt x="198" y="53"/>
                </a:lnTo>
                <a:lnTo>
                  <a:pt x="177" y="71"/>
                </a:lnTo>
                <a:lnTo>
                  <a:pt x="153" y="62"/>
                </a:lnTo>
                <a:lnTo>
                  <a:pt x="138" y="84"/>
                </a:lnTo>
                <a:lnTo>
                  <a:pt x="108" y="62"/>
                </a:lnTo>
                <a:lnTo>
                  <a:pt x="8" y="90"/>
                </a:lnTo>
                <a:lnTo>
                  <a:pt x="0" y="36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58" name="Freeform 47"/>
          <p:cNvSpPr>
            <a:spLocks/>
          </p:cNvSpPr>
          <p:nvPr/>
        </p:nvSpPr>
        <p:spPr bwMode="auto">
          <a:xfrm>
            <a:off x="7890498" y="1999455"/>
            <a:ext cx="255587" cy="188913"/>
          </a:xfrm>
          <a:custGeom>
            <a:avLst/>
            <a:gdLst>
              <a:gd name="T0" fmla="*/ 0 w 103"/>
              <a:gd name="T1" fmla="*/ 2147483647 h 79"/>
              <a:gd name="T2" fmla="*/ 2147483647 w 103"/>
              <a:gd name="T3" fmla="*/ 0 h 79"/>
              <a:gd name="T4" fmla="*/ 2147483647 w 103"/>
              <a:gd name="T5" fmla="*/ 2147483647 h 79"/>
              <a:gd name="T6" fmla="*/ 2147483647 w 103"/>
              <a:gd name="T7" fmla="*/ 2147483647 h 79"/>
              <a:gd name="T8" fmla="*/ 2147483647 w 103"/>
              <a:gd name="T9" fmla="*/ 2147483647 h 79"/>
              <a:gd name="T10" fmla="*/ 2147483647 w 103"/>
              <a:gd name="T11" fmla="*/ 2147483647 h 79"/>
              <a:gd name="T12" fmla="*/ 2147483647 w 103"/>
              <a:gd name="T13" fmla="*/ 2147483647 h 79"/>
              <a:gd name="T14" fmla="*/ 0 w 103"/>
              <a:gd name="T15" fmla="*/ 2147483647 h 7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3"/>
              <a:gd name="T25" fmla="*/ 0 h 79"/>
              <a:gd name="T26" fmla="*/ 103 w 103"/>
              <a:gd name="T27" fmla="*/ 79 h 79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3" h="79">
                <a:moveTo>
                  <a:pt x="0" y="20"/>
                </a:moveTo>
                <a:lnTo>
                  <a:pt x="79" y="0"/>
                </a:lnTo>
                <a:lnTo>
                  <a:pt x="103" y="36"/>
                </a:lnTo>
                <a:lnTo>
                  <a:pt x="89" y="52"/>
                </a:lnTo>
                <a:lnTo>
                  <a:pt x="64" y="46"/>
                </a:lnTo>
                <a:lnTo>
                  <a:pt x="25" y="79"/>
                </a:lnTo>
                <a:lnTo>
                  <a:pt x="4" y="62"/>
                </a:lnTo>
                <a:lnTo>
                  <a:pt x="0" y="2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59" name="Freeform 48"/>
          <p:cNvSpPr>
            <a:spLocks/>
          </p:cNvSpPr>
          <p:nvPr/>
        </p:nvSpPr>
        <p:spPr bwMode="auto">
          <a:xfrm>
            <a:off x="7085013" y="1581150"/>
            <a:ext cx="869950" cy="685800"/>
          </a:xfrm>
          <a:custGeom>
            <a:avLst/>
            <a:gdLst>
              <a:gd name="T0" fmla="*/ 2147483647 w 351"/>
              <a:gd name="T1" fmla="*/ 2147483647 h 286"/>
              <a:gd name="T2" fmla="*/ 2147483647 w 351"/>
              <a:gd name="T3" fmla="*/ 2147483647 h 286"/>
              <a:gd name="T4" fmla="*/ 2147483647 w 351"/>
              <a:gd name="T5" fmla="*/ 2147483647 h 286"/>
              <a:gd name="T6" fmla="*/ 2147483647 w 351"/>
              <a:gd name="T7" fmla="*/ 2147483647 h 286"/>
              <a:gd name="T8" fmla="*/ 2147483647 w 351"/>
              <a:gd name="T9" fmla="*/ 2147483647 h 286"/>
              <a:gd name="T10" fmla="*/ 2147483647 w 351"/>
              <a:gd name="T11" fmla="*/ 2147483647 h 286"/>
              <a:gd name="T12" fmla="*/ 2147483647 w 351"/>
              <a:gd name="T13" fmla="*/ 2147483647 h 286"/>
              <a:gd name="T14" fmla="*/ 2147483647 w 351"/>
              <a:gd name="T15" fmla="*/ 2147483647 h 286"/>
              <a:gd name="T16" fmla="*/ 2147483647 w 351"/>
              <a:gd name="T17" fmla="*/ 2147483647 h 286"/>
              <a:gd name="T18" fmla="*/ 2147483647 w 351"/>
              <a:gd name="T19" fmla="*/ 2147483647 h 286"/>
              <a:gd name="T20" fmla="*/ 2147483647 w 351"/>
              <a:gd name="T21" fmla="*/ 2147483647 h 286"/>
              <a:gd name="T22" fmla="*/ 2147483647 w 351"/>
              <a:gd name="T23" fmla="*/ 2147483647 h 286"/>
              <a:gd name="T24" fmla="*/ 2147483647 w 351"/>
              <a:gd name="T25" fmla="*/ 0 h 286"/>
              <a:gd name="T26" fmla="*/ 2147483647 w 351"/>
              <a:gd name="T27" fmla="*/ 2147483647 h 286"/>
              <a:gd name="T28" fmla="*/ 2147483647 w 351"/>
              <a:gd name="T29" fmla="*/ 2147483647 h 286"/>
              <a:gd name="T30" fmla="*/ 2147483647 w 351"/>
              <a:gd name="T31" fmla="*/ 2147483647 h 286"/>
              <a:gd name="T32" fmla="*/ 2147483647 w 351"/>
              <a:gd name="T33" fmla="*/ 2147483647 h 286"/>
              <a:gd name="T34" fmla="*/ 2147483647 w 351"/>
              <a:gd name="T35" fmla="*/ 2147483647 h 286"/>
              <a:gd name="T36" fmla="*/ 2147483647 w 351"/>
              <a:gd name="T37" fmla="*/ 2147483647 h 286"/>
              <a:gd name="T38" fmla="*/ 2147483647 w 351"/>
              <a:gd name="T39" fmla="*/ 2147483647 h 286"/>
              <a:gd name="T40" fmla="*/ 2147483647 w 351"/>
              <a:gd name="T41" fmla="*/ 2147483647 h 286"/>
              <a:gd name="T42" fmla="*/ 2147483647 w 351"/>
              <a:gd name="T43" fmla="*/ 2147483647 h 286"/>
              <a:gd name="T44" fmla="*/ 2147483647 w 351"/>
              <a:gd name="T45" fmla="*/ 2147483647 h 286"/>
              <a:gd name="T46" fmla="*/ 2147483647 w 351"/>
              <a:gd name="T47" fmla="*/ 2147483647 h 286"/>
              <a:gd name="T48" fmla="*/ 2147483647 w 351"/>
              <a:gd name="T49" fmla="*/ 2147483647 h 286"/>
              <a:gd name="T50" fmla="*/ 2147483647 w 351"/>
              <a:gd name="T51" fmla="*/ 2147483647 h 286"/>
              <a:gd name="T52" fmla="*/ 2147483647 w 351"/>
              <a:gd name="T53" fmla="*/ 2147483647 h 286"/>
              <a:gd name="T54" fmla="*/ 2147483647 w 351"/>
              <a:gd name="T55" fmla="*/ 2147483647 h 286"/>
              <a:gd name="T56" fmla="*/ 0 w 351"/>
              <a:gd name="T57" fmla="*/ 2147483647 h 286"/>
              <a:gd name="T58" fmla="*/ 2147483647 w 351"/>
              <a:gd name="T59" fmla="*/ 2147483647 h 286"/>
              <a:gd name="T60" fmla="*/ 2147483647 w 351"/>
              <a:gd name="T61" fmla="*/ 2147483647 h 28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351"/>
              <a:gd name="T94" fmla="*/ 0 h 286"/>
              <a:gd name="T95" fmla="*/ 351 w 351"/>
              <a:gd name="T96" fmla="*/ 286 h 28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351" h="286">
                <a:moveTo>
                  <a:pt x="27" y="192"/>
                </a:moveTo>
                <a:lnTo>
                  <a:pt x="60" y="175"/>
                </a:lnTo>
                <a:lnTo>
                  <a:pt x="105" y="171"/>
                </a:lnTo>
                <a:lnTo>
                  <a:pt x="116" y="156"/>
                </a:lnTo>
                <a:lnTo>
                  <a:pt x="132" y="154"/>
                </a:lnTo>
                <a:lnTo>
                  <a:pt x="141" y="138"/>
                </a:lnTo>
                <a:lnTo>
                  <a:pt x="156" y="132"/>
                </a:lnTo>
                <a:lnTo>
                  <a:pt x="149" y="102"/>
                </a:lnTo>
                <a:lnTo>
                  <a:pt x="140" y="94"/>
                </a:lnTo>
                <a:lnTo>
                  <a:pt x="159" y="70"/>
                </a:lnTo>
                <a:lnTo>
                  <a:pt x="171" y="70"/>
                </a:lnTo>
                <a:lnTo>
                  <a:pt x="212" y="19"/>
                </a:lnTo>
                <a:lnTo>
                  <a:pt x="275" y="0"/>
                </a:lnTo>
                <a:lnTo>
                  <a:pt x="282" y="48"/>
                </a:lnTo>
                <a:lnTo>
                  <a:pt x="285" y="46"/>
                </a:lnTo>
                <a:lnTo>
                  <a:pt x="300" y="63"/>
                </a:lnTo>
                <a:lnTo>
                  <a:pt x="301" y="112"/>
                </a:lnTo>
                <a:lnTo>
                  <a:pt x="320" y="152"/>
                </a:lnTo>
                <a:lnTo>
                  <a:pt x="327" y="204"/>
                </a:lnTo>
                <a:lnTo>
                  <a:pt x="329" y="249"/>
                </a:lnTo>
                <a:lnTo>
                  <a:pt x="351" y="264"/>
                </a:lnTo>
                <a:lnTo>
                  <a:pt x="335" y="286"/>
                </a:lnTo>
                <a:lnTo>
                  <a:pt x="294" y="260"/>
                </a:lnTo>
                <a:lnTo>
                  <a:pt x="273" y="262"/>
                </a:lnTo>
                <a:lnTo>
                  <a:pt x="252" y="256"/>
                </a:lnTo>
                <a:lnTo>
                  <a:pt x="253" y="241"/>
                </a:lnTo>
                <a:lnTo>
                  <a:pt x="240" y="236"/>
                </a:lnTo>
                <a:lnTo>
                  <a:pt x="10" y="280"/>
                </a:lnTo>
                <a:lnTo>
                  <a:pt x="0" y="267"/>
                </a:lnTo>
                <a:lnTo>
                  <a:pt x="35" y="216"/>
                </a:lnTo>
                <a:lnTo>
                  <a:pt x="27" y="19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60" name="Freeform 49"/>
          <p:cNvSpPr>
            <a:spLocks/>
          </p:cNvSpPr>
          <p:nvPr/>
        </p:nvSpPr>
        <p:spPr bwMode="auto">
          <a:xfrm>
            <a:off x="7931150" y="2157413"/>
            <a:ext cx="255588" cy="144462"/>
          </a:xfrm>
          <a:custGeom>
            <a:avLst/>
            <a:gdLst>
              <a:gd name="T0" fmla="*/ 0 w 102"/>
              <a:gd name="T1" fmla="*/ 2147483647 h 61"/>
              <a:gd name="T2" fmla="*/ 2147483647 w 102"/>
              <a:gd name="T3" fmla="*/ 2147483647 h 61"/>
              <a:gd name="T4" fmla="*/ 2147483647 w 102"/>
              <a:gd name="T5" fmla="*/ 0 h 61"/>
              <a:gd name="T6" fmla="*/ 2147483647 w 102"/>
              <a:gd name="T7" fmla="*/ 2147483647 h 61"/>
              <a:gd name="T8" fmla="*/ 2147483647 w 102"/>
              <a:gd name="T9" fmla="*/ 2147483647 h 61"/>
              <a:gd name="T10" fmla="*/ 2147483647 w 102"/>
              <a:gd name="T11" fmla="*/ 2147483647 h 61"/>
              <a:gd name="T12" fmla="*/ 2147483647 w 102"/>
              <a:gd name="T13" fmla="*/ 2147483647 h 61"/>
              <a:gd name="T14" fmla="*/ 0 w 102"/>
              <a:gd name="T15" fmla="*/ 2147483647 h 6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2"/>
              <a:gd name="T25" fmla="*/ 0 h 61"/>
              <a:gd name="T26" fmla="*/ 102 w 102"/>
              <a:gd name="T27" fmla="*/ 61 h 6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2" h="61">
                <a:moveTo>
                  <a:pt x="0" y="45"/>
                </a:moveTo>
                <a:lnTo>
                  <a:pt x="42" y="25"/>
                </a:lnTo>
                <a:lnTo>
                  <a:pt x="83" y="0"/>
                </a:lnTo>
                <a:lnTo>
                  <a:pt x="90" y="1"/>
                </a:lnTo>
                <a:lnTo>
                  <a:pt x="102" y="2"/>
                </a:lnTo>
                <a:lnTo>
                  <a:pt x="62" y="34"/>
                </a:lnTo>
                <a:lnTo>
                  <a:pt x="12" y="61"/>
                </a:lnTo>
                <a:lnTo>
                  <a:pt x="0" y="45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61" name="Freeform 50"/>
          <p:cNvSpPr>
            <a:spLocks/>
          </p:cNvSpPr>
          <p:nvPr/>
        </p:nvSpPr>
        <p:spPr bwMode="auto">
          <a:xfrm>
            <a:off x="7929563" y="1463675"/>
            <a:ext cx="269875" cy="465138"/>
          </a:xfrm>
          <a:custGeom>
            <a:avLst/>
            <a:gdLst>
              <a:gd name="T0" fmla="*/ 2147483647 w 109"/>
              <a:gd name="T1" fmla="*/ 0 h 194"/>
              <a:gd name="T2" fmla="*/ 0 w 109"/>
              <a:gd name="T3" fmla="*/ 2147483647 h 194"/>
              <a:gd name="T4" fmla="*/ 2147483647 w 109"/>
              <a:gd name="T5" fmla="*/ 2147483647 h 194"/>
              <a:gd name="T6" fmla="*/ 2147483647 w 109"/>
              <a:gd name="T7" fmla="*/ 2147483647 h 194"/>
              <a:gd name="T8" fmla="*/ 2147483647 w 109"/>
              <a:gd name="T9" fmla="*/ 2147483647 h 194"/>
              <a:gd name="T10" fmla="*/ 2147483647 w 109"/>
              <a:gd name="T11" fmla="*/ 2147483647 h 194"/>
              <a:gd name="T12" fmla="*/ 2147483647 w 109"/>
              <a:gd name="T13" fmla="*/ 2147483647 h 194"/>
              <a:gd name="T14" fmla="*/ 2147483647 w 109"/>
              <a:gd name="T15" fmla="*/ 2147483647 h 194"/>
              <a:gd name="T16" fmla="*/ 2147483647 w 109"/>
              <a:gd name="T17" fmla="*/ 2147483647 h 194"/>
              <a:gd name="T18" fmla="*/ 2147483647 w 109"/>
              <a:gd name="T19" fmla="*/ 2147483647 h 194"/>
              <a:gd name="T20" fmla="*/ 2147483647 w 109"/>
              <a:gd name="T21" fmla="*/ 2147483647 h 194"/>
              <a:gd name="T22" fmla="*/ 2147483647 w 109"/>
              <a:gd name="T23" fmla="*/ 2147483647 h 194"/>
              <a:gd name="T24" fmla="*/ 2147483647 w 109"/>
              <a:gd name="T25" fmla="*/ 0 h 19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09"/>
              <a:gd name="T40" fmla="*/ 0 h 194"/>
              <a:gd name="T41" fmla="*/ 109 w 109"/>
              <a:gd name="T42" fmla="*/ 194 h 19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09" h="194">
                <a:moveTo>
                  <a:pt x="23" y="0"/>
                </a:moveTo>
                <a:lnTo>
                  <a:pt x="0" y="34"/>
                </a:lnTo>
                <a:lnTo>
                  <a:pt x="25" y="79"/>
                </a:lnTo>
                <a:lnTo>
                  <a:pt x="10" y="91"/>
                </a:lnTo>
                <a:lnTo>
                  <a:pt x="16" y="194"/>
                </a:lnTo>
                <a:lnTo>
                  <a:pt x="77" y="179"/>
                </a:lnTo>
                <a:lnTo>
                  <a:pt x="93" y="179"/>
                </a:lnTo>
                <a:lnTo>
                  <a:pt x="102" y="168"/>
                </a:lnTo>
                <a:lnTo>
                  <a:pt x="102" y="149"/>
                </a:lnTo>
                <a:lnTo>
                  <a:pt x="109" y="137"/>
                </a:lnTo>
                <a:lnTo>
                  <a:pt x="75" y="122"/>
                </a:lnTo>
                <a:lnTo>
                  <a:pt x="31" y="9"/>
                </a:lnTo>
                <a:lnTo>
                  <a:pt x="23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62" name="Freeform 51"/>
          <p:cNvSpPr>
            <a:spLocks/>
          </p:cNvSpPr>
          <p:nvPr/>
        </p:nvSpPr>
        <p:spPr bwMode="auto">
          <a:xfrm>
            <a:off x="8074819" y="1982788"/>
            <a:ext cx="127000" cy="103188"/>
          </a:xfrm>
          <a:custGeom>
            <a:avLst/>
            <a:gdLst>
              <a:gd name="T0" fmla="*/ 0 w 52"/>
              <a:gd name="T1" fmla="*/ 2147483647 h 43"/>
              <a:gd name="T2" fmla="*/ 2147483647 w 52"/>
              <a:gd name="T3" fmla="*/ 0 h 43"/>
              <a:gd name="T4" fmla="*/ 2147483647 w 52"/>
              <a:gd name="T5" fmla="*/ 2147483647 h 43"/>
              <a:gd name="T6" fmla="*/ 2147483647 w 52"/>
              <a:gd name="T7" fmla="*/ 2147483647 h 43"/>
              <a:gd name="T8" fmla="*/ 2147483647 w 52"/>
              <a:gd name="T9" fmla="*/ 2147483647 h 43"/>
              <a:gd name="T10" fmla="*/ 2147483647 w 52"/>
              <a:gd name="T11" fmla="*/ 2147483647 h 43"/>
              <a:gd name="T12" fmla="*/ 0 w 52"/>
              <a:gd name="T13" fmla="*/ 2147483647 h 4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2"/>
              <a:gd name="T22" fmla="*/ 0 h 43"/>
              <a:gd name="T23" fmla="*/ 52 w 52"/>
              <a:gd name="T24" fmla="*/ 43 h 4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2" h="43">
                <a:moveTo>
                  <a:pt x="0" y="7"/>
                </a:moveTo>
                <a:lnTo>
                  <a:pt x="22" y="0"/>
                </a:lnTo>
                <a:lnTo>
                  <a:pt x="52" y="22"/>
                </a:lnTo>
                <a:lnTo>
                  <a:pt x="46" y="28"/>
                </a:lnTo>
                <a:lnTo>
                  <a:pt x="31" y="28"/>
                </a:lnTo>
                <a:lnTo>
                  <a:pt x="24" y="43"/>
                </a:lnTo>
                <a:lnTo>
                  <a:pt x="0" y="7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grpSp>
        <p:nvGrpSpPr>
          <p:cNvPr id="63" name="Group 52"/>
          <p:cNvGrpSpPr>
            <a:grpSpLocks/>
          </p:cNvGrpSpPr>
          <p:nvPr/>
        </p:nvGrpSpPr>
        <p:grpSpPr bwMode="auto">
          <a:xfrm>
            <a:off x="6818313" y="2643188"/>
            <a:ext cx="1062037" cy="614362"/>
            <a:chOff x="4439" y="1997"/>
            <a:chExt cx="669" cy="387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64" name="Freeform 53"/>
            <p:cNvSpPr>
              <a:spLocks/>
            </p:cNvSpPr>
            <p:nvPr/>
          </p:nvSpPr>
          <p:spPr bwMode="auto">
            <a:xfrm>
              <a:off x="4439" y="1997"/>
              <a:ext cx="644" cy="387"/>
            </a:xfrm>
            <a:custGeom>
              <a:avLst/>
              <a:gdLst>
                <a:gd name="T0" fmla="*/ 8986 w 413"/>
                <a:gd name="T1" fmla="*/ 16242 h 257"/>
                <a:gd name="T2" fmla="*/ 7421 w 413"/>
                <a:gd name="T3" fmla="*/ 18599 h 257"/>
                <a:gd name="T4" fmla="*/ 5172 w 413"/>
                <a:gd name="T5" fmla="*/ 19224 h 257"/>
                <a:gd name="T6" fmla="*/ 5009 w 413"/>
                <a:gd name="T7" fmla="*/ 20752 h 257"/>
                <a:gd name="T8" fmla="*/ 278 w 413"/>
                <a:gd name="T9" fmla="*/ 21945 h 257"/>
                <a:gd name="T10" fmla="*/ 0 w 413"/>
                <a:gd name="T11" fmla="*/ 23208 h 257"/>
                <a:gd name="T12" fmla="*/ 13055 w 413"/>
                <a:gd name="T13" fmla="*/ 21648 h 257"/>
                <a:gd name="T14" fmla="*/ 36552 w 413"/>
                <a:gd name="T15" fmla="*/ 18349 h 257"/>
                <a:gd name="T16" fmla="*/ 54740 w 413"/>
                <a:gd name="T17" fmla="*/ 15331 h 257"/>
                <a:gd name="T18" fmla="*/ 54740 w 413"/>
                <a:gd name="T19" fmla="*/ 13013 h 257"/>
                <a:gd name="T20" fmla="*/ 52744 w 413"/>
                <a:gd name="T21" fmla="*/ 12291 h 257"/>
                <a:gd name="T22" fmla="*/ 51172 w 413"/>
                <a:gd name="T23" fmla="*/ 13394 h 257"/>
                <a:gd name="T24" fmla="*/ 50252 w 413"/>
                <a:gd name="T25" fmla="*/ 10306 h 257"/>
                <a:gd name="T26" fmla="*/ 51172 w 413"/>
                <a:gd name="T27" fmla="*/ 7472 h 257"/>
                <a:gd name="T28" fmla="*/ 44360 w 413"/>
                <a:gd name="T29" fmla="*/ 5420 h 257"/>
                <a:gd name="T30" fmla="*/ 39789 w 413"/>
                <a:gd name="T31" fmla="*/ 5907 h 257"/>
                <a:gd name="T32" fmla="*/ 39636 w 413"/>
                <a:gd name="T33" fmla="*/ 1635 h 257"/>
                <a:gd name="T34" fmla="*/ 34821 w 413"/>
                <a:gd name="T35" fmla="*/ 0 h 257"/>
                <a:gd name="T36" fmla="*/ 31299 w 413"/>
                <a:gd name="T37" fmla="*/ 1039 h 257"/>
                <a:gd name="T38" fmla="*/ 28865 w 413"/>
                <a:gd name="T39" fmla="*/ 5022 h 257"/>
                <a:gd name="T40" fmla="*/ 24640 w 413"/>
                <a:gd name="T41" fmla="*/ 6638 h 257"/>
                <a:gd name="T42" fmla="*/ 22927 w 413"/>
                <a:gd name="T43" fmla="*/ 13062 h 257"/>
                <a:gd name="T44" fmla="*/ 16067 w 413"/>
                <a:gd name="T45" fmla="*/ 16242 h 257"/>
                <a:gd name="T46" fmla="*/ 10454 w 413"/>
                <a:gd name="T47" fmla="*/ 17523 h 257"/>
                <a:gd name="T48" fmla="*/ 8986 w 413"/>
                <a:gd name="T49" fmla="*/ 16242 h 25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13"/>
                <a:gd name="T76" fmla="*/ 0 h 257"/>
                <a:gd name="T77" fmla="*/ 413 w 413"/>
                <a:gd name="T78" fmla="*/ 257 h 25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13" h="257">
                  <a:moveTo>
                    <a:pt x="68" y="180"/>
                  </a:moveTo>
                  <a:lnTo>
                    <a:pt x="56" y="206"/>
                  </a:lnTo>
                  <a:lnTo>
                    <a:pt x="39" y="213"/>
                  </a:lnTo>
                  <a:lnTo>
                    <a:pt x="38" y="230"/>
                  </a:lnTo>
                  <a:lnTo>
                    <a:pt x="2" y="243"/>
                  </a:lnTo>
                  <a:lnTo>
                    <a:pt x="0" y="257"/>
                  </a:lnTo>
                  <a:lnTo>
                    <a:pt x="98" y="240"/>
                  </a:lnTo>
                  <a:lnTo>
                    <a:pt x="276" y="203"/>
                  </a:lnTo>
                  <a:lnTo>
                    <a:pt x="413" y="170"/>
                  </a:lnTo>
                  <a:lnTo>
                    <a:pt x="413" y="144"/>
                  </a:lnTo>
                  <a:lnTo>
                    <a:pt x="398" y="136"/>
                  </a:lnTo>
                  <a:lnTo>
                    <a:pt x="386" y="149"/>
                  </a:lnTo>
                  <a:lnTo>
                    <a:pt x="379" y="114"/>
                  </a:lnTo>
                  <a:lnTo>
                    <a:pt x="386" y="83"/>
                  </a:lnTo>
                  <a:lnTo>
                    <a:pt x="335" y="60"/>
                  </a:lnTo>
                  <a:lnTo>
                    <a:pt x="300" y="66"/>
                  </a:lnTo>
                  <a:lnTo>
                    <a:pt x="299" y="18"/>
                  </a:lnTo>
                  <a:lnTo>
                    <a:pt x="263" y="0"/>
                  </a:lnTo>
                  <a:lnTo>
                    <a:pt x="236" y="11"/>
                  </a:lnTo>
                  <a:lnTo>
                    <a:pt x="218" y="56"/>
                  </a:lnTo>
                  <a:lnTo>
                    <a:pt x="186" y="74"/>
                  </a:lnTo>
                  <a:lnTo>
                    <a:pt x="173" y="145"/>
                  </a:lnTo>
                  <a:lnTo>
                    <a:pt x="121" y="180"/>
                  </a:lnTo>
                  <a:lnTo>
                    <a:pt x="79" y="194"/>
                  </a:lnTo>
                  <a:lnTo>
                    <a:pt x="68" y="18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latin typeface="Calibri" panose="020F0502020204030204" pitchFamily="34" charset="0"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65" name="Freeform 54"/>
            <p:cNvSpPr>
              <a:spLocks/>
            </p:cNvSpPr>
            <p:nvPr/>
          </p:nvSpPr>
          <p:spPr bwMode="auto">
            <a:xfrm>
              <a:off x="5064" y="2093"/>
              <a:ext cx="44" cy="72"/>
            </a:xfrm>
            <a:custGeom>
              <a:avLst/>
              <a:gdLst>
                <a:gd name="T0" fmla="*/ 0 w 28"/>
                <a:gd name="T1" fmla="*/ 364 h 48"/>
                <a:gd name="T2" fmla="*/ 4024 w 28"/>
                <a:gd name="T3" fmla="*/ 0 h 48"/>
                <a:gd name="T4" fmla="*/ 1743 w 28"/>
                <a:gd name="T5" fmla="*/ 4145 h 48"/>
                <a:gd name="T6" fmla="*/ 190 w 28"/>
                <a:gd name="T7" fmla="*/ 4101 h 48"/>
                <a:gd name="T8" fmla="*/ 0 w 28"/>
                <a:gd name="T9" fmla="*/ 364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48"/>
                <a:gd name="T17" fmla="*/ 28 w 28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48">
                  <a:moveTo>
                    <a:pt x="0" y="4"/>
                  </a:moveTo>
                  <a:lnTo>
                    <a:pt x="28" y="0"/>
                  </a:lnTo>
                  <a:lnTo>
                    <a:pt x="12" y="48"/>
                  </a:lnTo>
                  <a:lnTo>
                    <a:pt x="1" y="47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latin typeface="Calibri" panose="020F0502020204030204" pitchFamily="34" charset="0"/>
                <a:ea typeface="ＭＳ Ｐゴシック" pitchFamily="34" charset="-128"/>
                <a:cs typeface="Arial"/>
              </a:endParaRPr>
            </a:p>
          </p:txBody>
        </p:sp>
      </p:grpSp>
      <p:sp>
        <p:nvSpPr>
          <p:cNvPr id="66" name="Freeform 55"/>
          <p:cNvSpPr>
            <a:spLocks/>
          </p:cNvSpPr>
          <p:nvPr/>
        </p:nvSpPr>
        <p:spPr bwMode="auto">
          <a:xfrm>
            <a:off x="228600" y="1377950"/>
            <a:ext cx="1106488" cy="914400"/>
          </a:xfrm>
          <a:custGeom>
            <a:avLst/>
            <a:gdLst>
              <a:gd name="T0" fmla="*/ 2147483647 w 1054"/>
              <a:gd name="T1" fmla="*/ 2147483647 h 1029"/>
              <a:gd name="T2" fmla="*/ 2147483647 w 1054"/>
              <a:gd name="T3" fmla="*/ 0 h 1029"/>
              <a:gd name="T4" fmla="*/ 2147483647 w 1054"/>
              <a:gd name="T5" fmla="*/ 2147483647 h 1029"/>
              <a:gd name="T6" fmla="*/ 2147483647 w 1054"/>
              <a:gd name="T7" fmla="*/ 2147483647 h 1029"/>
              <a:gd name="T8" fmla="*/ 2147483647 w 1054"/>
              <a:gd name="T9" fmla="*/ 2147483647 h 1029"/>
              <a:gd name="T10" fmla="*/ 2147483647 w 1054"/>
              <a:gd name="T11" fmla="*/ 2147483647 h 1029"/>
              <a:gd name="T12" fmla="*/ 2147483647 w 1054"/>
              <a:gd name="T13" fmla="*/ 2147483647 h 1029"/>
              <a:gd name="T14" fmla="*/ 2147483647 w 1054"/>
              <a:gd name="T15" fmla="*/ 2147483647 h 1029"/>
              <a:gd name="T16" fmla="*/ 2147483647 w 1054"/>
              <a:gd name="T17" fmla="*/ 2147483647 h 1029"/>
              <a:gd name="T18" fmla="*/ 2147483647 w 1054"/>
              <a:gd name="T19" fmla="*/ 2147483647 h 1029"/>
              <a:gd name="T20" fmla="*/ 2147483647 w 1054"/>
              <a:gd name="T21" fmla="*/ 2147483647 h 1029"/>
              <a:gd name="T22" fmla="*/ 2147483647 w 1054"/>
              <a:gd name="T23" fmla="*/ 2147483647 h 1029"/>
              <a:gd name="T24" fmla="*/ 2147483647 w 1054"/>
              <a:gd name="T25" fmla="*/ 2147483647 h 1029"/>
              <a:gd name="T26" fmla="*/ 2147483647 w 1054"/>
              <a:gd name="T27" fmla="*/ 2147483647 h 1029"/>
              <a:gd name="T28" fmla="*/ 2147483647 w 1054"/>
              <a:gd name="T29" fmla="*/ 2147483647 h 1029"/>
              <a:gd name="T30" fmla="*/ 2147483647 w 1054"/>
              <a:gd name="T31" fmla="*/ 2147483647 h 1029"/>
              <a:gd name="T32" fmla="*/ 2147483647 w 1054"/>
              <a:gd name="T33" fmla="*/ 2147483647 h 1029"/>
              <a:gd name="T34" fmla="*/ 2147483647 w 1054"/>
              <a:gd name="T35" fmla="*/ 2147483647 h 1029"/>
              <a:gd name="T36" fmla="*/ 2147483647 w 1054"/>
              <a:gd name="T37" fmla="*/ 2147483647 h 1029"/>
              <a:gd name="T38" fmla="*/ 2147483647 w 1054"/>
              <a:gd name="T39" fmla="*/ 2147483647 h 1029"/>
              <a:gd name="T40" fmla="*/ 2147483647 w 1054"/>
              <a:gd name="T41" fmla="*/ 2147483647 h 1029"/>
              <a:gd name="T42" fmla="*/ 2147483647 w 1054"/>
              <a:gd name="T43" fmla="*/ 2147483647 h 1029"/>
              <a:gd name="T44" fmla="*/ 0 w 1054"/>
              <a:gd name="T45" fmla="*/ 2147483647 h 1029"/>
              <a:gd name="T46" fmla="*/ 2147483647 w 1054"/>
              <a:gd name="T47" fmla="*/ 2147483647 h 1029"/>
              <a:gd name="T48" fmla="*/ 2147483647 w 1054"/>
              <a:gd name="T49" fmla="*/ 2147483647 h 1029"/>
              <a:gd name="T50" fmla="*/ 2147483647 w 1054"/>
              <a:gd name="T51" fmla="*/ 2147483647 h 1029"/>
              <a:gd name="T52" fmla="*/ 2147483647 w 1054"/>
              <a:gd name="T53" fmla="*/ 2147483647 h 1029"/>
              <a:gd name="T54" fmla="*/ 2147483647 w 1054"/>
              <a:gd name="T55" fmla="*/ 2147483647 h 1029"/>
              <a:gd name="T56" fmla="*/ 2147483647 w 1054"/>
              <a:gd name="T57" fmla="*/ 2147483647 h 1029"/>
              <a:gd name="T58" fmla="*/ 2147483647 w 1054"/>
              <a:gd name="T59" fmla="*/ 2147483647 h 1029"/>
              <a:gd name="T60" fmla="*/ 2147483647 w 1054"/>
              <a:gd name="T61" fmla="*/ 2147483647 h 1029"/>
              <a:gd name="T62" fmla="*/ 2147483647 w 1054"/>
              <a:gd name="T63" fmla="*/ 2147483647 h 1029"/>
              <a:gd name="T64" fmla="*/ 2147483647 w 1054"/>
              <a:gd name="T65" fmla="*/ 2147483647 h 1029"/>
              <a:gd name="T66" fmla="*/ 2147483647 w 1054"/>
              <a:gd name="T67" fmla="*/ 2147483647 h 1029"/>
              <a:gd name="T68" fmla="*/ 2147483647 w 1054"/>
              <a:gd name="T69" fmla="*/ 2147483647 h 1029"/>
              <a:gd name="T70" fmla="*/ 2147483647 w 1054"/>
              <a:gd name="T71" fmla="*/ 2147483647 h 1029"/>
              <a:gd name="T72" fmla="*/ 2147483647 w 1054"/>
              <a:gd name="T73" fmla="*/ 2147483647 h 1029"/>
              <a:gd name="T74" fmla="*/ 2147483647 w 1054"/>
              <a:gd name="T75" fmla="*/ 2147483647 h 1029"/>
              <a:gd name="T76" fmla="*/ 2147483647 w 1054"/>
              <a:gd name="T77" fmla="*/ 2147483647 h 1029"/>
              <a:gd name="T78" fmla="*/ 2147483647 w 1054"/>
              <a:gd name="T79" fmla="*/ 2147483647 h 1029"/>
              <a:gd name="T80" fmla="*/ 2147483647 w 1054"/>
              <a:gd name="T81" fmla="*/ 2147483647 h 1029"/>
              <a:gd name="T82" fmla="*/ 2147483647 w 1054"/>
              <a:gd name="T83" fmla="*/ 2147483647 h 1029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054"/>
              <a:gd name="T127" fmla="*/ 0 h 1029"/>
              <a:gd name="T128" fmla="*/ 1054 w 1054"/>
              <a:gd name="T129" fmla="*/ 1029 h 1029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054" h="1029">
                <a:moveTo>
                  <a:pt x="168" y="153"/>
                </a:moveTo>
                <a:lnTo>
                  <a:pt x="380" y="0"/>
                </a:lnTo>
                <a:lnTo>
                  <a:pt x="481" y="27"/>
                </a:lnTo>
                <a:lnTo>
                  <a:pt x="530" y="76"/>
                </a:lnTo>
                <a:lnTo>
                  <a:pt x="729" y="95"/>
                </a:lnTo>
                <a:lnTo>
                  <a:pt x="735" y="604"/>
                </a:lnTo>
                <a:lnTo>
                  <a:pt x="800" y="619"/>
                </a:lnTo>
                <a:lnTo>
                  <a:pt x="830" y="680"/>
                </a:lnTo>
                <a:lnTo>
                  <a:pt x="876" y="659"/>
                </a:lnTo>
                <a:lnTo>
                  <a:pt x="972" y="797"/>
                </a:lnTo>
                <a:lnTo>
                  <a:pt x="1054" y="861"/>
                </a:lnTo>
                <a:lnTo>
                  <a:pt x="1051" y="916"/>
                </a:lnTo>
                <a:lnTo>
                  <a:pt x="947" y="923"/>
                </a:lnTo>
                <a:lnTo>
                  <a:pt x="901" y="754"/>
                </a:lnTo>
                <a:lnTo>
                  <a:pt x="573" y="588"/>
                </a:lnTo>
                <a:lnTo>
                  <a:pt x="582" y="640"/>
                </a:lnTo>
                <a:lnTo>
                  <a:pt x="508" y="708"/>
                </a:lnTo>
                <a:lnTo>
                  <a:pt x="496" y="683"/>
                </a:lnTo>
                <a:lnTo>
                  <a:pt x="475" y="683"/>
                </a:lnTo>
                <a:lnTo>
                  <a:pt x="416" y="824"/>
                </a:lnTo>
                <a:lnTo>
                  <a:pt x="233" y="963"/>
                </a:lnTo>
                <a:lnTo>
                  <a:pt x="52" y="1029"/>
                </a:lnTo>
                <a:lnTo>
                  <a:pt x="0" y="1020"/>
                </a:lnTo>
                <a:lnTo>
                  <a:pt x="208" y="901"/>
                </a:lnTo>
                <a:lnTo>
                  <a:pt x="233" y="901"/>
                </a:lnTo>
                <a:lnTo>
                  <a:pt x="309" y="809"/>
                </a:lnTo>
                <a:lnTo>
                  <a:pt x="343" y="806"/>
                </a:lnTo>
                <a:lnTo>
                  <a:pt x="395" y="736"/>
                </a:lnTo>
                <a:lnTo>
                  <a:pt x="377" y="705"/>
                </a:lnTo>
                <a:lnTo>
                  <a:pt x="266" y="720"/>
                </a:lnTo>
                <a:lnTo>
                  <a:pt x="190" y="545"/>
                </a:lnTo>
                <a:lnTo>
                  <a:pt x="233" y="466"/>
                </a:lnTo>
                <a:lnTo>
                  <a:pt x="303" y="438"/>
                </a:lnTo>
                <a:lnTo>
                  <a:pt x="278" y="368"/>
                </a:lnTo>
                <a:lnTo>
                  <a:pt x="205" y="401"/>
                </a:lnTo>
                <a:lnTo>
                  <a:pt x="150" y="300"/>
                </a:lnTo>
                <a:lnTo>
                  <a:pt x="211" y="276"/>
                </a:lnTo>
                <a:lnTo>
                  <a:pt x="266" y="303"/>
                </a:lnTo>
                <a:lnTo>
                  <a:pt x="291" y="288"/>
                </a:lnTo>
                <a:lnTo>
                  <a:pt x="245" y="202"/>
                </a:lnTo>
                <a:lnTo>
                  <a:pt x="165" y="196"/>
                </a:lnTo>
                <a:lnTo>
                  <a:pt x="168" y="153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grpSp>
        <p:nvGrpSpPr>
          <p:cNvPr id="67" name="Group 56"/>
          <p:cNvGrpSpPr>
            <a:grpSpLocks/>
          </p:cNvGrpSpPr>
          <p:nvPr/>
        </p:nvGrpSpPr>
        <p:grpSpPr bwMode="auto">
          <a:xfrm>
            <a:off x="668465" y="3435350"/>
            <a:ext cx="914400" cy="685800"/>
            <a:chOff x="674" y="2281"/>
            <a:chExt cx="548" cy="405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68" name="Freeform 57"/>
            <p:cNvSpPr>
              <a:spLocks/>
            </p:cNvSpPr>
            <p:nvPr/>
          </p:nvSpPr>
          <p:spPr bwMode="auto">
            <a:xfrm>
              <a:off x="674" y="2317"/>
              <a:ext cx="39" cy="57"/>
            </a:xfrm>
            <a:custGeom>
              <a:avLst/>
              <a:gdLst>
                <a:gd name="T0" fmla="*/ 0 w 194"/>
                <a:gd name="T1" fmla="*/ 0 h 284"/>
                <a:gd name="T2" fmla="*/ 0 w 194"/>
                <a:gd name="T3" fmla="*/ 0 h 284"/>
                <a:gd name="T4" fmla="*/ 0 w 194"/>
                <a:gd name="T5" fmla="*/ 0 h 284"/>
                <a:gd name="T6" fmla="*/ 0 w 194"/>
                <a:gd name="T7" fmla="*/ 0 h 284"/>
                <a:gd name="T8" fmla="*/ 0 w 194"/>
                <a:gd name="T9" fmla="*/ 0 h 2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4"/>
                <a:gd name="T16" fmla="*/ 0 h 284"/>
                <a:gd name="T17" fmla="*/ 194 w 194"/>
                <a:gd name="T18" fmla="*/ 284 h 2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4" h="284">
                  <a:moveTo>
                    <a:pt x="73" y="284"/>
                  </a:moveTo>
                  <a:lnTo>
                    <a:pt x="0" y="195"/>
                  </a:lnTo>
                  <a:lnTo>
                    <a:pt x="108" y="0"/>
                  </a:lnTo>
                  <a:lnTo>
                    <a:pt x="194" y="55"/>
                  </a:lnTo>
                  <a:lnTo>
                    <a:pt x="73" y="284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latin typeface="Calibri" panose="020F0502020204030204" pitchFamily="34" charset="0"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69" name="Freeform 58"/>
            <p:cNvSpPr>
              <a:spLocks/>
            </p:cNvSpPr>
            <p:nvPr/>
          </p:nvSpPr>
          <p:spPr bwMode="auto">
            <a:xfrm>
              <a:off x="724" y="2281"/>
              <a:ext cx="85" cy="54"/>
            </a:xfrm>
            <a:custGeom>
              <a:avLst/>
              <a:gdLst>
                <a:gd name="T0" fmla="*/ 0 w 423"/>
                <a:gd name="T1" fmla="*/ 0 h 269"/>
                <a:gd name="T2" fmla="*/ 0 w 423"/>
                <a:gd name="T3" fmla="*/ 0 h 269"/>
                <a:gd name="T4" fmla="*/ 0 w 423"/>
                <a:gd name="T5" fmla="*/ 0 h 269"/>
                <a:gd name="T6" fmla="*/ 0 w 423"/>
                <a:gd name="T7" fmla="*/ 0 h 269"/>
                <a:gd name="T8" fmla="*/ 0 w 423"/>
                <a:gd name="T9" fmla="*/ 0 h 269"/>
                <a:gd name="T10" fmla="*/ 0 w 423"/>
                <a:gd name="T11" fmla="*/ 0 h 2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3"/>
                <a:gd name="T19" fmla="*/ 0 h 269"/>
                <a:gd name="T20" fmla="*/ 423 w 423"/>
                <a:gd name="T21" fmla="*/ 269 h 26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3" h="269">
                  <a:moveTo>
                    <a:pt x="0" y="170"/>
                  </a:moveTo>
                  <a:lnTo>
                    <a:pt x="163" y="263"/>
                  </a:lnTo>
                  <a:lnTo>
                    <a:pt x="303" y="269"/>
                  </a:lnTo>
                  <a:lnTo>
                    <a:pt x="423" y="81"/>
                  </a:lnTo>
                  <a:lnTo>
                    <a:pt x="214" y="0"/>
                  </a:lnTo>
                  <a:lnTo>
                    <a:pt x="0" y="17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latin typeface="Calibri" panose="020F0502020204030204" pitchFamily="34" charset="0"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70" name="Freeform 59"/>
            <p:cNvSpPr>
              <a:spLocks/>
            </p:cNvSpPr>
            <p:nvPr/>
          </p:nvSpPr>
          <p:spPr bwMode="auto">
            <a:xfrm>
              <a:off x="814" y="2313"/>
              <a:ext cx="79" cy="75"/>
            </a:xfrm>
            <a:custGeom>
              <a:avLst/>
              <a:gdLst>
                <a:gd name="T0" fmla="*/ 0 w 398"/>
                <a:gd name="T1" fmla="*/ 0 h 373"/>
                <a:gd name="T2" fmla="*/ 0 w 398"/>
                <a:gd name="T3" fmla="*/ 0 h 373"/>
                <a:gd name="T4" fmla="*/ 0 w 398"/>
                <a:gd name="T5" fmla="*/ 0 h 373"/>
                <a:gd name="T6" fmla="*/ 0 w 398"/>
                <a:gd name="T7" fmla="*/ 0 h 373"/>
                <a:gd name="T8" fmla="*/ 0 w 398"/>
                <a:gd name="T9" fmla="*/ 0 h 373"/>
                <a:gd name="T10" fmla="*/ 0 w 398"/>
                <a:gd name="T11" fmla="*/ 0 h 373"/>
                <a:gd name="T12" fmla="*/ 0 w 398"/>
                <a:gd name="T13" fmla="*/ 0 h 37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98"/>
                <a:gd name="T22" fmla="*/ 0 h 373"/>
                <a:gd name="T23" fmla="*/ 398 w 398"/>
                <a:gd name="T24" fmla="*/ 373 h 37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98" h="373">
                  <a:moveTo>
                    <a:pt x="0" y="77"/>
                  </a:moveTo>
                  <a:lnTo>
                    <a:pt x="227" y="0"/>
                  </a:lnTo>
                  <a:lnTo>
                    <a:pt x="316" y="112"/>
                  </a:lnTo>
                  <a:lnTo>
                    <a:pt x="366" y="211"/>
                  </a:lnTo>
                  <a:lnTo>
                    <a:pt x="398" y="349"/>
                  </a:lnTo>
                  <a:lnTo>
                    <a:pt x="212" y="373"/>
                  </a:lnTo>
                  <a:lnTo>
                    <a:pt x="0" y="77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latin typeface="Calibri" panose="020F0502020204030204" pitchFamily="34" charset="0"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71" name="Freeform 60"/>
            <p:cNvSpPr>
              <a:spLocks/>
            </p:cNvSpPr>
            <p:nvPr/>
          </p:nvSpPr>
          <p:spPr bwMode="auto">
            <a:xfrm>
              <a:off x="910" y="2379"/>
              <a:ext cx="74" cy="41"/>
            </a:xfrm>
            <a:custGeom>
              <a:avLst/>
              <a:gdLst>
                <a:gd name="T0" fmla="*/ 0 w 371"/>
                <a:gd name="T1" fmla="*/ 0 h 203"/>
                <a:gd name="T2" fmla="*/ 0 w 371"/>
                <a:gd name="T3" fmla="*/ 0 h 203"/>
                <a:gd name="T4" fmla="*/ 0 w 371"/>
                <a:gd name="T5" fmla="*/ 0 h 203"/>
                <a:gd name="T6" fmla="*/ 0 w 371"/>
                <a:gd name="T7" fmla="*/ 0 h 203"/>
                <a:gd name="T8" fmla="*/ 0 w 371"/>
                <a:gd name="T9" fmla="*/ 0 h 203"/>
                <a:gd name="T10" fmla="*/ 0 w 371"/>
                <a:gd name="T11" fmla="*/ 0 h 20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71"/>
                <a:gd name="T19" fmla="*/ 0 h 203"/>
                <a:gd name="T20" fmla="*/ 371 w 371"/>
                <a:gd name="T21" fmla="*/ 203 h 20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71" h="203">
                  <a:moveTo>
                    <a:pt x="70" y="0"/>
                  </a:moveTo>
                  <a:lnTo>
                    <a:pt x="0" y="187"/>
                  </a:lnTo>
                  <a:lnTo>
                    <a:pt x="118" y="203"/>
                  </a:lnTo>
                  <a:lnTo>
                    <a:pt x="289" y="197"/>
                  </a:lnTo>
                  <a:lnTo>
                    <a:pt x="371" y="24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latin typeface="Calibri" panose="020F0502020204030204" pitchFamily="34" charset="0"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72" name="Freeform 61"/>
            <p:cNvSpPr>
              <a:spLocks/>
            </p:cNvSpPr>
            <p:nvPr/>
          </p:nvSpPr>
          <p:spPr bwMode="auto">
            <a:xfrm>
              <a:off x="947" y="2437"/>
              <a:ext cx="24" cy="28"/>
            </a:xfrm>
            <a:custGeom>
              <a:avLst/>
              <a:gdLst>
                <a:gd name="T0" fmla="*/ 0 w 120"/>
                <a:gd name="T1" fmla="*/ 0 h 138"/>
                <a:gd name="T2" fmla="*/ 0 w 120"/>
                <a:gd name="T3" fmla="*/ 0 h 138"/>
                <a:gd name="T4" fmla="*/ 0 w 120"/>
                <a:gd name="T5" fmla="*/ 0 h 138"/>
                <a:gd name="T6" fmla="*/ 0 w 120"/>
                <a:gd name="T7" fmla="*/ 0 h 138"/>
                <a:gd name="T8" fmla="*/ 0 w 120"/>
                <a:gd name="T9" fmla="*/ 0 h 1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0"/>
                <a:gd name="T16" fmla="*/ 0 h 138"/>
                <a:gd name="T17" fmla="*/ 120 w 120"/>
                <a:gd name="T18" fmla="*/ 138 h 1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0" h="138">
                  <a:moveTo>
                    <a:pt x="98" y="0"/>
                  </a:moveTo>
                  <a:lnTo>
                    <a:pt x="0" y="0"/>
                  </a:lnTo>
                  <a:lnTo>
                    <a:pt x="17" y="138"/>
                  </a:lnTo>
                  <a:lnTo>
                    <a:pt x="120" y="118"/>
                  </a:lnTo>
                  <a:lnTo>
                    <a:pt x="98" y="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latin typeface="Calibri" panose="020F0502020204030204" pitchFamily="34" charset="0"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73" name="Freeform 62"/>
            <p:cNvSpPr>
              <a:spLocks/>
            </p:cNvSpPr>
            <p:nvPr/>
          </p:nvSpPr>
          <p:spPr bwMode="auto">
            <a:xfrm>
              <a:off x="1075" y="2512"/>
              <a:ext cx="147" cy="174"/>
            </a:xfrm>
            <a:custGeom>
              <a:avLst/>
              <a:gdLst>
                <a:gd name="T0" fmla="*/ 0 w 737"/>
                <a:gd name="T1" fmla="*/ 0 h 870"/>
                <a:gd name="T2" fmla="*/ 0 w 737"/>
                <a:gd name="T3" fmla="*/ 0 h 870"/>
                <a:gd name="T4" fmla="*/ 0 w 737"/>
                <a:gd name="T5" fmla="*/ 0 h 870"/>
                <a:gd name="T6" fmla="*/ 0 w 737"/>
                <a:gd name="T7" fmla="*/ 0 h 870"/>
                <a:gd name="T8" fmla="*/ 0 w 737"/>
                <a:gd name="T9" fmla="*/ 0 h 870"/>
                <a:gd name="T10" fmla="*/ 0 w 737"/>
                <a:gd name="T11" fmla="*/ 0 h 870"/>
                <a:gd name="T12" fmla="*/ 0 w 737"/>
                <a:gd name="T13" fmla="*/ 0 h 870"/>
                <a:gd name="T14" fmla="*/ 0 w 737"/>
                <a:gd name="T15" fmla="*/ 0 h 870"/>
                <a:gd name="T16" fmla="*/ 0 w 737"/>
                <a:gd name="T17" fmla="*/ 0 h 870"/>
                <a:gd name="T18" fmla="*/ 0 w 737"/>
                <a:gd name="T19" fmla="*/ 0 h 87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37"/>
                <a:gd name="T31" fmla="*/ 0 h 870"/>
                <a:gd name="T32" fmla="*/ 737 w 737"/>
                <a:gd name="T33" fmla="*/ 870 h 87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37" h="870">
                  <a:moveTo>
                    <a:pt x="123" y="0"/>
                  </a:moveTo>
                  <a:lnTo>
                    <a:pt x="146" y="234"/>
                  </a:lnTo>
                  <a:lnTo>
                    <a:pt x="0" y="283"/>
                  </a:lnTo>
                  <a:lnTo>
                    <a:pt x="86" y="785"/>
                  </a:lnTo>
                  <a:lnTo>
                    <a:pt x="264" y="870"/>
                  </a:lnTo>
                  <a:lnTo>
                    <a:pt x="342" y="692"/>
                  </a:lnTo>
                  <a:lnTo>
                    <a:pt x="566" y="653"/>
                  </a:lnTo>
                  <a:lnTo>
                    <a:pt x="737" y="466"/>
                  </a:lnTo>
                  <a:lnTo>
                    <a:pt x="558" y="171"/>
                  </a:lnTo>
                  <a:lnTo>
                    <a:pt x="123" y="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latin typeface="Calibri" panose="020F0502020204030204" pitchFamily="34" charset="0"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74" name="Freeform 63"/>
            <p:cNvSpPr>
              <a:spLocks/>
            </p:cNvSpPr>
            <p:nvPr/>
          </p:nvSpPr>
          <p:spPr bwMode="auto">
            <a:xfrm>
              <a:off x="984" y="2404"/>
              <a:ext cx="81" cy="67"/>
            </a:xfrm>
            <a:custGeom>
              <a:avLst/>
              <a:gdLst>
                <a:gd name="T0" fmla="*/ 0 w 406"/>
                <a:gd name="T1" fmla="*/ 0 h 336"/>
                <a:gd name="T2" fmla="*/ 0 w 406"/>
                <a:gd name="T3" fmla="*/ 0 h 336"/>
                <a:gd name="T4" fmla="*/ 0 w 406"/>
                <a:gd name="T5" fmla="*/ 0 h 336"/>
                <a:gd name="T6" fmla="*/ 0 w 406"/>
                <a:gd name="T7" fmla="*/ 0 h 336"/>
                <a:gd name="T8" fmla="*/ 0 w 406"/>
                <a:gd name="T9" fmla="*/ 0 h 336"/>
                <a:gd name="T10" fmla="*/ 0 w 406"/>
                <a:gd name="T11" fmla="*/ 0 h 336"/>
                <a:gd name="T12" fmla="*/ 0 w 406"/>
                <a:gd name="T13" fmla="*/ 0 h 336"/>
                <a:gd name="T14" fmla="*/ 0 w 406"/>
                <a:gd name="T15" fmla="*/ 0 h 336"/>
                <a:gd name="T16" fmla="*/ 0 w 406"/>
                <a:gd name="T17" fmla="*/ 0 h 3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06"/>
                <a:gd name="T28" fmla="*/ 0 h 336"/>
                <a:gd name="T29" fmla="*/ 406 w 406"/>
                <a:gd name="T30" fmla="*/ 336 h 3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06" h="336">
                  <a:moveTo>
                    <a:pt x="82" y="0"/>
                  </a:moveTo>
                  <a:lnTo>
                    <a:pt x="0" y="100"/>
                  </a:lnTo>
                  <a:lnTo>
                    <a:pt x="35" y="178"/>
                  </a:lnTo>
                  <a:lnTo>
                    <a:pt x="76" y="262"/>
                  </a:lnTo>
                  <a:lnTo>
                    <a:pt x="189" y="336"/>
                  </a:lnTo>
                  <a:lnTo>
                    <a:pt x="398" y="283"/>
                  </a:lnTo>
                  <a:lnTo>
                    <a:pt x="406" y="144"/>
                  </a:lnTo>
                  <a:lnTo>
                    <a:pt x="156" y="94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latin typeface="Calibri" panose="020F0502020204030204" pitchFamily="34" charset="0"/>
                <a:ea typeface="ＭＳ Ｐゴシック" pitchFamily="34" charset="-128"/>
                <a:cs typeface="Arial"/>
              </a:endParaRPr>
            </a:p>
          </p:txBody>
        </p:sp>
      </p:grpSp>
      <p:sp>
        <p:nvSpPr>
          <p:cNvPr id="130" name="Oval 129"/>
          <p:cNvSpPr/>
          <p:nvPr/>
        </p:nvSpPr>
        <p:spPr>
          <a:xfrm>
            <a:off x="7467600" y="2627631"/>
            <a:ext cx="76200" cy="45719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131" name="Text Box 126"/>
          <p:cNvSpPr txBox="1">
            <a:spLocks noChangeArrowheads="1"/>
          </p:cNvSpPr>
          <p:nvPr/>
        </p:nvSpPr>
        <p:spPr bwMode="auto">
          <a:xfrm>
            <a:off x="534418" y="5830180"/>
            <a:ext cx="236118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 kern="0" dirty="0" smtClean="0">
                <a:solidFill>
                  <a:sysClr val="windowText" lastClr="000000"/>
                </a:solidFill>
                <a:latin typeface="Calibri" panose="020F0502020204030204" pitchFamily="34" charset="0"/>
                <a:ea typeface="ＭＳ Ｐゴシック" pitchFamily="34" charset="-128"/>
                <a:cs typeface="Arial"/>
              </a:rPr>
              <a:t>15%–17% (15 states)</a:t>
            </a:r>
            <a:endParaRPr lang="en-US" sz="1600" b="1" kern="0" dirty="0">
              <a:solidFill>
                <a:sysClr val="windowText" lastClr="00000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133" name="Rectangle 66"/>
          <p:cNvSpPr>
            <a:spLocks noChangeArrowheads="1"/>
          </p:cNvSpPr>
          <p:nvPr/>
        </p:nvSpPr>
        <p:spPr bwMode="auto">
          <a:xfrm>
            <a:off x="228600" y="5884547"/>
            <a:ext cx="304800" cy="228600"/>
          </a:xfrm>
          <a:prstGeom prst="rect">
            <a:avLst/>
          </a:prstGeom>
          <a:solidFill>
            <a:srgbClr val="00206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135" name="Text Box 126"/>
          <p:cNvSpPr txBox="1">
            <a:spLocks noChangeArrowheads="1"/>
          </p:cNvSpPr>
          <p:nvPr/>
        </p:nvSpPr>
        <p:spPr bwMode="auto">
          <a:xfrm>
            <a:off x="533398" y="5529521"/>
            <a:ext cx="281940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 kern="0" dirty="0" smtClean="0">
                <a:solidFill>
                  <a:sysClr val="windowText" lastClr="000000"/>
                </a:solidFill>
                <a:latin typeface="Calibri" panose="020F0502020204030204" pitchFamily="34" charset="0"/>
                <a:ea typeface="ＭＳ Ｐゴシック" pitchFamily="34" charset="-128"/>
                <a:cs typeface="Arial"/>
              </a:rPr>
              <a:t>12%–14% (27 </a:t>
            </a:r>
            <a:r>
              <a:rPr lang="en-US" sz="1600" b="1" kern="0" dirty="0" smtClean="0">
                <a:solidFill>
                  <a:sysClr val="windowText" lastClr="000000"/>
                </a:solidFill>
                <a:latin typeface="Calibri" panose="020F0502020204030204" pitchFamily="34" charset="0"/>
                <a:ea typeface="ＭＳ Ｐゴシック" pitchFamily="34" charset="-128"/>
                <a:cs typeface="Arial"/>
              </a:rPr>
              <a:t>states)</a:t>
            </a:r>
            <a:endParaRPr lang="en-US" sz="1600" b="1" kern="0" dirty="0">
              <a:solidFill>
                <a:sysClr val="windowText" lastClr="00000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136" name="Rectangle 66"/>
          <p:cNvSpPr>
            <a:spLocks noChangeArrowheads="1"/>
          </p:cNvSpPr>
          <p:nvPr/>
        </p:nvSpPr>
        <p:spPr bwMode="auto">
          <a:xfrm>
            <a:off x="228600" y="5571758"/>
            <a:ext cx="304800" cy="228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137" name="Rectangle 66"/>
          <p:cNvSpPr>
            <a:spLocks noChangeArrowheads="1"/>
          </p:cNvSpPr>
          <p:nvPr/>
        </p:nvSpPr>
        <p:spPr bwMode="auto">
          <a:xfrm>
            <a:off x="229618" y="5256335"/>
            <a:ext cx="304800" cy="228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138" name="Text Box 126"/>
          <p:cNvSpPr txBox="1">
            <a:spLocks noChangeArrowheads="1"/>
          </p:cNvSpPr>
          <p:nvPr/>
        </p:nvSpPr>
        <p:spPr bwMode="auto">
          <a:xfrm>
            <a:off x="533400" y="5208033"/>
            <a:ext cx="2895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 kern="0" dirty="0" smtClean="0">
                <a:solidFill>
                  <a:sysClr val="windowText" lastClr="000000"/>
                </a:solidFill>
                <a:latin typeface="Calibri" panose="020F0502020204030204" pitchFamily="34" charset="0"/>
                <a:ea typeface="ＭＳ Ｐゴシック" pitchFamily="34" charset="-128"/>
                <a:cs typeface="Arial"/>
              </a:rPr>
              <a:t>8%–11% (8 states + D.C.)</a:t>
            </a:r>
            <a:endParaRPr lang="en-US" sz="1600" b="1" kern="0" dirty="0">
              <a:solidFill>
                <a:sysClr val="windowText" lastClr="00000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4406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457200"/>
          </a:xfrm>
        </p:spPr>
        <p:txBody>
          <a:bodyPr anchor="t" anchorCtr="1">
            <a:normAutofit/>
          </a:bodyPr>
          <a:lstStyle/>
          <a:p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Exhibit 11. Distribution of Uninsured or Underinsured by Poverty, 2012</a:t>
            </a:r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8136880"/>
              </p:ext>
            </p:extLst>
          </p:nvPr>
        </p:nvGraphicFramePr>
        <p:xfrm>
          <a:off x="228600" y="914400"/>
          <a:ext cx="8610600" cy="5211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" y="6172200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Notes: Percentages may not add to 100% because of rounding. </a:t>
            </a:r>
            <a:r>
              <a:rPr lang="en-US" sz="12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Underinsured </a:t>
            </a:r>
            <a:r>
              <a:rPr lang="en-US" sz="12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defined as </a:t>
            </a:r>
            <a:r>
              <a:rPr lang="en-US" sz="12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insured</a:t>
            </a:r>
            <a:r>
              <a:rPr lang="en-US" sz="12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en-US" sz="12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household that spent 10% or more of income on medical care (excluding premiums) or 5% or more if income under 200% poverty.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Data source: March 2013 Current Population Survey.</a:t>
            </a: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5400" y="2249269"/>
            <a:ext cx="13083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37%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17.4 million</a:t>
            </a:r>
            <a:endParaRPr lang="en-US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72200" y="2249269"/>
            <a:ext cx="13083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24%</a:t>
            </a:r>
          </a:p>
          <a:p>
            <a:pPr algn="ctr"/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11.3 million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32139" y="4495800"/>
            <a:ext cx="11913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13%</a:t>
            </a:r>
          </a:p>
          <a:p>
            <a:pPr algn="ctr"/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4.2 million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15830" y="4495800"/>
            <a:ext cx="13083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50%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16.0 million</a:t>
            </a:r>
            <a:endParaRPr lang="en-US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45177" y="2249269"/>
            <a:ext cx="11913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13%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6.2 million</a:t>
            </a:r>
            <a:endParaRPr lang="en-US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41339" y="4495800"/>
            <a:ext cx="11913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13%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4.1 million</a:t>
            </a:r>
            <a:endParaRPr lang="en-US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17539" y="2249269"/>
            <a:ext cx="11913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15%</a:t>
            </a:r>
          </a:p>
          <a:p>
            <a:pPr algn="ctr"/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7.3 million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28272" y="4495800"/>
            <a:ext cx="11913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18%</a:t>
            </a:r>
          </a:p>
          <a:p>
            <a:pPr algn="ctr"/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5.7 million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863840" y="2133600"/>
            <a:ext cx="8435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11%</a:t>
            </a:r>
          </a:p>
          <a:p>
            <a:pPr algn="ctr"/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5.1</a:t>
            </a:r>
            <a:b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million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175058" y="4224856"/>
            <a:ext cx="61106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5%</a:t>
            </a:r>
          </a:p>
          <a:p>
            <a:pPr algn="ctr"/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1.7</a:t>
            </a:r>
            <a:b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mill-</a:t>
            </a:r>
            <a:b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ion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96070" y="3239869"/>
            <a:ext cx="4369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47.3 million uninsured under age 65 in 2012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35770" y="5486400"/>
            <a:ext cx="469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31.7 million underinsured under age 65 in 2012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46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31837"/>
          </a:xfrm>
        </p:spPr>
        <p:txBody>
          <a:bodyPr anchor="t" anchorCtr="1"/>
          <a:lstStyle/>
          <a:p>
            <a:r>
              <a:rPr lang="en-US" sz="2000" b="1" dirty="0" smtClean="0">
                <a:latin typeface="Calibri" panose="020F0502020204030204" pitchFamily="34" charset="0"/>
              </a:rPr>
              <a:t>Exhibit 12. Status of State Particip</a:t>
            </a:r>
            <a:r>
              <a:rPr lang="en-US" sz="2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ation in Medicaid Expansion, </a:t>
            </a:r>
            <a:br>
              <a:rPr lang="en-US" sz="2000" b="1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US" sz="2000" b="1" dirty="0">
                <a:latin typeface="Calibri" panose="020F0502020204030204" pitchFamily="34" charset="0"/>
              </a:rPr>
              <a:t>a</a:t>
            </a:r>
            <a:r>
              <a:rPr lang="en-US" sz="2000" b="1" dirty="0" smtClean="0">
                <a:latin typeface="Calibri" panose="020F0502020204030204" pitchFamily="34" charset="0"/>
              </a:rPr>
              <a:t>s of March 2014</a:t>
            </a:r>
            <a:endParaRPr lang="en-US" sz="2000" b="1" dirty="0"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334" y="6169334"/>
            <a:ext cx="8374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Note: The Centers for Medicare and Medicaid Services (CMS) has approved waivers for expansion with variation in </a:t>
            </a:r>
            <a:b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</a:b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Arkansas, Iowa, and Michigan. Pennsylvania’s waiver is currently under review by CMS.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Source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: </a:t>
            </a:r>
            <a:r>
              <a:rPr lang="en-US" sz="1200" dirty="0" err="1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Avalere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 </a:t>
            </a:r>
            <a:r>
              <a:rPr lang="en-US" sz="1200" i="1" dirty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State Reform </a:t>
            </a:r>
            <a:r>
              <a:rPr lang="en-US" sz="1200" i="1" dirty="0" smtClean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Insights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; Center 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of Budget and Policy 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Priorities; Politico.com; Commonwealth Fund analysis.</a:t>
            </a:r>
            <a:endParaRPr lang="en-US" sz="1200" dirty="0">
              <a:solidFill>
                <a:srgbClr val="000000"/>
              </a:solidFill>
              <a:latin typeface="Calibri" panose="020F0502020204030204" pitchFamily="34" charset="0"/>
              <a:cs typeface="Arial"/>
            </a:endParaRPr>
          </a:p>
        </p:txBody>
      </p:sp>
      <p:sp>
        <p:nvSpPr>
          <p:cNvPr id="5" name="Freeform 2"/>
          <p:cNvSpPr>
            <a:spLocks/>
          </p:cNvSpPr>
          <p:nvPr/>
        </p:nvSpPr>
        <p:spPr bwMode="auto">
          <a:xfrm>
            <a:off x="1419225" y="2162175"/>
            <a:ext cx="1171575" cy="1730375"/>
          </a:xfrm>
          <a:custGeom>
            <a:avLst/>
            <a:gdLst>
              <a:gd name="T0" fmla="*/ 2147483647 w 468"/>
              <a:gd name="T1" fmla="*/ 0 h 723"/>
              <a:gd name="T2" fmla="*/ 2147483647 w 468"/>
              <a:gd name="T3" fmla="*/ 2147483647 h 723"/>
              <a:gd name="T4" fmla="*/ 2147483647 w 468"/>
              <a:gd name="T5" fmla="*/ 2147483647 h 723"/>
              <a:gd name="T6" fmla="*/ 2147483647 w 468"/>
              <a:gd name="T7" fmla="*/ 2147483647 h 723"/>
              <a:gd name="T8" fmla="*/ 2147483647 w 468"/>
              <a:gd name="T9" fmla="*/ 2147483647 h 723"/>
              <a:gd name="T10" fmla="*/ 2147483647 w 468"/>
              <a:gd name="T11" fmla="*/ 2147483647 h 723"/>
              <a:gd name="T12" fmla="*/ 2147483647 w 468"/>
              <a:gd name="T13" fmla="*/ 2147483647 h 723"/>
              <a:gd name="T14" fmla="*/ 2147483647 w 468"/>
              <a:gd name="T15" fmla="*/ 2147483647 h 723"/>
              <a:gd name="T16" fmla="*/ 2147483647 w 468"/>
              <a:gd name="T17" fmla="*/ 2147483647 h 723"/>
              <a:gd name="T18" fmla="*/ 2147483647 w 468"/>
              <a:gd name="T19" fmla="*/ 2147483647 h 723"/>
              <a:gd name="T20" fmla="*/ 2147483647 w 468"/>
              <a:gd name="T21" fmla="*/ 2147483647 h 723"/>
              <a:gd name="T22" fmla="*/ 2147483647 w 468"/>
              <a:gd name="T23" fmla="*/ 2147483647 h 723"/>
              <a:gd name="T24" fmla="*/ 2147483647 w 468"/>
              <a:gd name="T25" fmla="*/ 2147483647 h 723"/>
              <a:gd name="T26" fmla="*/ 2147483647 w 468"/>
              <a:gd name="T27" fmla="*/ 2147483647 h 723"/>
              <a:gd name="T28" fmla="*/ 2147483647 w 468"/>
              <a:gd name="T29" fmla="*/ 2147483647 h 723"/>
              <a:gd name="T30" fmla="*/ 2147483647 w 468"/>
              <a:gd name="T31" fmla="*/ 2147483647 h 723"/>
              <a:gd name="T32" fmla="*/ 2147483647 w 468"/>
              <a:gd name="T33" fmla="*/ 2147483647 h 723"/>
              <a:gd name="T34" fmla="*/ 2147483647 w 468"/>
              <a:gd name="T35" fmla="*/ 2147483647 h 723"/>
              <a:gd name="T36" fmla="*/ 2147483647 w 468"/>
              <a:gd name="T37" fmla="*/ 2147483647 h 723"/>
              <a:gd name="T38" fmla="*/ 2147483647 w 468"/>
              <a:gd name="T39" fmla="*/ 2147483647 h 723"/>
              <a:gd name="T40" fmla="*/ 2147483647 w 468"/>
              <a:gd name="T41" fmla="*/ 2147483647 h 723"/>
              <a:gd name="T42" fmla="*/ 2147483647 w 468"/>
              <a:gd name="T43" fmla="*/ 2147483647 h 723"/>
              <a:gd name="T44" fmla="*/ 2147483647 w 468"/>
              <a:gd name="T45" fmla="*/ 2147483647 h 723"/>
              <a:gd name="T46" fmla="*/ 2147483647 w 468"/>
              <a:gd name="T47" fmla="*/ 2147483647 h 723"/>
              <a:gd name="T48" fmla="*/ 2147483647 w 468"/>
              <a:gd name="T49" fmla="*/ 2147483647 h 723"/>
              <a:gd name="T50" fmla="*/ 2147483647 w 468"/>
              <a:gd name="T51" fmla="*/ 2147483647 h 723"/>
              <a:gd name="T52" fmla="*/ 2147483647 w 468"/>
              <a:gd name="T53" fmla="*/ 2147483647 h 723"/>
              <a:gd name="T54" fmla="*/ 2147483647 w 468"/>
              <a:gd name="T55" fmla="*/ 2147483647 h 723"/>
              <a:gd name="T56" fmla="*/ 2147483647 w 468"/>
              <a:gd name="T57" fmla="*/ 2147483647 h 723"/>
              <a:gd name="T58" fmla="*/ 2147483647 w 468"/>
              <a:gd name="T59" fmla="*/ 2147483647 h 723"/>
              <a:gd name="T60" fmla="*/ 2147483647 w 468"/>
              <a:gd name="T61" fmla="*/ 2147483647 h 723"/>
              <a:gd name="T62" fmla="*/ 2147483647 w 468"/>
              <a:gd name="T63" fmla="*/ 2147483647 h 723"/>
              <a:gd name="T64" fmla="*/ 2147483647 w 468"/>
              <a:gd name="T65" fmla="*/ 2147483647 h 723"/>
              <a:gd name="T66" fmla="*/ 2147483647 w 468"/>
              <a:gd name="T67" fmla="*/ 2147483647 h 723"/>
              <a:gd name="T68" fmla="*/ 2147483647 w 468"/>
              <a:gd name="T69" fmla="*/ 2147483647 h 723"/>
              <a:gd name="T70" fmla="*/ 2147483647 w 468"/>
              <a:gd name="T71" fmla="*/ 2147483647 h 723"/>
              <a:gd name="T72" fmla="*/ 2147483647 w 468"/>
              <a:gd name="T73" fmla="*/ 2147483647 h 723"/>
              <a:gd name="T74" fmla="*/ 2147483647 w 468"/>
              <a:gd name="T75" fmla="*/ 2147483647 h 723"/>
              <a:gd name="T76" fmla="*/ 2147483647 w 468"/>
              <a:gd name="T77" fmla="*/ 2147483647 h 723"/>
              <a:gd name="T78" fmla="*/ 2147483647 w 468"/>
              <a:gd name="T79" fmla="*/ 2147483647 h 723"/>
              <a:gd name="T80" fmla="*/ 2147483647 w 468"/>
              <a:gd name="T81" fmla="*/ 2147483647 h 723"/>
              <a:gd name="T82" fmla="*/ 2147483647 w 468"/>
              <a:gd name="T83" fmla="*/ 2147483647 h 723"/>
              <a:gd name="T84" fmla="*/ 2147483647 w 468"/>
              <a:gd name="T85" fmla="*/ 2147483647 h 723"/>
              <a:gd name="T86" fmla="*/ 0 w 468"/>
              <a:gd name="T87" fmla="*/ 2147483647 h 723"/>
              <a:gd name="T88" fmla="*/ 2147483647 w 468"/>
              <a:gd name="T89" fmla="*/ 2147483647 h 723"/>
              <a:gd name="T90" fmla="*/ 2147483647 w 468"/>
              <a:gd name="T91" fmla="*/ 2147483647 h 723"/>
              <a:gd name="T92" fmla="*/ 2147483647 w 468"/>
              <a:gd name="T93" fmla="*/ 2147483647 h 723"/>
              <a:gd name="T94" fmla="*/ 2147483647 w 468"/>
              <a:gd name="T95" fmla="*/ 0 h 723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468"/>
              <a:gd name="T145" fmla="*/ 0 h 723"/>
              <a:gd name="T146" fmla="*/ 468 w 468"/>
              <a:gd name="T147" fmla="*/ 723 h 723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468" h="723">
                <a:moveTo>
                  <a:pt x="36" y="0"/>
                </a:moveTo>
                <a:lnTo>
                  <a:pt x="251" y="43"/>
                </a:lnTo>
                <a:lnTo>
                  <a:pt x="204" y="256"/>
                </a:lnTo>
                <a:lnTo>
                  <a:pt x="446" y="580"/>
                </a:lnTo>
                <a:lnTo>
                  <a:pt x="468" y="621"/>
                </a:lnTo>
                <a:lnTo>
                  <a:pt x="445" y="641"/>
                </a:lnTo>
                <a:lnTo>
                  <a:pt x="430" y="677"/>
                </a:lnTo>
                <a:lnTo>
                  <a:pt x="416" y="698"/>
                </a:lnTo>
                <a:lnTo>
                  <a:pt x="431" y="717"/>
                </a:lnTo>
                <a:lnTo>
                  <a:pt x="406" y="723"/>
                </a:lnTo>
                <a:lnTo>
                  <a:pt x="264" y="718"/>
                </a:lnTo>
                <a:lnTo>
                  <a:pt x="255" y="676"/>
                </a:lnTo>
                <a:lnTo>
                  <a:pt x="230" y="645"/>
                </a:lnTo>
                <a:lnTo>
                  <a:pt x="212" y="634"/>
                </a:lnTo>
                <a:lnTo>
                  <a:pt x="207" y="612"/>
                </a:lnTo>
                <a:lnTo>
                  <a:pt x="192" y="600"/>
                </a:lnTo>
                <a:lnTo>
                  <a:pt x="177" y="585"/>
                </a:lnTo>
                <a:lnTo>
                  <a:pt x="172" y="568"/>
                </a:lnTo>
                <a:lnTo>
                  <a:pt x="158" y="557"/>
                </a:lnTo>
                <a:lnTo>
                  <a:pt x="136" y="563"/>
                </a:lnTo>
                <a:lnTo>
                  <a:pt x="111" y="554"/>
                </a:lnTo>
                <a:lnTo>
                  <a:pt x="111" y="545"/>
                </a:lnTo>
                <a:lnTo>
                  <a:pt x="110" y="525"/>
                </a:lnTo>
                <a:lnTo>
                  <a:pt x="100" y="503"/>
                </a:lnTo>
                <a:lnTo>
                  <a:pt x="99" y="485"/>
                </a:lnTo>
                <a:lnTo>
                  <a:pt x="88" y="469"/>
                </a:lnTo>
                <a:lnTo>
                  <a:pt x="91" y="454"/>
                </a:lnTo>
                <a:lnTo>
                  <a:pt x="60" y="417"/>
                </a:lnTo>
                <a:lnTo>
                  <a:pt x="60" y="396"/>
                </a:lnTo>
                <a:lnTo>
                  <a:pt x="76" y="388"/>
                </a:lnTo>
                <a:lnTo>
                  <a:pt x="76" y="375"/>
                </a:lnTo>
                <a:lnTo>
                  <a:pt x="60" y="371"/>
                </a:lnTo>
                <a:lnTo>
                  <a:pt x="53" y="351"/>
                </a:lnTo>
                <a:lnTo>
                  <a:pt x="45" y="316"/>
                </a:lnTo>
                <a:lnTo>
                  <a:pt x="68" y="335"/>
                </a:lnTo>
                <a:lnTo>
                  <a:pt x="59" y="310"/>
                </a:lnTo>
                <a:lnTo>
                  <a:pt x="76" y="310"/>
                </a:lnTo>
                <a:lnTo>
                  <a:pt x="76" y="292"/>
                </a:lnTo>
                <a:lnTo>
                  <a:pt x="59" y="280"/>
                </a:lnTo>
                <a:lnTo>
                  <a:pt x="51" y="297"/>
                </a:lnTo>
                <a:lnTo>
                  <a:pt x="36" y="291"/>
                </a:lnTo>
                <a:lnTo>
                  <a:pt x="6" y="210"/>
                </a:lnTo>
                <a:lnTo>
                  <a:pt x="14" y="152"/>
                </a:lnTo>
                <a:lnTo>
                  <a:pt x="0" y="119"/>
                </a:lnTo>
                <a:lnTo>
                  <a:pt x="7" y="94"/>
                </a:lnTo>
                <a:lnTo>
                  <a:pt x="22" y="89"/>
                </a:lnTo>
                <a:lnTo>
                  <a:pt x="36" y="49"/>
                </a:lnTo>
                <a:lnTo>
                  <a:pt x="36" y="0"/>
                </a:lnTo>
                <a:close/>
              </a:path>
            </a:pathLst>
          </a:custGeom>
          <a:solidFill>
            <a:srgbClr val="00206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6" name="Freeform 3"/>
          <p:cNvSpPr>
            <a:spLocks/>
          </p:cNvSpPr>
          <p:nvPr/>
        </p:nvSpPr>
        <p:spPr bwMode="auto">
          <a:xfrm>
            <a:off x="1511300" y="1530350"/>
            <a:ext cx="1143000" cy="838200"/>
          </a:xfrm>
          <a:custGeom>
            <a:avLst/>
            <a:gdLst>
              <a:gd name="T0" fmla="*/ 2147483647 w 444"/>
              <a:gd name="T1" fmla="*/ 0 h 339"/>
              <a:gd name="T2" fmla="*/ 2147483647 w 444"/>
              <a:gd name="T3" fmla="*/ 2147483647 h 339"/>
              <a:gd name="T4" fmla="*/ 2147483647 w 444"/>
              <a:gd name="T5" fmla="*/ 2147483647 h 339"/>
              <a:gd name="T6" fmla="*/ 2147483647 w 444"/>
              <a:gd name="T7" fmla="*/ 2147483647 h 339"/>
              <a:gd name="T8" fmla="*/ 2147483647 w 444"/>
              <a:gd name="T9" fmla="*/ 2147483647 h 339"/>
              <a:gd name="T10" fmla="*/ 2147483647 w 444"/>
              <a:gd name="T11" fmla="*/ 2147483647 h 339"/>
              <a:gd name="T12" fmla="*/ 2147483647 w 444"/>
              <a:gd name="T13" fmla="*/ 2147483647 h 339"/>
              <a:gd name="T14" fmla="*/ 2147483647 w 444"/>
              <a:gd name="T15" fmla="*/ 2147483647 h 339"/>
              <a:gd name="T16" fmla="*/ 2147483647 w 444"/>
              <a:gd name="T17" fmla="*/ 2147483647 h 339"/>
              <a:gd name="T18" fmla="*/ 0 w 444"/>
              <a:gd name="T19" fmla="*/ 2147483647 h 339"/>
              <a:gd name="T20" fmla="*/ 0 w 444"/>
              <a:gd name="T21" fmla="*/ 2147483647 h 339"/>
              <a:gd name="T22" fmla="*/ 2147483647 w 444"/>
              <a:gd name="T23" fmla="*/ 2147483647 h 339"/>
              <a:gd name="T24" fmla="*/ 2147483647 w 444"/>
              <a:gd name="T25" fmla="*/ 2147483647 h 339"/>
              <a:gd name="T26" fmla="*/ 2147483647 w 444"/>
              <a:gd name="T27" fmla="*/ 2147483647 h 339"/>
              <a:gd name="T28" fmla="*/ 2147483647 w 444"/>
              <a:gd name="T29" fmla="*/ 2147483647 h 339"/>
              <a:gd name="T30" fmla="*/ 2147483647 w 444"/>
              <a:gd name="T31" fmla="*/ 2147483647 h 339"/>
              <a:gd name="T32" fmla="*/ 2147483647 w 444"/>
              <a:gd name="T33" fmla="*/ 2147483647 h 339"/>
              <a:gd name="T34" fmla="*/ 2147483647 w 444"/>
              <a:gd name="T35" fmla="*/ 2147483647 h 339"/>
              <a:gd name="T36" fmla="*/ 2147483647 w 444"/>
              <a:gd name="T37" fmla="*/ 2147483647 h 339"/>
              <a:gd name="T38" fmla="*/ 2147483647 w 444"/>
              <a:gd name="T39" fmla="*/ 2147483647 h 339"/>
              <a:gd name="T40" fmla="*/ 2147483647 w 444"/>
              <a:gd name="T41" fmla="*/ 2147483647 h 339"/>
              <a:gd name="T42" fmla="*/ 2147483647 w 444"/>
              <a:gd name="T43" fmla="*/ 2147483647 h 339"/>
              <a:gd name="T44" fmla="*/ 2147483647 w 444"/>
              <a:gd name="T45" fmla="*/ 2147483647 h 339"/>
              <a:gd name="T46" fmla="*/ 2147483647 w 444"/>
              <a:gd name="T47" fmla="*/ 2147483647 h 339"/>
              <a:gd name="T48" fmla="*/ 2147483647 w 444"/>
              <a:gd name="T49" fmla="*/ 2147483647 h 339"/>
              <a:gd name="T50" fmla="*/ 2147483647 w 444"/>
              <a:gd name="T51" fmla="*/ 2147483647 h 339"/>
              <a:gd name="T52" fmla="*/ 2147483647 w 444"/>
              <a:gd name="T53" fmla="*/ 0 h 339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444"/>
              <a:gd name="T82" fmla="*/ 0 h 339"/>
              <a:gd name="T83" fmla="*/ 444 w 444"/>
              <a:gd name="T84" fmla="*/ 339 h 339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444" h="339">
                <a:moveTo>
                  <a:pt x="97" y="0"/>
                </a:moveTo>
                <a:lnTo>
                  <a:pt x="84" y="7"/>
                </a:lnTo>
                <a:lnTo>
                  <a:pt x="76" y="37"/>
                </a:lnTo>
                <a:lnTo>
                  <a:pt x="68" y="62"/>
                </a:lnTo>
                <a:lnTo>
                  <a:pt x="62" y="82"/>
                </a:lnTo>
                <a:lnTo>
                  <a:pt x="54" y="104"/>
                </a:lnTo>
                <a:lnTo>
                  <a:pt x="45" y="126"/>
                </a:lnTo>
                <a:lnTo>
                  <a:pt x="33" y="150"/>
                </a:lnTo>
                <a:lnTo>
                  <a:pt x="17" y="178"/>
                </a:lnTo>
                <a:lnTo>
                  <a:pt x="0" y="205"/>
                </a:lnTo>
                <a:lnTo>
                  <a:pt x="0" y="264"/>
                </a:lnTo>
                <a:lnTo>
                  <a:pt x="249" y="315"/>
                </a:lnTo>
                <a:lnTo>
                  <a:pt x="364" y="339"/>
                </a:lnTo>
                <a:lnTo>
                  <a:pt x="388" y="221"/>
                </a:lnTo>
                <a:lnTo>
                  <a:pt x="403" y="211"/>
                </a:lnTo>
                <a:lnTo>
                  <a:pt x="389" y="185"/>
                </a:lnTo>
                <a:lnTo>
                  <a:pt x="396" y="158"/>
                </a:lnTo>
                <a:lnTo>
                  <a:pt x="444" y="113"/>
                </a:lnTo>
                <a:lnTo>
                  <a:pt x="411" y="72"/>
                </a:lnTo>
                <a:lnTo>
                  <a:pt x="273" y="43"/>
                </a:lnTo>
                <a:lnTo>
                  <a:pt x="254" y="55"/>
                </a:lnTo>
                <a:lnTo>
                  <a:pt x="229" y="35"/>
                </a:lnTo>
                <a:lnTo>
                  <a:pt x="207" y="56"/>
                </a:lnTo>
                <a:lnTo>
                  <a:pt x="186" y="35"/>
                </a:lnTo>
                <a:lnTo>
                  <a:pt x="131" y="36"/>
                </a:lnTo>
                <a:lnTo>
                  <a:pt x="138" y="3"/>
                </a:lnTo>
                <a:lnTo>
                  <a:pt x="97" y="0"/>
                </a:lnTo>
                <a:close/>
              </a:path>
            </a:pathLst>
          </a:custGeom>
          <a:solidFill>
            <a:srgbClr val="00206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7" name="Freeform 4"/>
          <p:cNvSpPr>
            <a:spLocks/>
          </p:cNvSpPr>
          <p:nvPr/>
        </p:nvSpPr>
        <p:spPr bwMode="auto">
          <a:xfrm>
            <a:off x="3567113" y="3435350"/>
            <a:ext cx="1981200" cy="1716087"/>
          </a:xfrm>
          <a:custGeom>
            <a:avLst/>
            <a:gdLst>
              <a:gd name="T0" fmla="*/ 2147483647 w 773"/>
              <a:gd name="T1" fmla="*/ 0 h 716"/>
              <a:gd name="T2" fmla="*/ 2147483647 w 773"/>
              <a:gd name="T3" fmla="*/ 2147483647 h 716"/>
              <a:gd name="T4" fmla="*/ 2147483647 w 773"/>
              <a:gd name="T5" fmla="*/ 2147483647 h 716"/>
              <a:gd name="T6" fmla="*/ 2147483647 w 773"/>
              <a:gd name="T7" fmla="*/ 2147483647 h 716"/>
              <a:gd name="T8" fmla="*/ 2147483647 w 773"/>
              <a:gd name="T9" fmla="*/ 2147483647 h 716"/>
              <a:gd name="T10" fmla="*/ 2147483647 w 773"/>
              <a:gd name="T11" fmla="*/ 2147483647 h 716"/>
              <a:gd name="T12" fmla="*/ 2147483647 w 773"/>
              <a:gd name="T13" fmla="*/ 2147483647 h 716"/>
              <a:gd name="T14" fmla="*/ 2147483647 w 773"/>
              <a:gd name="T15" fmla="*/ 2147483647 h 716"/>
              <a:gd name="T16" fmla="*/ 2147483647 w 773"/>
              <a:gd name="T17" fmla="*/ 2147483647 h 716"/>
              <a:gd name="T18" fmla="*/ 2147483647 w 773"/>
              <a:gd name="T19" fmla="*/ 2147483647 h 716"/>
              <a:gd name="T20" fmla="*/ 2147483647 w 773"/>
              <a:gd name="T21" fmla="*/ 2147483647 h 716"/>
              <a:gd name="T22" fmla="*/ 2147483647 w 773"/>
              <a:gd name="T23" fmla="*/ 2147483647 h 716"/>
              <a:gd name="T24" fmla="*/ 2147483647 w 773"/>
              <a:gd name="T25" fmla="*/ 2147483647 h 716"/>
              <a:gd name="T26" fmla="*/ 2147483647 w 773"/>
              <a:gd name="T27" fmla="*/ 2147483647 h 716"/>
              <a:gd name="T28" fmla="*/ 2147483647 w 773"/>
              <a:gd name="T29" fmla="*/ 2147483647 h 716"/>
              <a:gd name="T30" fmla="*/ 2147483647 w 773"/>
              <a:gd name="T31" fmla="*/ 2147483647 h 716"/>
              <a:gd name="T32" fmla="*/ 2147483647 w 773"/>
              <a:gd name="T33" fmla="*/ 2147483647 h 716"/>
              <a:gd name="T34" fmla="*/ 2147483647 w 773"/>
              <a:gd name="T35" fmla="*/ 2147483647 h 716"/>
              <a:gd name="T36" fmla="*/ 2147483647 w 773"/>
              <a:gd name="T37" fmla="*/ 2147483647 h 716"/>
              <a:gd name="T38" fmla="*/ 2147483647 w 773"/>
              <a:gd name="T39" fmla="*/ 2147483647 h 716"/>
              <a:gd name="T40" fmla="*/ 2147483647 w 773"/>
              <a:gd name="T41" fmla="*/ 2147483647 h 716"/>
              <a:gd name="T42" fmla="*/ 2147483647 w 773"/>
              <a:gd name="T43" fmla="*/ 2147483647 h 716"/>
              <a:gd name="T44" fmla="*/ 2147483647 w 773"/>
              <a:gd name="T45" fmla="*/ 2147483647 h 716"/>
              <a:gd name="T46" fmla="*/ 2147483647 w 773"/>
              <a:gd name="T47" fmla="*/ 2147483647 h 716"/>
              <a:gd name="T48" fmla="*/ 2147483647 w 773"/>
              <a:gd name="T49" fmla="*/ 2147483647 h 716"/>
              <a:gd name="T50" fmla="*/ 2147483647 w 773"/>
              <a:gd name="T51" fmla="*/ 2147483647 h 716"/>
              <a:gd name="T52" fmla="*/ 2147483647 w 773"/>
              <a:gd name="T53" fmla="*/ 2147483647 h 716"/>
              <a:gd name="T54" fmla="*/ 2147483647 w 773"/>
              <a:gd name="T55" fmla="*/ 2147483647 h 716"/>
              <a:gd name="T56" fmla="*/ 2147483647 w 773"/>
              <a:gd name="T57" fmla="*/ 2147483647 h 716"/>
              <a:gd name="T58" fmla="*/ 2147483647 w 773"/>
              <a:gd name="T59" fmla="*/ 2147483647 h 716"/>
              <a:gd name="T60" fmla="*/ 2147483647 w 773"/>
              <a:gd name="T61" fmla="*/ 2147483647 h 716"/>
              <a:gd name="T62" fmla="*/ 2147483647 w 773"/>
              <a:gd name="T63" fmla="*/ 2147483647 h 716"/>
              <a:gd name="T64" fmla="*/ 2147483647 w 773"/>
              <a:gd name="T65" fmla="*/ 2147483647 h 716"/>
              <a:gd name="T66" fmla="*/ 2147483647 w 773"/>
              <a:gd name="T67" fmla="*/ 2147483647 h 716"/>
              <a:gd name="T68" fmla="*/ 2147483647 w 773"/>
              <a:gd name="T69" fmla="*/ 2147483647 h 716"/>
              <a:gd name="T70" fmla="*/ 2147483647 w 773"/>
              <a:gd name="T71" fmla="*/ 2147483647 h 716"/>
              <a:gd name="T72" fmla="*/ 2147483647 w 773"/>
              <a:gd name="T73" fmla="*/ 2147483647 h 716"/>
              <a:gd name="T74" fmla="*/ 2147483647 w 773"/>
              <a:gd name="T75" fmla="*/ 2147483647 h 716"/>
              <a:gd name="T76" fmla="*/ 2147483647 w 773"/>
              <a:gd name="T77" fmla="*/ 2147483647 h 716"/>
              <a:gd name="T78" fmla="*/ 2147483647 w 773"/>
              <a:gd name="T79" fmla="*/ 2147483647 h 716"/>
              <a:gd name="T80" fmla="*/ 2147483647 w 773"/>
              <a:gd name="T81" fmla="*/ 2147483647 h 716"/>
              <a:gd name="T82" fmla="*/ 2147483647 w 773"/>
              <a:gd name="T83" fmla="*/ 2147483647 h 716"/>
              <a:gd name="T84" fmla="*/ 2147483647 w 773"/>
              <a:gd name="T85" fmla="*/ 2147483647 h 716"/>
              <a:gd name="T86" fmla="*/ 2147483647 w 773"/>
              <a:gd name="T87" fmla="*/ 2147483647 h 716"/>
              <a:gd name="T88" fmla="*/ 2147483647 w 773"/>
              <a:gd name="T89" fmla="*/ 2147483647 h 716"/>
              <a:gd name="T90" fmla="*/ 2147483647 w 773"/>
              <a:gd name="T91" fmla="*/ 2147483647 h 716"/>
              <a:gd name="T92" fmla="*/ 0 w 773"/>
              <a:gd name="T93" fmla="*/ 2147483647 h 716"/>
              <a:gd name="T94" fmla="*/ 0 w 773"/>
              <a:gd name="T95" fmla="*/ 2147483647 h 716"/>
              <a:gd name="T96" fmla="*/ 2147483647 w 773"/>
              <a:gd name="T97" fmla="*/ 2147483647 h 716"/>
              <a:gd name="T98" fmla="*/ 2147483647 w 773"/>
              <a:gd name="T99" fmla="*/ 2147483647 h 716"/>
              <a:gd name="T100" fmla="*/ 2147483647 w 773"/>
              <a:gd name="T101" fmla="*/ 0 h 71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773"/>
              <a:gd name="T154" fmla="*/ 0 h 716"/>
              <a:gd name="T155" fmla="*/ 773 w 773"/>
              <a:gd name="T156" fmla="*/ 716 h 71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773" h="716">
                <a:moveTo>
                  <a:pt x="224" y="0"/>
                </a:moveTo>
                <a:lnTo>
                  <a:pt x="395" y="6"/>
                </a:lnTo>
                <a:lnTo>
                  <a:pt x="395" y="136"/>
                </a:lnTo>
                <a:lnTo>
                  <a:pt x="482" y="172"/>
                </a:lnTo>
                <a:lnTo>
                  <a:pt x="506" y="160"/>
                </a:lnTo>
                <a:lnTo>
                  <a:pt x="563" y="188"/>
                </a:lnTo>
                <a:lnTo>
                  <a:pt x="597" y="186"/>
                </a:lnTo>
                <a:lnTo>
                  <a:pt x="663" y="158"/>
                </a:lnTo>
                <a:lnTo>
                  <a:pt x="701" y="185"/>
                </a:lnTo>
                <a:lnTo>
                  <a:pt x="734" y="192"/>
                </a:lnTo>
                <a:lnTo>
                  <a:pt x="734" y="298"/>
                </a:lnTo>
                <a:lnTo>
                  <a:pt x="773" y="364"/>
                </a:lnTo>
                <a:lnTo>
                  <a:pt x="764" y="454"/>
                </a:lnTo>
                <a:lnTo>
                  <a:pt x="722" y="490"/>
                </a:lnTo>
                <a:lnTo>
                  <a:pt x="713" y="457"/>
                </a:lnTo>
                <a:lnTo>
                  <a:pt x="701" y="472"/>
                </a:lnTo>
                <a:lnTo>
                  <a:pt x="710" y="493"/>
                </a:lnTo>
                <a:lnTo>
                  <a:pt x="635" y="547"/>
                </a:lnTo>
                <a:lnTo>
                  <a:pt x="617" y="550"/>
                </a:lnTo>
                <a:lnTo>
                  <a:pt x="578" y="577"/>
                </a:lnTo>
                <a:lnTo>
                  <a:pt x="578" y="592"/>
                </a:lnTo>
                <a:lnTo>
                  <a:pt x="566" y="595"/>
                </a:lnTo>
                <a:lnTo>
                  <a:pt x="575" y="613"/>
                </a:lnTo>
                <a:lnTo>
                  <a:pt x="554" y="640"/>
                </a:lnTo>
                <a:lnTo>
                  <a:pt x="566" y="679"/>
                </a:lnTo>
                <a:lnTo>
                  <a:pt x="578" y="692"/>
                </a:lnTo>
                <a:lnTo>
                  <a:pt x="575" y="716"/>
                </a:lnTo>
                <a:lnTo>
                  <a:pt x="545" y="716"/>
                </a:lnTo>
                <a:lnTo>
                  <a:pt x="518" y="704"/>
                </a:lnTo>
                <a:lnTo>
                  <a:pt x="500" y="707"/>
                </a:lnTo>
                <a:lnTo>
                  <a:pt x="440" y="686"/>
                </a:lnTo>
                <a:lnTo>
                  <a:pt x="413" y="604"/>
                </a:lnTo>
                <a:lnTo>
                  <a:pt x="371" y="565"/>
                </a:lnTo>
                <a:lnTo>
                  <a:pt x="334" y="493"/>
                </a:lnTo>
                <a:lnTo>
                  <a:pt x="317" y="486"/>
                </a:lnTo>
                <a:lnTo>
                  <a:pt x="297" y="468"/>
                </a:lnTo>
                <a:lnTo>
                  <a:pt x="278" y="468"/>
                </a:lnTo>
                <a:lnTo>
                  <a:pt x="249" y="462"/>
                </a:lnTo>
                <a:lnTo>
                  <a:pt x="227" y="468"/>
                </a:lnTo>
                <a:lnTo>
                  <a:pt x="212" y="504"/>
                </a:lnTo>
                <a:lnTo>
                  <a:pt x="189" y="510"/>
                </a:lnTo>
                <a:lnTo>
                  <a:pt x="140" y="482"/>
                </a:lnTo>
                <a:lnTo>
                  <a:pt x="111" y="448"/>
                </a:lnTo>
                <a:lnTo>
                  <a:pt x="106" y="407"/>
                </a:lnTo>
                <a:lnTo>
                  <a:pt x="85" y="379"/>
                </a:lnTo>
                <a:lnTo>
                  <a:pt x="36" y="340"/>
                </a:lnTo>
                <a:lnTo>
                  <a:pt x="0" y="299"/>
                </a:lnTo>
                <a:lnTo>
                  <a:pt x="0" y="282"/>
                </a:lnTo>
                <a:lnTo>
                  <a:pt x="117" y="283"/>
                </a:lnTo>
                <a:lnTo>
                  <a:pt x="212" y="291"/>
                </a:lnTo>
                <a:lnTo>
                  <a:pt x="224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8" name="Freeform 5"/>
          <p:cNvSpPr>
            <a:spLocks/>
          </p:cNvSpPr>
          <p:nvPr/>
        </p:nvSpPr>
        <p:spPr bwMode="auto">
          <a:xfrm>
            <a:off x="7985922" y="1019180"/>
            <a:ext cx="522287" cy="768350"/>
          </a:xfrm>
          <a:custGeom>
            <a:avLst/>
            <a:gdLst>
              <a:gd name="T0" fmla="*/ 2147483647 w 210"/>
              <a:gd name="T1" fmla="*/ 2147483647 h 321"/>
              <a:gd name="T2" fmla="*/ 2147483647 w 210"/>
              <a:gd name="T3" fmla="*/ 2147483647 h 321"/>
              <a:gd name="T4" fmla="*/ 2147483647 w 210"/>
              <a:gd name="T5" fmla="*/ 2147483647 h 321"/>
              <a:gd name="T6" fmla="*/ 2147483647 w 210"/>
              <a:gd name="T7" fmla="*/ 2147483647 h 321"/>
              <a:gd name="T8" fmla="*/ 2147483647 w 210"/>
              <a:gd name="T9" fmla="*/ 2147483647 h 321"/>
              <a:gd name="T10" fmla="*/ 2147483647 w 210"/>
              <a:gd name="T11" fmla="*/ 2147483647 h 321"/>
              <a:gd name="T12" fmla="*/ 2147483647 w 210"/>
              <a:gd name="T13" fmla="*/ 2147483647 h 321"/>
              <a:gd name="T14" fmla="*/ 0 w 210"/>
              <a:gd name="T15" fmla="*/ 2147483647 h 321"/>
              <a:gd name="T16" fmla="*/ 2147483647 w 210"/>
              <a:gd name="T17" fmla="*/ 2147483647 h 321"/>
              <a:gd name="T18" fmla="*/ 2147483647 w 210"/>
              <a:gd name="T19" fmla="*/ 2147483647 h 321"/>
              <a:gd name="T20" fmla="*/ 2147483647 w 210"/>
              <a:gd name="T21" fmla="*/ 2147483647 h 321"/>
              <a:gd name="T22" fmla="*/ 2147483647 w 210"/>
              <a:gd name="T23" fmla="*/ 2147483647 h 321"/>
              <a:gd name="T24" fmla="*/ 2147483647 w 210"/>
              <a:gd name="T25" fmla="*/ 2147483647 h 321"/>
              <a:gd name="T26" fmla="*/ 2147483647 w 210"/>
              <a:gd name="T27" fmla="*/ 2147483647 h 321"/>
              <a:gd name="T28" fmla="*/ 2147483647 w 210"/>
              <a:gd name="T29" fmla="*/ 2147483647 h 321"/>
              <a:gd name="T30" fmla="*/ 2147483647 w 210"/>
              <a:gd name="T31" fmla="*/ 2147483647 h 321"/>
              <a:gd name="T32" fmla="*/ 2147483647 w 210"/>
              <a:gd name="T33" fmla="*/ 2147483647 h 321"/>
              <a:gd name="T34" fmla="*/ 2147483647 w 210"/>
              <a:gd name="T35" fmla="*/ 2147483647 h 321"/>
              <a:gd name="T36" fmla="*/ 2147483647 w 210"/>
              <a:gd name="T37" fmla="*/ 2147483647 h 321"/>
              <a:gd name="T38" fmla="*/ 2147483647 w 210"/>
              <a:gd name="T39" fmla="*/ 2147483647 h 321"/>
              <a:gd name="T40" fmla="*/ 2147483647 w 210"/>
              <a:gd name="T41" fmla="*/ 2147483647 h 321"/>
              <a:gd name="T42" fmla="*/ 2147483647 w 210"/>
              <a:gd name="T43" fmla="*/ 2147483647 h 321"/>
              <a:gd name="T44" fmla="*/ 2147483647 w 210"/>
              <a:gd name="T45" fmla="*/ 2147483647 h 321"/>
              <a:gd name="T46" fmla="*/ 2147483647 w 210"/>
              <a:gd name="T47" fmla="*/ 2147483647 h 321"/>
              <a:gd name="T48" fmla="*/ 2147483647 w 210"/>
              <a:gd name="T49" fmla="*/ 0 h 321"/>
              <a:gd name="T50" fmla="*/ 2147483647 w 210"/>
              <a:gd name="T51" fmla="*/ 2147483647 h 321"/>
              <a:gd name="T52" fmla="*/ 2147483647 w 210"/>
              <a:gd name="T53" fmla="*/ 2147483647 h 321"/>
              <a:gd name="T54" fmla="*/ 2147483647 w 210"/>
              <a:gd name="T55" fmla="*/ 2147483647 h 321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210"/>
              <a:gd name="T85" fmla="*/ 0 h 321"/>
              <a:gd name="T86" fmla="*/ 210 w 210"/>
              <a:gd name="T87" fmla="*/ 321 h 321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210" h="321">
                <a:moveTo>
                  <a:pt x="49" y="10"/>
                </a:moveTo>
                <a:lnTo>
                  <a:pt x="18" y="69"/>
                </a:lnTo>
                <a:lnTo>
                  <a:pt x="33" y="91"/>
                </a:lnTo>
                <a:lnTo>
                  <a:pt x="18" y="118"/>
                </a:lnTo>
                <a:lnTo>
                  <a:pt x="27" y="127"/>
                </a:lnTo>
                <a:lnTo>
                  <a:pt x="21" y="145"/>
                </a:lnTo>
                <a:lnTo>
                  <a:pt x="21" y="175"/>
                </a:lnTo>
                <a:lnTo>
                  <a:pt x="0" y="186"/>
                </a:lnTo>
                <a:lnTo>
                  <a:pt x="8" y="195"/>
                </a:lnTo>
                <a:lnTo>
                  <a:pt x="52" y="307"/>
                </a:lnTo>
                <a:lnTo>
                  <a:pt x="87" y="321"/>
                </a:lnTo>
                <a:lnTo>
                  <a:pt x="85" y="298"/>
                </a:lnTo>
                <a:lnTo>
                  <a:pt x="102" y="280"/>
                </a:lnTo>
                <a:lnTo>
                  <a:pt x="96" y="261"/>
                </a:lnTo>
                <a:lnTo>
                  <a:pt x="139" y="238"/>
                </a:lnTo>
                <a:lnTo>
                  <a:pt x="141" y="207"/>
                </a:lnTo>
                <a:lnTo>
                  <a:pt x="166" y="205"/>
                </a:lnTo>
                <a:lnTo>
                  <a:pt x="186" y="181"/>
                </a:lnTo>
                <a:lnTo>
                  <a:pt x="210" y="165"/>
                </a:lnTo>
                <a:lnTo>
                  <a:pt x="210" y="145"/>
                </a:lnTo>
                <a:lnTo>
                  <a:pt x="177" y="139"/>
                </a:lnTo>
                <a:lnTo>
                  <a:pt x="171" y="117"/>
                </a:lnTo>
                <a:lnTo>
                  <a:pt x="138" y="114"/>
                </a:lnTo>
                <a:lnTo>
                  <a:pt x="111" y="19"/>
                </a:lnTo>
                <a:lnTo>
                  <a:pt x="99" y="0"/>
                </a:lnTo>
                <a:lnTo>
                  <a:pt x="66" y="8"/>
                </a:lnTo>
                <a:lnTo>
                  <a:pt x="60" y="17"/>
                </a:lnTo>
                <a:lnTo>
                  <a:pt x="49" y="1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9" name="Freeform 6"/>
          <p:cNvSpPr>
            <a:spLocks/>
          </p:cNvSpPr>
          <p:nvPr/>
        </p:nvSpPr>
        <p:spPr bwMode="auto">
          <a:xfrm>
            <a:off x="7212013" y="2541588"/>
            <a:ext cx="668337" cy="266700"/>
          </a:xfrm>
          <a:custGeom>
            <a:avLst/>
            <a:gdLst>
              <a:gd name="T0" fmla="*/ 0 w 270"/>
              <a:gd name="T1" fmla="*/ 2147483647 h 111"/>
              <a:gd name="T2" fmla="*/ 2147483647 w 270"/>
              <a:gd name="T3" fmla="*/ 0 h 111"/>
              <a:gd name="T4" fmla="*/ 2147483647 w 270"/>
              <a:gd name="T5" fmla="*/ 2147483647 h 111"/>
              <a:gd name="T6" fmla="*/ 2147483647 w 270"/>
              <a:gd name="T7" fmla="*/ 2147483647 h 111"/>
              <a:gd name="T8" fmla="*/ 2147483647 w 270"/>
              <a:gd name="T9" fmla="*/ 2147483647 h 111"/>
              <a:gd name="T10" fmla="*/ 2147483647 w 270"/>
              <a:gd name="T11" fmla="*/ 2147483647 h 111"/>
              <a:gd name="T12" fmla="*/ 2147483647 w 270"/>
              <a:gd name="T13" fmla="*/ 2147483647 h 111"/>
              <a:gd name="T14" fmla="*/ 2147483647 w 270"/>
              <a:gd name="T15" fmla="*/ 2147483647 h 111"/>
              <a:gd name="T16" fmla="*/ 2147483647 w 270"/>
              <a:gd name="T17" fmla="*/ 2147483647 h 111"/>
              <a:gd name="T18" fmla="*/ 2147483647 w 270"/>
              <a:gd name="T19" fmla="*/ 2147483647 h 111"/>
              <a:gd name="T20" fmla="*/ 2147483647 w 270"/>
              <a:gd name="T21" fmla="*/ 2147483647 h 111"/>
              <a:gd name="T22" fmla="*/ 2147483647 w 270"/>
              <a:gd name="T23" fmla="*/ 2147483647 h 111"/>
              <a:gd name="T24" fmla="*/ 2147483647 w 270"/>
              <a:gd name="T25" fmla="*/ 2147483647 h 111"/>
              <a:gd name="T26" fmla="*/ 2147483647 w 270"/>
              <a:gd name="T27" fmla="*/ 2147483647 h 111"/>
              <a:gd name="T28" fmla="*/ 2147483647 w 270"/>
              <a:gd name="T29" fmla="*/ 2147483647 h 111"/>
              <a:gd name="T30" fmla="*/ 2147483647 w 270"/>
              <a:gd name="T31" fmla="*/ 2147483647 h 111"/>
              <a:gd name="T32" fmla="*/ 0 w 270"/>
              <a:gd name="T33" fmla="*/ 2147483647 h 11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70"/>
              <a:gd name="T52" fmla="*/ 0 h 111"/>
              <a:gd name="T53" fmla="*/ 270 w 270"/>
              <a:gd name="T54" fmla="*/ 111 h 111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70" h="111">
                <a:moveTo>
                  <a:pt x="0" y="38"/>
                </a:moveTo>
                <a:lnTo>
                  <a:pt x="201" y="0"/>
                </a:lnTo>
                <a:lnTo>
                  <a:pt x="234" y="76"/>
                </a:lnTo>
                <a:lnTo>
                  <a:pt x="269" y="68"/>
                </a:lnTo>
                <a:lnTo>
                  <a:pt x="270" y="106"/>
                </a:lnTo>
                <a:lnTo>
                  <a:pt x="242" y="111"/>
                </a:lnTo>
                <a:lnTo>
                  <a:pt x="217" y="86"/>
                </a:lnTo>
                <a:lnTo>
                  <a:pt x="201" y="56"/>
                </a:lnTo>
                <a:lnTo>
                  <a:pt x="198" y="14"/>
                </a:lnTo>
                <a:lnTo>
                  <a:pt x="186" y="35"/>
                </a:lnTo>
                <a:lnTo>
                  <a:pt x="200" y="98"/>
                </a:lnTo>
                <a:lnTo>
                  <a:pt x="141" y="107"/>
                </a:lnTo>
                <a:lnTo>
                  <a:pt x="139" y="61"/>
                </a:lnTo>
                <a:lnTo>
                  <a:pt x="103" y="41"/>
                </a:lnTo>
                <a:lnTo>
                  <a:pt x="72" y="36"/>
                </a:lnTo>
                <a:lnTo>
                  <a:pt x="8" y="68"/>
                </a:lnTo>
                <a:lnTo>
                  <a:pt x="0" y="38"/>
                </a:lnTo>
                <a:close/>
              </a:path>
            </a:pathLst>
          </a:custGeom>
          <a:solidFill>
            <a:srgbClr val="00206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10" name="Freeform 7"/>
          <p:cNvSpPr>
            <a:spLocks/>
          </p:cNvSpPr>
          <p:nvPr/>
        </p:nvSpPr>
        <p:spPr bwMode="auto">
          <a:xfrm>
            <a:off x="1744133" y="1079500"/>
            <a:ext cx="881063" cy="627063"/>
          </a:xfrm>
          <a:custGeom>
            <a:avLst/>
            <a:gdLst>
              <a:gd name="T0" fmla="*/ 2147483647 w 356"/>
              <a:gd name="T1" fmla="*/ 0 h 261"/>
              <a:gd name="T2" fmla="*/ 2147483647 w 356"/>
              <a:gd name="T3" fmla="*/ 2147483647 h 261"/>
              <a:gd name="T4" fmla="*/ 2147483647 w 356"/>
              <a:gd name="T5" fmla="*/ 2147483647 h 261"/>
              <a:gd name="T6" fmla="*/ 2147483647 w 356"/>
              <a:gd name="T7" fmla="*/ 2147483647 h 261"/>
              <a:gd name="T8" fmla="*/ 2147483647 w 356"/>
              <a:gd name="T9" fmla="*/ 2147483647 h 261"/>
              <a:gd name="T10" fmla="*/ 2147483647 w 356"/>
              <a:gd name="T11" fmla="*/ 2147483647 h 261"/>
              <a:gd name="T12" fmla="*/ 2147483647 w 356"/>
              <a:gd name="T13" fmla="*/ 2147483647 h 261"/>
              <a:gd name="T14" fmla="*/ 2147483647 w 356"/>
              <a:gd name="T15" fmla="*/ 2147483647 h 261"/>
              <a:gd name="T16" fmla="*/ 2147483647 w 356"/>
              <a:gd name="T17" fmla="*/ 2147483647 h 261"/>
              <a:gd name="T18" fmla="*/ 2147483647 w 356"/>
              <a:gd name="T19" fmla="*/ 2147483647 h 261"/>
              <a:gd name="T20" fmla="*/ 2147483647 w 356"/>
              <a:gd name="T21" fmla="*/ 2147483647 h 261"/>
              <a:gd name="T22" fmla="*/ 2147483647 w 356"/>
              <a:gd name="T23" fmla="*/ 2147483647 h 261"/>
              <a:gd name="T24" fmla="*/ 2147483647 w 356"/>
              <a:gd name="T25" fmla="*/ 2147483647 h 261"/>
              <a:gd name="T26" fmla="*/ 2147483647 w 356"/>
              <a:gd name="T27" fmla="*/ 2147483647 h 261"/>
              <a:gd name="T28" fmla="*/ 2147483647 w 356"/>
              <a:gd name="T29" fmla="*/ 2147483647 h 261"/>
              <a:gd name="T30" fmla="*/ 2147483647 w 356"/>
              <a:gd name="T31" fmla="*/ 2147483647 h 261"/>
              <a:gd name="T32" fmla="*/ 2147483647 w 356"/>
              <a:gd name="T33" fmla="*/ 2147483647 h 261"/>
              <a:gd name="T34" fmla="*/ 2147483647 w 356"/>
              <a:gd name="T35" fmla="*/ 2147483647 h 261"/>
              <a:gd name="T36" fmla="*/ 2147483647 w 356"/>
              <a:gd name="T37" fmla="*/ 2147483647 h 261"/>
              <a:gd name="T38" fmla="*/ 2147483647 w 356"/>
              <a:gd name="T39" fmla="*/ 2147483647 h 261"/>
              <a:gd name="T40" fmla="*/ 0 w 356"/>
              <a:gd name="T41" fmla="*/ 2147483647 h 261"/>
              <a:gd name="T42" fmla="*/ 2147483647 w 356"/>
              <a:gd name="T43" fmla="*/ 2147483647 h 261"/>
              <a:gd name="T44" fmla="*/ 2147483647 w 356"/>
              <a:gd name="T45" fmla="*/ 2147483647 h 261"/>
              <a:gd name="T46" fmla="*/ 2147483647 w 356"/>
              <a:gd name="T47" fmla="*/ 2147483647 h 261"/>
              <a:gd name="T48" fmla="*/ 2147483647 w 356"/>
              <a:gd name="T49" fmla="*/ 2147483647 h 261"/>
              <a:gd name="T50" fmla="*/ 2147483647 w 356"/>
              <a:gd name="T51" fmla="*/ 2147483647 h 261"/>
              <a:gd name="T52" fmla="*/ 2147483647 w 356"/>
              <a:gd name="T53" fmla="*/ 2147483647 h 261"/>
              <a:gd name="T54" fmla="*/ 2147483647 w 356"/>
              <a:gd name="T55" fmla="*/ 2147483647 h 261"/>
              <a:gd name="T56" fmla="*/ 2147483647 w 356"/>
              <a:gd name="T57" fmla="*/ 2147483647 h 261"/>
              <a:gd name="T58" fmla="*/ 2147483647 w 356"/>
              <a:gd name="T59" fmla="*/ 2147483647 h 261"/>
              <a:gd name="T60" fmla="*/ 2147483647 w 356"/>
              <a:gd name="T61" fmla="*/ 2147483647 h 261"/>
              <a:gd name="T62" fmla="*/ 2147483647 w 356"/>
              <a:gd name="T63" fmla="*/ 2147483647 h 261"/>
              <a:gd name="T64" fmla="*/ 2147483647 w 356"/>
              <a:gd name="T65" fmla="*/ 2147483647 h 261"/>
              <a:gd name="T66" fmla="*/ 2147483647 w 356"/>
              <a:gd name="T67" fmla="*/ 2147483647 h 261"/>
              <a:gd name="T68" fmla="*/ 2147483647 w 356"/>
              <a:gd name="T69" fmla="*/ 2147483647 h 261"/>
              <a:gd name="T70" fmla="*/ 2147483647 w 356"/>
              <a:gd name="T71" fmla="*/ 2147483647 h 261"/>
              <a:gd name="T72" fmla="*/ 2147483647 w 356"/>
              <a:gd name="T73" fmla="*/ 2147483647 h 261"/>
              <a:gd name="T74" fmla="*/ 2147483647 w 356"/>
              <a:gd name="T75" fmla="*/ 0 h 261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356"/>
              <a:gd name="T115" fmla="*/ 0 h 261"/>
              <a:gd name="T116" fmla="*/ 356 w 356"/>
              <a:gd name="T117" fmla="*/ 261 h 261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356" h="261">
                <a:moveTo>
                  <a:pt x="90" y="0"/>
                </a:moveTo>
                <a:lnTo>
                  <a:pt x="163" y="20"/>
                </a:lnTo>
                <a:lnTo>
                  <a:pt x="219" y="33"/>
                </a:lnTo>
                <a:lnTo>
                  <a:pt x="246" y="39"/>
                </a:lnTo>
                <a:lnTo>
                  <a:pt x="274" y="43"/>
                </a:lnTo>
                <a:lnTo>
                  <a:pt x="311" y="50"/>
                </a:lnTo>
                <a:lnTo>
                  <a:pt x="356" y="58"/>
                </a:lnTo>
                <a:lnTo>
                  <a:pt x="327" y="261"/>
                </a:lnTo>
                <a:lnTo>
                  <a:pt x="189" y="232"/>
                </a:lnTo>
                <a:lnTo>
                  <a:pt x="170" y="245"/>
                </a:lnTo>
                <a:lnTo>
                  <a:pt x="145" y="225"/>
                </a:lnTo>
                <a:lnTo>
                  <a:pt x="123" y="245"/>
                </a:lnTo>
                <a:lnTo>
                  <a:pt x="103" y="228"/>
                </a:lnTo>
                <a:lnTo>
                  <a:pt x="46" y="225"/>
                </a:lnTo>
                <a:lnTo>
                  <a:pt x="54" y="192"/>
                </a:lnTo>
                <a:lnTo>
                  <a:pt x="13" y="189"/>
                </a:lnTo>
                <a:lnTo>
                  <a:pt x="9" y="170"/>
                </a:lnTo>
                <a:lnTo>
                  <a:pt x="17" y="150"/>
                </a:lnTo>
                <a:lnTo>
                  <a:pt x="7" y="132"/>
                </a:lnTo>
                <a:lnTo>
                  <a:pt x="8" y="81"/>
                </a:lnTo>
                <a:lnTo>
                  <a:pt x="0" y="42"/>
                </a:lnTo>
                <a:lnTo>
                  <a:pt x="5" y="27"/>
                </a:lnTo>
                <a:lnTo>
                  <a:pt x="23" y="33"/>
                </a:lnTo>
                <a:lnTo>
                  <a:pt x="42" y="56"/>
                </a:lnTo>
                <a:lnTo>
                  <a:pt x="77" y="61"/>
                </a:lnTo>
                <a:lnTo>
                  <a:pt x="86" y="80"/>
                </a:lnTo>
                <a:lnTo>
                  <a:pt x="69" y="80"/>
                </a:lnTo>
                <a:lnTo>
                  <a:pt x="67" y="96"/>
                </a:lnTo>
                <a:lnTo>
                  <a:pt x="77" y="98"/>
                </a:lnTo>
                <a:lnTo>
                  <a:pt x="81" y="114"/>
                </a:lnTo>
                <a:lnTo>
                  <a:pt x="60" y="126"/>
                </a:lnTo>
                <a:lnTo>
                  <a:pt x="60" y="137"/>
                </a:lnTo>
                <a:lnTo>
                  <a:pt x="84" y="137"/>
                </a:lnTo>
                <a:lnTo>
                  <a:pt x="90" y="109"/>
                </a:lnTo>
                <a:lnTo>
                  <a:pt x="108" y="92"/>
                </a:lnTo>
                <a:lnTo>
                  <a:pt x="86" y="48"/>
                </a:lnTo>
                <a:lnTo>
                  <a:pt x="100" y="34"/>
                </a:lnTo>
                <a:lnTo>
                  <a:pt x="90" y="0"/>
                </a:lnTo>
                <a:close/>
              </a:path>
            </a:pathLst>
          </a:custGeom>
          <a:solidFill>
            <a:srgbClr val="00206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11" name="Freeform 8"/>
          <p:cNvSpPr>
            <a:spLocks/>
          </p:cNvSpPr>
          <p:nvPr/>
        </p:nvSpPr>
        <p:spPr bwMode="auto">
          <a:xfrm>
            <a:off x="1929778" y="2271370"/>
            <a:ext cx="896937" cy="1281112"/>
          </a:xfrm>
          <a:custGeom>
            <a:avLst/>
            <a:gdLst>
              <a:gd name="T0" fmla="*/ 2147483647 w 354"/>
              <a:gd name="T1" fmla="*/ 0 h 535"/>
              <a:gd name="T2" fmla="*/ 0 w 354"/>
              <a:gd name="T3" fmla="*/ 2147483647 h 535"/>
              <a:gd name="T4" fmla="*/ 2147483647 w 354"/>
              <a:gd name="T5" fmla="*/ 2147483647 h 535"/>
              <a:gd name="T6" fmla="*/ 2147483647 w 354"/>
              <a:gd name="T7" fmla="*/ 2147483647 h 535"/>
              <a:gd name="T8" fmla="*/ 2147483647 w 354"/>
              <a:gd name="T9" fmla="*/ 2147483647 h 535"/>
              <a:gd name="T10" fmla="*/ 2147483647 w 354"/>
              <a:gd name="T11" fmla="*/ 2147483647 h 535"/>
              <a:gd name="T12" fmla="*/ 2147483647 w 354"/>
              <a:gd name="T13" fmla="*/ 2147483647 h 535"/>
              <a:gd name="T14" fmla="*/ 2147483647 w 354"/>
              <a:gd name="T15" fmla="*/ 2147483647 h 535"/>
              <a:gd name="T16" fmla="*/ 2147483647 w 354"/>
              <a:gd name="T17" fmla="*/ 2147483647 h 535"/>
              <a:gd name="T18" fmla="*/ 2147483647 w 354"/>
              <a:gd name="T19" fmla="*/ 2147483647 h 535"/>
              <a:gd name="T20" fmla="*/ 2147483647 w 354"/>
              <a:gd name="T21" fmla="*/ 2147483647 h 535"/>
              <a:gd name="T22" fmla="*/ 2147483647 w 354"/>
              <a:gd name="T23" fmla="*/ 0 h 53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54"/>
              <a:gd name="T37" fmla="*/ 0 h 535"/>
              <a:gd name="T38" fmla="*/ 354 w 354"/>
              <a:gd name="T39" fmla="*/ 535 h 53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54" h="535">
                <a:moveTo>
                  <a:pt x="45" y="0"/>
                </a:moveTo>
                <a:lnTo>
                  <a:pt x="0" y="212"/>
                </a:lnTo>
                <a:lnTo>
                  <a:pt x="241" y="535"/>
                </a:lnTo>
                <a:lnTo>
                  <a:pt x="256" y="521"/>
                </a:lnTo>
                <a:lnTo>
                  <a:pt x="255" y="457"/>
                </a:lnTo>
                <a:lnTo>
                  <a:pt x="285" y="462"/>
                </a:lnTo>
                <a:lnTo>
                  <a:pt x="316" y="266"/>
                </a:lnTo>
                <a:lnTo>
                  <a:pt x="337" y="133"/>
                </a:lnTo>
                <a:lnTo>
                  <a:pt x="343" y="93"/>
                </a:lnTo>
                <a:lnTo>
                  <a:pt x="354" y="57"/>
                </a:lnTo>
                <a:lnTo>
                  <a:pt x="195" y="32"/>
                </a:lnTo>
                <a:lnTo>
                  <a:pt x="45" y="0"/>
                </a:lnTo>
                <a:close/>
              </a:path>
            </a:pathLst>
          </a:custGeom>
          <a:solidFill>
            <a:srgbClr val="00206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12" name="Freeform 9"/>
          <p:cNvSpPr>
            <a:spLocks/>
          </p:cNvSpPr>
          <p:nvPr/>
        </p:nvSpPr>
        <p:spPr bwMode="auto">
          <a:xfrm>
            <a:off x="2443163" y="1219200"/>
            <a:ext cx="788987" cy="1238250"/>
          </a:xfrm>
          <a:custGeom>
            <a:avLst/>
            <a:gdLst>
              <a:gd name="T0" fmla="*/ 2147483647 w 319"/>
              <a:gd name="T1" fmla="*/ 0 h 517"/>
              <a:gd name="T2" fmla="*/ 2147483647 w 319"/>
              <a:gd name="T3" fmla="*/ 2147483647 h 517"/>
              <a:gd name="T4" fmla="*/ 2147483647 w 319"/>
              <a:gd name="T5" fmla="*/ 2147483647 h 517"/>
              <a:gd name="T6" fmla="*/ 2147483647 w 319"/>
              <a:gd name="T7" fmla="*/ 2147483647 h 517"/>
              <a:gd name="T8" fmla="*/ 2147483647 w 319"/>
              <a:gd name="T9" fmla="*/ 2147483647 h 517"/>
              <a:gd name="T10" fmla="*/ 2147483647 w 319"/>
              <a:gd name="T11" fmla="*/ 2147483647 h 517"/>
              <a:gd name="T12" fmla="*/ 2147483647 w 319"/>
              <a:gd name="T13" fmla="*/ 2147483647 h 517"/>
              <a:gd name="T14" fmla="*/ 0 w 319"/>
              <a:gd name="T15" fmla="*/ 2147483647 h 517"/>
              <a:gd name="T16" fmla="*/ 2147483647 w 319"/>
              <a:gd name="T17" fmla="*/ 2147483647 h 517"/>
              <a:gd name="T18" fmla="*/ 2147483647 w 319"/>
              <a:gd name="T19" fmla="*/ 2147483647 h 517"/>
              <a:gd name="T20" fmla="*/ 2147483647 w 319"/>
              <a:gd name="T21" fmla="*/ 2147483647 h 517"/>
              <a:gd name="T22" fmla="*/ 2147483647 w 319"/>
              <a:gd name="T23" fmla="*/ 2147483647 h 517"/>
              <a:gd name="T24" fmla="*/ 2147483647 w 319"/>
              <a:gd name="T25" fmla="*/ 2147483647 h 517"/>
              <a:gd name="T26" fmla="*/ 2147483647 w 319"/>
              <a:gd name="T27" fmla="*/ 2147483647 h 517"/>
              <a:gd name="T28" fmla="*/ 2147483647 w 319"/>
              <a:gd name="T29" fmla="*/ 2147483647 h 517"/>
              <a:gd name="T30" fmla="*/ 2147483647 w 319"/>
              <a:gd name="T31" fmla="*/ 2147483647 h 517"/>
              <a:gd name="T32" fmla="*/ 2147483647 w 319"/>
              <a:gd name="T33" fmla="*/ 2147483647 h 517"/>
              <a:gd name="T34" fmla="*/ 2147483647 w 319"/>
              <a:gd name="T35" fmla="*/ 2147483647 h 517"/>
              <a:gd name="T36" fmla="*/ 2147483647 w 319"/>
              <a:gd name="T37" fmla="*/ 2147483647 h 517"/>
              <a:gd name="T38" fmla="*/ 2147483647 w 319"/>
              <a:gd name="T39" fmla="*/ 2147483647 h 517"/>
              <a:gd name="T40" fmla="*/ 2147483647 w 319"/>
              <a:gd name="T41" fmla="*/ 2147483647 h 517"/>
              <a:gd name="T42" fmla="*/ 2147483647 w 319"/>
              <a:gd name="T43" fmla="*/ 0 h 517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319"/>
              <a:gd name="T67" fmla="*/ 0 h 517"/>
              <a:gd name="T68" fmla="*/ 319 w 319"/>
              <a:gd name="T69" fmla="*/ 517 h 517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319" h="517">
                <a:moveTo>
                  <a:pt x="77" y="0"/>
                </a:moveTo>
                <a:lnTo>
                  <a:pt x="48" y="202"/>
                </a:lnTo>
                <a:lnTo>
                  <a:pt x="78" y="245"/>
                </a:lnTo>
                <a:lnTo>
                  <a:pt x="31" y="290"/>
                </a:lnTo>
                <a:lnTo>
                  <a:pt x="25" y="321"/>
                </a:lnTo>
                <a:lnTo>
                  <a:pt x="38" y="343"/>
                </a:lnTo>
                <a:lnTo>
                  <a:pt x="25" y="354"/>
                </a:lnTo>
                <a:lnTo>
                  <a:pt x="0" y="471"/>
                </a:lnTo>
                <a:lnTo>
                  <a:pt x="152" y="498"/>
                </a:lnTo>
                <a:lnTo>
                  <a:pt x="296" y="517"/>
                </a:lnTo>
                <a:lnTo>
                  <a:pt x="311" y="410"/>
                </a:lnTo>
                <a:lnTo>
                  <a:pt x="319" y="351"/>
                </a:lnTo>
                <a:lnTo>
                  <a:pt x="305" y="330"/>
                </a:lnTo>
                <a:lnTo>
                  <a:pt x="272" y="336"/>
                </a:lnTo>
                <a:lnTo>
                  <a:pt x="229" y="341"/>
                </a:lnTo>
                <a:lnTo>
                  <a:pt x="221" y="293"/>
                </a:lnTo>
                <a:lnTo>
                  <a:pt x="169" y="254"/>
                </a:lnTo>
                <a:lnTo>
                  <a:pt x="176" y="229"/>
                </a:lnTo>
                <a:lnTo>
                  <a:pt x="181" y="185"/>
                </a:lnTo>
                <a:lnTo>
                  <a:pt x="114" y="90"/>
                </a:lnTo>
                <a:lnTo>
                  <a:pt x="123" y="6"/>
                </a:lnTo>
                <a:lnTo>
                  <a:pt x="77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13" name="Freeform 10"/>
          <p:cNvSpPr>
            <a:spLocks/>
          </p:cNvSpPr>
          <p:nvPr/>
        </p:nvSpPr>
        <p:spPr bwMode="auto">
          <a:xfrm>
            <a:off x="2667000" y="2408238"/>
            <a:ext cx="750888" cy="912812"/>
          </a:xfrm>
          <a:custGeom>
            <a:avLst/>
            <a:gdLst>
              <a:gd name="T0" fmla="*/ 2147483647 w 296"/>
              <a:gd name="T1" fmla="*/ 0 h 382"/>
              <a:gd name="T2" fmla="*/ 2147483647 w 296"/>
              <a:gd name="T3" fmla="*/ 2147483647 h 382"/>
              <a:gd name="T4" fmla="*/ 2147483647 w 296"/>
              <a:gd name="T5" fmla="*/ 2147483647 h 382"/>
              <a:gd name="T6" fmla="*/ 2147483647 w 296"/>
              <a:gd name="T7" fmla="*/ 2147483647 h 382"/>
              <a:gd name="T8" fmla="*/ 2147483647 w 296"/>
              <a:gd name="T9" fmla="*/ 2147483647 h 382"/>
              <a:gd name="T10" fmla="*/ 0 w 296"/>
              <a:gd name="T11" fmla="*/ 2147483647 h 382"/>
              <a:gd name="T12" fmla="*/ 2147483647 w 296"/>
              <a:gd name="T13" fmla="*/ 2147483647 h 382"/>
              <a:gd name="T14" fmla="*/ 2147483647 w 296"/>
              <a:gd name="T15" fmla="*/ 0 h 38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96"/>
              <a:gd name="T25" fmla="*/ 0 h 382"/>
              <a:gd name="T26" fmla="*/ 296 w 296"/>
              <a:gd name="T27" fmla="*/ 382 h 38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96" h="382">
                <a:moveTo>
                  <a:pt x="55" y="0"/>
                </a:moveTo>
                <a:lnTo>
                  <a:pt x="200" y="20"/>
                </a:lnTo>
                <a:lnTo>
                  <a:pt x="190" y="93"/>
                </a:lnTo>
                <a:lnTo>
                  <a:pt x="296" y="103"/>
                </a:lnTo>
                <a:lnTo>
                  <a:pt x="267" y="382"/>
                </a:lnTo>
                <a:lnTo>
                  <a:pt x="0" y="353"/>
                </a:lnTo>
                <a:lnTo>
                  <a:pt x="27" y="175"/>
                </a:lnTo>
                <a:lnTo>
                  <a:pt x="5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14" name="Freeform 11"/>
          <p:cNvSpPr>
            <a:spLocks/>
          </p:cNvSpPr>
          <p:nvPr/>
        </p:nvSpPr>
        <p:spPr bwMode="auto">
          <a:xfrm>
            <a:off x="2719388" y="1235075"/>
            <a:ext cx="1374775" cy="828675"/>
          </a:xfrm>
          <a:custGeom>
            <a:avLst/>
            <a:gdLst>
              <a:gd name="T0" fmla="*/ 2147483647 w 555"/>
              <a:gd name="T1" fmla="*/ 0 h 346"/>
              <a:gd name="T2" fmla="*/ 2147483647 w 555"/>
              <a:gd name="T3" fmla="*/ 2147483647 h 346"/>
              <a:gd name="T4" fmla="*/ 2147483647 w 555"/>
              <a:gd name="T5" fmla="*/ 2147483647 h 346"/>
              <a:gd name="T6" fmla="*/ 2147483647 w 555"/>
              <a:gd name="T7" fmla="*/ 2147483647 h 346"/>
              <a:gd name="T8" fmla="*/ 2147483647 w 555"/>
              <a:gd name="T9" fmla="*/ 2147483647 h 346"/>
              <a:gd name="T10" fmla="*/ 2147483647 w 555"/>
              <a:gd name="T11" fmla="*/ 2147483647 h 346"/>
              <a:gd name="T12" fmla="*/ 2147483647 w 555"/>
              <a:gd name="T13" fmla="*/ 2147483647 h 346"/>
              <a:gd name="T14" fmla="*/ 2147483647 w 555"/>
              <a:gd name="T15" fmla="*/ 2147483647 h 346"/>
              <a:gd name="T16" fmla="*/ 2147483647 w 555"/>
              <a:gd name="T17" fmla="*/ 2147483647 h 346"/>
              <a:gd name="T18" fmla="*/ 2147483647 w 555"/>
              <a:gd name="T19" fmla="*/ 2147483647 h 346"/>
              <a:gd name="T20" fmla="*/ 2147483647 w 555"/>
              <a:gd name="T21" fmla="*/ 2147483647 h 346"/>
              <a:gd name="T22" fmla="*/ 2147483647 w 555"/>
              <a:gd name="T23" fmla="*/ 2147483647 h 346"/>
              <a:gd name="T24" fmla="*/ 2147483647 w 555"/>
              <a:gd name="T25" fmla="*/ 2147483647 h 346"/>
              <a:gd name="T26" fmla="*/ 2147483647 w 555"/>
              <a:gd name="T27" fmla="*/ 2147483647 h 346"/>
              <a:gd name="T28" fmla="*/ 2147483647 w 555"/>
              <a:gd name="T29" fmla="*/ 2147483647 h 346"/>
              <a:gd name="T30" fmla="*/ 2147483647 w 555"/>
              <a:gd name="T31" fmla="*/ 2147483647 h 346"/>
              <a:gd name="T32" fmla="*/ 2147483647 w 555"/>
              <a:gd name="T33" fmla="*/ 2147483647 h 346"/>
              <a:gd name="T34" fmla="*/ 0 w 555"/>
              <a:gd name="T35" fmla="*/ 2147483647 h 346"/>
              <a:gd name="T36" fmla="*/ 2147483647 w 555"/>
              <a:gd name="T37" fmla="*/ 0 h 34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555"/>
              <a:gd name="T58" fmla="*/ 0 h 346"/>
              <a:gd name="T59" fmla="*/ 555 w 555"/>
              <a:gd name="T60" fmla="*/ 346 h 34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555" h="346">
                <a:moveTo>
                  <a:pt x="9" y="0"/>
                </a:moveTo>
                <a:lnTo>
                  <a:pt x="118" y="14"/>
                </a:lnTo>
                <a:lnTo>
                  <a:pt x="184" y="23"/>
                </a:lnTo>
                <a:lnTo>
                  <a:pt x="271" y="32"/>
                </a:lnTo>
                <a:lnTo>
                  <a:pt x="351" y="40"/>
                </a:lnTo>
                <a:lnTo>
                  <a:pt x="490" y="50"/>
                </a:lnTo>
                <a:lnTo>
                  <a:pt x="555" y="55"/>
                </a:lnTo>
                <a:lnTo>
                  <a:pt x="553" y="337"/>
                </a:lnTo>
                <a:lnTo>
                  <a:pt x="213" y="308"/>
                </a:lnTo>
                <a:lnTo>
                  <a:pt x="206" y="346"/>
                </a:lnTo>
                <a:lnTo>
                  <a:pt x="193" y="328"/>
                </a:lnTo>
                <a:lnTo>
                  <a:pt x="162" y="331"/>
                </a:lnTo>
                <a:lnTo>
                  <a:pt x="117" y="338"/>
                </a:lnTo>
                <a:lnTo>
                  <a:pt x="109" y="289"/>
                </a:lnTo>
                <a:lnTo>
                  <a:pt x="56" y="250"/>
                </a:lnTo>
                <a:lnTo>
                  <a:pt x="64" y="213"/>
                </a:lnTo>
                <a:lnTo>
                  <a:pt x="69" y="183"/>
                </a:lnTo>
                <a:lnTo>
                  <a:pt x="0" y="86"/>
                </a:lnTo>
                <a:lnTo>
                  <a:pt x="9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15" name="Freeform 12"/>
          <p:cNvSpPr>
            <a:spLocks/>
          </p:cNvSpPr>
          <p:nvPr/>
        </p:nvSpPr>
        <p:spPr bwMode="auto">
          <a:xfrm>
            <a:off x="3149600" y="1960563"/>
            <a:ext cx="939800" cy="744537"/>
          </a:xfrm>
          <a:custGeom>
            <a:avLst/>
            <a:gdLst>
              <a:gd name="T0" fmla="*/ 2147483647 w 380"/>
              <a:gd name="T1" fmla="*/ 0 h 311"/>
              <a:gd name="T2" fmla="*/ 2147483647 w 380"/>
              <a:gd name="T3" fmla="*/ 2147483647 h 311"/>
              <a:gd name="T4" fmla="*/ 0 w 380"/>
              <a:gd name="T5" fmla="*/ 2147483647 h 311"/>
              <a:gd name="T6" fmla="*/ 2147483647 w 380"/>
              <a:gd name="T7" fmla="*/ 2147483647 h 311"/>
              <a:gd name="T8" fmla="*/ 2147483647 w 380"/>
              <a:gd name="T9" fmla="*/ 2147483647 h 311"/>
              <a:gd name="T10" fmla="*/ 2147483647 w 380"/>
              <a:gd name="T11" fmla="*/ 2147483647 h 311"/>
              <a:gd name="T12" fmla="*/ 2147483647 w 380"/>
              <a:gd name="T13" fmla="*/ 0 h 3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80"/>
              <a:gd name="T22" fmla="*/ 0 h 311"/>
              <a:gd name="T23" fmla="*/ 380 w 380"/>
              <a:gd name="T24" fmla="*/ 311 h 31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80" h="311">
                <a:moveTo>
                  <a:pt x="37" y="0"/>
                </a:moveTo>
                <a:lnTo>
                  <a:pt x="23" y="116"/>
                </a:lnTo>
                <a:lnTo>
                  <a:pt x="0" y="282"/>
                </a:lnTo>
                <a:lnTo>
                  <a:pt x="110" y="291"/>
                </a:lnTo>
                <a:lnTo>
                  <a:pt x="367" y="311"/>
                </a:lnTo>
                <a:lnTo>
                  <a:pt x="380" y="32"/>
                </a:lnTo>
                <a:lnTo>
                  <a:pt x="37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16" name="Freeform 13"/>
          <p:cNvSpPr>
            <a:spLocks/>
          </p:cNvSpPr>
          <p:nvPr/>
        </p:nvSpPr>
        <p:spPr bwMode="auto">
          <a:xfrm>
            <a:off x="3338513" y="2652713"/>
            <a:ext cx="982662" cy="708025"/>
          </a:xfrm>
          <a:custGeom>
            <a:avLst/>
            <a:gdLst>
              <a:gd name="T0" fmla="*/ 2147483647 w 396"/>
              <a:gd name="T1" fmla="*/ 0 h 295"/>
              <a:gd name="T2" fmla="*/ 2147483647 w 396"/>
              <a:gd name="T3" fmla="*/ 2147483647 h 295"/>
              <a:gd name="T4" fmla="*/ 0 w 396"/>
              <a:gd name="T5" fmla="*/ 2147483647 h 295"/>
              <a:gd name="T6" fmla="*/ 2147483647 w 396"/>
              <a:gd name="T7" fmla="*/ 2147483647 h 295"/>
              <a:gd name="T8" fmla="*/ 2147483647 w 396"/>
              <a:gd name="T9" fmla="*/ 2147483647 h 295"/>
              <a:gd name="T10" fmla="*/ 2147483647 w 396"/>
              <a:gd name="T11" fmla="*/ 2147483647 h 295"/>
              <a:gd name="T12" fmla="*/ 2147483647 w 396"/>
              <a:gd name="T13" fmla="*/ 2147483647 h 295"/>
              <a:gd name="T14" fmla="*/ 2147483647 w 396"/>
              <a:gd name="T15" fmla="*/ 2147483647 h 295"/>
              <a:gd name="T16" fmla="*/ 2147483647 w 396"/>
              <a:gd name="T17" fmla="*/ 0 h 29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96"/>
              <a:gd name="T28" fmla="*/ 0 h 295"/>
              <a:gd name="T29" fmla="*/ 396 w 396"/>
              <a:gd name="T30" fmla="*/ 295 h 29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96" h="295">
                <a:moveTo>
                  <a:pt x="33" y="0"/>
                </a:moveTo>
                <a:lnTo>
                  <a:pt x="13" y="177"/>
                </a:lnTo>
                <a:lnTo>
                  <a:pt x="0" y="279"/>
                </a:lnTo>
                <a:lnTo>
                  <a:pt x="198" y="289"/>
                </a:lnTo>
                <a:lnTo>
                  <a:pt x="387" y="295"/>
                </a:lnTo>
                <a:lnTo>
                  <a:pt x="393" y="157"/>
                </a:lnTo>
                <a:lnTo>
                  <a:pt x="396" y="22"/>
                </a:lnTo>
                <a:lnTo>
                  <a:pt x="288" y="20"/>
                </a:lnTo>
                <a:lnTo>
                  <a:pt x="33" y="0"/>
                </a:lnTo>
                <a:close/>
              </a:path>
            </a:pathLst>
          </a:custGeom>
          <a:solidFill>
            <a:srgbClr val="00206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17" name="Freeform 14"/>
          <p:cNvSpPr>
            <a:spLocks/>
          </p:cNvSpPr>
          <p:nvPr/>
        </p:nvSpPr>
        <p:spPr bwMode="auto">
          <a:xfrm>
            <a:off x="2438400" y="3249613"/>
            <a:ext cx="890588" cy="955675"/>
          </a:xfrm>
          <a:custGeom>
            <a:avLst/>
            <a:gdLst>
              <a:gd name="T0" fmla="*/ 2147483647 w 359"/>
              <a:gd name="T1" fmla="*/ 0 h 399"/>
              <a:gd name="T2" fmla="*/ 2147483647 w 359"/>
              <a:gd name="T3" fmla="*/ 2147483647 h 399"/>
              <a:gd name="T4" fmla="*/ 2147483647 w 359"/>
              <a:gd name="T5" fmla="*/ 2147483647 h 399"/>
              <a:gd name="T6" fmla="*/ 2147483647 w 359"/>
              <a:gd name="T7" fmla="*/ 2147483647 h 399"/>
              <a:gd name="T8" fmla="*/ 2147483647 w 359"/>
              <a:gd name="T9" fmla="*/ 2147483647 h 399"/>
              <a:gd name="T10" fmla="*/ 2147483647 w 359"/>
              <a:gd name="T11" fmla="*/ 2147483647 h 399"/>
              <a:gd name="T12" fmla="*/ 2147483647 w 359"/>
              <a:gd name="T13" fmla="*/ 2147483647 h 399"/>
              <a:gd name="T14" fmla="*/ 2147483647 w 359"/>
              <a:gd name="T15" fmla="*/ 2147483647 h 399"/>
              <a:gd name="T16" fmla="*/ 2147483647 w 359"/>
              <a:gd name="T17" fmla="*/ 2147483647 h 399"/>
              <a:gd name="T18" fmla="*/ 2147483647 w 359"/>
              <a:gd name="T19" fmla="*/ 2147483647 h 399"/>
              <a:gd name="T20" fmla="*/ 2147483647 w 359"/>
              <a:gd name="T21" fmla="*/ 2147483647 h 399"/>
              <a:gd name="T22" fmla="*/ 0 w 359"/>
              <a:gd name="T23" fmla="*/ 2147483647 h 399"/>
              <a:gd name="T24" fmla="*/ 2147483647 w 359"/>
              <a:gd name="T25" fmla="*/ 2147483647 h 399"/>
              <a:gd name="T26" fmla="*/ 2147483647 w 359"/>
              <a:gd name="T27" fmla="*/ 2147483647 h 399"/>
              <a:gd name="T28" fmla="*/ 2147483647 w 359"/>
              <a:gd name="T29" fmla="*/ 2147483647 h 399"/>
              <a:gd name="T30" fmla="*/ 2147483647 w 359"/>
              <a:gd name="T31" fmla="*/ 0 h 39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359"/>
              <a:gd name="T49" fmla="*/ 0 h 399"/>
              <a:gd name="T50" fmla="*/ 359 w 359"/>
              <a:gd name="T51" fmla="*/ 399 h 399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359" h="399">
                <a:moveTo>
                  <a:pt x="91" y="0"/>
                </a:moveTo>
                <a:lnTo>
                  <a:pt x="84" y="52"/>
                </a:lnTo>
                <a:lnTo>
                  <a:pt x="53" y="46"/>
                </a:lnTo>
                <a:lnTo>
                  <a:pt x="55" y="113"/>
                </a:lnTo>
                <a:lnTo>
                  <a:pt x="40" y="126"/>
                </a:lnTo>
                <a:lnTo>
                  <a:pt x="62" y="167"/>
                </a:lnTo>
                <a:lnTo>
                  <a:pt x="40" y="185"/>
                </a:lnTo>
                <a:lnTo>
                  <a:pt x="28" y="215"/>
                </a:lnTo>
                <a:lnTo>
                  <a:pt x="11" y="244"/>
                </a:lnTo>
                <a:lnTo>
                  <a:pt x="23" y="261"/>
                </a:lnTo>
                <a:lnTo>
                  <a:pt x="2" y="268"/>
                </a:lnTo>
                <a:lnTo>
                  <a:pt x="0" y="295"/>
                </a:lnTo>
                <a:lnTo>
                  <a:pt x="202" y="397"/>
                </a:lnTo>
                <a:lnTo>
                  <a:pt x="316" y="399"/>
                </a:lnTo>
                <a:lnTo>
                  <a:pt x="359" y="31"/>
                </a:lnTo>
                <a:lnTo>
                  <a:pt x="91" y="0"/>
                </a:lnTo>
                <a:close/>
              </a:path>
            </a:pathLst>
          </a:custGeom>
          <a:solidFill>
            <a:srgbClr val="00206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18" name="Freeform 15"/>
          <p:cNvSpPr>
            <a:spLocks/>
          </p:cNvSpPr>
          <p:nvPr/>
        </p:nvSpPr>
        <p:spPr bwMode="auto">
          <a:xfrm>
            <a:off x="3208338" y="3316288"/>
            <a:ext cx="968375" cy="906462"/>
          </a:xfrm>
          <a:custGeom>
            <a:avLst/>
            <a:gdLst>
              <a:gd name="T0" fmla="*/ 2147483647 w 381"/>
              <a:gd name="T1" fmla="*/ 0 h 378"/>
              <a:gd name="T2" fmla="*/ 2147483647 w 381"/>
              <a:gd name="T3" fmla="*/ 2147483647 h 378"/>
              <a:gd name="T4" fmla="*/ 2147483647 w 381"/>
              <a:gd name="T5" fmla="*/ 2147483647 h 378"/>
              <a:gd name="T6" fmla="*/ 2147483647 w 381"/>
              <a:gd name="T7" fmla="*/ 2147483647 h 378"/>
              <a:gd name="T8" fmla="*/ 2147483647 w 381"/>
              <a:gd name="T9" fmla="*/ 2147483647 h 378"/>
              <a:gd name="T10" fmla="*/ 2147483647 w 381"/>
              <a:gd name="T11" fmla="*/ 2147483647 h 378"/>
              <a:gd name="T12" fmla="*/ 2147483647 w 381"/>
              <a:gd name="T13" fmla="*/ 2147483647 h 378"/>
              <a:gd name="T14" fmla="*/ 2147483647 w 381"/>
              <a:gd name="T15" fmla="*/ 2147483647 h 378"/>
              <a:gd name="T16" fmla="*/ 0 w 381"/>
              <a:gd name="T17" fmla="*/ 2147483647 h 378"/>
              <a:gd name="T18" fmla="*/ 2147483647 w 381"/>
              <a:gd name="T19" fmla="*/ 2147483647 h 378"/>
              <a:gd name="T20" fmla="*/ 2147483647 w 381"/>
              <a:gd name="T21" fmla="*/ 0 h 37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81"/>
              <a:gd name="T34" fmla="*/ 0 h 378"/>
              <a:gd name="T35" fmla="*/ 381 w 381"/>
              <a:gd name="T36" fmla="*/ 378 h 378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81" h="378">
                <a:moveTo>
                  <a:pt x="46" y="0"/>
                </a:moveTo>
                <a:lnTo>
                  <a:pt x="381" y="15"/>
                </a:lnTo>
                <a:lnTo>
                  <a:pt x="365" y="349"/>
                </a:lnTo>
                <a:lnTo>
                  <a:pt x="256" y="343"/>
                </a:lnTo>
                <a:lnTo>
                  <a:pt x="154" y="340"/>
                </a:lnTo>
                <a:lnTo>
                  <a:pt x="154" y="353"/>
                </a:lnTo>
                <a:lnTo>
                  <a:pt x="69" y="353"/>
                </a:lnTo>
                <a:lnTo>
                  <a:pt x="64" y="378"/>
                </a:lnTo>
                <a:lnTo>
                  <a:pt x="0" y="370"/>
                </a:lnTo>
                <a:lnTo>
                  <a:pt x="36" y="87"/>
                </a:lnTo>
                <a:lnTo>
                  <a:pt x="46" y="0"/>
                </a:lnTo>
                <a:close/>
              </a:path>
            </a:pathLst>
          </a:custGeom>
          <a:solidFill>
            <a:srgbClr val="00206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19" name="Freeform 16"/>
          <p:cNvSpPr>
            <a:spLocks/>
          </p:cNvSpPr>
          <p:nvPr/>
        </p:nvSpPr>
        <p:spPr bwMode="auto">
          <a:xfrm>
            <a:off x="4067175" y="1360488"/>
            <a:ext cx="946150" cy="522287"/>
          </a:xfrm>
          <a:custGeom>
            <a:avLst/>
            <a:gdLst>
              <a:gd name="T0" fmla="*/ 2147483647 w 372"/>
              <a:gd name="T1" fmla="*/ 0 h 218"/>
              <a:gd name="T2" fmla="*/ 2147483647 w 372"/>
              <a:gd name="T3" fmla="*/ 2147483647 h 218"/>
              <a:gd name="T4" fmla="*/ 2147483647 w 372"/>
              <a:gd name="T5" fmla="*/ 2147483647 h 218"/>
              <a:gd name="T6" fmla="*/ 2147483647 w 372"/>
              <a:gd name="T7" fmla="*/ 2147483647 h 218"/>
              <a:gd name="T8" fmla="*/ 2147483647 w 372"/>
              <a:gd name="T9" fmla="*/ 2147483647 h 218"/>
              <a:gd name="T10" fmla="*/ 2147483647 w 372"/>
              <a:gd name="T11" fmla="*/ 2147483647 h 218"/>
              <a:gd name="T12" fmla="*/ 2147483647 w 372"/>
              <a:gd name="T13" fmla="*/ 2147483647 h 218"/>
              <a:gd name="T14" fmla="*/ 0 w 372"/>
              <a:gd name="T15" fmla="*/ 2147483647 h 218"/>
              <a:gd name="T16" fmla="*/ 2147483647 w 372"/>
              <a:gd name="T17" fmla="*/ 0 h 21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72"/>
              <a:gd name="T28" fmla="*/ 0 h 218"/>
              <a:gd name="T29" fmla="*/ 372 w 372"/>
              <a:gd name="T30" fmla="*/ 218 h 21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72" h="218">
                <a:moveTo>
                  <a:pt x="1" y="0"/>
                </a:moveTo>
                <a:lnTo>
                  <a:pt x="312" y="7"/>
                </a:lnTo>
                <a:lnTo>
                  <a:pt x="335" y="71"/>
                </a:lnTo>
                <a:lnTo>
                  <a:pt x="357" y="120"/>
                </a:lnTo>
                <a:lnTo>
                  <a:pt x="372" y="200"/>
                </a:lnTo>
                <a:lnTo>
                  <a:pt x="363" y="218"/>
                </a:lnTo>
                <a:lnTo>
                  <a:pt x="248" y="215"/>
                </a:lnTo>
                <a:lnTo>
                  <a:pt x="0" y="211"/>
                </a:lnTo>
                <a:lnTo>
                  <a:pt x="1" y="0"/>
                </a:lnTo>
                <a:close/>
              </a:path>
            </a:pathLst>
          </a:custGeom>
          <a:solidFill>
            <a:srgbClr val="00206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20" name="Freeform 17"/>
          <p:cNvSpPr>
            <a:spLocks/>
          </p:cNvSpPr>
          <p:nvPr/>
        </p:nvSpPr>
        <p:spPr bwMode="auto">
          <a:xfrm>
            <a:off x="4040188" y="1863725"/>
            <a:ext cx="995362" cy="611188"/>
          </a:xfrm>
          <a:custGeom>
            <a:avLst/>
            <a:gdLst>
              <a:gd name="T0" fmla="*/ 2147483647 w 391"/>
              <a:gd name="T1" fmla="*/ 0 h 255"/>
              <a:gd name="T2" fmla="*/ 2147483647 w 391"/>
              <a:gd name="T3" fmla="*/ 2147483647 h 255"/>
              <a:gd name="T4" fmla="*/ 0 w 391"/>
              <a:gd name="T5" fmla="*/ 2147483647 h 255"/>
              <a:gd name="T6" fmla="*/ 2147483647 w 391"/>
              <a:gd name="T7" fmla="*/ 2147483647 h 255"/>
              <a:gd name="T8" fmla="*/ 2147483647 w 391"/>
              <a:gd name="T9" fmla="*/ 2147483647 h 255"/>
              <a:gd name="T10" fmla="*/ 2147483647 w 391"/>
              <a:gd name="T11" fmla="*/ 2147483647 h 255"/>
              <a:gd name="T12" fmla="*/ 2147483647 w 391"/>
              <a:gd name="T13" fmla="*/ 2147483647 h 255"/>
              <a:gd name="T14" fmla="*/ 2147483647 w 391"/>
              <a:gd name="T15" fmla="*/ 2147483647 h 255"/>
              <a:gd name="T16" fmla="*/ 2147483647 w 391"/>
              <a:gd name="T17" fmla="*/ 2147483647 h 255"/>
              <a:gd name="T18" fmla="*/ 2147483647 w 391"/>
              <a:gd name="T19" fmla="*/ 2147483647 h 255"/>
              <a:gd name="T20" fmla="*/ 2147483647 w 391"/>
              <a:gd name="T21" fmla="*/ 2147483647 h 255"/>
              <a:gd name="T22" fmla="*/ 2147483647 w 391"/>
              <a:gd name="T23" fmla="*/ 2147483647 h 255"/>
              <a:gd name="T24" fmla="*/ 2147483647 w 391"/>
              <a:gd name="T25" fmla="*/ 2147483647 h 255"/>
              <a:gd name="T26" fmla="*/ 2147483647 w 391"/>
              <a:gd name="T27" fmla="*/ 0 h 25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391"/>
              <a:gd name="T43" fmla="*/ 0 h 255"/>
              <a:gd name="T44" fmla="*/ 391 w 391"/>
              <a:gd name="T45" fmla="*/ 255 h 255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391" h="255">
                <a:moveTo>
                  <a:pt x="7" y="0"/>
                </a:moveTo>
                <a:lnTo>
                  <a:pt x="6" y="99"/>
                </a:lnTo>
                <a:lnTo>
                  <a:pt x="0" y="215"/>
                </a:lnTo>
                <a:lnTo>
                  <a:pt x="284" y="219"/>
                </a:lnTo>
                <a:lnTo>
                  <a:pt x="314" y="235"/>
                </a:lnTo>
                <a:lnTo>
                  <a:pt x="335" y="213"/>
                </a:lnTo>
                <a:lnTo>
                  <a:pt x="391" y="255"/>
                </a:lnTo>
                <a:lnTo>
                  <a:pt x="383" y="211"/>
                </a:lnTo>
                <a:lnTo>
                  <a:pt x="388" y="177"/>
                </a:lnTo>
                <a:lnTo>
                  <a:pt x="391" y="61"/>
                </a:lnTo>
                <a:lnTo>
                  <a:pt x="366" y="36"/>
                </a:lnTo>
                <a:lnTo>
                  <a:pt x="376" y="4"/>
                </a:lnTo>
                <a:lnTo>
                  <a:pt x="190" y="3"/>
                </a:lnTo>
                <a:lnTo>
                  <a:pt x="7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21" name="Freeform 18"/>
          <p:cNvSpPr>
            <a:spLocks/>
          </p:cNvSpPr>
          <p:nvPr/>
        </p:nvSpPr>
        <p:spPr bwMode="auto">
          <a:xfrm>
            <a:off x="4021138" y="2370138"/>
            <a:ext cx="1184275" cy="504825"/>
          </a:xfrm>
          <a:custGeom>
            <a:avLst/>
            <a:gdLst>
              <a:gd name="T0" fmla="*/ 2147483647 w 466"/>
              <a:gd name="T1" fmla="*/ 0 h 210"/>
              <a:gd name="T2" fmla="*/ 0 w 466"/>
              <a:gd name="T3" fmla="*/ 2147483647 h 210"/>
              <a:gd name="T4" fmla="*/ 2147483647 w 466"/>
              <a:gd name="T5" fmla="*/ 2147483647 h 210"/>
              <a:gd name="T6" fmla="*/ 2147483647 w 466"/>
              <a:gd name="T7" fmla="*/ 2147483647 h 210"/>
              <a:gd name="T8" fmla="*/ 2147483647 w 466"/>
              <a:gd name="T9" fmla="*/ 2147483647 h 210"/>
              <a:gd name="T10" fmla="*/ 2147483647 w 466"/>
              <a:gd name="T11" fmla="*/ 2147483647 h 210"/>
              <a:gd name="T12" fmla="*/ 2147483647 w 466"/>
              <a:gd name="T13" fmla="*/ 2147483647 h 210"/>
              <a:gd name="T14" fmla="*/ 2147483647 w 466"/>
              <a:gd name="T15" fmla="*/ 2147483647 h 210"/>
              <a:gd name="T16" fmla="*/ 2147483647 w 466"/>
              <a:gd name="T17" fmla="*/ 2147483647 h 210"/>
              <a:gd name="T18" fmla="*/ 2147483647 w 466"/>
              <a:gd name="T19" fmla="*/ 2147483647 h 210"/>
              <a:gd name="T20" fmla="*/ 2147483647 w 466"/>
              <a:gd name="T21" fmla="*/ 2147483647 h 210"/>
              <a:gd name="T22" fmla="*/ 2147483647 w 466"/>
              <a:gd name="T23" fmla="*/ 2147483647 h 210"/>
              <a:gd name="T24" fmla="*/ 2147483647 w 466"/>
              <a:gd name="T25" fmla="*/ 2147483647 h 210"/>
              <a:gd name="T26" fmla="*/ 2147483647 w 466"/>
              <a:gd name="T27" fmla="*/ 2147483647 h 210"/>
              <a:gd name="T28" fmla="*/ 2147483647 w 466"/>
              <a:gd name="T29" fmla="*/ 0 h 21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466"/>
              <a:gd name="T46" fmla="*/ 0 h 210"/>
              <a:gd name="T47" fmla="*/ 466 w 466"/>
              <a:gd name="T48" fmla="*/ 210 h 21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466" h="210">
                <a:moveTo>
                  <a:pt x="5" y="0"/>
                </a:moveTo>
                <a:lnTo>
                  <a:pt x="0" y="139"/>
                </a:lnTo>
                <a:lnTo>
                  <a:pt x="105" y="142"/>
                </a:lnTo>
                <a:lnTo>
                  <a:pt x="104" y="210"/>
                </a:lnTo>
                <a:lnTo>
                  <a:pt x="246" y="208"/>
                </a:lnTo>
                <a:lnTo>
                  <a:pt x="373" y="206"/>
                </a:lnTo>
                <a:lnTo>
                  <a:pt x="466" y="208"/>
                </a:lnTo>
                <a:lnTo>
                  <a:pt x="437" y="149"/>
                </a:lnTo>
                <a:lnTo>
                  <a:pt x="417" y="94"/>
                </a:lnTo>
                <a:lnTo>
                  <a:pt x="395" y="37"/>
                </a:lnTo>
                <a:lnTo>
                  <a:pt x="342" y="1"/>
                </a:lnTo>
                <a:lnTo>
                  <a:pt x="318" y="22"/>
                </a:lnTo>
                <a:lnTo>
                  <a:pt x="289" y="7"/>
                </a:lnTo>
                <a:lnTo>
                  <a:pt x="162" y="3"/>
                </a:lnTo>
                <a:lnTo>
                  <a:pt x="5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22" name="Freeform 19"/>
          <p:cNvSpPr>
            <a:spLocks/>
          </p:cNvSpPr>
          <p:nvPr/>
        </p:nvSpPr>
        <p:spPr bwMode="auto">
          <a:xfrm>
            <a:off x="4297363" y="2862263"/>
            <a:ext cx="1016000" cy="501650"/>
          </a:xfrm>
          <a:custGeom>
            <a:avLst/>
            <a:gdLst>
              <a:gd name="T0" fmla="*/ 2147483647 w 410"/>
              <a:gd name="T1" fmla="*/ 2147483647 h 209"/>
              <a:gd name="T2" fmla="*/ 2147483647 w 410"/>
              <a:gd name="T3" fmla="*/ 2147483647 h 209"/>
              <a:gd name="T4" fmla="*/ 0 w 410"/>
              <a:gd name="T5" fmla="*/ 2147483647 h 209"/>
              <a:gd name="T6" fmla="*/ 2147483647 w 410"/>
              <a:gd name="T7" fmla="*/ 2147483647 h 209"/>
              <a:gd name="T8" fmla="*/ 2147483647 w 410"/>
              <a:gd name="T9" fmla="*/ 2147483647 h 209"/>
              <a:gd name="T10" fmla="*/ 2147483647 w 410"/>
              <a:gd name="T11" fmla="*/ 2147483647 h 209"/>
              <a:gd name="T12" fmla="*/ 2147483647 w 410"/>
              <a:gd name="T13" fmla="*/ 2147483647 h 209"/>
              <a:gd name="T14" fmla="*/ 2147483647 w 410"/>
              <a:gd name="T15" fmla="*/ 2147483647 h 209"/>
              <a:gd name="T16" fmla="*/ 2147483647 w 410"/>
              <a:gd name="T17" fmla="*/ 0 h 209"/>
              <a:gd name="T18" fmla="*/ 2147483647 w 410"/>
              <a:gd name="T19" fmla="*/ 2147483647 h 209"/>
              <a:gd name="T20" fmla="*/ 2147483647 w 410"/>
              <a:gd name="T21" fmla="*/ 2147483647 h 20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10"/>
              <a:gd name="T34" fmla="*/ 0 h 209"/>
              <a:gd name="T35" fmla="*/ 410 w 410"/>
              <a:gd name="T36" fmla="*/ 209 h 209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10" h="209">
                <a:moveTo>
                  <a:pt x="4" y="2"/>
                </a:moveTo>
                <a:lnTo>
                  <a:pt x="3" y="122"/>
                </a:lnTo>
                <a:lnTo>
                  <a:pt x="0" y="207"/>
                </a:lnTo>
                <a:lnTo>
                  <a:pt x="410" y="209"/>
                </a:lnTo>
                <a:lnTo>
                  <a:pt x="402" y="100"/>
                </a:lnTo>
                <a:lnTo>
                  <a:pt x="402" y="59"/>
                </a:lnTo>
                <a:lnTo>
                  <a:pt x="369" y="34"/>
                </a:lnTo>
                <a:lnTo>
                  <a:pt x="379" y="12"/>
                </a:lnTo>
                <a:lnTo>
                  <a:pt x="365" y="0"/>
                </a:lnTo>
                <a:lnTo>
                  <a:pt x="179" y="2"/>
                </a:lnTo>
                <a:lnTo>
                  <a:pt x="4" y="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23" name="Freeform 20"/>
          <p:cNvSpPr>
            <a:spLocks/>
          </p:cNvSpPr>
          <p:nvPr/>
        </p:nvSpPr>
        <p:spPr bwMode="auto">
          <a:xfrm>
            <a:off x="4153958" y="3359150"/>
            <a:ext cx="1182688" cy="549275"/>
          </a:xfrm>
          <a:custGeom>
            <a:avLst/>
            <a:gdLst>
              <a:gd name="T0" fmla="*/ 2147483647 w 478"/>
              <a:gd name="T1" fmla="*/ 0 h 230"/>
              <a:gd name="T2" fmla="*/ 0 w 478"/>
              <a:gd name="T3" fmla="*/ 2147483647 h 230"/>
              <a:gd name="T4" fmla="*/ 2147483647 w 478"/>
              <a:gd name="T5" fmla="*/ 2147483647 h 230"/>
              <a:gd name="T6" fmla="*/ 2147483647 w 478"/>
              <a:gd name="T7" fmla="*/ 2147483647 h 230"/>
              <a:gd name="T8" fmla="*/ 2147483647 w 478"/>
              <a:gd name="T9" fmla="*/ 2147483647 h 230"/>
              <a:gd name="T10" fmla="*/ 2147483647 w 478"/>
              <a:gd name="T11" fmla="*/ 2147483647 h 230"/>
              <a:gd name="T12" fmla="*/ 2147483647 w 478"/>
              <a:gd name="T13" fmla="*/ 2147483647 h 230"/>
              <a:gd name="T14" fmla="*/ 2147483647 w 478"/>
              <a:gd name="T15" fmla="*/ 2147483647 h 230"/>
              <a:gd name="T16" fmla="*/ 2147483647 w 478"/>
              <a:gd name="T17" fmla="*/ 2147483647 h 230"/>
              <a:gd name="T18" fmla="*/ 2147483647 w 478"/>
              <a:gd name="T19" fmla="*/ 2147483647 h 230"/>
              <a:gd name="T20" fmla="*/ 2147483647 w 478"/>
              <a:gd name="T21" fmla="*/ 2147483647 h 230"/>
              <a:gd name="T22" fmla="*/ 2147483647 w 478"/>
              <a:gd name="T23" fmla="*/ 2147483647 h 230"/>
              <a:gd name="T24" fmla="*/ 2147483647 w 478"/>
              <a:gd name="T25" fmla="*/ 0 h 23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478"/>
              <a:gd name="T40" fmla="*/ 0 h 230"/>
              <a:gd name="T41" fmla="*/ 478 w 478"/>
              <a:gd name="T42" fmla="*/ 230 h 23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478" h="230">
                <a:moveTo>
                  <a:pt x="3" y="0"/>
                </a:moveTo>
                <a:lnTo>
                  <a:pt x="0" y="41"/>
                </a:lnTo>
                <a:lnTo>
                  <a:pt x="170" y="47"/>
                </a:lnTo>
                <a:lnTo>
                  <a:pt x="171" y="178"/>
                </a:lnTo>
                <a:lnTo>
                  <a:pt x="258" y="214"/>
                </a:lnTo>
                <a:lnTo>
                  <a:pt x="282" y="201"/>
                </a:lnTo>
                <a:lnTo>
                  <a:pt x="337" y="230"/>
                </a:lnTo>
                <a:lnTo>
                  <a:pt x="373" y="229"/>
                </a:lnTo>
                <a:lnTo>
                  <a:pt x="439" y="201"/>
                </a:lnTo>
                <a:lnTo>
                  <a:pt x="478" y="228"/>
                </a:lnTo>
                <a:lnTo>
                  <a:pt x="478" y="86"/>
                </a:lnTo>
                <a:lnTo>
                  <a:pt x="466" y="3"/>
                </a:lnTo>
                <a:lnTo>
                  <a:pt x="3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24" name="Freeform 21"/>
          <p:cNvSpPr>
            <a:spLocks/>
          </p:cNvSpPr>
          <p:nvPr/>
        </p:nvSpPr>
        <p:spPr bwMode="auto">
          <a:xfrm>
            <a:off x="5322888" y="3385609"/>
            <a:ext cx="665162" cy="600075"/>
          </a:xfrm>
          <a:custGeom>
            <a:avLst/>
            <a:gdLst>
              <a:gd name="T0" fmla="*/ 0 w 269"/>
              <a:gd name="T1" fmla="*/ 2147483647 h 251"/>
              <a:gd name="T2" fmla="*/ 2147483647 w 269"/>
              <a:gd name="T3" fmla="*/ 2147483647 h 251"/>
              <a:gd name="T4" fmla="*/ 2147483647 w 269"/>
              <a:gd name="T5" fmla="*/ 0 h 251"/>
              <a:gd name="T6" fmla="*/ 2147483647 w 269"/>
              <a:gd name="T7" fmla="*/ 2147483647 h 251"/>
              <a:gd name="T8" fmla="*/ 2147483647 w 269"/>
              <a:gd name="T9" fmla="*/ 2147483647 h 251"/>
              <a:gd name="T10" fmla="*/ 2147483647 w 269"/>
              <a:gd name="T11" fmla="*/ 2147483647 h 251"/>
              <a:gd name="T12" fmla="*/ 2147483647 w 269"/>
              <a:gd name="T13" fmla="*/ 2147483647 h 251"/>
              <a:gd name="T14" fmla="*/ 2147483647 w 269"/>
              <a:gd name="T15" fmla="*/ 2147483647 h 251"/>
              <a:gd name="T16" fmla="*/ 2147483647 w 269"/>
              <a:gd name="T17" fmla="*/ 2147483647 h 251"/>
              <a:gd name="T18" fmla="*/ 2147483647 w 269"/>
              <a:gd name="T19" fmla="*/ 2147483647 h 251"/>
              <a:gd name="T20" fmla="*/ 2147483647 w 269"/>
              <a:gd name="T21" fmla="*/ 2147483647 h 251"/>
              <a:gd name="T22" fmla="*/ 2147483647 w 269"/>
              <a:gd name="T23" fmla="*/ 2147483647 h 251"/>
              <a:gd name="T24" fmla="*/ 2147483647 w 269"/>
              <a:gd name="T25" fmla="*/ 2147483647 h 251"/>
              <a:gd name="T26" fmla="*/ 2147483647 w 269"/>
              <a:gd name="T27" fmla="*/ 2147483647 h 251"/>
              <a:gd name="T28" fmla="*/ 2147483647 w 269"/>
              <a:gd name="T29" fmla="*/ 2147483647 h 251"/>
              <a:gd name="T30" fmla="*/ 0 w 269"/>
              <a:gd name="T31" fmla="*/ 2147483647 h 25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69"/>
              <a:gd name="T49" fmla="*/ 0 h 251"/>
              <a:gd name="T50" fmla="*/ 269 w 269"/>
              <a:gd name="T51" fmla="*/ 251 h 25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69" h="251">
                <a:moveTo>
                  <a:pt x="0" y="23"/>
                </a:moveTo>
                <a:lnTo>
                  <a:pt x="106" y="10"/>
                </a:lnTo>
                <a:lnTo>
                  <a:pt x="237" y="0"/>
                </a:lnTo>
                <a:lnTo>
                  <a:pt x="230" y="33"/>
                </a:lnTo>
                <a:lnTo>
                  <a:pt x="259" y="26"/>
                </a:lnTo>
                <a:lnTo>
                  <a:pt x="269" y="48"/>
                </a:lnTo>
                <a:lnTo>
                  <a:pt x="239" y="68"/>
                </a:lnTo>
                <a:lnTo>
                  <a:pt x="246" y="103"/>
                </a:lnTo>
                <a:lnTo>
                  <a:pt x="215" y="161"/>
                </a:lnTo>
                <a:lnTo>
                  <a:pt x="192" y="197"/>
                </a:lnTo>
                <a:lnTo>
                  <a:pt x="205" y="243"/>
                </a:lnTo>
                <a:lnTo>
                  <a:pt x="39" y="251"/>
                </a:lnTo>
                <a:lnTo>
                  <a:pt x="38" y="223"/>
                </a:lnTo>
                <a:lnTo>
                  <a:pt x="5" y="217"/>
                </a:lnTo>
                <a:lnTo>
                  <a:pt x="5" y="68"/>
                </a:lnTo>
                <a:lnTo>
                  <a:pt x="0" y="23"/>
                </a:lnTo>
                <a:close/>
              </a:path>
            </a:pathLst>
          </a:custGeom>
          <a:pattFill prst="dashVert">
            <a:fgClr>
              <a:srgbClr val="002447"/>
            </a:fgClr>
            <a:bgClr>
              <a:schemeClr val="bg1"/>
            </a:bgClr>
          </a:patt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25" name="Freeform 22"/>
          <p:cNvSpPr>
            <a:spLocks/>
          </p:cNvSpPr>
          <p:nvPr/>
        </p:nvSpPr>
        <p:spPr bwMode="auto">
          <a:xfrm>
            <a:off x="5419725" y="3954120"/>
            <a:ext cx="812800" cy="630238"/>
          </a:xfrm>
          <a:custGeom>
            <a:avLst/>
            <a:gdLst>
              <a:gd name="T0" fmla="*/ 0 w 328"/>
              <a:gd name="T1" fmla="*/ 2147483647 h 263"/>
              <a:gd name="T2" fmla="*/ 2147483647 w 328"/>
              <a:gd name="T3" fmla="*/ 0 h 263"/>
              <a:gd name="T4" fmla="*/ 2147483647 w 328"/>
              <a:gd name="T5" fmla="*/ 2147483647 h 263"/>
              <a:gd name="T6" fmla="*/ 2147483647 w 328"/>
              <a:gd name="T7" fmla="*/ 2147483647 h 263"/>
              <a:gd name="T8" fmla="*/ 2147483647 w 328"/>
              <a:gd name="T9" fmla="*/ 2147483647 h 263"/>
              <a:gd name="T10" fmla="*/ 2147483647 w 328"/>
              <a:gd name="T11" fmla="*/ 2147483647 h 263"/>
              <a:gd name="T12" fmla="*/ 2147483647 w 328"/>
              <a:gd name="T13" fmla="*/ 2147483647 h 263"/>
              <a:gd name="T14" fmla="*/ 2147483647 w 328"/>
              <a:gd name="T15" fmla="*/ 2147483647 h 263"/>
              <a:gd name="T16" fmla="*/ 2147483647 w 328"/>
              <a:gd name="T17" fmla="*/ 2147483647 h 263"/>
              <a:gd name="T18" fmla="*/ 2147483647 w 328"/>
              <a:gd name="T19" fmla="*/ 2147483647 h 263"/>
              <a:gd name="T20" fmla="*/ 2147483647 w 328"/>
              <a:gd name="T21" fmla="*/ 2147483647 h 263"/>
              <a:gd name="T22" fmla="*/ 2147483647 w 328"/>
              <a:gd name="T23" fmla="*/ 2147483647 h 263"/>
              <a:gd name="T24" fmla="*/ 2147483647 w 328"/>
              <a:gd name="T25" fmla="*/ 2147483647 h 263"/>
              <a:gd name="T26" fmla="*/ 2147483647 w 328"/>
              <a:gd name="T27" fmla="*/ 2147483647 h 263"/>
              <a:gd name="T28" fmla="*/ 2147483647 w 328"/>
              <a:gd name="T29" fmla="*/ 2147483647 h 263"/>
              <a:gd name="T30" fmla="*/ 2147483647 w 328"/>
              <a:gd name="T31" fmla="*/ 2147483647 h 263"/>
              <a:gd name="T32" fmla="*/ 2147483647 w 328"/>
              <a:gd name="T33" fmla="*/ 2147483647 h 263"/>
              <a:gd name="T34" fmla="*/ 2147483647 w 328"/>
              <a:gd name="T35" fmla="*/ 2147483647 h 263"/>
              <a:gd name="T36" fmla="*/ 2147483647 w 328"/>
              <a:gd name="T37" fmla="*/ 2147483647 h 263"/>
              <a:gd name="T38" fmla="*/ 2147483647 w 328"/>
              <a:gd name="T39" fmla="*/ 2147483647 h 263"/>
              <a:gd name="T40" fmla="*/ 2147483647 w 328"/>
              <a:gd name="T41" fmla="*/ 2147483647 h 263"/>
              <a:gd name="T42" fmla="*/ 2147483647 w 328"/>
              <a:gd name="T43" fmla="*/ 2147483647 h 263"/>
              <a:gd name="T44" fmla="*/ 2147483647 w 328"/>
              <a:gd name="T45" fmla="*/ 2147483647 h 263"/>
              <a:gd name="T46" fmla="*/ 2147483647 w 328"/>
              <a:gd name="T47" fmla="*/ 2147483647 h 263"/>
              <a:gd name="T48" fmla="*/ 2147483647 w 328"/>
              <a:gd name="T49" fmla="*/ 2147483647 h 263"/>
              <a:gd name="T50" fmla="*/ 2147483647 w 328"/>
              <a:gd name="T51" fmla="*/ 2147483647 h 263"/>
              <a:gd name="T52" fmla="*/ 2147483647 w 328"/>
              <a:gd name="T53" fmla="*/ 2147483647 h 263"/>
              <a:gd name="T54" fmla="*/ 2147483647 w 328"/>
              <a:gd name="T55" fmla="*/ 2147483647 h 263"/>
              <a:gd name="T56" fmla="*/ 2147483647 w 328"/>
              <a:gd name="T57" fmla="*/ 2147483647 h 263"/>
              <a:gd name="T58" fmla="*/ 2147483647 w 328"/>
              <a:gd name="T59" fmla="*/ 2147483647 h 263"/>
              <a:gd name="T60" fmla="*/ 2147483647 w 328"/>
              <a:gd name="T61" fmla="*/ 2147483647 h 263"/>
              <a:gd name="T62" fmla="*/ 2147483647 w 328"/>
              <a:gd name="T63" fmla="*/ 2147483647 h 263"/>
              <a:gd name="T64" fmla="*/ 2147483647 w 328"/>
              <a:gd name="T65" fmla="*/ 2147483647 h 263"/>
              <a:gd name="T66" fmla="*/ 2147483647 w 328"/>
              <a:gd name="T67" fmla="*/ 2147483647 h 263"/>
              <a:gd name="T68" fmla="*/ 0 w 328"/>
              <a:gd name="T69" fmla="*/ 2147483647 h 26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28"/>
              <a:gd name="T106" fmla="*/ 0 h 263"/>
              <a:gd name="T107" fmla="*/ 328 w 328"/>
              <a:gd name="T108" fmla="*/ 263 h 263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28" h="263">
                <a:moveTo>
                  <a:pt x="0" y="6"/>
                </a:moveTo>
                <a:lnTo>
                  <a:pt x="164" y="0"/>
                </a:lnTo>
                <a:lnTo>
                  <a:pt x="193" y="54"/>
                </a:lnTo>
                <a:lnTo>
                  <a:pt x="168" y="118"/>
                </a:lnTo>
                <a:lnTo>
                  <a:pt x="160" y="147"/>
                </a:lnTo>
                <a:lnTo>
                  <a:pt x="270" y="135"/>
                </a:lnTo>
                <a:lnTo>
                  <a:pt x="277" y="177"/>
                </a:lnTo>
                <a:lnTo>
                  <a:pt x="244" y="173"/>
                </a:lnTo>
                <a:lnTo>
                  <a:pt x="229" y="191"/>
                </a:lnTo>
                <a:lnTo>
                  <a:pt x="246" y="203"/>
                </a:lnTo>
                <a:lnTo>
                  <a:pt x="276" y="189"/>
                </a:lnTo>
                <a:lnTo>
                  <a:pt x="277" y="209"/>
                </a:lnTo>
                <a:lnTo>
                  <a:pt x="295" y="192"/>
                </a:lnTo>
                <a:lnTo>
                  <a:pt x="307" y="192"/>
                </a:lnTo>
                <a:lnTo>
                  <a:pt x="293" y="227"/>
                </a:lnTo>
                <a:lnTo>
                  <a:pt x="320" y="233"/>
                </a:lnTo>
                <a:lnTo>
                  <a:pt x="328" y="252"/>
                </a:lnTo>
                <a:lnTo>
                  <a:pt x="316" y="258"/>
                </a:lnTo>
                <a:lnTo>
                  <a:pt x="299" y="246"/>
                </a:lnTo>
                <a:lnTo>
                  <a:pt x="267" y="237"/>
                </a:lnTo>
                <a:lnTo>
                  <a:pt x="274" y="260"/>
                </a:lnTo>
                <a:lnTo>
                  <a:pt x="258" y="263"/>
                </a:lnTo>
                <a:lnTo>
                  <a:pt x="245" y="242"/>
                </a:lnTo>
                <a:lnTo>
                  <a:pt x="237" y="255"/>
                </a:lnTo>
                <a:lnTo>
                  <a:pt x="189" y="255"/>
                </a:lnTo>
                <a:lnTo>
                  <a:pt x="189" y="242"/>
                </a:lnTo>
                <a:lnTo>
                  <a:pt x="171" y="227"/>
                </a:lnTo>
                <a:lnTo>
                  <a:pt x="135" y="225"/>
                </a:lnTo>
                <a:lnTo>
                  <a:pt x="165" y="242"/>
                </a:lnTo>
                <a:lnTo>
                  <a:pt x="123" y="251"/>
                </a:lnTo>
                <a:lnTo>
                  <a:pt x="57" y="239"/>
                </a:lnTo>
                <a:lnTo>
                  <a:pt x="32" y="242"/>
                </a:lnTo>
                <a:lnTo>
                  <a:pt x="41" y="154"/>
                </a:lnTo>
                <a:lnTo>
                  <a:pt x="1" y="84"/>
                </a:lnTo>
                <a:lnTo>
                  <a:pt x="0" y="6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26" name="Freeform 23"/>
          <p:cNvSpPr>
            <a:spLocks/>
          </p:cNvSpPr>
          <p:nvPr/>
        </p:nvSpPr>
        <p:spPr bwMode="auto">
          <a:xfrm>
            <a:off x="4862513" y="1298575"/>
            <a:ext cx="904875" cy="985838"/>
          </a:xfrm>
          <a:custGeom>
            <a:avLst/>
            <a:gdLst>
              <a:gd name="T0" fmla="*/ 0 w 366"/>
              <a:gd name="T1" fmla="*/ 2147483647 h 412"/>
              <a:gd name="T2" fmla="*/ 2147483647 w 366"/>
              <a:gd name="T3" fmla="*/ 2147483647 h 412"/>
              <a:gd name="T4" fmla="*/ 2147483647 w 366"/>
              <a:gd name="T5" fmla="*/ 0 h 412"/>
              <a:gd name="T6" fmla="*/ 2147483647 w 366"/>
              <a:gd name="T7" fmla="*/ 2147483647 h 412"/>
              <a:gd name="T8" fmla="*/ 2147483647 w 366"/>
              <a:gd name="T9" fmla="*/ 2147483647 h 412"/>
              <a:gd name="T10" fmla="*/ 2147483647 w 366"/>
              <a:gd name="T11" fmla="*/ 2147483647 h 412"/>
              <a:gd name="T12" fmla="*/ 2147483647 w 366"/>
              <a:gd name="T13" fmla="*/ 2147483647 h 412"/>
              <a:gd name="T14" fmla="*/ 2147483647 w 366"/>
              <a:gd name="T15" fmla="*/ 2147483647 h 412"/>
              <a:gd name="T16" fmla="*/ 2147483647 w 366"/>
              <a:gd name="T17" fmla="*/ 2147483647 h 412"/>
              <a:gd name="T18" fmla="*/ 2147483647 w 366"/>
              <a:gd name="T19" fmla="*/ 2147483647 h 412"/>
              <a:gd name="T20" fmla="*/ 2147483647 w 366"/>
              <a:gd name="T21" fmla="*/ 2147483647 h 412"/>
              <a:gd name="T22" fmla="*/ 2147483647 w 366"/>
              <a:gd name="T23" fmla="*/ 2147483647 h 412"/>
              <a:gd name="T24" fmla="*/ 2147483647 w 366"/>
              <a:gd name="T25" fmla="*/ 2147483647 h 412"/>
              <a:gd name="T26" fmla="*/ 2147483647 w 366"/>
              <a:gd name="T27" fmla="*/ 2147483647 h 412"/>
              <a:gd name="T28" fmla="*/ 2147483647 w 366"/>
              <a:gd name="T29" fmla="*/ 2147483647 h 412"/>
              <a:gd name="T30" fmla="*/ 2147483647 w 366"/>
              <a:gd name="T31" fmla="*/ 2147483647 h 412"/>
              <a:gd name="T32" fmla="*/ 2147483647 w 366"/>
              <a:gd name="T33" fmla="*/ 2147483647 h 412"/>
              <a:gd name="T34" fmla="*/ 2147483647 w 366"/>
              <a:gd name="T35" fmla="*/ 2147483647 h 412"/>
              <a:gd name="T36" fmla="*/ 2147483647 w 366"/>
              <a:gd name="T37" fmla="*/ 2147483647 h 412"/>
              <a:gd name="T38" fmla="*/ 2147483647 w 366"/>
              <a:gd name="T39" fmla="*/ 2147483647 h 412"/>
              <a:gd name="T40" fmla="*/ 2147483647 w 366"/>
              <a:gd name="T41" fmla="*/ 2147483647 h 412"/>
              <a:gd name="T42" fmla="*/ 2147483647 w 366"/>
              <a:gd name="T43" fmla="*/ 2147483647 h 412"/>
              <a:gd name="T44" fmla="*/ 2147483647 w 366"/>
              <a:gd name="T45" fmla="*/ 2147483647 h 412"/>
              <a:gd name="T46" fmla="*/ 2147483647 w 366"/>
              <a:gd name="T47" fmla="*/ 2147483647 h 412"/>
              <a:gd name="T48" fmla="*/ 2147483647 w 366"/>
              <a:gd name="T49" fmla="*/ 2147483647 h 412"/>
              <a:gd name="T50" fmla="*/ 2147483647 w 366"/>
              <a:gd name="T51" fmla="*/ 2147483647 h 412"/>
              <a:gd name="T52" fmla="*/ 2147483647 w 366"/>
              <a:gd name="T53" fmla="*/ 2147483647 h 412"/>
              <a:gd name="T54" fmla="*/ 2147483647 w 366"/>
              <a:gd name="T55" fmla="*/ 2147483647 h 412"/>
              <a:gd name="T56" fmla="*/ 2147483647 w 366"/>
              <a:gd name="T57" fmla="*/ 2147483647 h 412"/>
              <a:gd name="T58" fmla="*/ 2147483647 w 366"/>
              <a:gd name="T59" fmla="*/ 2147483647 h 412"/>
              <a:gd name="T60" fmla="*/ 0 w 366"/>
              <a:gd name="T61" fmla="*/ 2147483647 h 41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366"/>
              <a:gd name="T94" fmla="*/ 0 h 412"/>
              <a:gd name="T95" fmla="*/ 366 w 366"/>
              <a:gd name="T96" fmla="*/ 412 h 412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366" h="412">
                <a:moveTo>
                  <a:pt x="0" y="32"/>
                </a:moveTo>
                <a:lnTo>
                  <a:pt x="96" y="32"/>
                </a:lnTo>
                <a:lnTo>
                  <a:pt x="95" y="0"/>
                </a:lnTo>
                <a:lnTo>
                  <a:pt x="116" y="9"/>
                </a:lnTo>
                <a:lnTo>
                  <a:pt x="120" y="34"/>
                </a:lnTo>
                <a:lnTo>
                  <a:pt x="166" y="61"/>
                </a:lnTo>
                <a:lnTo>
                  <a:pt x="180" y="49"/>
                </a:lnTo>
                <a:lnTo>
                  <a:pt x="207" y="49"/>
                </a:lnTo>
                <a:lnTo>
                  <a:pt x="228" y="73"/>
                </a:lnTo>
                <a:lnTo>
                  <a:pt x="242" y="64"/>
                </a:lnTo>
                <a:lnTo>
                  <a:pt x="282" y="74"/>
                </a:lnTo>
                <a:lnTo>
                  <a:pt x="296" y="56"/>
                </a:lnTo>
                <a:lnTo>
                  <a:pt x="321" y="70"/>
                </a:lnTo>
                <a:lnTo>
                  <a:pt x="366" y="68"/>
                </a:lnTo>
                <a:lnTo>
                  <a:pt x="293" y="119"/>
                </a:lnTo>
                <a:lnTo>
                  <a:pt x="257" y="164"/>
                </a:lnTo>
                <a:lnTo>
                  <a:pt x="264" y="229"/>
                </a:lnTo>
                <a:lnTo>
                  <a:pt x="239" y="256"/>
                </a:lnTo>
                <a:lnTo>
                  <a:pt x="249" y="275"/>
                </a:lnTo>
                <a:lnTo>
                  <a:pt x="249" y="323"/>
                </a:lnTo>
                <a:lnTo>
                  <a:pt x="274" y="323"/>
                </a:lnTo>
                <a:lnTo>
                  <a:pt x="311" y="358"/>
                </a:lnTo>
                <a:lnTo>
                  <a:pt x="326" y="400"/>
                </a:lnTo>
                <a:lnTo>
                  <a:pt x="67" y="412"/>
                </a:lnTo>
                <a:lnTo>
                  <a:pt x="68" y="298"/>
                </a:lnTo>
                <a:lnTo>
                  <a:pt x="45" y="273"/>
                </a:lnTo>
                <a:lnTo>
                  <a:pt x="53" y="243"/>
                </a:lnTo>
                <a:lnTo>
                  <a:pt x="61" y="226"/>
                </a:lnTo>
                <a:lnTo>
                  <a:pt x="45" y="147"/>
                </a:lnTo>
                <a:lnTo>
                  <a:pt x="23" y="95"/>
                </a:lnTo>
                <a:lnTo>
                  <a:pt x="0" y="32"/>
                </a:lnTo>
                <a:close/>
              </a:path>
            </a:pathLst>
          </a:custGeom>
          <a:solidFill>
            <a:srgbClr val="00206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27" name="Freeform 24"/>
          <p:cNvSpPr>
            <a:spLocks/>
          </p:cNvSpPr>
          <p:nvPr/>
        </p:nvSpPr>
        <p:spPr bwMode="auto">
          <a:xfrm>
            <a:off x="5448300" y="1638300"/>
            <a:ext cx="687388" cy="779463"/>
          </a:xfrm>
          <a:custGeom>
            <a:avLst/>
            <a:gdLst>
              <a:gd name="T0" fmla="*/ 2147483647 w 278"/>
              <a:gd name="T1" fmla="*/ 2147483647 h 325"/>
              <a:gd name="T2" fmla="*/ 2147483647 w 278"/>
              <a:gd name="T3" fmla="*/ 2147483647 h 325"/>
              <a:gd name="T4" fmla="*/ 2147483647 w 278"/>
              <a:gd name="T5" fmla="*/ 2147483647 h 325"/>
              <a:gd name="T6" fmla="*/ 2147483647 w 278"/>
              <a:gd name="T7" fmla="*/ 0 h 325"/>
              <a:gd name="T8" fmla="*/ 2147483647 w 278"/>
              <a:gd name="T9" fmla="*/ 2147483647 h 325"/>
              <a:gd name="T10" fmla="*/ 2147483647 w 278"/>
              <a:gd name="T11" fmla="*/ 2147483647 h 325"/>
              <a:gd name="T12" fmla="*/ 2147483647 w 278"/>
              <a:gd name="T13" fmla="*/ 2147483647 h 325"/>
              <a:gd name="T14" fmla="*/ 2147483647 w 278"/>
              <a:gd name="T15" fmla="*/ 2147483647 h 325"/>
              <a:gd name="T16" fmla="*/ 2147483647 w 278"/>
              <a:gd name="T17" fmla="*/ 2147483647 h 325"/>
              <a:gd name="T18" fmla="*/ 2147483647 w 278"/>
              <a:gd name="T19" fmla="*/ 2147483647 h 325"/>
              <a:gd name="T20" fmla="*/ 2147483647 w 278"/>
              <a:gd name="T21" fmla="*/ 2147483647 h 325"/>
              <a:gd name="T22" fmla="*/ 2147483647 w 278"/>
              <a:gd name="T23" fmla="*/ 2147483647 h 325"/>
              <a:gd name="T24" fmla="*/ 2147483647 w 278"/>
              <a:gd name="T25" fmla="*/ 2147483647 h 325"/>
              <a:gd name="T26" fmla="*/ 2147483647 w 278"/>
              <a:gd name="T27" fmla="*/ 2147483647 h 325"/>
              <a:gd name="T28" fmla="*/ 2147483647 w 278"/>
              <a:gd name="T29" fmla="*/ 2147483647 h 325"/>
              <a:gd name="T30" fmla="*/ 2147483647 w 278"/>
              <a:gd name="T31" fmla="*/ 2147483647 h 325"/>
              <a:gd name="T32" fmla="*/ 2147483647 w 278"/>
              <a:gd name="T33" fmla="*/ 2147483647 h 325"/>
              <a:gd name="T34" fmla="*/ 2147483647 w 278"/>
              <a:gd name="T35" fmla="*/ 2147483647 h 325"/>
              <a:gd name="T36" fmla="*/ 2147483647 w 278"/>
              <a:gd name="T37" fmla="*/ 2147483647 h 325"/>
              <a:gd name="T38" fmla="*/ 2147483647 w 278"/>
              <a:gd name="T39" fmla="*/ 2147483647 h 325"/>
              <a:gd name="T40" fmla="*/ 2147483647 w 278"/>
              <a:gd name="T41" fmla="*/ 2147483647 h 325"/>
              <a:gd name="T42" fmla="*/ 2147483647 w 278"/>
              <a:gd name="T43" fmla="*/ 2147483647 h 325"/>
              <a:gd name="T44" fmla="*/ 2147483647 w 278"/>
              <a:gd name="T45" fmla="*/ 2147483647 h 325"/>
              <a:gd name="T46" fmla="*/ 2147483647 w 278"/>
              <a:gd name="T47" fmla="*/ 2147483647 h 325"/>
              <a:gd name="T48" fmla="*/ 2147483647 w 278"/>
              <a:gd name="T49" fmla="*/ 2147483647 h 325"/>
              <a:gd name="T50" fmla="*/ 2147483647 w 278"/>
              <a:gd name="T51" fmla="*/ 2147483647 h 325"/>
              <a:gd name="T52" fmla="*/ 2147483647 w 278"/>
              <a:gd name="T53" fmla="*/ 2147483647 h 325"/>
              <a:gd name="T54" fmla="*/ 2147483647 w 278"/>
              <a:gd name="T55" fmla="*/ 2147483647 h 325"/>
              <a:gd name="T56" fmla="*/ 2147483647 w 278"/>
              <a:gd name="T57" fmla="*/ 2147483647 h 325"/>
              <a:gd name="T58" fmla="*/ 2147483647 w 278"/>
              <a:gd name="T59" fmla="*/ 2147483647 h 325"/>
              <a:gd name="T60" fmla="*/ 2147483647 w 278"/>
              <a:gd name="T61" fmla="*/ 2147483647 h 325"/>
              <a:gd name="T62" fmla="*/ 2147483647 w 278"/>
              <a:gd name="T63" fmla="*/ 2147483647 h 325"/>
              <a:gd name="T64" fmla="*/ 2147483647 w 278"/>
              <a:gd name="T65" fmla="*/ 2147483647 h 325"/>
              <a:gd name="T66" fmla="*/ 0 w 278"/>
              <a:gd name="T67" fmla="*/ 2147483647 h 325"/>
              <a:gd name="T68" fmla="*/ 2147483647 w 278"/>
              <a:gd name="T69" fmla="*/ 2147483647 h 325"/>
              <a:gd name="T70" fmla="*/ 2147483647 w 278"/>
              <a:gd name="T71" fmla="*/ 2147483647 h 325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78"/>
              <a:gd name="T109" fmla="*/ 0 h 325"/>
              <a:gd name="T110" fmla="*/ 278 w 278"/>
              <a:gd name="T111" fmla="*/ 325 h 325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78" h="325">
                <a:moveTo>
                  <a:pt x="20" y="22"/>
                </a:moveTo>
                <a:lnTo>
                  <a:pt x="41" y="19"/>
                </a:lnTo>
                <a:lnTo>
                  <a:pt x="60" y="19"/>
                </a:lnTo>
                <a:lnTo>
                  <a:pt x="72" y="0"/>
                </a:lnTo>
                <a:lnTo>
                  <a:pt x="81" y="24"/>
                </a:lnTo>
                <a:lnTo>
                  <a:pt x="111" y="24"/>
                </a:lnTo>
                <a:lnTo>
                  <a:pt x="127" y="46"/>
                </a:lnTo>
                <a:lnTo>
                  <a:pt x="158" y="40"/>
                </a:lnTo>
                <a:lnTo>
                  <a:pt x="179" y="54"/>
                </a:lnTo>
                <a:lnTo>
                  <a:pt x="218" y="64"/>
                </a:lnTo>
                <a:lnTo>
                  <a:pt x="225" y="81"/>
                </a:lnTo>
                <a:lnTo>
                  <a:pt x="245" y="82"/>
                </a:lnTo>
                <a:lnTo>
                  <a:pt x="239" y="99"/>
                </a:lnTo>
                <a:lnTo>
                  <a:pt x="246" y="118"/>
                </a:lnTo>
                <a:lnTo>
                  <a:pt x="233" y="142"/>
                </a:lnTo>
                <a:lnTo>
                  <a:pt x="242" y="147"/>
                </a:lnTo>
                <a:lnTo>
                  <a:pt x="264" y="121"/>
                </a:lnTo>
                <a:lnTo>
                  <a:pt x="263" y="112"/>
                </a:lnTo>
                <a:lnTo>
                  <a:pt x="272" y="108"/>
                </a:lnTo>
                <a:lnTo>
                  <a:pt x="278" y="121"/>
                </a:lnTo>
                <a:lnTo>
                  <a:pt x="261" y="139"/>
                </a:lnTo>
                <a:lnTo>
                  <a:pt x="254" y="180"/>
                </a:lnTo>
                <a:lnTo>
                  <a:pt x="254" y="249"/>
                </a:lnTo>
                <a:lnTo>
                  <a:pt x="264" y="261"/>
                </a:lnTo>
                <a:lnTo>
                  <a:pt x="260" y="304"/>
                </a:lnTo>
                <a:lnTo>
                  <a:pt x="128" y="325"/>
                </a:lnTo>
                <a:lnTo>
                  <a:pt x="95" y="305"/>
                </a:lnTo>
                <a:lnTo>
                  <a:pt x="102" y="279"/>
                </a:lnTo>
                <a:lnTo>
                  <a:pt x="86" y="251"/>
                </a:lnTo>
                <a:lnTo>
                  <a:pt x="72" y="216"/>
                </a:lnTo>
                <a:lnTo>
                  <a:pt x="35" y="181"/>
                </a:lnTo>
                <a:lnTo>
                  <a:pt x="12" y="181"/>
                </a:lnTo>
                <a:lnTo>
                  <a:pt x="12" y="133"/>
                </a:lnTo>
                <a:lnTo>
                  <a:pt x="0" y="115"/>
                </a:lnTo>
                <a:lnTo>
                  <a:pt x="26" y="87"/>
                </a:lnTo>
                <a:lnTo>
                  <a:pt x="20" y="2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28" name="Freeform 25"/>
          <p:cNvSpPr>
            <a:spLocks/>
          </p:cNvSpPr>
          <p:nvPr/>
        </p:nvSpPr>
        <p:spPr bwMode="auto">
          <a:xfrm>
            <a:off x="5013325" y="2252663"/>
            <a:ext cx="800100" cy="503237"/>
          </a:xfrm>
          <a:custGeom>
            <a:avLst/>
            <a:gdLst>
              <a:gd name="T0" fmla="*/ 2147483647 w 323"/>
              <a:gd name="T1" fmla="*/ 2147483647 h 210"/>
              <a:gd name="T2" fmla="*/ 0 w 323"/>
              <a:gd name="T3" fmla="*/ 2147483647 h 210"/>
              <a:gd name="T4" fmla="*/ 2147483647 w 323"/>
              <a:gd name="T5" fmla="*/ 2147483647 h 210"/>
              <a:gd name="T6" fmla="*/ 2147483647 w 323"/>
              <a:gd name="T7" fmla="*/ 2147483647 h 210"/>
              <a:gd name="T8" fmla="*/ 2147483647 w 323"/>
              <a:gd name="T9" fmla="*/ 2147483647 h 210"/>
              <a:gd name="T10" fmla="*/ 2147483647 w 323"/>
              <a:gd name="T11" fmla="*/ 2147483647 h 210"/>
              <a:gd name="T12" fmla="*/ 2147483647 w 323"/>
              <a:gd name="T13" fmla="*/ 2147483647 h 210"/>
              <a:gd name="T14" fmla="*/ 2147483647 w 323"/>
              <a:gd name="T15" fmla="*/ 2147483647 h 210"/>
              <a:gd name="T16" fmla="*/ 2147483647 w 323"/>
              <a:gd name="T17" fmla="*/ 2147483647 h 210"/>
              <a:gd name="T18" fmla="*/ 2147483647 w 323"/>
              <a:gd name="T19" fmla="*/ 2147483647 h 210"/>
              <a:gd name="T20" fmla="*/ 2147483647 w 323"/>
              <a:gd name="T21" fmla="*/ 2147483647 h 210"/>
              <a:gd name="T22" fmla="*/ 2147483647 w 323"/>
              <a:gd name="T23" fmla="*/ 2147483647 h 210"/>
              <a:gd name="T24" fmla="*/ 2147483647 w 323"/>
              <a:gd name="T25" fmla="*/ 2147483647 h 210"/>
              <a:gd name="T26" fmla="*/ 2147483647 w 323"/>
              <a:gd name="T27" fmla="*/ 2147483647 h 210"/>
              <a:gd name="T28" fmla="*/ 2147483647 w 323"/>
              <a:gd name="T29" fmla="*/ 0 h 210"/>
              <a:gd name="T30" fmla="*/ 2147483647 w 323"/>
              <a:gd name="T31" fmla="*/ 2147483647 h 210"/>
              <a:gd name="T32" fmla="*/ 2147483647 w 323"/>
              <a:gd name="T33" fmla="*/ 2147483647 h 210"/>
              <a:gd name="T34" fmla="*/ 2147483647 w 323"/>
              <a:gd name="T35" fmla="*/ 2147483647 h 21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23"/>
              <a:gd name="T55" fmla="*/ 0 h 210"/>
              <a:gd name="T56" fmla="*/ 323 w 323"/>
              <a:gd name="T57" fmla="*/ 210 h 210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23" h="210">
                <a:moveTo>
                  <a:pt x="5" y="11"/>
                </a:moveTo>
                <a:lnTo>
                  <a:pt x="0" y="48"/>
                </a:lnTo>
                <a:lnTo>
                  <a:pt x="7" y="87"/>
                </a:lnTo>
                <a:lnTo>
                  <a:pt x="37" y="167"/>
                </a:lnTo>
                <a:lnTo>
                  <a:pt x="54" y="210"/>
                </a:lnTo>
                <a:lnTo>
                  <a:pt x="244" y="200"/>
                </a:lnTo>
                <a:lnTo>
                  <a:pt x="275" y="210"/>
                </a:lnTo>
                <a:lnTo>
                  <a:pt x="294" y="169"/>
                </a:lnTo>
                <a:lnTo>
                  <a:pt x="287" y="140"/>
                </a:lnTo>
                <a:lnTo>
                  <a:pt x="319" y="134"/>
                </a:lnTo>
                <a:lnTo>
                  <a:pt x="323" y="88"/>
                </a:lnTo>
                <a:lnTo>
                  <a:pt x="304" y="68"/>
                </a:lnTo>
                <a:lnTo>
                  <a:pt x="271" y="48"/>
                </a:lnTo>
                <a:lnTo>
                  <a:pt x="278" y="20"/>
                </a:lnTo>
                <a:lnTo>
                  <a:pt x="264" y="0"/>
                </a:lnTo>
                <a:lnTo>
                  <a:pt x="193" y="3"/>
                </a:lnTo>
                <a:lnTo>
                  <a:pt x="121" y="6"/>
                </a:lnTo>
                <a:lnTo>
                  <a:pt x="5" y="11"/>
                </a:lnTo>
                <a:close/>
              </a:path>
            </a:pathLst>
          </a:custGeom>
          <a:pattFill prst="dashVert">
            <a:fgClr>
              <a:srgbClr val="002447"/>
            </a:fgClr>
            <a:bgClr>
              <a:schemeClr val="bg1"/>
            </a:bgClr>
          </a:patt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grpSp>
        <p:nvGrpSpPr>
          <p:cNvPr id="29" name="Group 26"/>
          <p:cNvGrpSpPr>
            <a:grpSpLocks/>
          </p:cNvGrpSpPr>
          <p:nvPr/>
        </p:nvGrpSpPr>
        <p:grpSpPr bwMode="auto">
          <a:xfrm>
            <a:off x="5719763" y="1528763"/>
            <a:ext cx="1041400" cy="912812"/>
            <a:chOff x="3195" y="1012"/>
            <a:chExt cx="546" cy="497"/>
          </a:xfrm>
          <a:noFill/>
        </p:grpSpPr>
        <p:sp>
          <p:nvSpPr>
            <p:cNvPr id="30" name="Freeform 27"/>
            <p:cNvSpPr>
              <a:spLocks/>
            </p:cNvSpPr>
            <p:nvPr/>
          </p:nvSpPr>
          <p:spPr bwMode="auto">
            <a:xfrm>
              <a:off x="3195" y="1012"/>
              <a:ext cx="388" cy="168"/>
            </a:xfrm>
            <a:custGeom>
              <a:avLst/>
              <a:gdLst>
                <a:gd name="T0" fmla="*/ 0 w 299"/>
                <a:gd name="T1" fmla="*/ 1287 h 129"/>
                <a:gd name="T2" fmla="*/ 1183 w 299"/>
                <a:gd name="T3" fmla="*/ 0 h 129"/>
                <a:gd name="T4" fmla="*/ 955 w 299"/>
                <a:gd name="T5" fmla="*/ 531 h 129"/>
                <a:gd name="T6" fmla="*/ 1125 w 299"/>
                <a:gd name="T7" fmla="*/ 692 h 129"/>
                <a:gd name="T8" fmla="*/ 1495 w 299"/>
                <a:gd name="T9" fmla="*/ 468 h 129"/>
                <a:gd name="T10" fmla="*/ 2307 w 299"/>
                <a:gd name="T11" fmla="*/ 793 h 129"/>
                <a:gd name="T12" fmla="*/ 2649 w 299"/>
                <a:gd name="T13" fmla="*/ 531 h 129"/>
                <a:gd name="T14" fmla="*/ 3735 w 299"/>
                <a:gd name="T15" fmla="*/ 382 h 129"/>
                <a:gd name="T16" fmla="*/ 3953 w 299"/>
                <a:gd name="T17" fmla="*/ 711 h 129"/>
                <a:gd name="T18" fmla="*/ 4374 w 299"/>
                <a:gd name="T19" fmla="*/ 647 h 129"/>
                <a:gd name="T20" fmla="*/ 5192 w 299"/>
                <a:gd name="T21" fmla="*/ 987 h 129"/>
                <a:gd name="T22" fmla="*/ 5248 w 299"/>
                <a:gd name="T23" fmla="*/ 1255 h 129"/>
                <a:gd name="T24" fmla="*/ 4352 w 299"/>
                <a:gd name="T25" fmla="*/ 1453 h 129"/>
                <a:gd name="T26" fmla="*/ 4095 w 299"/>
                <a:gd name="T27" fmla="*/ 1287 h 129"/>
                <a:gd name="T28" fmla="*/ 3643 w 299"/>
                <a:gd name="T29" fmla="*/ 1345 h 129"/>
                <a:gd name="T30" fmla="*/ 3112 w 299"/>
                <a:gd name="T31" fmla="*/ 1676 h 129"/>
                <a:gd name="T32" fmla="*/ 2869 w 299"/>
                <a:gd name="T33" fmla="*/ 1705 h 129"/>
                <a:gd name="T34" fmla="*/ 2667 w 299"/>
                <a:gd name="T35" fmla="*/ 1453 h 129"/>
                <a:gd name="T36" fmla="*/ 2372 w 299"/>
                <a:gd name="T37" fmla="*/ 2344 h 129"/>
                <a:gd name="T38" fmla="*/ 2041 w 299"/>
                <a:gd name="T39" fmla="*/ 2357 h 129"/>
                <a:gd name="T40" fmla="*/ 1895 w 299"/>
                <a:gd name="T41" fmla="*/ 1999 h 129"/>
                <a:gd name="T42" fmla="*/ 1189 w 299"/>
                <a:gd name="T43" fmla="*/ 1856 h 129"/>
                <a:gd name="T44" fmla="*/ 867 w 299"/>
                <a:gd name="T45" fmla="*/ 1581 h 129"/>
                <a:gd name="T46" fmla="*/ 276 w 299"/>
                <a:gd name="T47" fmla="*/ 1676 h 129"/>
                <a:gd name="T48" fmla="*/ 0 w 299"/>
                <a:gd name="T49" fmla="*/ 1287 h 12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99"/>
                <a:gd name="T76" fmla="*/ 0 h 129"/>
                <a:gd name="T77" fmla="*/ 299 w 299"/>
                <a:gd name="T78" fmla="*/ 129 h 12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99" h="129">
                  <a:moveTo>
                    <a:pt x="0" y="71"/>
                  </a:moveTo>
                  <a:lnTo>
                    <a:pt x="67" y="0"/>
                  </a:lnTo>
                  <a:lnTo>
                    <a:pt x="55" y="29"/>
                  </a:lnTo>
                  <a:lnTo>
                    <a:pt x="64" y="38"/>
                  </a:lnTo>
                  <a:lnTo>
                    <a:pt x="85" y="26"/>
                  </a:lnTo>
                  <a:lnTo>
                    <a:pt x="131" y="44"/>
                  </a:lnTo>
                  <a:lnTo>
                    <a:pt x="151" y="29"/>
                  </a:lnTo>
                  <a:lnTo>
                    <a:pt x="213" y="21"/>
                  </a:lnTo>
                  <a:lnTo>
                    <a:pt x="225" y="39"/>
                  </a:lnTo>
                  <a:lnTo>
                    <a:pt x="249" y="35"/>
                  </a:lnTo>
                  <a:lnTo>
                    <a:pt x="296" y="54"/>
                  </a:lnTo>
                  <a:lnTo>
                    <a:pt x="299" y="68"/>
                  </a:lnTo>
                  <a:lnTo>
                    <a:pt x="248" y="80"/>
                  </a:lnTo>
                  <a:lnTo>
                    <a:pt x="233" y="71"/>
                  </a:lnTo>
                  <a:lnTo>
                    <a:pt x="207" y="74"/>
                  </a:lnTo>
                  <a:lnTo>
                    <a:pt x="177" y="92"/>
                  </a:lnTo>
                  <a:lnTo>
                    <a:pt x="163" y="93"/>
                  </a:lnTo>
                  <a:lnTo>
                    <a:pt x="152" y="80"/>
                  </a:lnTo>
                  <a:lnTo>
                    <a:pt x="135" y="128"/>
                  </a:lnTo>
                  <a:lnTo>
                    <a:pt x="116" y="129"/>
                  </a:lnTo>
                  <a:lnTo>
                    <a:pt x="108" y="110"/>
                  </a:lnTo>
                  <a:lnTo>
                    <a:pt x="68" y="101"/>
                  </a:lnTo>
                  <a:lnTo>
                    <a:pt x="49" y="87"/>
                  </a:lnTo>
                  <a:lnTo>
                    <a:pt x="16" y="92"/>
                  </a:lnTo>
                  <a:lnTo>
                    <a:pt x="0" y="71"/>
                  </a:lnTo>
                  <a:close/>
                </a:path>
              </a:pathLst>
            </a:custGeom>
            <a:pattFill prst="dashVert">
              <a:fgClr>
                <a:srgbClr val="002447"/>
              </a:fgClr>
              <a:bgClr>
                <a:schemeClr val="bg1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latin typeface="Calibri" panose="020F0502020204030204" pitchFamily="34" charset="0"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31" name="Freeform 28"/>
            <p:cNvSpPr>
              <a:spLocks/>
            </p:cNvSpPr>
            <p:nvPr/>
          </p:nvSpPr>
          <p:spPr bwMode="auto">
            <a:xfrm>
              <a:off x="3464" y="1131"/>
              <a:ext cx="277" cy="378"/>
            </a:xfrm>
            <a:custGeom>
              <a:avLst/>
              <a:gdLst>
                <a:gd name="T0" fmla="*/ 928 w 214"/>
                <a:gd name="T1" fmla="*/ 225 h 290"/>
                <a:gd name="T2" fmla="*/ 1069 w 214"/>
                <a:gd name="T3" fmla="*/ 549 h 290"/>
                <a:gd name="T4" fmla="*/ 803 w 214"/>
                <a:gd name="T5" fmla="*/ 749 h 290"/>
                <a:gd name="T6" fmla="*/ 801 w 214"/>
                <a:gd name="T7" fmla="*/ 1599 h 290"/>
                <a:gd name="T8" fmla="*/ 642 w 214"/>
                <a:gd name="T9" fmla="*/ 1038 h 290"/>
                <a:gd name="T10" fmla="*/ 126 w 214"/>
                <a:gd name="T11" fmla="*/ 1585 h 290"/>
                <a:gd name="T12" fmla="*/ 0 w 214"/>
                <a:gd name="T13" fmla="*/ 3114 h 290"/>
                <a:gd name="T14" fmla="*/ 348 w 214"/>
                <a:gd name="T15" fmla="*/ 3876 h 290"/>
                <a:gd name="T16" fmla="*/ 370 w 214"/>
                <a:gd name="T17" fmla="*/ 4254 h 290"/>
                <a:gd name="T18" fmla="*/ 397 w 214"/>
                <a:gd name="T19" fmla="*/ 4575 h 290"/>
                <a:gd name="T20" fmla="*/ 370 w 214"/>
                <a:gd name="T21" fmla="*/ 4861 h 290"/>
                <a:gd name="T22" fmla="*/ 307 w 214"/>
                <a:gd name="T23" fmla="*/ 5355 h 290"/>
                <a:gd name="T24" fmla="*/ 1741 w 214"/>
                <a:gd name="T25" fmla="*/ 5253 h 290"/>
                <a:gd name="T26" fmla="*/ 3641 w 214"/>
                <a:gd name="T27" fmla="*/ 5073 h 290"/>
                <a:gd name="T28" fmla="*/ 3306 w 214"/>
                <a:gd name="T29" fmla="*/ 4974 h 290"/>
                <a:gd name="T30" fmla="*/ 3109 w 214"/>
                <a:gd name="T31" fmla="*/ 4685 h 290"/>
                <a:gd name="T32" fmla="*/ 3404 w 214"/>
                <a:gd name="T33" fmla="*/ 4443 h 290"/>
                <a:gd name="T34" fmla="*/ 3404 w 214"/>
                <a:gd name="T35" fmla="*/ 4150 h 290"/>
                <a:gd name="T36" fmla="*/ 3262 w 214"/>
                <a:gd name="T37" fmla="*/ 3892 h 290"/>
                <a:gd name="T38" fmla="*/ 3404 w 214"/>
                <a:gd name="T39" fmla="*/ 3716 h 290"/>
                <a:gd name="T40" fmla="*/ 3663 w 214"/>
                <a:gd name="T41" fmla="*/ 3729 h 290"/>
                <a:gd name="T42" fmla="*/ 3604 w 214"/>
                <a:gd name="T43" fmla="*/ 2986 h 290"/>
                <a:gd name="T44" fmla="*/ 3535 w 214"/>
                <a:gd name="T45" fmla="*/ 2552 h 290"/>
                <a:gd name="T46" fmla="*/ 3373 w 214"/>
                <a:gd name="T47" fmla="*/ 2269 h 290"/>
                <a:gd name="T48" fmla="*/ 3232 w 214"/>
                <a:gd name="T49" fmla="*/ 2109 h 290"/>
                <a:gd name="T50" fmla="*/ 3000 w 214"/>
                <a:gd name="T51" fmla="*/ 2049 h 290"/>
                <a:gd name="T52" fmla="*/ 2776 w 214"/>
                <a:gd name="T53" fmla="*/ 2049 h 290"/>
                <a:gd name="T54" fmla="*/ 2540 w 214"/>
                <a:gd name="T55" fmla="*/ 2389 h 290"/>
                <a:gd name="T56" fmla="*/ 2380 w 214"/>
                <a:gd name="T57" fmla="*/ 2504 h 290"/>
                <a:gd name="T58" fmla="*/ 2273 w 214"/>
                <a:gd name="T59" fmla="*/ 2552 h 290"/>
                <a:gd name="T60" fmla="*/ 2151 w 214"/>
                <a:gd name="T61" fmla="*/ 2482 h 290"/>
                <a:gd name="T62" fmla="*/ 2115 w 214"/>
                <a:gd name="T63" fmla="*/ 2328 h 290"/>
                <a:gd name="T64" fmla="*/ 2151 w 214"/>
                <a:gd name="T65" fmla="*/ 2208 h 290"/>
                <a:gd name="T66" fmla="*/ 2254 w 214"/>
                <a:gd name="T67" fmla="*/ 2109 h 290"/>
                <a:gd name="T68" fmla="*/ 2362 w 214"/>
                <a:gd name="T69" fmla="*/ 2049 h 290"/>
                <a:gd name="T70" fmla="*/ 2459 w 214"/>
                <a:gd name="T71" fmla="*/ 2016 h 290"/>
                <a:gd name="T72" fmla="*/ 2459 w 214"/>
                <a:gd name="T73" fmla="*/ 1820 h 290"/>
                <a:gd name="T74" fmla="*/ 2731 w 214"/>
                <a:gd name="T75" fmla="*/ 1599 h 290"/>
                <a:gd name="T76" fmla="*/ 2459 w 214"/>
                <a:gd name="T77" fmla="*/ 903 h 290"/>
                <a:gd name="T78" fmla="*/ 2459 w 214"/>
                <a:gd name="T79" fmla="*/ 570 h 290"/>
                <a:gd name="T80" fmla="*/ 1984 w 214"/>
                <a:gd name="T81" fmla="*/ 437 h 290"/>
                <a:gd name="T82" fmla="*/ 1342 w 214"/>
                <a:gd name="T83" fmla="*/ 0 h 290"/>
                <a:gd name="T84" fmla="*/ 928 w 214"/>
                <a:gd name="T85" fmla="*/ 225 h 29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14"/>
                <a:gd name="T130" fmla="*/ 0 h 290"/>
                <a:gd name="T131" fmla="*/ 214 w 214"/>
                <a:gd name="T132" fmla="*/ 290 h 290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14" h="290">
                  <a:moveTo>
                    <a:pt x="54" y="12"/>
                  </a:moveTo>
                  <a:lnTo>
                    <a:pt x="62" y="30"/>
                  </a:lnTo>
                  <a:lnTo>
                    <a:pt x="47" y="41"/>
                  </a:lnTo>
                  <a:lnTo>
                    <a:pt x="46" y="87"/>
                  </a:lnTo>
                  <a:lnTo>
                    <a:pt x="38" y="57"/>
                  </a:lnTo>
                  <a:lnTo>
                    <a:pt x="7" y="86"/>
                  </a:lnTo>
                  <a:lnTo>
                    <a:pt x="0" y="169"/>
                  </a:lnTo>
                  <a:lnTo>
                    <a:pt x="20" y="210"/>
                  </a:lnTo>
                  <a:lnTo>
                    <a:pt x="22" y="231"/>
                  </a:lnTo>
                  <a:lnTo>
                    <a:pt x="23" y="248"/>
                  </a:lnTo>
                  <a:lnTo>
                    <a:pt x="22" y="263"/>
                  </a:lnTo>
                  <a:lnTo>
                    <a:pt x="18" y="290"/>
                  </a:lnTo>
                  <a:lnTo>
                    <a:pt x="102" y="285"/>
                  </a:lnTo>
                  <a:lnTo>
                    <a:pt x="213" y="275"/>
                  </a:lnTo>
                  <a:lnTo>
                    <a:pt x="193" y="269"/>
                  </a:lnTo>
                  <a:lnTo>
                    <a:pt x="182" y="254"/>
                  </a:lnTo>
                  <a:lnTo>
                    <a:pt x="199" y="241"/>
                  </a:lnTo>
                  <a:lnTo>
                    <a:pt x="199" y="225"/>
                  </a:lnTo>
                  <a:lnTo>
                    <a:pt x="191" y="211"/>
                  </a:lnTo>
                  <a:lnTo>
                    <a:pt x="199" y="201"/>
                  </a:lnTo>
                  <a:lnTo>
                    <a:pt x="214" y="202"/>
                  </a:lnTo>
                  <a:lnTo>
                    <a:pt x="211" y="162"/>
                  </a:lnTo>
                  <a:lnTo>
                    <a:pt x="207" y="138"/>
                  </a:lnTo>
                  <a:lnTo>
                    <a:pt x="198" y="123"/>
                  </a:lnTo>
                  <a:lnTo>
                    <a:pt x="189" y="114"/>
                  </a:lnTo>
                  <a:lnTo>
                    <a:pt x="175" y="111"/>
                  </a:lnTo>
                  <a:lnTo>
                    <a:pt x="162" y="111"/>
                  </a:lnTo>
                  <a:lnTo>
                    <a:pt x="148" y="130"/>
                  </a:lnTo>
                  <a:lnTo>
                    <a:pt x="139" y="136"/>
                  </a:lnTo>
                  <a:lnTo>
                    <a:pt x="133" y="138"/>
                  </a:lnTo>
                  <a:lnTo>
                    <a:pt x="126" y="135"/>
                  </a:lnTo>
                  <a:lnTo>
                    <a:pt x="124" y="126"/>
                  </a:lnTo>
                  <a:lnTo>
                    <a:pt x="126" y="120"/>
                  </a:lnTo>
                  <a:lnTo>
                    <a:pt x="132" y="114"/>
                  </a:lnTo>
                  <a:lnTo>
                    <a:pt x="138" y="111"/>
                  </a:lnTo>
                  <a:lnTo>
                    <a:pt x="144" y="110"/>
                  </a:lnTo>
                  <a:lnTo>
                    <a:pt x="144" y="99"/>
                  </a:lnTo>
                  <a:lnTo>
                    <a:pt x="160" y="87"/>
                  </a:lnTo>
                  <a:lnTo>
                    <a:pt x="144" y="49"/>
                  </a:lnTo>
                  <a:lnTo>
                    <a:pt x="144" y="31"/>
                  </a:lnTo>
                  <a:lnTo>
                    <a:pt x="117" y="24"/>
                  </a:lnTo>
                  <a:lnTo>
                    <a:pt x="78" y="0"/>
                  </a:lnTo>
                  <a:lnTo>
                    <a:pt x="54" y="12"/>
                  </a:lnTo>
                  <a:close/>
                </a:path>
              </a:pathLst>
            </a:custGeom>
            <a:pattFill prst="dashVert">
              <a:fgClr>
                <a:srgbClr val="002447"/>
              </a:fgClr>
              <a:bgClr>
                <a:schemeClr val="bg1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latin typeface="Calibri" panose="020F0502020204030204" pitchFamily="34" charset="0"/>
                <a:ea typeface="ＭＳ Ｐゴシック" pitchFamily="34" charset="-128"/>
                <a:cs typeface="Arial"/>
              </a:endParaRPr>
            </a:p>
          </p:txBody>
        </p:sp>
      </p:grpSp>
      <p:sp>
        <p:nvSpPr>
          <p:cNvPr id="32" name="Freeform 29"/>
          <p:cNvSpPr>
            <a:spLocks/>
          </p:cNvSpPr>
          <p:nvPr/>
        </p:nvSpPr>
        <p:spPr bwMode="auto">
          <a:xfrm>
            <a:off x="5654675" y="2362200"/>
            <a:ext cx="573088" cy="917575"/>
          </a:xfrm>
          <a:custGeom>
            <a:avLst/>
            <a:gdLst>
              <a:gd name="T0" fmla="*/ 2147483647 w 232"/>
              <a:gd name="T1" fmla="*/ 2147483647 h 383"/>
              <a:gd name="T2" fmla="*/ 2147483647 w 232"/>
              <a:gd name="T3" fmla="*/ 0 h 383"/>
              <a:gd name="T4" fmla="*/ 2147483647 w 232"/>
              <a:gd name="T5" fmla="*/ 2147483647 h 383"/>
              <a:gd name="T6" fmla="*/ 2147483647 w 232"/>
              <a:gd name="T7" fmla="*/ 2147483647 h 383"/>
              <a:gd name="T8" fmla="*/ 2147483647 w 232"/>
              <a:gd name="T9" fmla="*/ 2147483647 h 383"/>
              <a:gd name="T10" fmla="*/ 2147483647 w 232"/>
              <a:gd name="T11" fmla="*/ 2147483647 h 383"/>
              <a:gd name="T12" fmla="*/ 2147483647 w 232"/>
              <a:gd name="T13" fmla="*/ 2147483647 h 383"/>
              <a:gd name="T14" fmla="*/ 2147483647 w 232"/>
              <a:gd name="T15" fmla="*/ 2147483647 h 383"/>
              <a:gd name="T16" fmla="*/ 2147483647 w 232"/>
              <a:gd name="T17" fmla="*/ 2147483647 h 383"/>
              <a:gd name="T18" fmla="*/ 2147483647 w 232"/>
              <a:gd name="T19" fmla="*/ 2147483647 h 383"/>
              <a:gd name="T20" fmla="*/ 2147483647 w 232"/>
              <a:gd name="T21" fmla="*/ 2147483647 h 383"/>
              <a:gd name="T22" fmla="*/ 2147483647 w 232"/>
              <a:gd name="T23" fmla="*/ 2147483647 h 383"/>
              <a:gd name="T24" fmla="*/ 2147483647 w 232"/>
              <a:gd name="T25" fmla="*/ 2147483647 h 383"/>
              <a:gd name="T26" fmla="*/ 2147483647 w 232"/>
              <a:gd name="T27" fmla="*/ 2147483647 h 383"/>
              <a:gd name="T28" fmla="*/ 2147483647 w 232"/>
              <a:gd name="T29" fmla="*/ 2147483647 h 383"/>
              <a:gd name="T30" fmla="*/ 2147483647 w 232"/>
              <a:gd name="T31" fmla="*/ 2147483647 h 383"/>
              <a:gd name="T32" fmla="*/ 2147483647 w 232"/>
              <a:gd name="T33" fmla="*/ 2147483647 h 383"/>
              <a:gd name="T34" fmla="*/ 0 w 232"/>
              <a:gd name="T35" fmla="*/ 2147483647 h 383"/>
              <a:gd name="T36" fmla="*/ 2147483647 w 232"/>
              <a:gd name="T37" fmla="*/ 2147483647 h 383"/>
              <a:gd name="T38" fmla="*/ 2147483647 w 232"/>
              <a:gd name="T39" fmla="*/ 2147483647 h 383"/>
              <a:gd name="T40" fmla="*/ 2147483647 w 232"/>
              <a:gd name="T41" fmla="*/ 2147483647 h 383"/>
              <a:gd name="T42" fmla="*/ 2147483647 w 232"/>
              <a:gd name="T43" fmla="*/ 2147483647 h 383"/>
              <a:gd name="T44" fmla="*/ 2147483647 w 232"/>
              <a:gd name="T45" fmla="*/ 2147483647 h 383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232"/>
              <a:gd name="T70" fmla="*/ 0 h 383"/>
              <a:gd name="T71" fmla="*/ 232 w 232"/>
              <a:gd name="T72" fmla="*/ 383 h 383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232" h="383">
                <a:moveTo>
                  <a:pt x="43" y="22"/>
                </a:moveTo>
                <a:lnTo>
                  <a:pt x="176" y="0"/>
                </a:lnTo>
                <a:lnTo>
                  <a:pt x="197" y="47"/>
                </a:lnTo>
                <a:lnTo>
                  <a:pt x="224" y="243"/>
                </a:lnTo>
                <a:lnTo>
                  <a:pt x="232" y="269"/>
                </a:lnTo>
                <a:lnTo>
                  <a:pt x="211" y="321"/>
                </a:lnTo>
                <a:lnTo>
                  <a:pt x="211" y="357"/>
                </a:lnTo>
                <a:lnTo>
                  <a:pt x="187" y="353"/>
                </a:lnTo>
                <a:lnTo>
                  <a:pt x="188" y="383"/>
                </a:lnTo>
                <a:lnTo>
                  <a:pt x="163" y="371"/>
                </a:lnTo>
                <a:lnTo>
                  <a:pt x="150" y="375"/>
                </a:lnTo>
                <a:lnTo>
                  <a:pt x="131" y="372"/>
                </a:lnTo>
                <a:lnTo>
                  <a:pt x="117" y="326"/>
                </a:lnTo>
                <a:lnTo>
                  <a:pt x="90" y="312"/>
                </a:lnTo>
                <a:lnTo>
                  <a:pt x="90" y="263"/>
                </a:lnTo>
                <a:lnTo>
                  <a:pt x="63" y="269"/>
                </a:lnTo>
                <a:lnTo>
                  <a:pt x="48" y="233"/>
                </a:lnTo>
                <a:lnTo>
                  <a:pt x="0" y="191"/>
                </a:lnTo>
                <a:lnTo>
                  <a:pt x="35" y="125"/>
                </a:lnTo>
                <a:lnTo>
                  <a:pt x="25" y="94"/>
                </a:lnTo>
                <a:lnTo>
                  <a:pt x="60" y="88"/>
                </a:lnTo>
                <a:lnTo>
                  <a:pt x="63" y="45"/>
                </a:lnTo>
                <a:lnTo>
                  <a:pt x="43" y="22"/>
                </a:lnTo>
                <a:close/>
              </a:path>
            </a:pathLst>
          </a:custGeom>
          <a:solidFill>
            <a:srgbClr val="00206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33" name="Freeform 30"/>
          <p:cNvSpPr>
            <a:spLocks/>
          </p:cNvSpPr>
          <p:nvPr/>
        </p:nvSpPr>
        <p:spPr bwMode="auto">
          <a:xfrm>
            <a:off x="5145088" y="2732088"/>
            <a:ext cx="909637" cy="728662"/>
          </a:xfrm>
          <a:custGeom>
            <a:avLst/>
            <a:gdLst>
              <a:gd name="T0" fmla="*/ 0 w 368"/>
              <a:gd name="T1" fmla="*/ 2147483647 h 303"/>
              <a:gd name="T2" fmla="*/ 2147483647 w 368"/>
              <a:gd name="T3" fmla="*/ 0 h 303"/>
              <a:gd name="T4" fmla="*/ 2147483647 w 368"/>
              <a:gd name="T5" fmla="*/ 0 h 303"/>
              <a:gd name="T6" fmla="*/ 2147483647 w 368"/>
              <a:gd name="T7" fmla="*/ 2147483647 h 303"/>
              <a:gd name="T8" fmla="*/ 2147483647 w 368"/>
              <a:gd name="T9" fmla="*/ 2147483647 h 303"/>
              <a:gd name="T10" fmla="*/ 2147483647 w 368"/>
              <a:gd name="T11" fmla="*/ 2147483647 h 303"/>
              <a:gd name="T12" fmla="*/ 2147483647 w 368"/>
              <a:gd name="T13" fmla="*/ 2147483647 h 303"/>
              <a:gd name="T14" fmla="*/ 2147483647 w 368"/>
              <a:gd name="T15" fmla="*/ 2147483647 h 303"/>
              <a:gd name="T16" fmla="*/ 2147483647 w 368"/>
              <a:gd name="T17" fmla="*/ 2147483647 h 303"/>
              <a:gd name="T18" fmla="*/ 2147483647 w 368"/>
              <a:gd name="T19" fmla="*/ 2147483647 h 303"/>
              <a:gd name="T20" fmla="*/ 2147483647 w 368"/>
              <a:gd name="T21" fmla="*/ 2147483647 h 303"/>
              <a:gd name="T22" fmla="*/ 2147483647 w 368"/>
              <a:gd name="T23" fmla="*/ 2147483647 h 303"/>
              <a:gd name="T24" fmla="*/ 2147483647 w 368"/>
              <a:gd name="T25" fmla="*/ 2147483647 h 303"/>
              <a:gd name="T26" fmla="*/ 2147483647 w 368"/>
              <a:gd name="T27" fmla="*/ 2147483647 h 303"/>
              <a:gd name="T28" fmla="*/ 2147483647 w 368"/>
              <a:gd name="T29" fmla="*/ 2147483647 h 303"/>
              <a:gd name="T30" fmla="*/ 2147483647 w 368"/>
              <a:gd name="T31" fmla="*/ 2147483647 h 303"/>
              <a:gd name="T32" fmla="*/ 2147483647 w 368"/>
              <a:gd name="T33" fmla="*/ 2147483647 h 303"/>
              <a:gd name="T34" fmla="*/ 2147483647 w 368"/>
              <a:gd name="T35" fmla="*/ 2147483647 h 303"/>
              <a:gd name="T36" fmla="*/ 2147483647 w 368"/>
              <a:gd name="T37" fmla="*/ 2147483647 h 303"/>
              <a:gd name="T38" fmla="*/ 2147483647 w 368"/>
              <a:gd name="T39" fmla="*/ 2147483647 h 303"/>
              <a:gd name="T40" fmla="*/ 2147483647 w 368"/>
              <a:gd name="T41" fmla="*/ 2147483647 h 303"/>
              <a:gd name="T42" fmla="*/ 2147483647 w 368"/>
              <a:gd name="T43" fmla="*/ 2147483647 h 303"/>
              <a:gd name="T44" fmla="*/ 2147483647 w 368"/>
              <a:gd name="T45" fmla="*/ 2147483647 h 303"/>
              <a:gd name="T46" fmla="*/ 2147483647 w 368"/>
              <a:gd name="T47" fmla="*/ 2147483647 h 303"/>
              <a:gd name="T48" fmla="*/ 2147483647 w 368"/>
              <a:gd name="T49" fmla="*/ 2147483647 h 303"/>
              <a:gd name="T50" fmla="*/ 0 w 368"/>
              <a:gd name="T51" fmla="*/ 2147483647 h 303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368"/>
              <a:gd name="T79" fmla="*/ 0 h 303"/>
              <a:gd name="T80" fmla="*/ 368 w 368"/>
              <a:gd name="T81" fmla="*/ 303 h 303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368" h="303">
                <a:moveTo>
                  <a:pt x="0" y="10"/>
                </a:moveTo>
                <a:lnTo>
                  <a:pt x="161" y="0"/>
                </a:lnTo>
                <a:lnTo>
                  <a:pt x="195" y="0"/>
                </a:lnTo>
                <a:lnTo>
                  <a:pt x="221" y="9"/>
                </a:lnTo>
                <a:lnTo>
                  <a:pt x="207" y="35"/>
                </a:lnTo>
                <a:lnTo>
                  <a:pt x="254" y="78"/>
                </a:lnTo>
                <a:lnTo>
                  <a:pt x="269" y="114"/>
                </a:lnTo>
                <a:lnTo>
                  <a:pt x="297" y="105"/>
                </a:lnTo>
                <a:lnTo>
                  <a:pt x="296" y="156"/>
                </a:lnTo>
                <a:lnTo>
                  <a:pt x="324" y="171"/>
                </a:lnTo>
                <a:lnTo>
                  <a:pt x="337" y="216"/>
                </a:lnTo>
                <a:lnTo>
                  <a:pt x="357" y="220"/>
                </a:lnTo>
                <a:lnTo>
                  <a:pt x="368" y="239"/>
                </a:lnTo>
                <a:lnTo>
                  <a:pt x="343" y="265"/>
                </a:lnTo>
                <a:lnTo>
                  <a:pt x="335" y="295"/>
                </a:lnTo>
                <a:lnTo>
                  <a:pt x="300" y="303"/>
                </a:lnTo>
                <a:lnTo>
                  <a:pt x="309" y="270"/>
                </a:lnTo>
                <a:lnTo>
                  <a:pt x="171" y="282"/>
                </a:lnTo>
                <a:lnTo>
                  <a:pt x="72" y="294"/>
                </a:lnTo>
                <a:lnTo>
                  <a:pt x="66" y="262"/>
                </a:lnTo>
                <a:lnTo>
                  <a:pt x="59" y="165"/>
                </a:lnTo>
                <a:lnTo>
                  <a:pt x="58" y="112"/>
                </a:lnTo>
                <a:lnTo>
                  <a:pt x="25" y="88"/>
                </a:lnTo>
                <a:lnTo>
                  <a:pt x="37" y="66"/>
                </a:lnTo>
                <a:lnTo>
                  <a:pt x="21" y="54"/>
                </a:lnTo>
                <a:lnTo>
                  <a:pt x="0" y="1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34" name="Freeform 31"/>
          <p:cNvSpPr>
            <a:spLocks/>
          </p:cNvSpPr>
          <p:nvPr/>
        </p:nvSpPr>
        <p:spPr bwMode="auto">
          <a:xfrm>
            <a:off x="6142038" y="2425700"/>
            <a:ext cx="444500" cy="711200"/>
          </a:xfrm>
          <a:custGeom>
            <a:avLst/>
            <a:gdLst>
              <a:gd name="T0" fmla="*/ 0 w 180"/>
              <a:gd name="T1" fmla="*/ 2147483647 h 296"/>
              <a:gd name="T2" fmla="*/ 2147483647 w 180"/>
              <a:gd name="T3" fmla="*/ 2147483647 h 296"/>
              <a:gd name="T4" fmla="*/ 2147483647 w 180"/>
              <a:gd name="T5" fmla="*/ 2147483647 h 296"/>
              <a:gd name="T6" fmla="*/ 2147483647 w 180"/>
              <a:gd name="T7" fmla="*/ 2147483647 h 296"/>
              <a:gd name="T8" fmla="*/ 2147483647 w 180"/>
              <a:gd name="T9" fmla="*/ 2147483647 h 296"/>
              <a:gd name="T10" fmla="*/ 2147483647 w 180"/>
              <a:gd name="T11" fmla="*/ 0 h 296"/>
              <a:gd name="T12" fmla="*/ 2147483647 w 180"/>
              <a:gd name="T13" fmla="*/ 2147483647 h 296"/>
              <a:gd name="T14" fmla="*/ 2147483647 w 180"/>
              <a:gd name="T15" fmla="*/ 2147483647 h 296"/>
              <a:gd name="T16" fmla="*/ 2147483647 w 180"/>
              <a:gd name="T17" fmla="*/ 2147483647 h 296"/>
              <a:gd name="T18" fmla="*/ 2147483647 w 180"/>
              <a:gd name="T19" fmla="*/ 2147483647 h 296"/>
              <a:gd name="T20" fmla="*/ 2147483647 w 180"/>
              <a:gd name="T21" fmla="*/ 2147483647 h 296"/>
              <a:gd name="T22" fmla="*/ 2147483647 w 180"/>
              <a:gd name="T23" fmla="*/ 2147483647 h 296"/>
              <a:gd name="T24" fmla="*/ 2147483647 w 180"/>
              <a:gd name="T25" fmla="*/ 2147483647 h 296"/>
              <a:gd name="T26" fmla="*/ 2147483647 w 180"/>
              <a:gd name="T27" fmla="*/ 2147483647 h 296"/>
              <a:gd name="T28" fmla="*/ 2147483647 w 180"/>
              <a:gd name="T29" fmla="*/ 2147483647 h 296"/>
              <a:gd name="T30" fmla="*/ 0 w 180"/>
              <a:gd name="T31" fmla="*/ 2147483647 h 29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80"/>
              <a:gd name="T49" fmla="*/ 0 h 296"/>
              <a:gd name="T50" fmla="*/ 180 w 180"/>
              <a:gd name="T51" fmla="*/ 296 h 29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80" h="296">
                <a:moveTo>
                  <a:pt x="0" y="21"/>
                </a:moveTo>
                <a:lnTo>
                  <a:pt x="21" y="32"/>
                </a:lnTo>
                <a:lnTo>
                  <a:pt x="41" y="30"/>
                </a:lnTo>
                <a:lnTo>
                  <a:pt x="48" y="24"/>
                </a:lnTo>
                <a:lnTo>
                  <a:pt x="53" y="6"/>
                </a:lnTo>
                <a:lnTo>
                  <a:pt x="140" y="0"/>
                </a:lnTo>
                <a:lnTo>
                  <a:pt x="180" y="209"/>
                </a:lnTo>
                <a:lnTo>
                  <a:pt x="177" y="207"/>
                </a:lnTo>
                <a:lnTo>
                  <a:pt x="147" y="219"/>
                </a:lnTo>
                <a:lnTo>
                  <a:pt x="126" y="275"/>
                </a:lnTo>
                <a:lnTo>
                  <a:pt x="95" y="267"/>
                </a:lnTo>
                <a:lnTo>
                  <a:pt x="59" y="288"/>
                </a:lnTo>
                <a:lnTo>
                  <a:pt x="12" y="296"/>
                </a:lnTo>
                <a:lnTo>
                  <a:pt x="33" y="241"/>
                </a:lnTo>
                <a:lnTo>
                  <a:pt x="24" y="210"/>
                </a:lnTo>
                <a:lnTo>
                  <a:pt x="0" y="21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35" name="Freeform 32"/>
          <p:cNvSpPr>
            <a:spLocks/>
          </p:cNvSpPr>
          <p:nvPr/>
        </p:nvSpPr>
        <p:spPr bwMode="auto">
          <a:xfrm>
            <a:off x="6489700" y="2282825"/>
            <a:ext cx="569913" cy="641350"/>
          </a:xfrm>
          <a:custGeom>
            <a:avLst/>
            <a:gdLst>
              <a:gd name="T0" fmla="*/ 0 w 231"/>
              <a:gd name="T1" fmla="*/ 2147483647 h 267"/>
              <a:gd name="T2" fmla="*/ 2147483647 w 231"/>
              <a:gd name="T3" fmla="*/ 2147483647 h 267"/>
              <a:gd name="T4" fmla="*/ 2147483647 w 231"/>
              <a:gd name="T5" fmla="*/ 2147483647 h 267"/>
              <a:gd name="T6" fmla="*/ 2147483647 w 231"/>
              <a:gd name="T7" fmla="*/ 2147483647 h 267"/>
              <a:gd name="T8" fmla="*/ 2147483647 w 231"/>
              <a:gd name="T9" fmla="*/ 2147483647 h 267"/>
              <a:gd name="T10" fmla="*/ 2147483647 w 231"/>
              <a:gd name="T11" fmla="*/ 0 h 267"/>
              <a:gd name="T12" fmla="*/ 2147483647 w 231"/>
              <a:gd name="T13" fmla="*/ 2147483647 h 267"/>
              <a:gd name="T14" fmla="*/ 2147483647 w 231"/>
              <a:gd name="T15" fmla="*/ 2147483647 h 267"/>
              <a:gd name="T16" fmla="*/ 2147483647 w 231"/>
              <a:gd name="T17" fmla="*/ 2147483647 h 267"/>
              <a:gd name="T18" fmla="*/ 2147483647 w 231"/>
              <a:gd name="T19" fmla="*/ 2147483647 h 267"/>
              <a:gd name="T20" fmla="*/ 2147483647 w 231"/>
              <a:gd name="T21" fmla="*/ 2147483647 h 267"/>
              <a:gd name="T22" fmla="*/ 2147483647 w 231"/>
              <a:gd name="T23" fmla="*/ 2147483647 h 267"/>
              <a:gd name="T24" fmla="*/ 2147483647 w 231"/>
              <a:gd name="T25" fmla="*/ 2147483647 h 267"/>
              <a:gd name="T26" fmla="*/ 2147483647 w 231"/>
              <a:gd name="T27" fmla="*/ 2147483647 h 267"/>
              <a:gd name="T28" fmla="*/ 2147483647 w 231"/>
              <a:gd name="T29" fmla="*/ 2147483647 h 267"/>
              <a:gd name="T30" fmla="*/ 2147483647 w 231"/>
              <a:gd name="T31" fmla="*/ 2147483647 h 267"/>
              <a:gd name="T32" fmla="*/ 2147483647 w 231"/>
              <a:gd name="T33" fmla="*/ 2147483647 h 267"/>
              <a:gd name="T34" fmla="*/ 2147483647 w 231"/>
              <a:gd name="T35" fmla="*/ 2147483647 h 267"/>
              <a:gd name="T36" fmla="*/ 0 w 231"/>
              <a:gd name="T37" fmla="*/ 2147483647 h 26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31"/>
              <a:gd name="T58" fmla="*/ 0 h 267"/>
              <a:gd name="T59" fmla="*/ 231 w 231"/>
              <a:gd name="T60" fmla="*/ 267 h 26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31" h="267">
                <a:moveTo>
                  <a:pt x="0" y="60"/>
                </a:moveTo>
                <a:lnTo>
                  <a:pt x="104" y="50"/>
                </a:lnTo>
                <a:lnTo>
                  <a:pt x="126" y="54"/>
                </a:lnTo>
                <a:lnTo>
                  <a:pt x="175" y="31"/>
                </a:lnTo>
                <a:lnTo>
                  <a:pt x="186" y="10"/>
                </a:lnTo>
                <a:lnTo>
                  <a:pt x="215" y="0"/>
                </a:lnTo>
                <a:lnTo>
                  <a:pt x="231" y="101"/>
                </a:lnTo>
                <a:lnTo>
                  <a:pt x="219" y="112"/>
                </a:lnTo>
                <a:lnTo>
                  <a:pt x="222" y="182"/>
                </a:lnTo>
                <a:lnTo>
                  <a:pt x="199" y="188"/>
                </a:lnTo>
                <a:lnTo>
                  <a:pt x="186" y="227"/>
                </a:lnTo>
                <a:lnTo>
                  <a:pt x="168" y="222"/>
                </a:lnTo>
                <a:lnTo>
                  <a:pt x="162" y="267"/>
                </a:lnTo>
                <a:lnTo>
                  <a:pt x="136" y="248"/>
                </a:lnTo>
                <a:lnTo>
                  <a:pt x="85" y="260"/>
                </a:lnTo>
                <a:lnTo>
                  <a:pt x="63" y="243"/>
                </a:lnTo>
                <a:lnTo>
                  <a:pt x="34" y="242"/>
                </a:lnTo>
                <a:lnTo>
                  <a:pt x="19" y="167"/>
                </a:lnTo>
                <a:lnTo>
                  <a:pt x="0" y="60"/>
                </a:lnTo>
                <a:close/>
              </a:path>
            </a:pathLst>
          </a:custGeom>
          <a:solidFill>
            <a:srgbClr val="00206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36" name="Freeform 33"/>
          <p:cNvSpPr>
            <a:spLocks/>
          </p:cNvSpPr>
          <p:nvPr/>
        </p:nvSpPr>
        <p:spPr bwMode="auto">
          <a:xfrm>
            <a:off x="5976938" y="2860675"/>
            <a:ext cx="1009650" cy="542925"/>
          </a:xfrm>
          <a:custGeom>
            <a:avLst/>
            <a:gdLst>
              <a:gd name="T0" fmla="*/ 0 w 407"/>
              <a:gd name="T1" fmla="*/ 2147483647 h 226"/>
              <a:gd name="T2" fmla="*/ 2147483647 w 407"/>
              <a:gd name="T3" fmla="*/ 2147483647 h 226"/>
              <a:gd name="T4" fmla="*/ 2147483647 w 407"/>
              <a:gd name="T5" fmla="*/ 2147483647 h 226"/>
              <a:gd name="T6" fmla="*/ 2147483647 w 407"/>
              <a:gd name="T7" fmla="*/ 2147483647 h 226"/>
              <a:gd name="T8" fmla="*/ 2147483647 w 407"/>
              <a:gd name="T9" fmla="*/ 2147483647 h 226"/>
              <a:gd name="T10" fmla="*/ 2147483647 w 407"/>
              <a:gd name="T11" fmla="*/ 2147483647 h 226"/>
              <a:gd name="T12" fmla="*/ 2147483647 w 407"/>
              <a:gd name="T13" fmla="*/ 2147483647 h 226"/>
              <a:gd name="T14" fmla="*/ 2147483647 w 407"/>
              <a:gd name="T15" fmla="*/ 2147483647 h 226"/>
              <a:gd name="T16" fmla="*/ 2147483647 w 407"/>
              <a:gd name="T17" fmla="*/ 2147483647 h 226"/>
              <a:gd name="T18" fmla="*/ 2147483647 w 407"/>
              <a:gd name="T19" fmla="*/ 2147483647 h 226"/>
              <a:gd name="T20" fmla="*/ 2147483647 w 407"/>
              <a:gd name="T21" fmla="*/ 2147483647 h 226"/>
              <a:gd name="T22" fmla="*/ 2147483647 w 407"/>
              <a:gd name="T23" fmla="*/ 2147483647 h 226"/>
              <a:gd name="T24" fmla="*/ 2147483647 w 407"/>
              <a:gd name="T25" fmla="*/ 2147483647 h 226"/>
              <a:gd name="T26" fmla="*/ 2147483647 w 407"/>
              <a:gd name="T27" fmla="*/ 2147483647 h 226"/>
              <a:gd name="T28" fmla="*/ 2147483647 w 407"/>
              <a:gd name="T29" fmla="*/ 0 h 226"/>
              <a:gd name="T30" fmla="*/ 2147483647 w 407"/>
              <a:gd name="T31" fmla="*/ 2147483647 h 226"/>
              <a:gd name="T32" fmla="*/ 2147483647 w 407"/>
              <a:gd name="T33" fmla="*/ 2147483647 h 226"/>
              <a:gd name="T34" fmla="*/ 2147483647 w 407"/>
              <a:gd name="T35" fmla="*/ 2147483647 h 226"/>
              <a:gd name="T36" fmla="*/ 2147483647 w 407"/>
              <a:gd name="T37" fmla="*/ 2147483647 h 226"/>
              <a:gd name="T38" fmla="*/ 2147483647 w 407"/>
              <a:gd name="T39" fmla="*/ 2147483647 h 226"/>
              <a:gd name="T40" fmla="*/ 2147483647 w 407"/>
              <a:gd name="T41" fmla="*/ 2147483647 h 226"/>
              <a:gd name="T42" fmla="*/ 2147483647 w 407"/>
              <a:gd name="T43" fmla="*/ 2147483647 h 226"/>
              <a:gd name="T44" fmla="*/ 2147483647 w 407"/>
              <a:gd name="T45" fmla="*/ 2147483647 h 226"/>
              <a:gd name="T46" fmla="*/ 2147483647 w 407"/>
              <a:gd name="T47" fmla="*/ 2147483647 h 226"/>
              <a:gd name="T48" fmla="*/ 2147483647 w 407"/>
              <a:gd name="T49" fmla="*/ 2147483647 h 226"/>
              <a:gd name="T50" fmla="*/ 2147483647 w 407"/>
              <a:gd name="T51" fmla="*/ 2147483647 h 226"/>
              <a:gd name="T52" fmla="*/ 2147483647 w 407"/>
              <a:gd name="T53" fmla="*/ 2147483647 h 226"/>
              <a:gd name="T54" fmla="*/ 2147483647 w 407"/>
              <a:gd name="T55" fmla="*/ 2147483647 h 226"/>
              <a:gd name="T56" fmla="*/ 0 w 407"/>
              <a:gd name="T57" fmla="*/ 2147483647 h 22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407"/>
              <a:gd name="T88" fmla="*/ 0 h 226"/>
              <a:gd name="T89" fmla="*/ 407 w 407"/>
              <a:gd name="T90" fmla="*/ 226 h 22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407" h="226">
                <a:moveTo>
                  <a:pt x="0" y="226"/>
                </a:moveTo>
                <a:lnTo>
                  <a:pt x="99" y="212"/>
                </a:lnTo>
                <a:lnTo>
                  <a:pt x="99" y="202"/>
                </a:lnTo>
                <a:lnTo>
                  <a:pt x="338" y="169"/>
                </a:lnTo>
                <a:lnTo>
                  <a:pt x="342" y="152"/>
                </a:lnTo>
                <a:lnTo>
                  <a:pt x="377" y="139"/>
                </a:lnTo>
                <a:lnTo>
                  <a:pt x="381" y="121"/>
                </a:lnTo>
                <a:lnTo>
                  <a:pt x="396" y="115"/>
                </a:lnTo>
                <a:lnTo>
                  <a:pt x="407" y="88"/>
                </a:lnTo>
                <a:lnTo>
                  <a:pt x="374" y="61"/>
                </a:lnTo>
                <a:lnTo>
                  <a:pt x="368" y="25"/>
                </a:lnTo>
                <a:lnTo>
                  <a:pt x="342" y="7"/>
                </a:lnTo>
                <a:lnTo>
                  <a:pt x="289" y="17"/>
                </a:lnTo>
                <a:lnTo>
                  <a:pt x="264" y="1"/>
                </a:lnTo>
                <a:lnTo>
                  <a:pt x="240" y="0"/>
                </a:lnTo>
                <a:lnTo>
                  <a:pt x="245" y="25"/>
                </a:lnTo>
                <a:lnTo>
                  <a:pt x="212" y="38"/>
                </a:lnTo>
                <a:lnTo>
                  <a:pt x="190" y="94"/>
                </a:lnTo>
                <a:lnTo>
                  <a:pt x="160" y="85"/>
                </a:lnTo>
                <a:lnTo>
                  <a:pt x="124" y="106"/>
                </a:lnTo>
                <a:lnTo>
                  <a:pt x="78" y="114"/>
                </a:lnTo>
                <a:lnTo>
                  <a:pt x="78" y="146"/>
                </a:lnTo>
                <a:lnTo>
                  <a:pt x="55" y="145"/>
                </a:lnTo>
                <a:lnTo>
                  <a:pt x="56" y="173"/>
                </a:lnTo>
                <a:lnTo>
                  <a:pt x="32" y="162"/>
                </a:lnTo>
                <a:lnTo>
                  <a:pt x="18" y="167"/>
                </a:lnTo>
                <a:lnTo>
                  <a:pt x="30" y="186"/>
                </a:lnTo>
                <a:lnTo>
                  <a:pt x="5" y="211"/>
                </a:lnTo>
                <a:lnTo>
                  <a:pt x="0" y="226"/>
                </a:lnTo>
                <a:close/>
              </a:path>
            </a:pathLst>
          </a:custGeom>
          <a:solidFill>
            <a:srgbClr val="00206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37" name="Freeform 34"/>
          <p:cNvSpPr>
            <a:spLocks/>
          </p:cNvSpPr>
          <p:nvPr/>
        </p:nvSpPr>
        <p:spPr bwMode="auto">
          <a:xfrm>
            <a:off x="5915818" y="3206960"/>
            <a:ext cx="1162050" cy="409575"/>
          </a:xfrm>
          <a:custGeom>
            <a:avLst/>
            <a:gdLst>
              <a:gd name="T0" fmla="*/ 2147483647 w 469"/>
              <a:gd name="T1" fmla="*/ 2147483647 h 171"/>
              <a:gd name="T2" fmla="*/ 2147483647 w 469"/>
              <a:gd name="T3" fmla="*/ 2147483647 h 171"/>
              <a:gd name="T4" fmla="*/ 2147483647 w 469"/>
              <a:gd name="T5" fmla="*/ 2147483647 h 171"/>
              <a:gd name="T6" fmla="*/ 2147483647 w 469"/>
              <a:gd name="T7" fmla="*/ 2147483647 h 171"/>
              <a:gd name="T8" fmla="*/ 0 w 469"/>
              <a:gd name="T9" fmla="*/ 2147483647 h 171"/>
              <a:gd name="T10" fmla="*/ 2147483647 w 469"/>
              <a:gd name="T11" fmla="*/ 2147483647 h 171"/>
              <a:gd name="T12" fmla="*/ 2147483647 w 469"/>
              <a:gd name="T13" fmla="*/ 2147483647 h 171"/>
              <a:gd name="T14" fmla="*/ 2147483647 w 469"/>
              <a:gd name="T15" fmla="*/ 2147483647 h 171"/>
              <a:gd name="T16" fmla="*/ 2147483647 w 469"/>
              <a:gd name="T17" fmla="*/ 2147483647 h 171"/>
              <a:gd name="T18" fmla="*/ 2147483647 w 469"/>
              <a:gd name="T19" fmla="*/ 2147483647 h 171"/>
              <a:gd name="T20" fmla="*/ 2147483647 w 469"/>
              <a:gd name="T21" fmla="*/ 2147483647 h 171"/>
              <a:gd name="T22" fmla="*/ 2147483647 w 469"/>
              <a:gd name="T23" fmla="*/ 0 h 171"/>
              <a:gd name="T24" fmla="*/ 2147483647 w 469"/>
              <a:gd name="T25" fmla="*/ 2147483647 h 171"/>
              <a:gd name="T26" fmla="*/ 2147483647 w 469"/>
              <a:gd name="T27" fmla="*/ 2147483647 h 171"/>
              <a:gd name="T28" fmla="*/ 2147483647 w 469"/>
              <a:gd name="T29" fmla="*/ 2147483647 h 171"/>
              <a:gd name="T30" fmla="*/ 2147483647 w 469"/>
              <a:gd name="T31" fmla="*/ 2147483647 h 17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469"/>
              <a:gd name="T49" fmla="*/ 0 h 171"/>
              <a:gd name="T50" fmla="*/ 469 w 469"/>
              <a:gd name="T51" fmla="*/ 171 h 17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469" h="171">
                <a:moveTo>
                  <a:pt x="28" y="78"/>
                </a:moveTo>
                <a:lnTo>
                  <a:pt x="28" y="81"/>
                </a:lnTo>
                <a:lnTo>
                  <a:pt x="20" y="97"/>
                </a:lnTo>
                <a:lnTo>
                  <a:pt x="29" y="119"/>
                </a:lnTo>
                <a:lnTo>
                  <a:pt x="0" y="138"/>
                </a:lnTo>
                <a:lnTo>
                  <a:pt x="6" y="171"/>
                </a:lnTo>
                <a:lnTo>
                  <a:pt x="129" y="161"/>
                </a:lnTo>
                <a:lnTo>
                  <a:pt x="275" y="144"/>
                </a:lnTo>
                <a:lnTo>
                  <a:pt x="348" y="131"/>
                </a:lnTo>
                <a:lnTo>
                  <a:pt x="363" y="87"/>
                </a:lnTo>
                <a:lnTo>
                  <a:pt x="389" y="85"/>
                </a:lnTo>
                <a:lnTo>
                  <a:pt x="469" y="0"/>
                </a:lnTo>
                <a:lnTo>
                  <a:pt x="365" y="21"/>
                </a:lnTo>
                <a:lnTo>
                  <a:pt x="123" y="56"/>
                </a:lnTo>
                <a:lnTo>
                  <a:pt x="125" y="66"/>
                </a:lnTo>
                <a:lnTo>
                  <a:pt x="28" y="78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38" name="Freeform 35"/>
          <p:cNvSpPr>
            <a:spLocks/>
          </p:cNvSpPr>
          <p:nvPr/>
        </p:nvSpPr>
        <p:spPr bwMode="auto">
          <a:xfrm>
            <a:off x="5797550" y="3587750"/>
            <a:ext cx="476250" cy="803275"/>
          </a:xfrm>
          <a:custGeom>
            <a:avLst/>
            <a:gdLst>
              <a:gd name="T0" fmla="*/ 2147483647 w 192"/>
              <a:gd name="T1" fmla="*/ 2147483647 h 335"/>
              <a:gd name="T2" fmla="*/ 2147483647 w 192"/>
              <a:gd name="T3" fmla="*/ 2147483647 h 335"/>
              <a:gd name="T4" fmla="*/ 0 w 192"/>
              <a:gd name="T5" fmla="*/ 2147483647 h 335"/>
              <a:gd name="T6" fmla="*/ 2147483647 w 192"/>
              <a:gd name="T7" fmla="*/ 2147483647 h 335"/>
              <a:gd name="T8" fmla="*/ 2147483647 w 192"/>
              <a:gd name="T9" fmla="*/ 2147483647 h 335"/>
              <a:gd name="T10" fmla="*/ 2147483647 w 192"/>
              <a:gd name="T11" fmla="*/ 2147483647 h 335"/>
              <a:gd name="T12" fmla="*/ 2147483647 w 192"/>
              <a:gd name="T13" fmla="*/ 2147483647 h 335"/>
              <a:gd name="T14" fmla="*/ 2147483647 w 192"/>
              <a:gd name="T15" fmla="*/ 2147483647 h 335"/>
              <a:gd name="T16" fmla="*/ 2147483647 w 192"/>
              <a:gd name="T17" fmla="*/ 2147483647 h 335"/>
              <a:gd name="T18" fmla="*/ 2147483647 w 192"/>
              <a:gd name="T19" fmla="*/ 2147483647 h 335"/>
              <a:gd name="T20" fmla="*/ 2147483647 w 192"/>
              <a:gd name="T21" fmla="*/ 2147483647 h 335"/>
              <a:gd name="T22" fmla="*/ 2147483647 w 192"/>
              <a:gd name="T23" fmla="*/ 2147483647 h 335"/>
              <a:gd name="T24" fmla="*/ 2147483647 w 192"/>
              <a:gd name="T25" fmla="*/ 2147483647 h 335"/>
              <a:gd name="T26" fmla="*/ 2147483647 w 192"/>
              <a:gd name="T27" fmla="*/ 0 h 335"/>
              <a:gd name="T28" fmla="*/ 2147483647 w 192"/>
              <a:gd name="T29" fmla="*/ 2147483647 h 33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92"/>
              <a:gd name="T46" fmla="*/ 0 h 335"/>
              <a:gd name="T47" fmla="*/ 192 w 192"/>
              <a:gd name="T48" fmla="*/ 335 h 335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92" h="335">
                <a:moveTo>
                  <a:pt x="54" y="11"/>
                </a:moveTo>
                <a:lnTo>
                  <a:pt x="25" y="68"/>
                </a:lnTo>
                <a:lnTo>
                  <a:pt x="0" y="105"/>
                </a:lnTo>
                <a:lnTo>
                  <a:pt x="8" y="149"/>
                </a:lnTo>
                <a:lnTo>
                  <a:pt x="38" y="209"/>
                </a:lnTo>
                <a:lnTo>
                  <a:pt x="15" y="270"/>
                </a:lnTo>
                <a:lnTo>
                  <a:pt x="5" y="302"/>
                </a:lnTo>
                <a:lnTo>
                  <a:pt x="117" y="289"/>
                </a:lnTo>
                <a:lnTo>
                  <a:pt x="122" y="330"/>
                </a:lnTo>
                <a:lnTo>
                  <a:pt x="145" y="335"/>
                </a:lnTo>
                <a:lnTo>
                  <a:pt x="151" y="314"/>
                </a:lnTo>
                <a:lnTo>
                  <a:pt x="192" y="308"/>
                </a:lnTo>
                <a:lnTo>
                  <a:pt x="183" y="240"/>
                </a:lnTo>
                <a:lnTo>
                  <a:pt x="181" y="0"/>
                </a:lnTo>
                <a:lnTo>
                  <a:pt x="54" y="11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39" name="Freeform 36"/>
          <p:cNvSpPr>
            <a:spLocks/>
          </p:cNvSpPr>
          <p:nvPr/>
        </p:nvSpPr>
        <p:spPr bwMode="auto">
          <a:xfrm>
            <a:off x="6242050" y="3549650"/>
            <a:ext cx="539750" cy="811213"/>
          </a:xfrm>
          <a:custGeom>
            <a:avLst/>
            <a:gdLst>
              <a:gd name="T0" fmla="*/ 0 w 217"/>
              <a:gd name="T1" fmla="*/ 2147483647 h 338"/>
              <a:gd name="T2" fmla="*/ 2147483647 w 217"/>
              <a:gd name="T3" fmla="*/ 0 h 338"/>
              <a:gd name="T4" fmla="*/ 2147483647 w 217"/>
              <a:gd name="T5" fmla="*/ 2147483647 h 338"/>
              <a:gd name="T6" fmla="*/ 2147483647 w 217"/>
              <a:gd name="T7" fmla="*/ 2147483647 h 338"/>
              <a:gd name="T8" fmla="*/ 2147483647 w 217"/>
              <a:gd name="T9" fmla="*/ 2147483647 h 338"/>
              <a:gd name="T10" fmla="*/ 2147483647 w 217"/>
              <a:gd name="T11" fmla="*/ 2147483647 h 338"/>
              <a:gd name="T12" fmla="*/ 2147483647 w 217"/>
              <a:gd name="T13" fmla="*/ 2147483647 h 338"/>
              <a:gd name="T14" fmla="*/ 2147483647 w 217"/>
              <a:gd name="T15" fmla="*/ 2147483647 h 338"/>
              <a:gd name="T16" fmla="*/ 2147483647 w 217"/>
              <a:gd name="T17" fmla="*/ 2147483647 h 338"/>
              <a:gd name="T18" fmla="*/ 2147483647 w 217"/>
              <a:gd name="T19" fmla="*/ 2147483647 h 338"/>
              <a:gd name="T20" fmla="*/ 2147483647 w 217"/>
              <a:gd name="T21" fmla="*/ 2147483647 h 338"/>
              <a:gd name="T22" fmla="*/ 2147483647 w 217"/>
              <a:gd name="T23" fmla="*/ 2147483647 h 338"/>
              <a:gd name="T24" fmla="*/ 2147483647 w 217"/>
              <a:gd name="T25" fmla="*/ 2147483647 h 338"/>
              <a:gd name="T26" fmla="*/ 2147483647 w 217"/>
              <a:gd name="T27" fmla="*/ 2147483647 h 338"/>
              <a:gd name="T28" fmla="*/ 0 w 217"/>
              <a:gd name="T29" fmla="*/ 2147483647 h 33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17"/>
              <a:gd name="T46" fmla="*/ 0 h 338"/>
              <a:gd name="T47" fmla="*/ 217 w 217"/>
              <a:gd name="T48" fmla="*/ 338 h 33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17" h="338">
                <a:moveTo>
                  <a:pt x="0" y="17"/>
                </a:moveTo>
                <a:lnTo>
                  <a:pt x="141" y="0"/>
                </a:lnTo>
                <a:lnTo>
                  <a:pt x="186" y="156"/>
                </a:lnTo>
                <a:lnTo>
                  <a:pt x="217" y="181"/>
                </a:lnTo>
                <a:lnTo>
                  <a:pt x="192" y="227"/>
                </a:lnTo>
                <a:lnTo>
                  <a:pt x="216" y="271"/>
                </a:lnTo>
                <a:lnTo>
                  <a:pt x="72" y="287"/>
                </a:lnTo>
                <a:lnTo>
                  <a:pt x="78" y="325"/>
                </a:lnTo>
                <a:lnTo>
                  <a:pt x="57" y="338"/>
                </a:lnTo>
                <a:lnTo>
                  <a:pt x="40" y="290"/>
                </a:lnTo>
                <a:lnTo>
                  <a:pt x="30" y="329"/>
                </a:lnTo>
                <a:lnTo>
                  <a:pt x="12" y="325"/>
                </a:lnTo>
                <a:lnTo>
                  <a:pt x="6" y="286"/>
                </a:lnTo>
                <a:lnTo>
                  <a:pt x="1" y="252"/>
                </a:lnTo>
                <a:lnTo>
                  <a:pt x="0" y="17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40" name="Freeform 37"/>
          <p:cNvSpPr>
            <a:spLocks/>
          </p:cNvSpPr>
          <p:nvPr/>
        </p:nvSpPr>
        <p:spPr bwMode="auto">
          <a:xfrm>
            <a:off x="6592888" y="3509963"/>
            <a:ext cx="741362" cy="744537"/>
          </a:xfrm>
          <a:custGeom>
            <a:avLst/>
            <a:gdLst>
              <a:gd name="T0" fmla="*/ 0 w 300"/>
              <a:gd name="T1" fmla="*/ 2147483647 h 311"/>
              <a:gd name="T2" fmla="*/ 2147483647 w 300"/>
              <a:gd name="T3" fmla="*/ 2147483647 h 311"/>
              <a:gd name="T4" fmla="*/ 2147483647 w 300"/>
              <a:gd name="T5" fmla="*/ 2147483647 h 311"/>
              <a:gd name="T6" fmla="*/ 2147483647 w 300"/>
              <a:gd name="T7" fmla="*/ 0 h 311"/>
              <a:gd name="T8" fmla="*/ 2147483647 w 300"/>
              <a:gd name="T9" fmla="*/ 2147483647 h 311"/>
              <a:gd name="T10" fmla="*/ 2147483647 w 300"/>
              <a:gd name="T11" fmla="*/ 2147483647 h 311"/>
              <a:gd name="T12" fmla="*/ 2147483647 w 300"/>
              <a:gd name="T13" fmla="*/ 2147483647 h 311"/>
              <a:gd name="T14" fmla="*/ 2147483647 w 300"/>
              <a:gd name="T15" fmla="*/ 2147483647 h 311"/>
              <a:gd name="T16" fmla="*/ 2147483647 w 300"/>
              <a:gd name="T17" fmla="*/ 2147483647 h 311"/>
              <a:gd name="T18" fmla="*/ 2147483647 w 300"/>
              <a:gd name="T19" fmla="*/ 2147483647 h 311"/>
              <a:gd name="T20" fmla="*/ 2147483647 w 300"/>
              <a:gd name="T21" fmla="*/ 2147483647 h 311"/>
              <a:gd name="T22" fmla="*/ 2147483647 w 300"/>
              <a:gd name="T23" fmla="*/ 2147483647 h 311"/>
              <a:gd name="T24" fmla="*/ 2147483647 w 300"/>
              <a:gd name="T25" fmla="*/ 2147483647 h 311"/>
              <a:gd name="T26" fmla="*/ 2147483647 w 300"/>
              <a:gd name="T27" fmla="*/ 2147483647 h 311"/>
              <a:gd name="T28" fmla="*/ 2147483647 w 300"/>
              <a:gd name="T29" fmla="*/ 2147483647 h 311"/>
              <a:gd name="T30" fmla="*/ 2147483647 w 300"/>
              <a:gd name="T31" fmla="*/ 2147483647 h 311"/>
              <a:gd name="T32" fmla="*/ 2147483647 w 300"/>
              <a:gd name="T33" fmla="*/ 2147483647 h 311"/>
              <a:gd name="T34" fmla="*/ 2147483647 w 300"/>
              <a:gd name="T35" fmla="*/ 2147483647 h 311"/>
              <a:gd name="T36" fmla="*/ 0 w 300"/>
              <a:gd name="T37" fmla="*/ 2147483647 h 31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300"/>
              <a:gd name="T58" fmla="*/ 0 h 311"/>
              <a:gd name="T59" fmla="*/ 300 w 300"/>
              <a:gd name="T60" fmla="*/ 311 h 311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300" h="311">
                <a:moveTo>
                  <a:pt x="0" y="19"/>
                </a:moveTo>
                <a:lnTo>
                  <a:pt x="3" y="19"/>
                </a:lnTo>
                <a:lnTo>
                  <a:pt x="73" y="6"/>
                </a:lnTo>
                <a:lnTo>
                  <a:pt x="135" y="0"/>
                </a:lnTo>
                <a:lnTo>
                  <a:pt x="126" y="16"/>
                </a:lnTo>
                <a:lnTo>
                  <a:pt x="145" y="16"/>
                </a:lnTo>
                <a:lnTo>
                  <a:pt x="252" y="112"/>
                </a:lnTo>
                <a:lnTo>
                  <a:pt x="294" y="174"/>
                </a:lnTo>
                <a:lnTo>
                  <a:pt x="300" y="216"/>
                </a:lnTo>
                <a:lnTo>
                  <a:pt x="286" y="226"/>
                </a:lnTo>
                <a:lnTo>
                  <a:pt x="294" y="268"/>
                </a:lnTo>
                <a:lnTo>
                  <a:pt x="264" y="270"/>
                </a:lnTo>
                <a:lnTo>
                  <a:pt x="264" y="306"/>
                </a:lnTo>
                <a:lnTo>
                  <a:pt x="240" y="288"/>
                </a:lnTo>
                <a:lnTo>
                  <a:pt x="86" y="311"/>
                </a:lnTo>
                <a:lnTo>
                  <a:pt x="51" y="244"/>
                </a:lnTo>
                <a:lnTo>
                  <a:pt x="76" y="198"/>
                </a:lnTo>
                <a:lnTo>
                  <a:pt x="43" y="175"/>
                </a:lnTo>
                <a:lnTo>
                  <a:pt x="0" y="1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41" name="Freeform 38"/>
          <p:cNvSpPr>
            <a:spLocks/>
          </p:cNvSpPr>
          <p:nvPr/>
        </p:nvSpPr>
        <p:spPr bwMode="auto">
          <a:xfrm>
            <a:off x="6905625" y="3408363"/>
            <a:ext cx="677863" cy="520700"/>
          </a:xfrm>
          <a:custGeom>
            <a:avLst/>
            <a:gdLst>
              <a:gd name="T0" fmla="*/ 2147483647 w 274"/>
              <a:gd name="T1" fmla="*/ 2147483647 h 217"/>
              <a:gd name="T2" fmla="*/ 2147483647 w 274"/>
              <a:gd name="T3" fmla="*/ 2147483647 h 217"/>
              <a:gd name="T4" fmla="*/ 2147483647 w 274"/>
              <a:gd name="T5" fmla="*/ 0 h 217"/>
              <a:gd name="T6" fmla="*/ 2147483647 w 274"/>
              <a:gd name="T7" fmla="*/ 2147483647 h 217"/>
              <a:gd name="T8" fmla="*/ 2147483647 w 274"/>
              <a:gd name="T9" fmla="*/ 2147483647 h 217"/>
              <a:gd name="T10" fmla="*/ 2147483647 w 274"/>
              <a:gd name="T11" fmla="*/ 2147483647 h 217"/>
              <a:gd name="T12" fmla="*/ 2147483647 w 274"/>
              <a:gd name="T13" fmla="*/ 2147483647 h 217"/>
              <a:gd name="T14" fmla="*/ 2147483647 w 274"/>
              <a:gd name="T15" fmla="*/ 2147483647 h 217"/>
              <a:gd name="T16" fmla="*/ 2147483647 w 274"/>
              <a:gd name="T17" fmla="*/ 2147483647 h 217"/>
              <a:gd name="T18" fmla="*/ 2147483647 w 274"/>
              <a:gd name="T19" fmla="*/ 2147483647 h 217"/>
              <a:gd name="T20" fmla="*/ 2147483647 w 274"/>
              <a:gd name="T21" fmla="*/ 2147483647 h 217"/>
              <a:gd name="T22" fmla="*/ 2147483647 w 274"/>
              <a:gd name="T23" fmla="*/ 2147483647 h 217"/>
              <a:gd name="T24" fmla="*/ 2147483647 w 274"/>
              <a:gd name="T25" fmla="*/ 2147483647 h 217"/>
              <a:gd name="T26" fmla="*/ 2147483647 w 274"/>
              <a:gd name="T27" fmla="*/ 2147483647 h 217"/>
              <a:gd name="T28" fmla="*/ 0 w 274"/>
              <a:gd name="T29" fmla="*/ 2147483647 h 217"/>
              <a:gd name="T30" fmla="*/ 2147483647 w 274"/>
              <a:gd name="T31" fmla="*/ 2147483647 h 21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74"/>
              <a:gd name="T49" fmla="*/ 0 h 217"/>
              <a:gd name="T50" fmla="*/ 274 w 274"/>
              <a:gd name="T51" fmla="*/ 217 h 217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74" h="217">
                <a:moveTo>
                  <a:pt x="10" y="39"/>
                </a:moveTo>
                <a:lnTo>
                  <a:pt x="32" y="18"/>
                </a:lnTo>
                <a:lnTo>
                  <a:pt x="114" y="0"/>
                </a:lnTo>
                <a:lnTo>
                  <a:pt x="139" y="12"/>
                </a:lnTo>
                <a:lnTo>
                  <a:pt x="192" y="3"/>
                </a:lnTo>
                <a:lnTo>
                  <a:pt x="235" y="34"/>
                </a:lnTo>
                <a:lnTo>
                  <a:pt x="274" y="58"/>
                </a:lnTo>
                <a:lnTo>
                  <a:pt x="252" y="123"/>
                </a:lnTo>
                <a:lnTo>
                  <a:pt x="219" y="156"/>
                </a:lnTo>
                <a:lnTo>
                  <a:pt x="183" y="166"/>
                </a:lnTo>
                <a:lnTo>
                  <a:pt x="190" y="192"/>
                </a:lnTo>
                <a:lnTo>
                  <a:pt x="168" y="217"/>
                </a:lnTo>
                <a:lnTo>
                  <a:pt x="126" y="156"/>
                </a:lnTo>
                <a:lnTo>
                  <a:pt x="18" y="58"/>
                </a:lnTo>
                <a:lnTo>
                  <a:pt x="0" y="58"/>
                </a:lnTo>
                <a:lnTo>
                  <a:pt x="10" y="3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42" name="Freeform 39"/>
          <p:cNvSpPr>
            <a:spLocks/>
          </p:cNvSpPr>
          <p:nvPr/>
        </p:nvSpPr>
        <p:spPr bwMode="auto">
          <a:xfrm>
            <a:off x="6421438" y="4151313"/>
            <a:ext cx="1270000" cy="835025"/>
          </a:xfrm>
          <a:custGeom>
            <a:avLst/>
            <a:gdLst>
              <a:gd name="T0" fmla="*/ 0 w 513"/>
              <a:gd name="T1" fmla="*/ 2147483647 h 348"/>
              <a:gd name="T2" fmla="*/ 2147483647 w 513"/>
              <a:gd name="T3" fmla="*/ 2147483647 h 348"/>
              <a:gd name="T4" fmla="*/ 2147483647 w 513"/>
              <a:gd name="T5" fmla="*/ 2147483647 h 348"/>
              <a:gd name="T6" fmla="*/ 2147483647 w 513"/>
              <a:gd name="T7" fmla="*/ 2147483647 h 348"/>
              <a:gd name="T8" fmla="*/ 2147483647 w 513"/>
              <a:gd name="T9" fmla="*/ 2147483647 h 348"/>
              <a:gd name="T10" fmla="*/ 2147483647 w 513"/>
              <a:gd name="T11" fmla="*/ 2147483647 h 348"/>
              <a:gd name="T12" fmla="*/ 2147483647 w 513"/>
              <a:gd name="T13" fmla="*/ 0 h 348"/>
              <a:gd name="T14" fmla="*/ 2147483647 w 513"/>
              <a:gd name="T15" fmla="*/ 2147483647 h 348"/>
              <a:gd name="T16" fmla="*/ 2147483647 w 513"/>
              <a:gd name="T17" fmla="*/ 2147483647 h 348"/>
              <a:gd name="T18" fmla="*/ 2147483647 w 513"/>
              <a:gd name="T19" fmla="*/ 2147483647 h 348"/>
              <a:gd name="T20" fmla="*/ 2147483647 w 513"/>
              <a:gd name="T21" fmla="*/ 2147483647 h 348"/>
              <a:gd name="T22" fmla="*/ 2147483647 w 513"/>
              <a:gd name="T23" fmla="*/ 2147483647 h 348"/>
              <a:gd name="T24" fmla="*/ 2147483647 w 513"/>
              <a:gd name="T25" fmla="*/ 2147483647 h 348"/>
              <a:gd name="T26" fmla="*/ 2147483647 w 513"/>
              <a:gd name="T27" fmla="*/ 2147483647 h 348"/>
              <a:gd name="T28" fmla="*/ 2147483647 w 513"/>
              <a:gd name="T29" fmla="*/ 2147483647 h 348"/>
              <a:gd name="T30" fmla="*/ 2147483647 w 513"/>
              <a:gd name="T31" fmla="*/ 2147483647 h 348"/>
              <a:gd name="T32" fmla="*/ 2147483647 w 513"/>
              <a:gd name="T33" fmla="*/ 2147483647 h 348"/>
              <a:gd name="T34" fmla="*/ 2147483647 w 513"/>
              <a:gd name="T35" fmla="*/ 2147483647 h 348"/>
              <a:gd name="T36" fmla="*/ 2147483647 w 513"/>
              <a:gd name="T37" fmla="*/ 2147483647 h 348"/>
              <a:gd name="T38" fmla="*/ 2147483647 w 513"/>
              <a:gd name="T39" fmla="*/ 2147483647 h 348"/>
              <a:gd name="T40" fmla="*/ 2147483647 w 513"/>
              <a:gd name="T41" fmla="*/ 2147483647 h 348"/>
              <a:gd name="T42" fmla="*/ 2147483647 w 513"/>
              <a:gd name="T43" fmla="*/ 2147483647 h 348"/>
              <a:gd name="T44" fmla="*/ 2147483647 w 513"/>
              <a:gd name="T45" fmla="*/ 2147483647 h 348"/>
              <a:gd name="T46" fmla="*/ 2147483647 w 513"/>
              <a:gd name="T47" fmla="*/ 2147483647 h 348"/>
              <a:gd name="T48" fmla="*/ 2147483647 w 513"/>
              <a:gd name="T49" fmla="*/ 2147483647 h 348"/>
              <a:gd name="T50" fmla="*/ 2147483647 w 513"/>
              <a:gd name="T51" fmla="*/ 2147483647 h 348"/>
              <a:gd name="T52" fmla="*/ 2147483647 w 513"/>
              <a:gd name="T53" fmla="*/ 2147483647 h 348"/>
              <a:gd name="T54" fmla="*/ 2147483647 w 513"/>
              <a:gd name="T55" fmla="*/ 2147483647 h 348"/>
              <a:gd name="T56" fmla="*/ 2147483647 w 513"/>
              <a:gd name="T57" fmla="*/ 2147483647 h 348"/>
              <a:gd name="T58" fmla="*/ 2147483647 w 513"/>
              <a:gd name="T59" fmla="*/ 2147483647 h 348"/>
              <a:gd name="T60" fmla="*/ 2147483647 w 513"/>
              <a:gd name="T61" fmla="*/ 2147483647 h 348"/>
              <a:gd name="T62" fmla="*/ 2147483647 w 513"/>
              <a:gd name="T63" fmla="*/ 2147483647 h 348"/>
              <a:gd name="T64" fmla="*/ 2147483647 w 513"/>
              <a:gd name="T65" fmla="*/ 2147483647 h 348"/>
              <a:gd name="T66" fmla="*/ 2147483647 w 513"/>
              <a:gd name="T67" fmla="*/ 2147483647 h 348"/>
              <a:gd name="T68" fmla="*/ 2147483647 w 513"/>
              <a:gd name="T69" fmla="*/ 2147483647 h 348"/>
              <a:gd name="T70" fmla="*/ 2147483647 w 513"/>
              <a:gd name="T71" fmla="*/ 2147483647 h 348"/>
              <a:gd name="T72" fmla="*/ 2147483647 w 513"/>
              <a:gd name="T73" fmla="*/ 2147483647 h 348"/>
              <a:gd name="T74" fmla="*/ 2147483647 w 513"/>
              <a:gd name="T75" fmla="*/ 2147483647 h 348"/>
              <a:gd name="T76" fmla="*/ 2147483647 w 513"/>
              <a:gd name="T77" fmla="*/ 2147483647 h 348"/>
              <a:gd name="T78" fmla="*/ 0 w 513"/>
              <a:gd name="T79" fmla="*/ 2147483647 h 348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513"/>
              <a:gd name="T121" fmla="*/ 0 h 348"/>
              <a:gd name="T122" fmla="*/ 513 w 513"/>
              <a:gd name="T123" fmla="*/ 348 h 348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513" h="348">
                <a:moveTo>
                  <a:pt x="0" y="34"/>
                </a:moveTo>
                <a:lnTo>
                  <a:pt x="141" y="20"/>
                </a:lnTo>
                <a:lnTo>
                  <a:pt x="156" y="43"/>
                </a:lnTo>
                <a:lnTo>
                  <a:pt x="307" y="20"/>
                </a:lnTo>
                <a:lnTo>
                  <a:pt x="333" y="39"/>
                </a:lnTo>
                <a:lnTo>
                  <a:pt x="333" y="3"/>
                </a:lnTo>
                <a:lnTo>
                  <a:pt x="331" y="0"/>
                </a:lnTo>
                <a:lnTo>
                  <a:pt x="361" y="2"/>
                </a:lnTo>
                <a:lnTo>
                  <a:pt x="393" y="56"/>
                </a:lnTo>
                <a:lnTo>
                  <a:pt x="444" y="129"/>
                </a:lnTo>
                <a:lnTo>
                  <a:pt x="469" y="192"/>
                </a:lnTo>
                <a:lnTo>
                  <a:pt x="507" y="236"/>
                </a:lnTo>
                <a:lnTo>
                  <a:pt x="513" y="300"/>
                </a:lnTo>
                <a:lnTo>
                  <a:pt x="501" y="338"/>
                </a:lnTo>
                <a:lnTo>
                  <a:pt x="447" y="348"/>
                </a:lnTo>
                <a:lnTo>
                  <a:pt x="438" y="332"/>
                </a:lnTo>
                <a:lnTo>
                  <a:pt x="400" y="309"/>
                </a:lnTo>
                <a:lnTo>
                  <a:pt x="388" y="285"/>
                </a:lnTo>
                <a:lnTo>
                  <a:pt x="378" y="276"/>
                </a:lnTo>
                <a:lnTo>
                  <a:pt x="372" y="254"/>
                </a:lnTo>
                <a:lnTo>
                  <a:pt x="363" y="260"/>
                </a:lnTo>
                <a:lnTo>
                  <a:pt x="333" y="231"/>
                </a:lnTo>
                <a:lnTo>
                  <a:pt x="340" y="204"/>
                </a:lnTo>
                <a:lnTo>
                  <a:pt x="333" y="189"/>
                </a:lnTo>
                <a:lnTo>
                  <a:pt x="324" y="194"/>
                </a:lnTo>
                <a:lnTo>
                  <a:pt x="325" y="210"/>
                </a:lnTo>
                <a:lnTo>
                  <a:pt x="315" y="189"/>
                </a:lnTo>
                <a:lnTo>
                  <a:pt x="316" y="140"/>
                </a:lnTo>
                <a:lnTo>
                  <a:pt x="297" y="111"/>
                </a:lnTo>
                <a:lnTo>
                  <a:pt x="249" y="87"/>
                </a:lnTo>
                <a:lnTo>
                  <a:pt x="225" y="60"/>
                </a:lnTo>
                <a:lnTo>
                  <a:pt x="198" y="57"/>
                </a:lnTo>
                <a:lnTo>
                  <a:pt x="187" y="74"/>
                </a:lnTo>
                <a:lnTo>
                  <a:pt x="147" y="86"/>
                </a:lnTo>
                <a:lnTo>
                  <a:pt x="124" y="74"/>
                </a:lnTo>
                <a:lnTo>
                  <a:pt x="112" y="56"/>
                </a:lnTo>
                <a:lnTo>
                  <a:pt x="37" y="72"/>
                </a:lnTo>
                <a:lnTo>
                  <a:pt x="21" y="59"/>
                </a:lnTo>
                <a:lnTo>
                  <a:pt x="4" y="73"/>
                </a:lnTo>
                <a:lnTo>
                  <a:pt x="0" y="34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43" name="Freeform 40"/>
          <p:cNvSpPr>
            <a:spLocks/>
          </p:cNvSpPr>
          <p:nvPr/>
        </p:nvSpPr>
        <p:spPr bwMode="auto">
          <a:xfrm>
            <a:off x="6769100" y="3052763"/>
            <a:ext cx="1169988" cy="495300"/>
          </a:xfrm>
          <a:custGeom>
            <a:avLst/>
            <a:gdLst>
              <a:gd name="T0" fmla="*/ 2147483647 w 472"/>
              <a:gd name="T1" fmla="*/ 2147483647 h 207"/>
              <a:gd name="T2" fmla="*/ 0 w 472"/>
              <a:gd name="T3" fmla="*/ 2147483647 h 207"/>
              <a:gd name="T4" fmla="*/ 2147483647 w 472"/>
              <a:gd name="T5" fmla="*/ 2147483647 h 207"/>
              <a:gd name="T6" fmla="*/ 2147483647 w 472"/>
              <a:gd name="T7" fmla="*/ 2147483647 h 207"/>
              <a:gd name="T8" fmla="*/ 2147483647 w 472"/>
              <a:gd name="T9" fmla="*/ 2147483647 h 207"/>
              <a:gd name="T10" fmla="*/ 2147483647 w 472"/>
              <a:gd name="T11" fmla="*/ 2147483647 h 207"/>
              <a:gd name="T12" fmla="*/ 2147483647 w 472"/>
              <a:gd name="T13" fmla="*/ 2147483647 h 207"/>
              <a:gd name="T14" fmla="*/ 2147483647 w 472"/>
              <a:gd name="T15" fmla="*/ 2147483647 h 207"/>
              <a:gd name="T16" fmla="*/ 2147483647 w 472"/>
              <a:gd name="T17" fmla="*/ 2147483647 h 207"/>
              <a:gd name="T18" fmla="*/ 2147483647 w 472"/>
              <a:gd name="T19" fmla="*/ 2147483647 h 207"/>
              <a:gd name="T20" fmla="*/ 2147483647 w 472"/>
              <a:gd name="T21" fmla="*/ 2147483647 h 207"/>
              <a:gd name="T22" fmla="*/ 2147483647 w 472"/>
              <a:gd name="T23" fmla="*/ 2147483647 h 207"/>
              <a:gd name="T24" fmla="*/ 2147483647 w 472"/>
              <a:gd name="T25" fmla="*/ 2147483647 h 207"/>
              <a:gd name="T26" fmla="*/ 2147483647 w 472"/>
              <a:gd name="T27" fmla="*/ 2147483647 h 207"/>
              <a:gd name="T28" fmla="*/ 2147483647 w 472"/>
              <a:gd name="T29" fmla="*/ 2147483647 h 207"/>
              <a:gd name="T30" fmla="*/ 2147483647 w 472"/>
              <a:gd name="T31" fmla="*/ 2147483647 h 207"/>
              <a:gd name="T32" fmla="*/ 2147483647 w 472"/>
              <a:gd name="T33" fmla="*/ 2147483647 h 207"/>
              <a:gd name="T34" fmla="*/ 2147483647 w 472"/>
              <a:gd name="T35" fmla="*/ 2147483647 h 207"/>
              <a:gd name="T36" fmla="*/ 2147483647 w 472"/>
              <a:gd name="T37" fmla="*/ 2147483647 h 207"/>
              <a:gd name="T38" fmla="*/ 2147483647 w 472"/>
              <a:gd name="T39" fmla="*/ 2147483647 h 207"/>
              <a:gd name="T40" fmla="*/ 2147483647 w 472"/>
              <a:gd name="T41" fmla="*/ 2147483647 h 207"/>
              <a:gd name="T42" fmla="*/ 2147483647 w 472"/>
              <a:gd name="T43" fmla="*/ 2147483647 h 207"/>
              <a:gd name="T44" fmla="*/ 2147483647 w 472"/>
              <a:gd name="T45" fmla="*/ 2147483647 h 207"/>
              <a:gd name="T46" fmla="*/ 2147483647 w 472"/>
              <a:gd name="T47" fmla="*/ 2147483647 h 207"/>
              <a:gd name="T48" fmla="*/ 2147483647 w 472"/>
              <a:gd name="T49" fmla="*/ 2147483647 h 207"/>
              <a:gd name="T50" fmla="*/ 2147483647 w 472"/>
              <a:gd name="T51" fmla="*/ 2147483647 h 207"/>
              <a:gd name="T52" fmla="*/ 2147483647 w 472"/>
              <a:gd name="T53" fmla="*/ 2147483647 h 207"/>
              <a:gd name="T54" fmla="*/ 2147483647 w 472"/>
              <a:gd name="T55" fmla="*/ 2147483647 h 207"/>
              <a:gd name="T56" fmla="*/ 2147483647 w 472"/>
              <a:gd name="T57" fmla="*/ 2147483647 h 207"/>
              <a:gd name="T58" fmla="*/ 2147483647 w 472"/>
              <a:gd name="T59" fmla="*/ 0 h 207"/>
              <a:gd name="T60" fmla="*/ 2147483647 w 472"/>
              <a:gd name="T61" fmla="*/ 2147483647 h 207"/>
              <a:gd name="T62" fmla="*/ 2147483647 w 472"/>
              <a:gd name="T63" fmla="*/ 2147483647 h 207"/>
              <a:gd name="T64" fmla="*/ 2147483647 w 472"/>
              <a:gd name="T65" fmla="*/ 2147483647 h 207"/>
              <a:gd name="T66" fmla="*/ 2147483647 w 472"/>
              <a:gd name="T67" fmla="*/ 2147483647 h 207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472"/>
              <a:gd name="T103" fmla="*/ 0 h 207"/>
              <a:gd name="T104" fmla="*/ 472 w 472"/>
              <a:gd name="T105" fmla="*/ 207 h 207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472" h="207">
                <a:moveTo>
                  <a:pt x="16" y="153"/>
                </a:moveTo>
                <a:lnTo>
                  <a:pt x="0" y="197"/>
                </a:lnTo>
                <a:lnTo>
                  <a:pt x="61" y="191"/>
                </a:lnTo>
                <a:lnTo>
                  <a:pt x="85" y="171"/>
                </a:lnTo>
                <a:lnTo>
                  <a:pt x="168" y="149"/>
                </a:lnTo>
                <a:lnTo>
                  <a:pt x="191" y="161"/>
                </a:lnTo>
                <a:lnTo>
                  <a:pt x="246" y="153"/>
                </a:lnTo>
                <a:lnTo>
                  <a:pt x="246" y="156"/>
                </a:lnTo>
                <a:lnTo>
                  <a:pt x="328" y="207"/>
                </a:lnTo>
                <a:lnTo>
                  <a:pt x="376" y="192"/>
                </a:lnTo>
                <a:lnTo>
                  <a:pt x="403" y="135"/>
                </a:lnTo>
                <a:lnTo>
                  <a:pt x="450" y="119"/>
                </a:lnTo>
                <a:lnTo>
                  <a:pt x="472" y="77"/>
                </a:lnTo>
                <a:lnTo>
                  <a:pt x="471" y="26"/>
                </a:lnTo>
                <a:lnTo>
                  <a:pt x="465" y="68"/>
                </a:lnTo>
                <a:lnTo>
                  <a:pt x="439" y="104"/>
                </a:lnTo>
                <a:lnTo>
                  <a:pt x="429" y="101"/>
                </a:lnTo>
                <a:lnTo>
                  <a:pt x="394" y="111"/>
                </a:lnTo>
                <a:lnTo>
                  <a:pt x="394" y="99"/>
                </a:lnTo>
                <a:lnTo>
                  <a:pt x="429" y="87"/>
                </a:lnTo>
                <a:lnTo>
                  <a:pt x="397" y="83"/>
                </a:lnTo>
                <a:lnTo>
                  <a:pt x="433" y="72"/>
                </a:lnTo>
                <a:lnTo>
                  <a:pt x="447" y="78"/>
                </a:lnTo>
                <a:lnTo>
                  <a:pt x="454" y="38"/>
                </a:lnTo>
                <a:lnTo>
                  <a:pt x="445" y="29"/>
                </a:lnTo>
                <a:lnTo>
                  <a:pt x="402" y="45"/>
                </a:lnTo>
                <a:lnTo>
                  <a:pt x="403" y="21"/>
                </a:lnTo>
                <a:lnTo>
                  <a:pt x="421" y="27"/>
                </a:lnTo>
                <a:lnTo>
                  <a:pt x="445" y="9"/>
                </a:lnTo>
                <a:lnTo>
                  <a:pt x="432" y="0"/>
                </a:lnTo>
                <a:lnTo>
                  <a:pt x="291" y="32"/>
                </a:lnTo>
                <a:lnTo>
                  <a:pt x="118" y="67"/>
                </a:lnTo>
                <a:lnTo>
                  <a:pt x="39" y="152"/>
                </a:lnTo>
                <a:lnTo>
                  <a:pt x="16" y="153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44" name="Freeform 41"/>
          <p:cNvSpPr>
            <a:spLocks/>
          </p:cNvSpPr>
          <p:nvPr/>
        </p:nvSpPr>
        <p:spPr bwMode="auto">
          <a:xfrm>
            <a:off x="6889750" y="2519363"/>
            <a:ext cx="577850" cy="587375"/>
          </a:xfrm>
          <a:custGeom>
            <a:avLst/>
            <a:gdLst>
              <a:gd name="T0" fmla="*/ 2147483647 w 234"/>
              <a:gd name="T1" fmla="*/ 2147483647 h 245"/>
              <a:gd name="T2" fmla="*/ 2147483647 w 234"/>
              <a:gd name="T3" fmla="*/ 2147483647 h 245"/>
              <a:gd name="T4" fmla="*/ 0 w 234"/>
              <a:gd name="T5" fmla="*/ 2147483647 h 245"/>
              <a:gd name="T6" fmla="*/ 2147483647 w 234"/>
              <a:gd name="T7" fmla="*/ 2147483647 h 245"/>
              <a:gd name="T8" fmla="*/ 2147483647 w 234"/>
              <a:gd name="T9" fmla="*/ 2147483647 h 245"/>
              <a:gd name="T10" fmla="*/ 2147483647 w 234"/>
              <a:gd name="T11" fmla="*/ 2147483647 h 245"/>
              <a:gd name="T12" fmla="*/ 2147483647 w 234"/>
              <a:gd name="T13" fmla="*/ 2147483647 h 245"/>
              <a:gd name="T14" fmla="*/ 2147483647 w 234"/>
              <a:gd name="T15" fmla="*/ 2147483647 h 245"/>
              <a:gd name="T16" fmla="*/ 2147483647 w 234"/>
              <a:gd name="T17" fmla="*/ 2147483647 h 245"/>
              <a:gd name="T18" fmla="*/ 2147483647 w 234"/>
              <a:gd name="T19" fmla="*/ 2147483647 h 245"/>
              <a:gd name="T20" fmla="*/ 2147483647 w 234"/>
              <a:gd name="T21" fmla="*/ 2147483647 h 245"/>
              <a:gd name="T22" fmla="*/ 2147483647 w 234"/>
              <a:gd name="T23" fmla="*/ 2147483647 h 245"/>
              <a:gd name="T24" fmla="*/ 2147483647 w 234"/>
              <a:gd name="T25" fmla="*/ 2147483647 h 245"/>
              <a:gd name="T26" fmla="*/ 2147483647 w 234"/>
              <a:gd name="T27" fmla="*/ 2147483647 h 245"/>
              <a:gd name="T28" fmla="*/ 2147483647 w 234"/>
              <a:gd name="T29" fmla="*/ 2147483647 h 245"/>
              <a:gd name="T30" fmla="*/ 2147483647 w 234"/>
              <a:gd name="T31" fmla="*/ 2147483647 h 245"/>
              <a:gd name="T32" fmla="*/ 2147483647 w 234"/>
              <a:gd name="T33" fmla="*/ 0 h 245"/>
              <a:gd name="T34" fmla="*/ 2147483647 w 234"/>
              <a:gd name="T35" fmla="*/ 2147483647 h 245"/>
              <a:gd name="T36" fmla="*/ 2147483647 w 234"/>
              <a:gd name="T37" fmla="*/ 2147483647 h 245"/>
              <a:gd name="T38" fmla="*/ 2147483647 w 234"/>
              <a:gd name="T39" fmla="*/ 2147483647 h 245"/>
              <a:gd name="T40" fmla="*/ 2147483647 w 234"/>
              <a:gd name="T41" fmla="*/ 2147483647 h 24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34"/>
              <a:gd name="T64" fmla="*/ 0 h 245"/>
              <a:gd name="T65" fmla="*/ 234 w 234"/>
              <a:gd name="T66" fmla="*/ 245 h 245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34" h="245">
                <a:moveTo>
                  <a:pt x="24" y="128"/>
                </a:moveTo>
                <a:lnTo>
                  <a:pt x="6" y="123"/>
                </a:lnTo>
                <a:lnTo>
                  <a:pt x="0" y="162"/>
                </a:lnTo>
                <a:lnTo>
                  <a:pt x="6" y="203"/>
                </a:lnTo>
                <a:lnTo>
                  <a:pt x="40" y="231"/>
                </a:lnTo>
                <a:lnTo>
                  <a:pt x="48" y="245"/>
                </a:lnTo>
                <a:lnTo>
                  <a:pt x="91" y="231"/>
                </a:lnTo>
                <a:lnTo>
                  <a:pt x="142" y="198"/>
                </a:lnTo>
                <a:lnTo>
                  <a:pt x="157" y="126"/>
                </a:lnTo>
                <a:lnTo>
                  <a:pt x="190" y="107"/>
                </a:lnTo>
                <a:lnTo>
                  <a:pt x="208" y="63"/>
                </a:lnTo>
                <a:lnTo>
                  <a:pt x="234" y="51"/>
                </a:lnTo>
                <a:lnTo>
                  <a:pt x="200" y="45"/>
                </a:lnTo>
                <a:lnTo>
                  <a:pt x="141" y="77"/>
                </a:lnTo>
                <a:lnTo>
                  <a:pt x="132" y="46"/>
                </a:lnTo>
                <a:lnTo>
                  <a:pt x="81" y="49"/>
                </a:lnTo>
                <a:lnTo>
                  <a:pt x="69" y="0"/>
                </a:lnTo>
                <a:lnTo>
                  <a:pt x="56" y="13"/>
                </a:lnTo>
                <a:lnTo>
                  <a:pt x="60" y="83"/>
                </a:lnTo>
                <a:lnTo>
                  <a:pt x="37" y="89"/>
                </a:lnTo>
                <a:lnTo>
                  <a:pt x="24" y="128"/>
                </a:lnTo>
                <a:close/>
              </a:path>
            </a:pathLst>
          </a:custGeom>
          <a:solidFill>
            <a:srgbClr val="00206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45" name="Freeform 42"/>
          <p:cNvSpPr>
            <a:spLocks/>
          </p:cNvSpPr>
          <p:nvPr/>
        </p:nvSpPr>
        <p:spPr bwMode="auto">
          <a:xfrm>
            <a:off x="7696200" y="2520950"/>
            <a:ext cx="180975" cy="219075"/>
          </a:xfrm>
          <a:custGeom>
            <a:avLst/>
            <a:gdLst>
              <a:gd name="T0" fmla="*/ 0 w 66"/>
              <a:gd name="T1" fmla="*/ 2147483647 h 82"/>
              <a:gd name="T2" fmla="*/ 2147483647 w 66"/>
              <a:gd name="T3" fmla="*/ 0 h 82"/>
              <a:gd name="T4" fmla="*/ 2147483647 w 66"/>
              <a:gd name="T5" fmla="*/ 2147483647 h 82"/>
              <a:gd name="T6" fmla="*/ 2147483647 w 66"/>
              <a:gd name="T7" fmla="*/ 2147483647 h 82"/>
              <a:gd name="T8" fmla="*/ 2147483647 w 66"/>
              <a:gd name="T9" fmla="*/ 2147483647 h 82"/>
              <a:gd name="T10" fmla="*/ 2147483647 w 66"/>
              <a:gd name="T11" fmla="*/ 2147483647 h 82"/>
              <a:gd name="T12" fmla="*/ 2147483647 w 66"/>
              <a:gd name="T13" fmla="*/ 2147483647 h 82"/>
              <a:gd name="T14" fmla="*/ 0 w 66"/>
              <a:gd name="T15" fmla="*/ 2147483647 h 8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6"/>
              <a:gd name="T25" fmla="*/ 0 h 82"/>
              <a:gd name="T26" fmla="*/ 66 w 66"/>
              <a:gd name="T27" fmla="*/ 82 h 8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6" h="82">
                <a:moveTo>
                  <a:pt x="0" y="5"/>
                </a:moveTo>
                <a:lnTo>
                  <a:pt x="14" y="0"/>
                </a:lnTo>
                <a:lnTo>
                  <a:pt x="44" y="18"/>
                </a:lnTo>
                <a:lnTo>
                  <a:pt x="44" y="36"/>
                </a:lnTo>
                <a:lnTo>
                  <a:pt x="65" y="49"/>
                </a:lnTo>
                <a:lnTo>
                  <a:pt x="66" y="73"/>
                </a:lnTo>
                <a:lnTo>
                  <a:pt x="32" y="82"/>
                </a:lnTo>
                <a:lnTo>
                  <a:pt x="0" y="5"/>
                </a:lnTo>
                <a:close/>
              </a:path>
            </a:pathLst>
          </a:custGeom>
          <a:solidFill>
            <a:srgbClr val="00206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46" name="Freeform 43"/>
          <p:cNvSpPr>
            <a:spLocks/>
          </p:cNvSpPr>
          <p:nvPr/>
        </p:nvSpPr>
        <p:spPr bwMode="auto">
          <a:xfrm>
            <a:off x="7018338" y="2143125"/>
            <a:ext cx="785812" cy="500063"/>
          </a:xfrm>
          <a:custGeom>
            <a:avLst/>
            <a:gdLst>
              <a:gd name="T0" fmla="*/ 2147483647 w 317"/>
              <a:gd name="T1" fmla="*/ 2147483647 h 208"/>
              <a:gd name="T2" fmla="*/ 0 w 317"/>
              <a:gd name="T3" fmla="*/ 2147483647 h 208"/>
              <a:gd name="T4" fmla="*/ 2147483647 w 317"/>
              <a:gd name="T5" fmla="*/ 2147483647 h 208"/>
              <a:gd name="T6" fmla="*/ 2147483647 w 317"/>
              <a:gd name="T7" fmla="*/ 2147483647 h 208"/>
              <a:gd name="T8" fmla="*/ 2147483647 w 317"/>
              <a:gd name="T9" fmla="*/ 2147483647 h 208"/>
              <a:gd name="T10" fmla="*/ 2147483647 w 317"/>
              <a:gd name="T11" fmla="*/ 2147483647 h 208"/>
              <a:gd name="T12" fmla="*/ 2147483647 w 317"/>
              <a:gd name="T13" fmla="*/ 2147483647 h 208"/>
              <a:gd name="T14" fmla="*/ 2147483647 w 317"/>
              <a:gd name="T15" fmla="*/ 2147483647 h 208"/>
              <a:gd name="T16" fmla="*/ 2147483647 w 317"/>
              <a:gd name="T17" fmla="*/ 2147483647 h 208"/>
              <a:gd name="T18" fmla="*/ 2147483647 w 317"/>
              <a:gd name="T19" fmla="*/ 2147483647 h 208"/>
              <a:gd name="T20" fmla="*/ 2147483647 w 317"/>
              <a:gd name="T21" fmla="*/ 2147483647 h 208"/>
              <a:gd name="T22" fmla="*/ 2147483647 w 317"/>
              <a:gd name="T23" fmla="*/ 2147483647 h 208"/>
              <a:gd name="T24" fmla="*/ 2147483647 w 317"/>
              <a:gd name="T25" fmla="*/ 0 h 208"/>
              <a:gd name="T26" fmla="*/ 2147483647 w 317"/>
              <a:gd name="T27" fmla="*/ 2147483647 h 208"/>
              <a:gd name="T28" fmla="*/ 2147483647 w 317"/>
              <a:gd name="T29" fmla="*/ 2147483647 h 20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17"/>
              <a:gd name="T46" fmla="*/ 0 h 208"/>
              <a:gd name="T47" fmla="*/ 317 w 317"/>
              <a:gd name="T48" fmla="*/ 208 h 20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17" h="208">
                <a:moveTo>
                  <a:pt x="29" y="30"/>
                </a:moveTo>
                <a:lnTo>
                  <a:pt x="0" y="58"/>
                </a:lnTo>
                <a:lnTo>
                  <a:pt x="16" y="159"/>
                </a:lnTo>
                <a:lnTo>
                  <a:pt x="29" y="208"/>
                </a:lnTo>
                <a:lnTo>
                  <a:pt x="83" y="204"/>
                </a:lnTo>
                <a:lnTo>
                  <a:pt x="283" y="166"/>
                </a:lnTo>
                <a:lnTo>
                  <a:pt x="297" y="160"/>
                </a:lnTo>
                <a:lnTo>
                  <a:pt x="317" y="113"/>
                </a:lnTo>
                <a:lnTo>
                  <a:pt x="287" y="87"/>
                </a:lnTo>
                <a:lnTo>
                  <a:pt x="303" y="27"/>
                </a:lnTo>
                <a:lnTo>
                  <a:pt x="280" y="21"/>
                </a:lnTo>
                <a:lnTo>
                  <a:pt x="280" y="6"/>
                </a:lnTo>
                <a:lnTo>
                  <a:pt x="270" y="0"/>
                </a:lnTo>
                <a:lnTo>
                  <a:pt x="38" y="43"/>
                </a:lnTo>
                <a:lnTo>
                  <a:pt x="29" y="30"/>
                </a:lnTo>
                <a:close/>
              </a:path>
            </a:pathLst>
          </a:custGeom>
          <a:pattFill prst="dashVert">
            <a:fgClr>
              <a:srgbClr val="002447"/>
            </a:fgClr>
            <a:bgClr>
              <a:schemeClr val="bg1"/>
            </a:bgClr>
          </a:patt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47" name="Freeform 44"/>
          <p:cNvSpPr>
            <a:spLocks/>
          </p:cNvSpPr>
          <p:nvPr/>
        </p:nvSpPr>
        <p:spPr bwMode="auto">
          <a:xfrm>
            <a:off x="7729538" y="2201863"/>
            <a:ext cx="207962" cy="396875"/>
          </a:xfrm>
          <a:custGeom>
            <a:avLst/>
            <a:gdLst>
              <a:gd name="T0" fmla="*/ 2147483647 w 84"/>
              <a:gd name="T1" fmla="*/ 2147483647 h 166"/>
              <a:gd name="T2" fmla="*/ 2147483647 w 84"/>
              <a:gd name="T3" fmla="*/ 0 h 166"/>
              <a:gd name="T4" fmla="*/ 2147483647 w 84"/>
              <a:gd name="T5" fmla="*/ 2147483647 h 166"/>
              <a:gd name="T6" fmla="*/ 2147483647 w 84"/>
              <a:gd name="T7" fmla="*/ 2147483647 h 166"/>
              <a:gd name="T8" fmla="*/ 2147483647 w 84"/>
              <a:gd name="T9" fmla="*/ 2147483647 h 166"/>
              <a:gd name="T10" fmla="*/ 2147483647 w 84"/>
              <a:gd name="T11" fmla="*/ 2147483647 h 166"/>
              <a:gd name="T12" fmla="*/ 2147483647 w 84"/>
              <a:gd name="T13" fmla="*/ 2147483647 h 166"/>
              <a:gd name="T14" fmla="*/ 2147483647 w 84"/>
              <a:gd name="T15" fmla="*/ 2147483647 h 166"/>
              <a:gd name="T16" fmla="*/ 2147483647 w 84"/>
              <a:gd name="T17" fmla="*/ 2147483647 h 166"/>
              <a:gd name="T18" fmla="*/ 2147483647 w 84"/>
              <a:gd name="T19" fmla="*/ 2147483647 h 166"/>
              <a:gd name="T20" fmla="*/ 2147483647 w 84"/>
              <a:gd name="T21" fmla="*/ 2147483647 h 166"/>
              <a:gd name="T22" fmla="*/ 0 w 84"/>
              <a:gd name="T23" fmla="*/ 2147483647 h 166"/>
              <a:gd name="T24" fmla="*/ 2147483647 w 84"/>
              <a:gd name="T25" fmla="*/ 2147483647 h 16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84"/>
              <a:gd name="T40" fmla="*/ 0 h 166"/>
              <a:gd name="T41" fmla="*/ 84 w 84"/>
              <a:gd name="T42" fmla="*/ 166 h 16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84" h="166">
                <a:moveTo>
                  <a:pt x="15" y="1"/>
                </a:moveTo>
                <a:lnTo>
                  <a:pt x="35" y="0"/>
                </a:lnTo>
                <a:lnTo>
                  <a:pt x="75" y="25"/>
                </a:lnTo>
                <a:lnTo>
                  <a:pt x="69" y="45"/>
                </a:lnTo>
                <a:lnTo>
                  <a:pt x="83" y="58"/>
                </a:lnTo>
                <a:lnTo>
                  <a:pt x="84" y="136"/>
                </a:lnTo>
                <a:lnTo>
                  <a:pt x="70" y="166"/>
                </a:lnTo>
                <a:lnTo>
                  <a:pt x="54" y="155"/>
                </a:lnTo>
                <a:lnTo>
                  <a:pt x="37" y="154"/>
                </a:lnTo>
                <a:lnTo>
                  <a:pt x="8" y="138"/>
                </a:lnTo>
                <a:lnTo>
                  <a:pt x="30" y="89"/>
                </a:lnTo>
                <a:lnTo>
                  <a:pt x="0" y="63"/>
                </a:lnTo>
                <a:lnTo>
                  <a:pt x="15" y="1"/>
                </a:lnTo>
                <a:close/>
              </a:path>
            </a:pathLst>
          </a:custGeom>
          <a:solidFill>
            <a:srgbClr val="00206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48" name="Freeform 45"/>
          <p:cNvSpPr>
            <a:spLocks/>
          </p:cNvSpPr>
          <p:nvPr/>
        </p:nvSpPr>
        <p:spPr bwMode="auto">
          <a:xfrm>
            <a:off x="7762875" y="1541463"/>
            <a:ext cx="228600" cy="412750"/>
          </a:xfrm>
          <a:custGeom>
            <a:avLst/>
            <a:gdLst>
              <a:gd name="T0" fmla="*/ 0 w 93"/>
              <a:gd name="T1" fmla="*/ 2147483647 h 172"/>
              <a:gd name="T2" fmla="*/ 2147483647 w 93"/>
              <a:gd name="T3" fmla="*/ 0 h 172"/>
              <a:gd name="T4" fmla="*/ 2147483647 w 93"/>
              <a:gd name="T5" fmla="*/ 2147483647 h 172"/>
              <a:gd name="T6" fmla="*/ 2147483647 w 93"/>
              <a:gd name="T7" fmla="*/ 2147483647 h 172"/>
              <a:gd name="T8" fmla="*/ 2147483647 w 93"/>
              <a:gd name="T9" fmla="*/ 2147483647 h 172"/>
              <a:gd name="T10" fmla="*/ 2147483647 w 93"/>
              <a:gd name="T11" fmla="*/ 2147483647 h 172"/>
              <a:gd name="T12" fmla="*/ 2147483647 w 93"/>
              <a:gd name="T13" fmla="*/ 2147483647 h 172"/>
              <a:gd name="T14" fmla="*/ 2147483647 w 93"/>
              <a:gd name="T15" fmla="*/ 2147483647 h 172"/>
              <a:gd name="T16" fmla="*/ 2147483647 w 93"/>
              <a:gd name="T17" fmla="*/ 2147483647 h 172"/>
              <a:gd name="T18" fmla="*/ 0 w 93"/>
              <a:gd name="T19" fmla="*/ 2147483647 h 17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93"/>
              <a:gd name="T31" fmla="*/ 0 h 172"/>
              <a:gd name="T32" fmla="*/ 93 w 93"/>
              <a:gd name="T33" fmla="*/ 172 h 17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93" h="172">
                <a:moveTo>
                  <a:pt x="0" y="18"/>
                </a:moveTo>
                <a:lnTo>
                  <a:pt x="68" y="0"/>
                </a:lnTo>
                <a:lnTo>
                  <a:pt x="93" y="47"/>
                </a:lnTo>
                <a:lnTo>
                  <a:pt x="80" y="59"/>
                </a:lnTo>
                <a:lnTo>
                  <a:pt x="85" y="163"/>
                </a:lnTo>
                <a:lnTo>
                  <a:pt x="46" y="172"/>
                </a:lnTo>
                <a:lnTo>
                  <a:pt x="27" y="129"/>
                </a:lnTo>
                <a:lnTo>
                  <a:pt x="26" y="78"/>
                </a:lnTo>
                <a:lnTo>
                  <a:pt x="9" y="63"/>
                </a:lnTo>
                <a:lnTo>
                  <a:pt x="0" y="18"/>
                </a:lnTo>
                <a:close/>
              </a:path>
            </a:pathLst>
          </a:custGeom>
          <a:solidFill>
            <a:srgbClr val="00206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49" name="Freeform 46"/>
          <p:cNvSpPr>
            <a:spLocks/>
          </p:cNvSpPr>
          <p:nvPr/>
        </p:nvSpPr>
        <p:spPr bwMode="auto">
          <a:xfrm>
            <a:off x="7848600" y="1835150"/>
            <a:ext cx="490537" cy="215900"/>
          </a:xfrm>
          <a:custGeom>
            <a:avLst/>
            <a:gdLst>
              <a:gd name="T0" fmla="*/ 0 w 198"/>
              <a:gd name="T1" fmla="*/ 2147483647 h 90"/>
              <a:gd name="T2" fmla="*/ 2147483647 w 198"/>
              <a:gd name="T3" fmla="*/ 2147483647 h 90"/>
              <a:gd name="T4" fmla="*/ 2147483647 w 198"/>
              <a:gd name="T5" fmla="*/ 2147483647 h 90"/>
              <a:gd name="T6" fmla="*/ 2147483647 w 198"/>
              <a:gd name="T7" fmla="*/ 0 h 90"/>
              <a:gd name="T8" fmla="*/ 2147483647 w 198"/>
              <a:gd name="T9" fmla="*/ 2147483647 h 90"/>
              <a:gd name="T10" fmla="*/ 2147483647 w 198"/>
              <a:gd name="T11" fmla="*/ 2147483647 h 90"/>
              <a:gd name="T12" fmla="*/ 2147483647 w 198"/>
              <a:gd name="T13" fmla="*/ 2147483647 h 90"/>
              <a:gd name="T14" fmla="*/ 2147483647 w 198"/>
              <a:gd name="T15" fmla="*/ 2147483647 h 90"/>
              <a:gd name="T16" fmla="*/ 2147483647 w 198"/>
              <a:gd name="T17" fmla="*/ 2147483647 h 90"/>
              <a:gd name="T18" fmla="*/ 2147483647 w 198"/>
              <a:gd name="T19" fmla="*/ 2147483647 h 90"/>
              <a:gd name="T20" fmla="*/ 2147483647 w 198"/>
              <a:gd name="T21" fmla="*/ 2147483647 h 90"/>
              <a:gd name="T22" fmla="*/ 2147483647 w 198"/>
              <a:gd name="T23" fmla="*/ 2147483647 h 90"/>
              <a:gd name="T24" fmla="*/ 2147483647 w 198"/>
              <a:gd name="T25" fmla="*/ 2147483647 h 90"/>
              <a:gd name="T26" fmla="*/ 2147483647 w 198"/>
              <a:gd name="T27" fmla="*/ 2147483647 h 90"/>
              <a:gd name="T28" fmla="*/ 2147483647 w 198"/>
              <a:gd name="T29" fmla="*/ 2147483647 h 90"/>
              <a:gd name="T30" fmla="*/ 2147483647 w 198"/>
              <a:gd name="T31" fmla="*/ 2147483647 h 90"/>
              <a:gd name="T32" fmla="*/ 2147483647 w 198"/>
              <a:gd name="T33" fmla="*/ 2147483647 h 90"/>
              <a:gd name="T34" fmla="*/ 2147483647 w 198"/>
              <a:gd name="T35" fmla="*/ 2147483647 h 90"/>
              <a:gd name="T36" fmla="*/ 2147483647 w 198"/>
              <a:gd name="T37" fmla="*/ 2147483647 h 90"/>
              <a:gd name="T38" fmla="*/ 0 w 198"/>
              <a:gd name="T39" fmla="*/ 2147483647 h 90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98"/>
              <a:gd name="T61" fmla="*/ 0 h 90"/>
              <a:gd name="T62" fmla="*/ 198 w 198"/>
              <a:gd name="T63" fmla="*/ 90 h 90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98" h="90">
                <a:moveTo>
                  <a:pt x="0" y="36"/>
                </a:moveTo>
                <a:lnTo>
                  <a:pt x="101" y="11"/>
                </a:lnTo>
                <a:lnTo>
                  <a:pt x="113" y="12"/>
                </a:lnTo>
                <a:lnTo>
                  <a:pt x="125" y="0"/>
                </a:lnTo>
                <a:lnTo>
                  <a:pt x="135" y="6"/>
                </a:lnTo>
                <a:lnTo>
                  <a:pt x="123" y="32"/>
                </a:lnTo>
                <a:lnTo>
                  <a:pt x="144" y="30"/>
                </a:lnTo>
                <a:lnTo>
                  <a:pt x="156" y="50"/>
                </a:lnTo>
                <a:lnTo>
                  <a:pt x="170" y="52"/>
                </a:lnTo>
                <a:lnTo>
                  <a:pt x="180" y="49"/>
                </a:lnTo>
                <a:lnTo>
                  <a:pt x="180" y="38"/>
                </a:lnTo>
                <a:lnTo>
                  <a:pt x="163" y="24"/>
                </a:lnTo>
                <a:lnTo>
                  <a:pt x="176" y="23"/>
                </a:lnTo>
                <a:lnTo>
                  <a:pt x="198" y="53"/>
                </a:lnTo>
                <a:lnTo>
                  <a:pt x="177" y="71"/>
                </a:lnTo>
                <a:lnTo>
                  <a:pt x="153" y="62"/>
                </a:lnTo>
                <a:lnTo>
                  <a:pt x="138" y="84"/>
                </a:lnTo>
                <a:lnTo>
                  <a:pt x="108" y="62"/>
                </a:lnTo>
                <a:lnTo>
                  <a:pt x="8" y="90"/>
                </a:lnTo>
                <a:lnTo>
                  <a:pt x="0" y="36"/>
                </a:lnTo>
                <a:close/>
              </a:path>
            </a:pathLst>
          </a:custGeom>
          <a:solidFill>
            <a:srgbClr val="00206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50" name="Freeform 47"/>
          <p:cNvSpPr>
            <a:spLocks/>
          </p:cNvSpPr>
          <p:nvPr/>
        </p:nvSpPr>
        <p:spPr bwMode="auto">
          <a:xfrm>
            <a:off x="7890498" y="1999455"/>
            <a:ext cx="255587" cy="188913"/>
          </a:xfrm>
          <a:custGeom>
            <a:avLst/>
            <a:gdLst>
              <a:gd name="T0" fmla="*/ 0 w 103"/>
              <a:gd name="T1" fmla="*/ 2147483647 h 79"/>
              <a:gd name="T2" fmla="*/ 2147483647 w 103"/>
              <a:gd name="T3" fmla="*/ 0 h 79"/>
              <a:gd name="T4" fmla="*/ 2147483647 w 103"/>
              <a:gd name="T5" fmla="*/ 2147483647 h 79"/>
              <a:gd name="T6" fmla="*/ 2147483647 w 103"/>
              <a:gd name="T7" fmla="*/ 2147483647 h 79"/>
              <a:gd name="T8" fmla="*/ 2147483647 w 103"/>
              <a:gd name="T9" fmla="*/ 2147483647 h 79"/>
              <a:gd name="T10" fmla="*/ 2147483647 w 103"/>
              <a:gd name="T11" fmla="*/ 2147483647 h 79"/>
              <a:gd name="T12" fmla="*/ 2147483647 w 103"/>
              <a:gd name="T13" fmla="*/ 2147483647 h 79"/>
              <a:gd name="T14" fmla="*/ 0 w 103"/>
              <a:gd name="T15" fmla="*/ 2147483647 h 7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3"/>
              <a:gd name="T25" fmla="*/ 0 h 79"/>
              <a:gd name="T26" fmla="*/ 103 w 103"/>
              <a:gd name="T27" fmla="*/ 79 h 79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3" h="79">
                <a:moveTo>
                  <a:pt x="0" y="20"/>
                </a:moveTo>
                <a:lnTo>
                  <a:pt x="79" y="0"/>
                </a:lnTo>
                <a:lnTo>
                  <a:pt x="103" y="36"/>
                </a:lnTo>
                <a:lnTo>
                  <a:pt x="89" y="52"/>
                </a:lnTo>
                <a:lnTo>
                  <a:pt x="64" y="46"/>
                </a:lnTo>
                <a:lnTo>
                  <a:pt x="25" y="79"/>
                </a:lnTo>
                <a:lnTo>
                  <a:pt x="4" y="62"/>
                </a:lnTo>
                <a:lnTo>
                  <a:pt x="0" y="20"/>
                </a:lnTo>
                <a:close/>
              </a:path>
            </a:pathLst>
          </a:custGeom>
          <a:solidFill>
            <a:srgbClr val="00206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51" name="Freeform 48"/>
          <p:cNvSpPr>
            <a:spLocks/>
          </p:cNvSpPr>
          <p:nvPr/>
        </p:nvSpPr>
        <p:spPr bwMode="auto">
          <a:xfrm>
            <a:off x="7085013" y="1581150"/>
            <a:ext cx="869950" cy="685800"/>
          </a:xfrm>
          <a:custGeom>
            <a:avLst/>
            <a:gdLst>
              <a:gd name="T0" fmla="*/ 2147483647 w 351"/>
              <a:gd name="T1" fmla="*/ 2147483647 h 286"/>
              <a:gd name="T2" fmla="*/ 2147483647 w 351"/>
              <a:gd name="T3" fmla="*/ 2147483647 h 286"/>
              <a:gd name="T4" fmla="*/ 2147483647 w 351"/>
              <a:gd name="T5" fmla="*/ 2147483647 h 286"/>
              <a:gd name="T6" fmla="*/ 2147483647 w 351"/>
              <a:gd name="T7" fmla="*/ 2147483647 h 286"/>
              <a:gd name="T8" fmla="*/ 2147483647 w 351"/>
              <a:gd name="T9" fmla="*/ 2147483647 h 286"/>
              <a:gd name="T10" fmla="*/ 2147483647 w 351"/>
              <a:gd name="T11" fmla="*/ 2147483647 h 286"/>
              <a:gd name="T12" fmla="*/ 2147483647 w 351"/>
              <a:gd name="T13" fmla="*/ 2147483647 h 286"/>
              <a:gd name="T14" fmla="*/ 2147483647 w 351"/>
              <a:gd name="T15" fmla="*/ 2147483647 h 286"/>
              <a:gd name="T16" fmla="*/ 2147483647 w 351"/>
              <a:gd name="T17" fmla="*/ 2147483647 h 286"/>
              <a:gd name="T18" fmla="*/ 2147483647 w 351"/>
              <a:gd name="T19" fmla="*/ 2147483647 h 286"/>
              <a:gd name="T20" fmla="*/ 2147483647 w 351"/>
              <a:gd name="T21" fmla="*/ 2147483647 h 286"/>
              <a:gd name="T22" fmla="*/ 2147483647 w 351"/>
              <a:gd name="T23" fmla="*/ 2147483647 h 286"/>
              <a:gd name="T24" fmla="*/ 2147483647 w 351"/>
              <a:gd name="T25" fmla="*/ 0 h 286"/>
              <a:gd name="T26" fmla="*/ 2147483647 w 351"/>
              <a:gd name="T27" fmla="*/ 2147483647 h 286"/>
              <a:gd name="T28" fmla="*/ 2147483647 w 351"/>
              <a:gd name="T29" fmla="*/ 2147483647 h 286"/>
              <a:gd name="T30" fmla="*/ 2147483647 w 351"/>
              <a:gd name="T31" fmla="*/ 2147483647 h 286"/>
              <a:gd name="T32" fmla="*/ 2147483647 w 351"/>
              <a:gd name="T33" fmla="*/ 2147483647 h 286"/>
              <a:gd name="T34" fmla="*/ 2147483647 w 351"/>
              <a:gd name="T35" fmla="*/ 2147483647 h 286"/>
              <a:gd name="T36" fmla="*/ 2147483647 w 351"/>
              <a:gd name="T37" fmla="*/ 2147483647 h 286"/>
              <a:gd name="T38" fmla="*/ 2147483647 w 351"/>
              <a:gd name="T39" fmla="*/ 2147483647 h 286"/>
              <a:gd name="T40" fmla="*/ 2147483647 w 351"/>
              <a:gd name="T41" fmla="*/ 2147483647 h 286"/>
              <a:gd name="T42" fmla="*/ 2147483647 w 351"/>
              <a:gd name="T43" fmla="*/ 2147483647 h 286"/>
              <a:gd name="T44" fmla="*/ 2147483647 w 351"/>
              <a:gd name="T45" fmla="*/ 2147483647 h 286"/>
              <a:gd name="T46" fmla="*/ 2147483647 w 351"/>
              <a:gd name="T47" fmla="*/ 2147483647 h 286"/>
              <a:gd name="T48" fmla="*/ 2147483647 w 351"/>
              <a:gd name="T49" fmla="*/ 2147483647 h 286"/>
              <a:gd name="T50" fmla="*/ 2147483647 w 351"/>
              <a:gd name="T51" fmla="*/ 2147483647 h 286"/>
              <a:gd name="T52" fmla="*/ 2147483647 w 351"/>
              <a:gd name="T53" fmla="*/ 2147483647 h 286"/>
              <a:gd name="T54" fmla="*/ 2147483647 w 351"/>
              <a:gd name="T55" fmla="*/ 2147483647 h 286"/>
              <a:gd name="T56" fmla="*/ 0 w 351"/>
              <a:gd name="T57" fmla="*/ 2147483647 h 286"/>
              <a:gd name="T58" fmla="*/ 2147483647 w 351"/>
              <a:gd name="T59" fmla="*/ 2147483647 h 286"/>
              <a:gd name="T60" fmla="*/ 2147483647 w 351"/>
              <a:gd name="T61" fmla="*/ 2147483647 h 28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351"/>
              <a:gd name="T94" fmla="*/ 0 h 286"/>
              <a:gd name="T95" fmla="*/ 351 w 351"/>
              <a:gd name="T96" fmla="*/ 286 h 28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351" h="286">
                <a:moveTo>
                  <a:pt x="27" y="192"/>
                </a:moveTo>
                <a:lnTo>
                  <a:pt x="60" y="175"/>
                </a:lnTo>
                <a:lnTo>
                  <a:pt x="105" y="171"/>
                </a:lnTo>
                <a:lnTo>
                  <a:pt x="116" y="156"/>
                </a:lnTo>
                <a:lnTo>
                  <a:pt x="132" y="154"/>
                </a:lnTo>
                <a:lnTo>
                  <a:pt x="141" y="138"/>
                </a:lnTo>
                <a:lnTo>
                  <a:pt x="156" y="132"/>
                </a:lnTo>
                <a:lnTo>
                  <a:pt x="149" y="102"/>
                </a:lnTo>
                <a:lnTo>
                  <a:pt x="140" y="94"/>
                </a:lnTo>
                <a:lnTo>
                  <a:pt x="159" y="70"/>
                </a:lnTo>
                <a:lnTo>
                  <a:pt x="171" y="70"/>
                </a:lnTo>
                <a:lnTo>
                  <a:pt x="212" y="19"/>
                </a:lnTo>
                <a:lnTo>
                  <a:pt x="275" y="0"/>
                </a:lnTo>
                <a:lnTo>
                  <a:pt x="282" y="48"/>
                </a:lnTo>
                <a:lnTo>
                  <a:pt x="285" y="46"/>
                </a:lnTo>
                <a:lnTo>
                  <a:pt x="300" y="63"/>
                </a:lnTo>
                <a:lnTo>
                  <a:pt x="301" y="112"/>
                </a:lnTo>
                <a:lnTo>
                  <a:pt x="320" y="152"/>
                </a:lnTo>
                <a:lnTo>
                  <a:pt x="327" y="204"/>
                </a:lnTo>
                <a:lnTo>
                  <a:pt x="329" y="249"/>
                </a:lnTo>
                <a:lnTo>
                  <a:pt x="351" y="264"/>
                </a:lnTo>
                <a:lnTo>
                  <a:pt x="335" y="286"/>
                </a:lnTo>
                <a:lnTo>
                  <a:pt x="294" y="260"/>
                </a:lnTo>
                <a:lnTo>
                  <a:pt x="273" y="262"/>
                </a:lnTo>
                <a:lnTo>
                  <a:pt x="252" y="256"/>
                </a:lnTo>
                <a:lnTo>
                  <a:pt x="253" y="241"/>
                </a:lnTo>
                <a:lnTo>
                  <a:pt x="240" y="236"/>
                </a:lnTo>
                <a:lnTo>
                  <a:pt x="10" y="280"/>
                </a:lnTo>
                <a:lnTo>
                  <a:pt x="0" y="267"/>
                </a:lnTo>
                <a:lnTo>
                  <a:pt x="35" y="216"/>
                </a:lnTo>
                <a:lnTo>
                  <a:pt x="27" y="192"/>
                </a:lnTo>
                <a:close/>
              </a:path>
            </a:pathLst>
          </a:custGeom>
          <a:solidFill>
            <a:srgbClr val="00206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52" name="Freeform 49"/>
          <p:cNvSpPr>
            <a:spLocks/>
          </p:cNvSpPr>
          <p:nvPr/>
        </p:nvSpPr>
        <p:spPr bwMode="auto">
          <a:xfrm>
            <a:off x="7931150" y="2157413"/>
            <a:ext cx="255588" cy="144462"/>
          </a:xfrm>
          <a:custGeom>
            <a:avLst/>
            <a:gdLst>
              <a:gd name="T0" fmla="*/ 0 w 102"/>
              <a:gd name="T1" fmla="*/ 2147483647 h 61"/>
              <a:gd name="T2" fmla="*/ 2147483647 w 102"/>
              <a:gd name="T3" fmla="*/ 2147483647 h 61"/>
              <a:gd name="T4" fmla="*/ 2147483647 w 102"/>
              <a:gd name="T5" fmla="*/ 0 h 61"/>
              <a:gd name="T6" fmla="*/ 2147483647 w 102"/>
              <a:gd name="T7" fmla="*/ 2147483647 h 61"/>
              <a:gd name="T8" fmla="*/ 2147483647 w 102"/>
              <a:gd name="T9" fmla="*/ 2147483647 h 61"/>
              <a:gd name="T10" fmla="*/ 2147483647 w 102"/>
              <a:gd name="T11" fmla="*/ 2147483647 h 61"/>
              <a:gd name="T12" fmla="*/ 2147483647 w 102"/>
              <a:gd name="T13" fmla="*/ 2147483647 h 61"/>
              <a:gd name="T14" fmla="*/ 0 w 102"/>
              <a:gd name="T15" fmla="*/ 2147483647 h 6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2"/>
              <a:gd name="T25" fmla="*/ 0 h 61"/>
              <a:gd name="T26" fmla="*/ 102 w 102"/>
              <a:gd name="T27" fmla="*/ 61 h 6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2" h="61">
                <a:moveTo>
                  <a:pt x="0" y="45"/>
                </a:moveTo>
                <a:lnTo>
                  <a:pt x="42" y="25"/>
                </a:lnTo>
                <a:lnTo>
                  <a:pt x="83" y="0"/>
                </a:lnTo>
                <a:lnTo>
                  <a:pt x="90" y="1"/>
                </a:lnTo>
                <a:lnTo>
                  <a:pt x="102" y="2"/>
                </a:lnTo>
                <a:lnTo>
                  <a:pt x="62" y="34"/>
                </a:lnTo>
                <a:lnTo>
                  <a:pt x="12" y="61"/>
                </a:lnTo>
                <a:lnTo>
                  <a:pt x="0" y="45"/>
                </a:lnTo>
                <a:close/>
              </a:path>
            </a:pathLst>
          </a:custGeom>
          <a:solidFill>
            <a:srgbClr val="00206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53" name="Freeform 50"/>
          <p:cNvSpPr>
            <a:spLocks/>
          </p:cNvSpPr>
          <p:nvPr/>
        </p:nvSpPr>
        <p:spPr bwMode="auto">
          <a:xfrm>
            <a:off x="7929563" y="1463675"/>
            <a:ext cx="269875" cy="465138"/>
          </a:xfrm>
          <a:custGeom>
            <a:avLst/>
            <a:gdLst>
              <a:gd name="T0" fmla="*/ 2147483647 w 109"/>
              <a:gd name="T1" fmla="*/ 0 h 194"/>
              <a:gd name="T2" fmla="*/ 0 w 109"/>
              <a:gd name="T3" fmla="*/ 2147483647 h 194"/>
              <a:gd name="T4" fmla="*/ 2147483647 w 109"/>
              <a:gd name="T5" fmla="*/ 2147483647 h 194"/>
              <a:gd name="T6" fmla="*/ 2147483647 w 109"/>
              <a:gd name="T7" fmla="*/ 2147483647 h 194"/>
              <a:gd name="T8" fmla="*/ 2147483647 w 109"/>
              <a:gd name="T9" fmla="*/ 2147483647 h 194"/>
              <a:gd name="T10" fmla="*/ 2147483647 w 109"/>
              <a:gd name="T11" fmla="*/ 2147483647 h 194"/>
              <a:gd name="T12" fmla="*/ 2147483647 w 109"/>
              <a:gd name="T13" fmla="*/ 2147483647 h 194"/>
              <a:gd name="T14" fmla="*/ 2147483647 w 109"/>
              <a:gd name="T15" fmla="*/ 2147483647 h 194"/>
              <a:gd name="T16" fmla="*/ 2147483647 w 109"/>
              <a:gd name="T17" fmla="*/ 2147483647 h 194"/>
              <a:gd name="T18" fmla="*/ 2147483647 w 109"/>
              <a:gd name="T19" fmla="*/ 2147483647 h 194"/>
              <a:gd name="T20" fmla="*/ 2147483647 w 109"/>
              <a:gd name="T21" fmla="*/ 2147483647 h 194"/>
              <a:gd name="T22" fmla="*/ 2147483647 w 109"/>
              <a:gd name="T23" fmla="*/ 2147483647 h 194"/>
              <a:gd name="T24" fmla="*/ 2147483647 w 109"/>
              <a:gd name="T25" fmla="*/ 0 h 19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09"/>
              <a:gd name="T40" fmla="*/ 0 h 194"/>
              <a:gd name="T41" fmla="*/ 109 w 109"/>
              <a:gd name="T42" fmla="*/ 194 h 19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09" h="194">
                <a:moveTo>
                  <a:pt x="23" y="0"/>
                </a:moveTo>
                <a:lnTo>
                  <a:pt x="0" y="34"/>
                </a:lnTo>
                <a:lnTo>
                  <a:pt x="25" y="79"/>
                </a:lnTo>
                <a:lnTo>
                  <a:pt x="10" y="91"/>
                </a:lnTo>
                <a:lnTo>
                  <a:pt x="16" y="194"/>
                </a:lnTo>
                <a:lnTo>
                  <a:pt x="77" y="179"/>
                </a:lnTo>
                <a:lnTo>
                  <a:pt x="93" y="179"/>
                </a:lnTo>
                <a:lnTo>
                  <a:pt x="102" y="168"/>
                </a:lnTo>
                <a:lnTo>
                  <a:pt x="102" y="149"/>
                </a:lnTo>
                <a:lnTo>
                  <a:pt x="109" y="137"/>
                </a:lnTo>
                <a:lnTo>
                  <a:pt x="75" y="122"/>
                </a:lnTo>
                <a:lnTo>
                  <a:pt x="31" y="9"/>
                </a:lnTo>
                <a:lnTo>
                  <a:pt x="23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54" name="Freeform 51"/>
          <p:cNvSpPr>
            <a:spLocks/>
          </p:cNvSpPr>
          <p:nvPr/>
        </p:nvSpPr>
        <p:spPr bwMode="auto">
          <a:xfrm>
            <a:off x="8074819" y="1982788"/>
            <a:ext cx="127000" cy="103188"/>
          </a:xfrm>
          <a:custGeom>
            <a:avLst/>
            <a:gdLst>
              <a:gd name="T0" fmla="*/ 0 w 52"/>
              <a:gd name="T1" fmla="*/ 2147483647 h 43"/>
              <a:gd name="T2" fmla="*/ 2147483647 w 52"/>
              <a:gd name="T3" fmla="*/ 0 h 43"/>
              <a:gd name="T4" fmla="*/ 2147483647 w 52"/>
              <a:gd name="T5" fmla="*/ 2147483647 h 43"/>
              <a:gd name="T6" fmla="*/ 2147483647 w 52"/>
              <a:gd name="T7" fmla="*/ 2147483647 h 43"/>
              <a:gd name="T8" fmla="*/ 2147483647 w 52"/>
              <a:gd name="T9" fmla="*/ 2147483647 h 43"/>
              <a:gd name="T10" fmla="*/ 2147483647 w 52"/>
              <a:gd name="T11" fmla="*/ 2147483647 h 43"/>
              <a:gd name="T12" fmla="*/ 0 w 52"/>
              <a:gd name="T13" fmla="*/ 2147483647 h 4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2"/>
              <a:gd name="T22" fmla="*/ 0 h 43"/>
              <a:gd name="T23" fmla="*/ 52 w 52"/>
              <a:gd name="T24" fmla="*/ 43 h 4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2" h="43">
                <a:moveTo>
                  <a:pt x="0" y="7"/>
                </a:moveTo>
                <a:lnTo>
                  <a:pt x="22" y="0"/>
                </a:lnTo>
                <a:lnTo>
                  <a:pt x="52" y="22"/>
                </a:lnTo>
                <a:lnTo>
                  <a:pt x="46" y="28"/>
                </a:lnTo>
                <a:lnTo>
                  <a:pt x="31" y="28"/>
                </a:lnTo>
                <a:lnTo>
                  <a:pt x="24" y="43"/>
                </a:lnTo>
                <a:lnTo>
                  <a:pt x="0" y="7"/>
                </a:lnTo>
                <a:close/>
              </a:path>
            </a:pathLst>
          </a:custGeom>
          <a:solidFill>
            <a:srgbClr val="00206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grpSp>
        <p:nvGrpSpPr>
          <p:cNvPr id="55" name="Group 52"/>
          <p:cNvGrpSpPr>
            <a:grpSpLocks/>
          </p:cNvGrpSpPr>
          <p:nvPr/>
        </p:nvGrpSpPr>
        <p:grpSpPr bwMode="auto">
          <a:xfrm>
            <a:off x="6818313" y="2643188"/>
            <a:ext cx="1062037" cy="614362"/>
            <a:chOff x="4439" y="1997"/>
            <a:chExt cx="669" cy="387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56" name="Freeform 53"/>
            <p:cNvSpPr>
              <a:spLocks/>
            </p:cNvSpPr>
            <p:nvPr/>
          </p:nvSpPr>
          <p:spPr bwMode="auto">
            <a:xfrm>
              <a:off x="4439" y="1997"/>
              <a:ext cx="644" cy="387"/>
            </a:xfrm>
            <a:custGeom>
              <a:avLst/>
              <a:gdLst>
                <a:gd name="T0" fmla="*/ 8986 w 413"/>
                <a:gd name="T1" fmla="*/ 16242 h 257"/>
                <a:gd name="T2" fmla="*/ 7421 w 413"/>
                <a:gd name="T3" fmla="*/ 18599 h 257"/>
                <a:gd name="T4" fmla="*/ 5172 w 413"/>
                <a:gd name="T5" fmla="*/ 19224 h 257"/>
                <a:gd name="T6" fmla="*/ 5009 w 413"/>
                <a:gd name="T7" fmla="*/ 20752 h 257"/>
                <a:gd name="T8" fmla="*/ 278 w 413"/>
                <a:gd name="T9" fmla="*/ 21945 h 257"/>
                <a:gd name="T10" fmla="*/ 0 w 413"/>
                <a:gd name="T11" fmla="*/ 23208 h 257"/>
                <a:gd name="T12" fmla="*/ 13055 w 413"/>
                <a:gd name="T13" fmla="*/ 21648 h 257"/>
                <a:gd name="T14" fmla="*/ 36552 w 413"/>
                <a:gd name="T15" fmla="*/ 18349 h 257"/>
                <a:gd name="T16" fmla="*/ 54740 w 413"/>
                <a:gd name="T17" fmla="*/ 15331 h 257"/>
                <a:gd name="T18" fmla="*/ 54740 w 413"/>
                <a:gd name="T19" fmla="*/ 13013 h 257"/>
                <a:gd name="T20" fmla="*/ 52744 w 413"/>
                <a:gd name="T21" fmla="*/ 12291 h 257"/>
                <a:gd name="T22" fmla="*/ 51172 w 413"/>
                <a:gd name="T23" fmla="*/ 13394 h 257"/>
                <a:gd name="T24" fmla="*/ 50252 w 413"/>
                <a:gd name="T25" fmla="*/ 10306 h 257"/>
                <a:gd name="T26" fmla="*/ 51172 w 413"/>
                <a:gd name="T27" fmla="*/ 7472 h 257"/>
                <a:gd name="T28" fmla="*/ 44360 w 413"/>
                <a:gd name="T29" fmla="*/ 5420 h 257"/>
                <a:gd name="T30" fmla="*/ 39789 w 413"/>
                <a:gd name="T31" fmla="*/ 5907 h 257"/>
                <a:gd name="T32" fmla="*/ 39636 w 413"/>
                <a:gd name="T33" fmla="*/ 1635 h 257"/>
                <a:gd name="T34" fmla="*/ 34821 w 413"/>
                <a:gd name="T35" fmla="*/ 0 h 257"/>
                <a:gd name="T36" fmla="*/ 31299 w 413"/>
                <a:gd name="T37" fmla="*/ 1039 h 257"/>
                <a:gd name="T38" fmla="*/ 28865 w 413"/>
                <a:gd name="T39" fmla="*/ 5022 h 257"/>
                <a:gd name="T40" fmla="*/ 24640 w 413"/>
                <a:gd name="T41" fmla="*/ 6638 h 257"/>
                <a:gd name="T42" fmla="*/ 22927 w 413"/>
                <a:gd name="T43" fmla="*/ 13062 h 257"/>
                <a:gd name="T44" fmla="*/ 16067 w 413"/>
                <a:gd name="T45" fmla="*/ 16242 h 257"/>
                <a:gd name="T46" fmla="*/ 10454 w 413"/>
                <a:gd name="T47" fmla="*/ 17523 h 257"/>
                <a:gd name="T48" fmla="*/ 8986 w 413"/>
                <a:gd name="T49" fmla="*/ 16242 h 25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13"/>
                <a:gd name="T76" fmla="*/ 0 h 257"/>
                <a:gd name="T77" fmla="*/ 413 w 413"/>
                <a:gd name="T78" fmla="*/ 257 h 25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13" h="257">
                  <a:moveTo>
                    <a:pt x="68" y="180"/>
                  </a:moveTo>
                  <a:lnTo>
                    <a:pt x="56" y="206"/>
                  </a:lnTo>
                  <a:lnTo>
                    <a:pt x="39" y="213"/>
                  </a:lnTo>
                  <a:lnTo>
                    <a:pt x="38" y="230"/>
                  </a:lnTo>
                  <a:lnTo>
                    <a:pt x="2" y="243"/>
                  </a:lnTo>
                  <a:lnTo>
                    <a:pt x="0" y="257"/>
                  </a:lnTo>
                  <a:lnTo>
                    <a:pt x="98" y="240"/>
                  </a:lnTo>
                  <a:lnTo>
                    <a:pt x="276" y="203"/>
                  </a:lnTo>
                  <a:lnTo>
                    <a:pt x="413" y="170"/>
                  </a:lnTo>
                  <a:lnTo>
                    <a:pt x="413" y="144"/>
                  </a:lnTo>
                  <a:lnTo>
                    <a:pt x="398" y="136"/>
                  </a:lnTo>
                  <a:lnTo>
                    <a:pt x="386" y="149"/>
                  </a:lnTo>
                  <a:lnTo>
                    <a:pt x="379" y="114"/>
                  </a:lnTo>
                  <a:lnTo>
                    <a:pt x="386" y="83"/>
                  </a:lnTo>
                  <a:lnTo>
                    <a:pt x="335" y="60"/>
                  </a:lnTo>
                  <a:lnTo>
                    <a:pt x="300" y="66"/>
                  </a:lnTo>
                  <a:lnTo>
                    <a:pt x="299" y="18"/>
                  </a:lnTo>
                  <a:lnTo>
                    <a:pt x="263" y="0"/>
                  </a:lnTo>
                  <a:lnTo>
                    <a:pt x="236" y="11"/>
                  </a:lnTo>
                  <a:lnTo>
                    <a:pt x="218" y="56"/>
                  </a:lnTo>
                  <a:lnTo>
                    <a:pt x="186" y="74"/>
                  </a:lnTo>
                  <a:lnTo>
                    <a:pt x="173" y="145"/>
                  </a:lnTo>
                  <a:lnTo>
                    <a:pt x="121" y="180"/>
                  </a:lnTo>
                  <a:lnTo>
                    <a:pt x="79" y="194"/>
                  </a:lnTo>
                  <a:lnTo>
                    <a:pt x="68" y="18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latin typeface="Calibri" panose="020F0502020204030204" pitchFamily="34" charset="0"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57" name="Freeform 54"/>
            <p:cNvSpPr>
              <a:spLocks/>
            </p:cNvSpPr>
            <p:nvPr/>
          </p:nvSpPr>
          <p:spPr bwMode="auto">
            <a:xfrm>
              <a:off x="5064" y="2093"/>
              <a:ext cx="44" cy="72"/>
            </a:xfrm>
            <a:custGeom>
              <a:avLst/>
              <a:gdLst>
                <a:gd name="T0" fmla="*/ 0 w 28"/>
                <a:gd name="T1" fmla="*/ 364 h 48"/>
                <a:gd name="T2" fmla="*/ 4024 w 28"/>
                <a:gd name="T3" fmla="*/ 0 h 48"/>
                <a:gd name="T4" fmla="*/ 1743 w 28"/>
                <a:gd name="T5" fmla="*/ 4145 h 48"/>
                <a:gd name="T6" fmla="*/ 190 w 28"/>
                <a:gd name="T7" fmla="*/ 4101 h 48"/>
                <a:gd name="T8" fmla="*/ 0 w 28"/>
                <a:gd name="T9" fmla="*/ 364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48"/>
                <a:gd name="T17" fmla="*/ 28 w 28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48">
                  <a:moveTo>
                    <a:pt x="0" y="4"/>
                  </a:moveTo>
                  <a:lnTo>
                    <a:pt x="28" y="0"/>
                  </a:lnTo>
                  <a:lnTo>
                    <a:pt x="12" y="48"/>
                  </a:lnTo>
                  <a:lnTo>
                    <a:pt x="1" y="47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latin typeface="Calibri" panose="020F0502020204030204" pitchFamily="34" charset="0"/>
                <a:ea typeface="ＭＳ Ｐゴシック" pitchFamily="34" charset="-128"/>
                <a:cs typeface="Arial"/>
              </a:endParaRPr>
            </a:p>
          </p:txBody>
        </p:sp>
      </p:grpSp>
      <p:sp>
        <p:nvSpPr>
          <p:cNvPr id="58" name="Freeform 55"/>
          <p:cNvSpPr>
            <a:spLocks/>
          </p:cNvSpPr>
          <p:nvPr/>
        </p:nvSpPr>
        <p:spPr bwMode="auto">
          <a:xfrm>
            <a:off x="228600" y="1377950"/>
            <a:ext cx="1106488" cy="914400"/>
          </a:xfrm>
          <a:custGeom>
            <a:avLst/>
            <a:gdLst>
              <a:gd name="T0" fmla="*/ 2147483647 w 1054"/>
              <a:gd name="T1" fmla="*/ 2147483647 h 1029"/>
              <a:gd name="T2" fmla="*/ 2147483647 w 1054"/>
              <a:gd name="T3" fmla="*/ 0 h 1029"/>
              <a:gd name="T4" fmla="*/ 2147483647 w 1054"/>
              <a:gd name="T5" fmla="*/ 2147483647 h 1029"/>
              <a:gd name="T6" fmla="*/ 2147483647 w 1054"/>
              <a:gd name="T7" fmla="*/ 2147483647 h 1029"/>
              <a:gd name="T8" fmla="*/ 2147483647 w 1054"/>
              <a:gd name="T9" fmla="*/ 2147483647 h 1029"/>
              <a:gd name="T10" fmla="*/ 2147483647 w 1054"/>
              <a:gd name="T11" fmla="*/ 2147483647 h 1029"/>
              <a:gd name="T12" fmla="*/ 2147483647 w 1054"/>
              <a:gd name="T13" fmla="*/ 2147483647 h 1029"/>
              <a:gd name="T14" fmla="*/ 2147483647 w 1054"/>
              <a:gd name="T15" fmla="*/ 2147483647 h 1029"/>
              <a:gd name="T16" fmla="*/ 2147483647 w 1054"/>
              <a:gd name="T17" fmla="*/ 2147483647 h 1029"/>
              <a:gd name="T18" fmla="*/ 2147483647 w 1054"/>
              <a:gd name="T19" fmla="*/ 2147483647 h 1029"/>
              <a:gd name="T20" fmla="*/ 2147483647 w 1054"/>
              <a:gd name="T21" fmla="*/ 2147483647 h 1029"/>
              <a:gd name="T22" fmla="*/ 2147483647 w 1054"/>
              <a:gd name="T23" fmla="*/ 2147483647 h 1029"/>
              <a:gd name="T24" fmla="*/ 2147483647 w 1054"/>
              <a:gd name="T25" fmla="*/ 2147483647 h 1029"/>
              <a:gd name="T26" fmla="*/ 2147483647 w 1054"/>
              <a:gd name="T27" fmla="*/ 2147483647 h 1029"/>
              <a:gd name="T28" fmla="*/ 2147483647 w 1054"/>
              <a:gd name="T29" fmla="*/ 2147483647 h 1029"/>
              <a:gd name="T30" fmla="*/ 2147483647 w 1054"/>
              <a:gd name="T31" fmla="*/ 2147483647 h 1029"/>
              <a:gd name="T32" fmla="*/ 2147483647 w 1054"/>
              <a:gd name="T33" fmla="*/ 2147483647 h 1029"/>
              <a:gd name="T34" fmla="*/ 2147483647 w 1054"/>
              <a:gd name="T35" fmla="*/ 2147483647 h 1029"/>
              <a:gd name="T36" fmla="*/ 2147483647 w 1054"/>
              <a:gd name="T37" fmla="*/ 2147483647 h 1029"/>
              <a:gd name="T38" fmla="*/ 2147483647 w 1054"/>
              <a:gd name="T39" fmla="*/ 2147483647 h 1029"/>
              <a:gd name="T40" fmla="*/ 2147483647 w 1054"/>
              <a:gd name="T41" fmla="*/ 2147483647 h 1029"/>
              <a:gd name="T42" fmla="*/ 2147483647 w 1054"/>
              <a:gd name="T43" fmla="*/ 2147483647 h 1029"/>
              <a:gd name="T44" fmla="*/ 0 w 1054"/>
              <a:gd name="T45" fmla="*/ 2147483647 h 1029"/>
              <a:gd name="T46" fmla="*/ 2147483647 w 1054"/>
              <a:gd name="T47" fmla="*/ 2147483647 h 1029"/>
              <a:gd name="T48" fmla="*/ 2147483647 w 1054"/>
              <a:gd name="T49" fmla="*/ 2147483647 h 1029"/>
              <a:gd name="T50" fmla="*/ 2147483647 w 1054"/>
              <a:gd name="T51" fmla="*/ 2147483647 h 1029"/>
              <a:gd name="T52" fmla="*/ 2147483647 w 1054"/>
              <a:gd name="T53" fmla="*/ 2147483647 h 1029"/>
              <a:gd name="T54" fmla="*/ 2147483647 w 1054"/>
              <a:gd name="T55" fmla="*/ 2147483647 h 1029"/>
              <a:gd name="T56" fmla="*/ 2147483647 w 1054"/>
              <a:gd name="T57" fmla="*/ 2147483647 h 1029"/>
              <a:gd name="T58" fmla="*/ 2147483647 w 1054"/>
              <a:gd name="T59" fmla="*/ 2147483647 h 1029"/>
              <a:gd name="T60" fmla="*/ 2147483647 w 1054"/>
              <a:gd name="T61" fmla="*/ 2147483647 h 1029"/>
              <a:gd name="T62" fmla="*/ 2147483647 w 1054"/>
              <a:gd name="T63" fmla="*/ 2147483647 h 1029"/>
              <a:gd name="T64" fmla="*/ 2147483647 w 1054"/>
              <a:gd name="T65" fmla="*/ 2147483647 h 1029"/>
              <a:gd name="T66" fmla="*/ 2147483647 w 1054"/>
              <a:gd name="T67" fmla="*/ 2147483647 h 1029"/>
              <a:gd name="T68" fmla="*/ 2147483647 w 1054"/>
              <a:gd name="T69" fmla="*/ 2147483647 h 1029"/>
              <a:gd name="T70" fmla="*/ 2147483647 w 1054"/>
              <a:gd name="T71" fmla="*/ 2147483647 h 1029"/>
              <a:gd name="T72" fmla="*/ 2147483647 w 1054"/>
              <a:gd name="T73" fmla="*/ 2147483647 h 1029"/>
              <a:gd name="T74" fmla="*/ 2147483647 w 1054"/>
              <a:gd name="T75" fmla="*/ 2147483647 h 1029"/>
              <a:gd name="T76" fmla="*/ 2147483647 w 1054"/>
              <a:gd name="T77" fmla="*/ 2147483647 h 1029"/>
              <a:gd name="T78" fmla="*/ 2147483647 w 1054"/>
              <a:gd name="T79" fmla="*/ 2147483647 h 1029"/>
              <a:gd name="T80" fmla="*/ 2147483647 w 1054"/>
              <a:gd name="T81" fmla="*/ 2147483647 h 1029"/>
              <a:gd name="T82" fmla="*/ 2147483647 w 1054"/>
              <a:gd name="T83" fmla="*/ 2147483647 h 1029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054"/>
              <a:gd name="T127" fmla="*/ 0 h 1029"/>
              <a:gd name="T128" fmla="*/ 1054 w 1054"/>
              <a:gd name="T129" fmla="*/ 1029 h 1029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054" h="1029">
                <a:moveTo>
                  <a:pt x="168" y="153"/>
                </a:moveTo>
                <a:lnTo>
                  <a:pt x="380" y="0"/>
                </a:lnTo>
                <a:lnTo>
                  <a:pt x="481" y="27"/>
                </a:lnTo>
                <a:lnTo>
                  <a:pt x="530" y="76"/>
                </a:lnTo>
                <a:lnTo>
                  <a:pt x="729" y="95"/>
                </a:lnTo>
                <a:lnTo>
                  <a:pt x="735" y="604"/>
                </a:lnTo>
                <a:lnTo>
                  <a:pt x="800" y="619"/>
                </a:lnTo>
                <a:lnTo>
                  <a:pt x="830" y="680"/>
                </a:lnTo>
                <a:lnTo>
                  <a:pt x="876" y="659"/>
                </a:lnTo>
                <a:lnTo>
                  <a:pt x="972" y="797"/>
                </a:lnTo>
                <a:lnTo>
                  <a:pt x="1054" y="861"/>
                </a:lnTo>
                <a:lnTo>
                  <a:pt x="1051" y="916"/>
                </a:lnTo>
                <a:lnTo>
                  <a:pt x="947" y="923"/>
                </a:lnTo>
                <a:lnTo>
                  <a:pt x="901" y="754"/>
                </a:lnTo>
                <a:lnTo>
                  <a:pt x="573" y="588"/>
                </a:lnTo>
                <a:lnTo>
                  <a:pt x="582" y="640"/>
                </a:lnTo>
                <a:lnTo>
                  <a:pt x="508" y="708"/>
                </a:lnTo>
                <a:lnTo>
                  <a:pt x="496" y="683"/>
                </a:lnTo>
                <a:lnTo>
                  <a:pt x="475" y="683"/>
                </a:lnTo>
                <a:lnTo>
                  <a:pt x="416" y="824"/>
                </a:lnTo>
                <a:lnTo>
                  <a:pt x="233" y="963"/>
                </a:lnTo>
                <a:lnTo>
                  <a:pt x="52" y="1029"/>
                </a:lnTo>
                <a:lnTo>
                  <a:pt x="0" y="1020"/>
                </a:lnTo>
                <a:lnTo>
                  <a:pt x="208" y="901"/>
                </a:lnTo>
                <a:lnTo>
                  <a:pt x="233" y="901"/>
                </a:lnTo>
                <a:lnTo>
                  <a:pt x="309" y="809"/>
                </a:lnTo>
                <a:lnTo>
                  <a:pt x="343" y="806"/>
                </a:lnTo>
                <a:lnTo>
                  <a:pt x="395" y="736"/>
                </a:lnTo>
                <a:lnTo>
                  <a:pt x="377" y="705"/>
                </a:lnTo>
                <a:lnTo>
                  <a:pt x="266" y="720"/>
                </a:lnTo>
                <a:lnTo>
                  <a:pt x="190" y="545"/>
                </a:lnTo>
                <a:lnTo>
                  <a:pt x="233" y="466"/>
                </a:lnTo>
                <a:lnTo>
                  <a:pt x="303" y="438"/>
                </a:lnTo>
                <a:lnTo>
                  <a:pt x="278" y="368"/>
                </a:lnTo>
                <a:lnTo>
                  <a:pt x="205" y="401"/>
                </a:lnTo>
                <a:lnTo>
                  <a:pt x="150" y="300"/>
                </a:lnTo>
                <a:lnTo>
                  <a:pt x="211" y="276"/>
                </a:lnTo>
                <a:lnTo>
                  <a:pt x="266" y="303"/>
                </a:lnTo>
                <a:lnTo>
                  <a:pt x="291" y="288"/>
                </a:lnTo>
                <a:lnTo>
                  <a:pt x="245" y="202"/>
                </a:lnTo>
                <a:lnTo>
                  <a:pt x="165" y="196"/>
                </a:lnTo>
                <a:lnTo>
                  <a:pt x="168" y="153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grpSp>
        <p:nvGrpSpPr>
          <p:cNvPr id="59" name="Group 56"/>
          <p:cNvGrpSpPr>
            <a:grpSpLocks/>
          </p:cNvGrpSpPr>
          <p:nvPr/>
        </p:nvGrpSpPr>
        <p:grpSpPr bwMode="auto">
          <a:xfrm>
            <a:off x="668465" y="3435350"/>
            <a:ext cx="914400" cy="685800"/>
            <a:chOff x="674" y="2281"/>
            <a:chExt cx="548" cy="405"/>
          </a:xfrm>
          <a:solidFill>
            <a:srgbClr val="002060"/>
          </a:solidFill>
        </p:grpSpPr>
        <p:sp>
          <p:nvSpPr>
            <p:cNvPr id="60" name="Freeform 57"/>
            <p:cNvSpPr>
              <a:spLocks/>
            </p:cNvSpPr>
            <p:nvPr/>
          </p:nvSpPr>
          <p:spPr bwMode="auto">
            <a:xfrm>
              <a:off x="674" y="2317"/>
              <a:ext cx="39" cy="57"/>
            </a:xfrm>
            <a:custGeom>
              <a:avLst/>
              <a:gdLst>
                <a:gd name="T0" fmla="*/ 0 w 194"/>
                <a:gd name="T1" fmla="*/ 0 h 284"/>
                <a:gd name="T2" fmla="*/ 0 w 194"/>
                <a:gd name="T3" fmla="*/ 0 h 284"/>
                <a:gd name="T4" fmla="*/ 0 w 194"/>
                <a:gd name="T5" fmla="*/ 0 h 284"/>
                <a:gd name="T6" fmla="*/ 0 w 194"/>
                <a:gd name="T7" fmla="*/ 0 h 284"/>
                <a:gd name="T8" fmla="*/ 0 w 194"/>
                <a:gd name="T9" fmla="*/ 0 h 2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4"/>
                <a:gd name="T16" fmla="*/ 0 h 284"/>
                <a:gd name="T17" fmla="*/ 194 w 194"/>
                <a:gd name="T18" fmla="*/ 284 h 2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4" h="284">
                  <a:moveTo>
                    <a:pt x="73" y="284"/>
                  </a:moveTo>
                  <a:lnTo>
                    <a:pt x="0" y="195"/>
                  </a:lnTo>
                  <a:lnTo>
                    <a:pt x="108" y="0"/>
                  </a:lnTo>
                  <a:lnTo>
                    <a:pt x="194" y="55"/>
                  </a:lnTo>
                  <a:lnTo>
                    <a:pt x="73" y="284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latin typeface="Calibri" panose="020F0502020204030204" pitchFamily="34" charset="0"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61" name="Freeform 58"/>
            <p:cNvSpPr>
              <a:spLocks/>
            </p:cNvSpPr>
            <p:nvPr/>
          </p:nvSpPr>
          <p:spPr bwMode="auto">
            <a:xfrm>
              <a:off x="724" y="2281"/>
              <a:ext cx="85" cy="54"/>
            </a:xfrm>
            <a:custGeom>
              <a:avLst/>
              <a:gdLst>
                <a:gd name="T0" fmla="*/ 0 w 423"/>
                <a:gd name="T1" fmla="*/ 0 h 269"/>
                <a:gd name="T2" fmla="*/ 0 w 423"/>
                <a:gd name="T3" fmla="*/ 0 h 269"/>
                <a:gd name="T4" fmla="*/ 0 w 423"/>
                <a:gd name="T5" fmla="*/ 0 h 269"/>
                <a:gd name="T6" fmla="*/ 0 w 423"/>
                <a:gd name="T7" fmla="*/ 0 h 269"/>
                <a:gd name="T8" fmla="*/ 0 w 423"/>
                <a:gd name="T9" fmla="*/ 0 h 269"/>
                <a:gd name="T10" fmla="*/ 0 w 423"/>
                <a:gd name="T11" fmla="*/ 0 h 2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3"/>
                <a:gd name="T19" fmla="*/ 0 h 269"/>
                <a:gd name="T20" fmla="*/ 423 w 423"/>
                <a:gd name="T21" fmla="*/ 269 h 26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3" h="269">
                  <a:moveTo>
                    <a:pt x="0" y="170"/>
                  </a:moveTo>
                  <a:lnTo>
                    <a:pt x="163" y="263"/>
                  </a:lnTo>
                  <a:lnTo>
                    <a:pt x="303" y="269"/>
                  </a:lnTo>
                  <a:lnTo>
                    <a:pt x="423" y="81"/>
                  </a:lnTo>
                  <a:lnTo>
                    <a:pt x="214" y="0"/>
                  </a:lnTo>
                  <a:lnTo>
                    <a:pt x="0" y="17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latin typeface="Calibri" panose="020F0502020204030204" pitchFamily="34" charset="0"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62" name="Freeform 59"/>
            <p:cNvSpPr>
              <a:spLocks/>
            </p:cNvSpPr>
            <p:nvPr/>
          </p:nvSpPr>
          <p:spPr bwMode="auto">
            <a:xfrm>
              <a:off x="814" y="2313"/>
              <a:ext cx="79" cy="75"/>
            </a:xfrm>
            <a:custGeom>
              <a:avLst/>
              <a:gdLst>
                <a:gd name="T0" fmla="*/ 0 w 398"/>
                <a:gd name="T1" fmla="*/ 0 h 373"/>
                <a:gd name="T2" fmla="*/ 0 w 398"/>
                <a:gd name="T3" fmla="*/ 0 h 373"/>
                <a:gd name="T4" fmla="*/ 0 w 398"/>
                <a:gd name="T5" fmla="*/ 0 h 373"/>
                <a:gd name="T6" fmla="*/ 0 w 398"/>
                <a:gd name="T7" fmla="*/ 0 h 373"/>
                <a:gd name="T8" fmla="*/ 0 w 398"/>
                <a:gd name="T9" fmla="*/ 0 h 373"/>
                <a:gd name="T10" fmla="*/ 0 w 398"/>
                <a:gd name="T11" fmla="*/ 0 h 373"/>
                <a:gd name="T12" fmla="*/ 0 w 398"/>
                <a:gd name="T13" fmla="*/ 0 h 37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98"/>
                <a:gd name="T22" fmla="*/ 0 h 373"/>
                <a:gd name="T23" fmla="*/ 398 w 398"/>
                <a:gd name="T24" fmla="*/ 373 h 37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98" h="373">
                  <a:moveTo>
                    <a:pt x="0" y="77"/>
                  </a:moveTo>
                  <a:lnTo>
                    <a:pt x="227" y="0"/>
                  </a:lnTo>
                  <a:lnTo>
                    <a:pt x="316" y="112"/>
                  </a:lnTo>
                  <a:lnTo>
                    <a:pt x="366" y="211"/>
                  </a:lnTo>
                  <a:lnTo>
                    <a:pt x="398" y="349"/>
                  </a:lnTo>
                  <a:lnTo>
                    <a:pt x="212" y="373"/>
                  </a:lnTo>
                  <a:lnTo>
                    <a:pt x="0" y="77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latin typeface="Calibri" panose="020F0502020204030204" pitchFamily="34" charset="0"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63" name="Freeform 60"/>
            <p:cNvSpPr>
              <a:spLocks/>
            </p:cNvSpPr>
            <p:nvPr/>
          </p:nvSpPr>
          <p:spPr bwMode="auto">
            <a:xfrm>
              <a:off x="910" y="2379"/>
              <a:ext cx="74" cy="41"/>
            </a:xfrm>
            <a:custGeom>
              <a:avLst/>
              <a:gdLst>
                <a:gd name="T0" fmla="*/ 0 w 371"/>
                <a:gd name="T1" fmla="*/ 0 h 203"/>
                <a:gd name="T2" fmla="*/ 0 w 371"/>
                <a:gd name="T3" fmla="*/ 0 h 203"/>
                <a:gd name="T4" fmla="*/ 0 w 371"/>
                <a:gd name="T5" fmla="*/ 0 h 203"/>
                <a:gd name="T6" fmla="*/ 0 w 371"/>
                <a:gd name="T7" fmla="*/ 0 h 203"/>
                <a:gd name="T8" fmla="*/ 0 w 371"/>
                <a:gd name="T9" fmla="*/ 0 h 203"/>
                <a:gd name="T10" fmla="*/ 0 w 371"/>
                <a:gd name="T11" fmla="*/ 0 h 20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71"/>
                <a:gd name="T19" fmla="*/ 0 h 203"/>
                <a:gd name="T20" fmla="*/ 371 w 371"/>
                <a:gd name="T21" fmla="*/ 203 h 20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71" h="203">
                  <a:moveTo>
                    <a:pt x="70" y="0"/>
                  </a:moveTo>
                  <a:lnTo>
                    <a:pt x="0" y="187"/>
                  </a:lnTo>
                  <a:lnTo>
                    <a:pt x="118" y="203"/>
                  </a:lnTo>
                  <a:lnTo>
                    <a:pt x="289" y="197"/>
                  </a:lnTo>
                  <a:lnTo>
                    <a:pt x="371" y="24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latin typeface="Calibri" panose="020F0502020204030204" pitchFamily="34" charset="0"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64" name="Freeform 61"/>
            <p:cNvSpPr>
              <a:spLocks/>
            </p:cNvSpPr>
            <p:nvPr/>
          </p:nvSpPr>
          <p:spPr bwMode="auto">
            <a:xfrm>
              <a:off x="947" y="2437"/>
              <a:ext cx="24" cy="28"/>
            </a:xfrm>
            <a:custGeom>
              <a:avLst/>
              <a:gdLst>
                <a:gd name="T0" fmla="*/ 0 w 120"/>
                <a:gd name="T1" fmla="*/ 0 h 138"/>
                <a:gd name="T2" fmla="*/ 0 w 120"/>
                <a:gd name="T3" fmla="*/ 0 h 138"/>
                <a:gd name="T4" fmla="*/ 0 w 120"/>
                <a:gd name="T5" fmla="*/ 0 h 138"/>
                <a:gd name="T6" fmla="*/ 0 w 120"/>
                <a:gd name="T7" fmla="*/ 0 h 138"/>
                <a:gd name="T8" fmla="*/ 0 w 120"/>
                <a:gd name="T9" fmla="*/ 0 h 1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0"/>
                <a:gd name="T16" fmla="*/ 0 h 138"/>
                <a:gd name="T17" fmla="*/ 120 w 120"/>
                <a:gd name="T18" fmla="*/ 138 h 1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0" h="138">
                  <a:moveTo>
                    <a:pt x="98" y="0"/>
                  </a:moveTo>
                  <a:lnTo>
                    <a:pt x="0" y="0"/>
                  </a:lnTo>
                  <a:lnTo>
                    <a:pt x="17" y="138"/>
                  </a:lnTo>
                  <a:lnTo>
                    <a:pt x="120" y="118"/>
                  </a:lnTo>
                  <a:lnTo>
                    <a:pt x="98" y="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latin typeface="Calibri" panose="020F0502020204030204" pitchFamily="34" charset="0"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65" name="Freeform 62"/>
            <p:cNvSpPr>
              <a:spLocks/>
            </p:cNvSpPr>
            <p:nvPr/>
          </p:nvSpPr>
          <p:spPr bwMode="auto">
            <a:xfrm>
              <a:off x="1075" y="2512"/>
              <a:ext cx="147" cy="174"/>
            </a:xfrm>
            <a:custGeom>
              <a:avLst/>
              <a:gdLst>
                <a:gd name="T0" fmla="*/ 0 w 737"/>
                <a:gd name="T1" fmla="*/ 0 h 870"/>
                <a:gd name="T2" fmla="*/ 0 w 737"/>
                <a:gd name="T3" fmla="*/ 0 h 870"/>
                <a:gd name="T4" fmla="*/ 0 w 737"/>
                <a:gd name="T5" fmla="*/ 0 h 870"/>
                <a:gd name="T6" fmla="*/ 0 w 737"/>
                <a:gd name="T7" fmla="*/ 0 h 870"/>
                <a:gd name="T8" fmla="*/ 0 w 737"/>
                <a:gd name="T9" fmla="*/ 0 h 870"/>
                <a:gd name="T10" fmla="*/ 0 w 737"/>
                <a:gd name="T11" fmla="*/ 0 h 870"/>
                <a:gd name="T12" fmla="*/ 0 w 737"/>
                <a:gd name="T13" fmla="*/ 0 h 870"/>
                <a:gd name="T14" fmla="*/ 0 w 737"/>
                <a:gd name="T15" fmla="*/ 0 h 870"/>
                <a:gd name="T16" fmla="*/ 0 w 737"/>
                <a:gd name="T17" fmla="*/ 0 h 870"/>
                <a:gd name="T18" fmla="*/ 0 w 737"/>
                <a:gd name="T19" fmla="*/ 0 h 87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37"/>
                <a:gd name="T31" fmla="*/ 0 h 870"/>
                <a:gd name="T32" fmla="*/ 737 w 737"/>
                <a:gd name="T33" fmla="*/ 870 h 87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37" h="870">
                  <a:moveTo>
                    <a:pt x="123" y="0"/>
                  </a:moveTo>
                  <a:lnTo>
                    <a:pt x="146" y="234"/>
                  </a:lnTo>
                  <a:lnTo>
                    <a:pt x="0" y="283"/>
                  </a:lnTo>
                  <a:lnTo>
                    <a:pt x="86" y="785"/>
                  </a:lnTo>
                  <a:lnTo>
                    <a:pt x="264" y="870"/>
                  </a:lnTo>
                  <a:lnTo>
                    <a:pt x="342" y="692"/>
                  </a:lnTo>
                  <a:lnTo>
                    <a:pt x="566" y="653"/>
                  </a:lnTo>
                  <a:lnTo>
                    <a:pt x="737" y="466"/>
                  </a:lnTo>
                  <a:lnTo>
                    <a:pt x="558" y="171"/>
                  </a:lnTo>
                  <a:lnTo>
                    <a:pt x="123" y="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latin typeface="Calibri" panose="020F0502020204030204" pitchFamily="34" charset="0"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66" name="Freeform 63"/>
            <p:cNvSpPr>
              <a:spLocks/>
            </p:cNvSpPr>
            <p:nvPr/>
          </p:nvSpPr>
          <p:spPr bwMode="auto">
            <a:xfrm>
              <a:off x="984" y="2404"/>
              <a:ext cx="81" cy="67"/>
            </a:xfrm>
            <a:custGeom>
              <a:avLst/>
              <a:gdLst>
                <a:gd name="T0" fmla="*/ 0 w 406"/>
                <a:gd name="T1" fmla="*/ 0 h 336"/>
                <a:gd name="T2" fmla="*/ 0 w 406"/>
                <a:gd name="T3" fmla="*/ 0 h 336"/>
                <a:gd name="T4" fmla="*/ 0 w 406"/>
                <a:gd name="T5" fmla="*/ 0 h 336"/>
                <a:gd name="T6" fmla="*/ 0 w 406"/>
                <a:gd name="T7" fmla="*/ 0 h 336"/>
                <a:gd name="T8" fmla="*/ 0 w 406"/>
                <a:gd name="T9" fmla="*/ 0 h 336"/>
                <a:gd name="T10" fmla="*/ 0 w 406"/>
                <a:gd name="T11" fmla="*/ 0 h 336"/>
                <a:gd name="T12" fmla="*/ 0 w 406"/>
                <a:gd name="T13" fmla="*/ 0 h 336"/>
                <a:gd name="T14" fmla="*/ 0 w 406"/>
                <a:gd name="T15" fmla="*/ 0 h 336"/>
                <a:gd name="T16" fmla="*/ 0 w 406"/>
                <a:gd name="T17" fmla="*/ 0 h 3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06"/>
                <a:gd name="T28" fmla="*/ 0 h 336"/>
                <a:gd name="T29" fmla="*/ 406 w 406"/>
                <a:gd name="T30" fmla="*/ 336 h 3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06" h="336">
                  <a:moveTo>
                    <a:pt x="82" y="0"/>
                  </a:moveTo>
                  <a:lnTo>
                    <a:pt x="0" y="100"/>
                  </a:lnTo>
                  <a:lnTo>
                    <a:pt x="35" y="178"/>
                  </a:lnTo>
                  <a:lnTo>
                    <a:pt x="76" y="262"/>
                  </a:lnTo>
                  <a:lnTo>
                    <a:pt x="189" y="336"/>
                  </a:lnTo>
                  <a:lnTo>
                    <a:pt x="398" y="283"/>
                  </a:lnTo>
                  <a:lnTo>
                    <a:pt x="406" y="144"/>
                  </a:lnTo>
                  <a:lnTo>
                    <a:pt x="156" y="94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latin typeface="Calibri" panose="020F0502020204030204" pitchFamily="34" charset="0"/>
                <a:ea typeface="ＭＳ Ｐゴシック" pitchFamily="34" charset="-128"/>
                <a:cs typeface="Arial"/>
              </a:endParaRPr>
            </a:p>
          </p:txBody>
        </p:sp>
      </p:grpSp>
      <p:sp>
        <p:nvSpPr>
          <p:cNvPr id="67" name="Text Box 65"/>
          <p:cNvSpPr txBox="1">
            <a:spLocks noChangeArrowheads="1"/>
          </p:cNvSpPr>
          <p:nvPr/>
        </p:nvSpPr>
        <p:spPr bwMode="gray">
          <a:xfrm>
            <a:off x="4419600" y="4121150"/>
            <a:ext cx="533400" cy="23674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ctr" defTabSz="820738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34" charset="-128"/>
                <a:cs typeface="Arial"/>
              </a:rPr>
              <a:t>TX</a:t>
            </a:r>
          </a:p>
        </p:txBody>
      </p:sp>
      <p:sp>
        <p:nvSpPr>
          <p:cNvPr id="68" name="Text Box 66"/>
          <p:cNvSpPr txBox="1">
            <a:spLocks noChangeArrowheads="1"/>
          </p:cNvSpPr>
          <p:nvPr/>
        </p:nvSpPr>
        <p:spPr bwMode="gray">
          <a:xfrm>
            <a:off x="7224713" y="4383618"/>
            <a:ext cx="344488" cy="23674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34" charset="-128"/>
                <a:cs typeface="Arial"/>
              </a:rPr>
              <a:t>FL</a:t>
            </a:r>
          </a:p>
        </p:txBody>
      </p:sp>
      <p:sp>
        <p:nvSpPr>
          <p:cNvPr id="69" name="Text Box 67"/>
          <p:cNvSpPr txBox="1">
            <a:spLocks noChangeArrowheads="1"/>
          </p:cNvSpPr>
          <p:nvPr/>
        </p:nvSpPr>
        <p:spPr bwMode="gray">
          <a:xfrm>
            <a:off x="3403599" y="3587750"/>
            <a:ext cx="609600" cy="23674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ctr" defTabSz="820738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FFFFFF"/>
                </a:solidFill>
                <a:latin typeface="Calibri" panose="020F0502020204030204" pitchFamily="34" charset="0"/>
                <a:ea typeface="ＭＳ Ｐゴシック" pitchFamily="34" charset="-128"/>
                <a:cs typeface="Arial"/>
              </a:rPr>
              <a:t>NM</a:t>
            </a:r>
          </a:p>
        </p:txBody>
      </p:sp>
      <p:sp>
        <p:nvSpPr>
          <p:cNvPr id="70" name="Text Box 68"/>
          <p:cNvSpPr txBox="1">
            <a:spLocks noChangeArrowheads="1"/>
          </p:cNvSpPr>
          <p:nvPr/>
        </p:nvSpPr>
        <p:spPr bwMode="gray">
          <a:xfrm>
            <a:off x="6688666" y="3740150"/>
            <a:ext cx="533400" cy="23674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ctr" defTabSz="820738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34" charset="-128"/>
                <a:cs typeface="Arial"/>
              </a:rPr>
              <a:t>GA</a:t>
            </a:r>
          </a:p>
        </p:txBody>
      </p:sp>
      <p:sp>
        <p:nvSpPr>
          <p:cNvPr id="71" name="Text Box 69"/>
          <p:cNvSpPr txBox="1">
            <a:spLocks noChangeArrowheads="1"/>
          </p:cNvSpPr>
          <p:nvPr/>
        </p:nvSpPr>
        <p:spPr bwMode="gray">
          <a:xfrm>
            <a:off x="2650066" y="3562352"/>
            <a:ext cx="533400" cy="23674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ctr" defTabSz="820738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FFFFFF"/>
                </a:solidFill>
                <a:latin typeface="Calibri" panose="020F0502020204030204" pitchFamily="34" charset="0"/>
                <a:ea typeface="ＭＳ Ｐゴシック" pitchFamily="34" charset="-128"/>
                <a:cs typeface="Arial"/>
              </a:rPr>
              <a:t>AZ</a:t>
            </a:r>
          </a:p>
        </p:txBody>
      </p:sp>
      <p:sp>
        <p:nvSpPr>
          <p:cNvPr id="72" name="Text Box 70"/>
          <p:cNvSpPr txBox="1">
            <a:spLocks noChangeArrowheads="1"/>
          </p:cNvSpPr>
          <p:nvPr/>
        </p:nvSpPr>
        <p:spPr bwMode="gray">
          <a:xfrm>
            <a:off x="1718732" y="2979948"/>
            <a:ext cx="440531" cy="234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FFFFFF"/>
                </a:solidFill>
                <a:latin typeface="Calibri" panose="020F0502020204030204" pitchFamily="34" charset="0"/>
                <a:ea typeface="ＭＳ Ｐゴシック" pitchFamily="34" charset="-128"/>
                <a:cs typeface="Arial"/>
              </a:rPr>
              <a:t>CA</a:t>
            </a:r>
          </a:p>
        </p:txBody>
      </p:sp>
      <p:sp>
        <p:nvSpPr>
          <p:cNvPr id="73" name="Text Box 71"/>
          <p:cNvSpPr txBox="1">
            <a:spLocks noChangeArrowheads="1"/>
          </p:cNvSpPr>
          <p:nvPr/>
        </p:nvSpPr>
        <p:spPr bwMode="gray">
          <a:xfrm>
            <a:off x="3352800" y="2218688"/>
            <a:ext cx="533400" cy="23674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ctr" defTabSz="820738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34" charset="-128"/>
                <a:cs typeface="Arial"/>
              </a:rPr>
              <a:t>WY</a:t>
            </a:r>
          </a:p>
        </p:txBody>
      </p:sp>
      <p:sp>
        <p:nvSpPr>
          <p:cNvPr id="74" name="Text Box 72"/>
          <p:cNvSpPr txBox="1">
            <a:spLocks noChangeArrowheads="1"/>
          </p:cNvSpPr>
          <p:nvPr/>
        </p:nvSpPr>
        <p:spPr bwMode="gray">
          <a:xfrm>
            <a:off x="2209800" y="2614084"/>
            <a:ext cx="381000" cy="23674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FFFFFF"/>
                </a:solidFill>
                <a:latin typeface="Calibri" panose="020F0502020204030204" pitchFamily="34" charset="0"/>
                <a:ea typeface="ＭＳ Ｐゴシック" pitchFamily="34" charset="-128"/>
                <a:cs typeface="Arial"/>
              </a:rPr>
              <a:t>NV</a:t>
            </a:r>
          </a:p>
        </p:txBody>
      </p:sp>
      <p:sp>
        <p:nvSpPr>
          <p:cNvPr id="75" name="Text Box 73"/>
          <p:cNvSpPr txBox="1">
            <a:spLocks noChangeArrowheads="1"/>
          </p:cNvSpPr>
          <p:nvPr/>
        </p:nvSpPr>
        <p:spPr bwMode="gray">
          <a:xfrm>
            <a:off x="457200" y="1564215"/>
            <a:ext cx="609600" cy="23674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ctr" defTabSz="820738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34" charset="-128"/>
                <a:cs typeface="Arial"/>
              </a:rPr>
              <a:t>AK</a:t>
            </a:r>
          </a:p>
        </p:txBody>
      </p:sp>
      <p:sp>
        <p:nvSpPr>
          <p:cNvPr id="76" name="Text Box 74"/>
          <p:cNvSpPr txBox="1">
            <a:spLocks noChangeArrowheads="1"/>
          </p:cNvSpPr>
          <p:nvPr/>
        </p:nvSpPr>
        <p:spPr bwMode="gray">
          <a:xfrm>
            <a:off x="4730658" y="3488162"/>
            <a:ext cx="425450" cy="23674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algn="ctr" defTabSz="820738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34" charset="-128"/>
                <a:cs typeface="Arial"/>
              </a:rPr>
              <a:t>OK</a:t>
            </a:r>
          </a:p>
        </p:txBody>
      </p:sp>
      <p:sp>
        <p:nvSpPr>
          <p:cNvPr id="77" name="Text Box 75"/>
          <p:cNvSpPr txBox="1">
            <a:spLocks noChangeArrowheads="1"/>
          </p:cNvSpPr>
          <p:nvPr/>
        </p:nvSpPr>
        <p:spPr bwMode="gray">
          <a:xfrm>
            <a:off x="5836001" y="3840853"/>
            <a:ext cx="398463" cy="23674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algn="ctr" defTabSz="820738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34" charset="-128"/>
                <a:cs typeface="Arial"/>
              </a:rPr>
              <a:t>MS</a:t>
            </a:r>
          </a:p>
        </p:txBody>
      </p:sp>
      <p:sp>
        <p:nvSpPr>
          <p:cNvPr id="78" name="Text Box 76"/>
          <p:cNvSpPr txBox="1">
            <a:spLocks noChangeArrowheads="1"/>
          </p:cNvSpPr>
          <p:nvPr/>
        </p:nvSpPr>
        <p:spPr bwMode="gray">
          <a:xfrm>
            <a:off x="5503334" y="4155021"/>
            <a:ext cx="609600" cy="23674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820738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34" charset="-128"/>
                <a:cs typeface="Arial"/>
              </a:rPr>
              <a:t>LA</a:t>
            </a:r>
          </a:p>
        </p:txBody>
      </p:sp>
      <p:sp>
        <p:nvSpPr>
          <p:cNvPr id="79" name="Text Box 77"/>
          <p:cNvSpPr txBox="1">
            <a:spLocks noChangeArrowheads="1"/>
          </p:cNvSpPr>
          <p:nvPr/>
        </p:nvSpPr>
        <p:spPr bwMode="gray">
          <a:xfrm>
            <a:off x="3124200" y="1541463"/>
            <a:ext cx="609600" cy="23674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ctr" defTabSz="820738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34" charset="-128"/>
                <a:cs typeface="Arial"/>
              </a:rPr>
              <a:t>MT</a:t>
            </a:r>
          </a:p>
        </p:txBody>
      </p:sp>
      <p:sp>
        <p:nvSpPr>
          <p:cNvPr id="80" name="Text Box 78"/>
          <p:cNvSpPr txBox="1">
            <a:spLocks noChangeArrowheads="1"/>
          </p:cNvSpPr>
          <p:nvPr/>
        </p:nvSpPr>
        <p:spPr bwMode="gray">
          <a:xfrm>
            <a:off x="6291266" y="3308190"/>
            <a:ext cx="413543" cy="236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000" b="1" dirty="0" smtClean="0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34" charset="-128"/>
                <a:cs typeface="Arial"/>
              </a:rPr>
              <a:t>TN</a:t>
            </a:r>
            <a:endParaRPr lang="en-US" sz="1000" b="1" dirty="0">
              <a:solidFill>
                <a:srgbClr val="00000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81" name="Text Box 81"/>
          <p:cNvSpPr txBox="1">
            <a:spLocks noChangeArrowheads="1"/>
          </p:cNvSpPr>
          <p:nvPr/>
        </p:nvSpPr>
        <p:spPr bwMode="gray">
          <a:xfrm>
            <a:off x="2074334" y="1284816"/>
            <a:ext cx="430213" cy="23674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820738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FFFFFF"/>
                </a:solidFill>
                <a:latin typeface="Calibri" panose="020F0502020204030204" pitchFamily="34" charset="0"/>
                <a:ea typeface="ＭＳ Ｐゴシック" pitchFamily="34" charset="-128"/>
                <a:cs typeface="Arial"/>
              </a:rPr>
              <a:t>WA</a:t>
            </a:r>
          </a:p>
        </p:txBody>
      </p:sp>
      <p:sp>
        <p:nvSpPr>
          <p:cNvPr id="82" name="Text Box 82"/>
          <p:cNvSpPr txBox="1">
            <a:spLocks noChangeArrowheads="1"/>
          </p:cNvSpPr>
          <p:nvPr/>
        </p:nvSpPr>
        <p:spPr bwMode="gray">
          <a:xfrm>
            <a:off x="1871135" y="1835150"/>
            <a:ext cx="457200" cy="236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820738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FFFFFF"/>
                </a:solidFill>
                <a:latin typeface="Calibri" panose="020F0502020204030204" pitchFamily="34" charset="0"/>
                <a:ea typeface="ＭＳ Ｐゴシック" pitchFamily="34" charset="-128"/>
                <a:cs typeface="Arial"/>
              </a:rPr>
              <a:t>OR</a:t>
            </a:r>
          </a:p>
        </p:txBody>
      </p:sp>
      <p:sp>
        <p:nvSpPr>
          <p:cNvPr id="83" name="Text Box 83"/>
          <p:cNvSpPr txBox="1">
            <a:spLocks noChangeArrowheads="1"/>
          </p:cNvSpPr>
          <p:nvPr/>
        </p:nvSpPr>
        <p:spPr bwMode="gray">
          <a:xfrm>
            <a:off x="2650834" y="1983864"/>
            <a:ext cx="357188" cy="23674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820738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34" charset="-128"/>
                <a:cs typeface="Arial"/>
              </a:rPr>
              <a:t>ID</a:t>
            </a:r>
          </a:p>
        </p:txBody>
      </p:sp>
      <p:sp>
        <p:nvSpPr>
          <p:cNvPr id="84" name="Text Box 84"/>
          <p:cNvSpPr txBox="1">
            <a:spLocks noChangeArrowheads="1"/>
          </p:cNvSpPr>
          <p:nvPr/>
        </p:nvSpPr>
        <p:spPr bwMode="gray">
          <a:xfrm>
            <a:off x="2895600" y="2774951"/>
            <a:ext cx="338138" cy="236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820738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34" charset="-128"/>
                <a:cs typeface="Arial"/>
              </a:rPr>
              <a:t>UT</a:t>
            </a:r>
          </a:p>
        </p:txBody>
      </p:sp>
      <p:sp>
        <p:nvSpPr>
          <p:cNvPr id="85" name="Text Box 85"/>
          <p:cNvSpPr txBox="1">
            <a:spLocks noChangeArrowheads="1"/>
          </p:cNvSpPr>
          <p:nvPr/>
        </p:nvSpPr>
        <p:spPr bwMode="gray">
          <a:xfrm>
            <a:off x="3657600" y="2895600"/>
            <a:ext cx="457200" cy="23674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820738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FFFFFF"/>
                </a:solidFill>
                <a:latin typeface="Calibri" panose="020F0502020204030204" pitchFamily="34" charset="0"/>
                <a:ea typeface="ＭＳ Ｐゴシック" pitchFamily="34" charset="-128"/>
                <a:cs typeface="Arial"/>
              </a:rPr>
              <a:t>CO</a:t>
            </a:r>
          </a:p>
        </p:txBody>
      </p:sp>
      <p:sp>
        <p:nvSpPr>
          <p:cNvPr id="86" name="Text Box 86"/>
          <p:cNvSpPr txBox="1">
            <a:spLocks noChangeArrowheads="1"/>
          </p:cNvSpPr>
          <p:nvPr/>
        </p:nvSpPr>
        <p:spPr bwMode="gray">
          <a:xfrm>
            <a:off x="4657199" y="2994328"/>
            <a:ext cx="457200" cy="23674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820738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34" charset="-128"/>
                <a:cs typeface="Arial"/>
              </a:rPr>
              <a:t>KS</a:t>
            </a:r>
          </a:p>
        </p:txBody>
      </p:sp>
      <p:sp>
        <p:nvSpPr>
          <p:cNvPr id="87" name="Text Box 87"/>
          <p:cNvSpPr txBox="1">
            <a:spLocks noChangeArrowheads="1"/>
          </p:cNvSpPr>
          <p:nvPr/>
        </p:nvSpPr>
        <p:spPr bwMode="gray">
          <a:xfrm>
            <a:off x="4419600" y="2520950"/>
            <a:ext cx="398463" cy="236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820738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34" charset="-128"/>
                <a:cs typeface="Arial"/>
              </a:rPr>
              <a:t>NE</a:t>
            </a:r>
          </a:p>
        </p:txBody>
      </p:sp>
      <p:sp>
        <p:nvSpPr>
          <p:cNvPr id="88" name="Text Box 88"/>
          <p:cNvSpPr txBox="1">
            <a:spLocks noChangeArrowheads="1"/>
          </p:cNvSpPr>
          <p:nvPr/>
        </p:nvSpPr>
        <p:spPr bwMode="gray">
          <a:xfrm>
            <a:off x="4402666" y="1987550"/>
            <a:ext cx="457200" cy="23674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820738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34" charset="-128"/>
                <a:cs typeface="Arial"/>
              </a:rPr>
              <a:t>SD</a:t>
            </a:r>
          </a:p>
        </p:txBody>
      </p:sp>
      <p:sp>
        <p:nvSpPr>
          <p:cNvPr id="89" name="Text Box 89"/>
          <p:cNvSpPr txBox="1">
            <a:spLocks noChangeArrowheads="1"/>
          </p:cNvSpPr>
          <p:nvPr/>
        </p:nvSpPr>
        <p:spPr bwMode="gray">
          <a:xfrm>
            <a:off x="4368801" y="1513416"/>
            <a:ext cx="366713" cy="23674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820738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FFFFFF"/>
                </a:solidFill>
                <a:latin typeface="Calibri" panose="020F0502020204030204" pitchFamily="34" charset="0"/>
                <a:ea typeface="ＭＳ Ｐゴシック" pitchFamily="34" charset="-128"/>
                <a:cs typeface="Arial"/>
              </a:rPr>
              <a:t>ND</a:t>
            </a:r>
          </a:p>
        </p:txBody>
      </p:sp>
      <p:sp>
        <p:nvSpPr>
          <p:cNvPr id="90" name="Text Box 90"/>
          <p:cNvSpPr txBox="1">
            <a:spLocks noChangeArrowheads="1"/>
          </p:cNvSpPr>
          <p:nvPr/>
        </p:nvSpPr>
        <p:spPr bwMode="gray">
          <a:xfrm>
            <a:off x="5063065" y="1708148"/>
            <a:ext cx="457200" cy="236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820738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FFFFFF"/>
                </a:solidFill>
                <a:latin typeface="Calibri" panose="020F0502020204030204" pitchFamily="34" charset="0"/>
                <a:ea typeface="ＭＳ Ｐゴシック" pitchFamily="34" charset="-128"/>
                <a:cs typeface="Arial"/>
              </a:rPr>
              <a:t>MN</a:t>
            </a:r>
          </a:p>
        </p:txBody>
      </p:sp>
      <p:sp>
        <p:nvSpPr>
          <p:cNvPr id="91" name="Text Box 91"/>
          <p:cNvSpPr txBox="1">
            <a:spLocks noChangeArrowheads="1"/>
          </p:cNvSpPr>
          <p:nvPr/>
        </p:nvSpPr>
        <p:spPr bwMode="gray">
          <a:xfrm>
            <a:off x="5653430" y="1911350"/>
            <a:ext cx="457200" cy="236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820738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34" charset="-128"/>
                <a:cs typeface="Arial"/>
              </a:rPr>
              <a:t>WI</a:t>
            </a:r>
          </a:p>
        </p:txBody>
      </p:sp>
      <p:sp>
        <p:nvSpPr>
          <p:cNvPr id="94" name="Text Box 94"/>
          <p:cNvSpPr txBox="1">
            <a:spLocks noChangeArrowheads="1"/>
          </p:cNvSpPr>
          <p:nvPr/>
        </p:nvSpPr>
        <p:spPr bwMode="gray">
          <a:xfrm>
            <a:off x="5376332" y="2969683"/>
            <a:ext cx="381000" cy="236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820738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34" charset="-128"/>
                <a:cs typeface="Arial"/>
              </a:rPr>
              <a:t>MO</a:t>
            </a:r>
          </a:p>
        </p:txBody>
      </p:sp>
      <p:sp>
        <p:nvSpPr>
          <p:cNvPr id="96" name="Text Box 96"/>
          <p:cNvSpPr txBox="1">
            <a:spLocks noChangeArrowheads="1"/>
          </p:cNvSpPr>
          <p:nvPr/>
        </p:nvSpPr>
        <p:spPr bwMode="gray">
          <a:xfrm>
            <a:off x="5850466" y="2656416"/>
            <a:ext cx="304800" cy="23674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FFFFFF"/>
                </a:solidFill>
                <a:latin typeface="Calibri" panose="020F0502020204030204" pitchFamily="34" charset="0"/>
                <a:ea typeface="ＭＳ Ｐゴシック" pitchFamily="34" charset="-128"/>
                <a:cs typeface="Arial"/>
              </a:rPr>
              <a:t>IL</a:t>
            </a:r>
          </a:p>
        </p:txBody>
      </p:sp>
      <p:sp>
        <p:nvSpPr>
          <p:cNvPr id="97" name="Text Box 97"/>
          <p:cNvSpPr txBox="1">
            <a:spLocks noChangeArrowheads="1"/>
          </p:cNvSpPr>
          <p:nvPr/>
        </p:nvSpPr>
        <p:spPr bwMode="gray">
          <a:xfrm>
            <a:off x="6219824" y="2605614"/>
            <a:ext cx="460375" cy="23674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000" b="1" dirty="0" smtClean="0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34" charset="-128"/>
                <a:cs typeface="Arial"/>
              </a:rPr>
              <a:t>IN</a:t>
            </a:r>
            <a:endParaRPr lang="en-US" sz="1000" b="1" dirty="0">
              <a:solidFill>
                <a:srgbClr val="00000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98" name="Text Box 98"/>
          <p:cNvSpPr txBox="1">
            <a:spLocks noChangeArrowheads="1"/>
          </p:cNvSpPr>
          <p:nvPr/>
        </p:nvSpPr>
        <p:spPr bwMode="gray">
          <a:xfrm>
            <a:off x="6596064" y="2487082"/>
            <a:ext cx="363537" cy="23674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820738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FFFFFF"/>
                </a:solidFill>
                <a:latin typeface="Calibri" panose="020F0502020204030204" pitchFamily="34" charset="0"/>
                <a:ea typeface="ＭＳ Ｐゴシック" pitchFamily="34" charset="-128"/>
                <a:cs typeface="Arial"/>
              </a:rPr>
              <a:t>OH</a:t>
            </a:r>
          </a:p>
        </p:txBody>
      </p:sp>
      <p:sp>
        <p:nvSpPr>
          <p:cNvPr id="99" name="Text Box 99"/>
          <p:cNvSpPr txBox="1">
            <a:spLocks noChangeArrowheads="1"/>
          </p:cNvSpPr>
          <p:nvPr/>
        </p:nvSpPr>
        <p:spPr bwMode="gray">
          <a:xfrm>
            <a:off x="6446574" y="3006725"/>
            <a:ext cx="381000" cy="23674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820738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FFFFFF"/>
                </a:solidFill>
                <a:latin typeface="Calibri" panose="020F0502020204030204" pitchFamily="34" charset="0"/>
                <a:ea typeface="ＭＳ Ｐゴシック" pitchFamily="34" charset="-128"/>
                <a:cs typeface="Arial"/>
              </a:rPr>
              <a:t>KY</a:t>
            </a:r>
          </a:p>
        </p:txBody>
      </p:sp>
      <p:sp>
        <p:nvSpPr>
          <p:cNvPr id="100" name="Text Box 100"/>
          <p:cNvSpPr txBox="1">
            <a:spLocks noChangeArrowheads="1"/>
          </p:cNvSpPr>
          <p:nvPr/>
        </p:nvSpPr>
        <p:spPr bwMode="gray">
          <a:xfrm>
            <a:off x="6934200" y="2749550"/>
            <a:ext cx="381000" cy="23674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820738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FFFFFF"/>
                </a:solidFill>
                <a:latin typeface="Calibri" panose="020F0502020204030204" pitchFamily="34" charset="0"/>
                <a:ea typeface="ＭＳ Ｐゴシック" pitchFamily="34" charset="-128"/>
                <a:cs typeface="Arial"/>
              </a:rPr>
              <a:t>WV</a:t>
            </a:r>
          </a:p>
        </p:txBody>
      </p:sp>
      <p:sp>
        <p:nvSpPr>
          <p:cNvPr id="101" name="Text Box 101"/>
          <p:cNvSpPr txBox="1">
            <a:spLocks noChangeArrowheads="1"/>
          </p:cNvSpPr>
          <p:nvPr/>
        </p:nvSpPr>
        <p:spPr bwMode="gray">
          <a:xfrm>
            <a:off x="7273925" y="2825750"/>
            <a:ext cx="346075" cy="23674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820738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34" charset="-128"/>
                <a:cs typeface="Arial"/>
              </a:rPr>
              <a:t>VA</a:t>
            </a:r>
          </a:p>
        </p:txBody>
      </p:sp>
      <p:sp>
        <p:nvSpPr>
          <p:cNvPr id="102" name="Text Box 102"/>
          <p:cNvSpPr txBox="1">
            <a:spLocks noChangeArrowheads="1"/>
          </p:cNvSpPr>
          <p:nvPr/>
        </p:nvSpPr>
        <p:spPr bwMode="gray">
          <a:xfrm>
            <a:off x="7298269" y="3172882"/>
            <a:ext cx="400844" cy="23674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34" charset="-128"/>
                <a:cs typeface="Arial"/>
              </a:rPr>
              <a:t>NC</a:t>
            </a:r>
          </a:p>
        </p:txBody>
      </p:sp>
      <p:sp>
        <p:nvSpPr>
          <p:cNvPr id="103" name="Text Box 103"/>
          <p:cNvSpPr txBox="1">
            <a:spLocks noChangeArrowheads="1"/>
          </p:cNvSpPr>
          <p:nvPr/>
        </p:nvSpPr>
        <p:spPr bwMode="gray">
          <a:xfrm>
            <a:off x="7145869" y="3490702"/>
            <a:ext cx="381000" cy="23674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34" charset="-128"/>
                <a:cs typeface="Arial"/>
              </a:rPr>
              <a:t>SC</a:t>
            </a:r>
          </a:p>
        </p:txBody>
      </p:sp>
      <p:sp>
        <p:nvSpPr>
          <p:cNvPr id="104" name="Text Box 104"/>
          <p:cNvSpPr txBox="1">
            <a:spLocks noChangeArrowheads="1"/>
          </p:cNvSpPr>
          <p:nvPr/>
        </p:nvSpPr>
        <p:spPr bwMode="gray">
          <a:xfrm>
            <a:off x="6324600" y="3816350"/>
            <a:ext cx="457200" cy="236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820738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34" charset="-128"/>
                <a:cs typeface="Arial"/>
              </a:rPr>
              <a:t>AL</a:t>
            </a:r>
          </a:p>
        </p:txBody>
      </p:sp>
      <p:sp>
        <p:nvSpPr>
          <p:cNvPr id="106" name="Text Box 106"/>
          <p:cNvSpPr txBox="1">
            <a:spLocks noChangeArrowheads="1"/>
          </p:cNvSpPr>
          <p:nvPr/>
        </p:nvSpPr>
        <p:spPr bwMode="gray">
          <a:xfrm>
            <a:off x="7493001" y="1835150"/>
            <a:ext cx="369888" cy="23674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820738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FFFFFF"/>
                </a:solidFill>
                <a:latin typeface="Calibri" panose="020F0502020204030204" pitchFamily="34" charset="0"/>
                <a:ea typeface="ＭＳ Ｐゴシック" pitchFamily="34" charset="-128"/>
                <a:cs typeface="Arial"/>
              </a:rPr>
              <a:t>NY</a:t>
            </a:r>
          </a:p>
        </p:txBody>
      </p:sp>
      <p:sp>
        <p:nvSpPr>
          <p:cNvPr id="107" name="Text Box 107"/>
          <p:cNvSpPr txBox="1">
            <a:spLocks noChangeArrowheads="1"/>
          </p:cNvSpPr>
          <p:nvPr/>
        </p:nvSpPr>
        <p:spPr bwMode="gray">
          <a:xfrm>
            <a:off x="8052066" y="1310217"/>
            <a:ext cx="457200" cy="236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820738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34" charset="-128"/>
                <a:cs typeface="Arial"/>
              </a:rPr>
              <a:t>ME</a:t>
            </a:r>
          </a:p>
        </p:txBody>
      </p:sp>
      <p:sp>
        <p:nvSpPr>
          <p:cNvPr id="108" name="Text Box 108"/>
          <p:cNvSpPr txBox="1">
            <a:spLocks noChangeArrowheads="1"/>
          </p:cNvSpPr>
          <p:nvPr/>
        </p:nvSpPr>
        <p:spPr bwMode="gray">
          <a:xfrm>
            <a:off x="7848600" y="2895600"/>
            <a:ext cx="373063" cy="236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820738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34" charset="-128"/>
                <a:cs typeface="Arial"/>
              </a:rPr>
              <a:t>DC</a:t>
            </a:r>
          </a:p>
        </p:txBody>
      </p:sp>
      <p:sp>
        <p:nvSpPr>
          <p:cNvPr id="109" name="Text Box 109"/>
          <p:cNvSpPr txBox="1">
            <a:spLocks noChangeArrowheads="1"/>
          </p:cNvSpPr>
          <p:nvPr/>
        </p:nvSpPr>
        <p:spPr bwMode="gray">
          <a:xfrm>
            <a:off x="7946745" y="2721255"/>
            <a:ext cx="449263" cy="236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820738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34" charset="-128"/>
                <a:cs typeface="Arial"/>
              </a:rPr>
              <a:t>MD</a:t>
            </a:r>
          </a:p>
        </p:txBody>
      </p:sp>
      <p:sp>
        <p:nvSpPr>
          <p:cNvPr id="110" name="Text Box 110"/>
          <p:cNvSpPr txBox="1">
            <a:spLocks noChangeArrowheads="1"/>
          </p:cNvSpPr>
          <p:nvPr/>
        </p:nvSpPr>
        <p:spPr bwMode="gray">
          <a:xfrm>
            <a:off x="8099145" y="2561540"/>
            <a:ext cx="533400" cy="236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820738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34" charset="-128"/>
                <a:cs typeface="Arial"/>
              </a:rPr>
              <a:t>DE</a:t>
            </a:r>
          </a:p>
        </p:txBody>
      </p:sp>
      <p:sp>
        <p:nvSpPr>
          <p:cNvPr id="111" name="Text Box 111"/>
          <p:cNvSpPr txBox="1">
            <a:spLocks noChangeArrowheads="1"/>
          </p:cNvSpPr>
          <p:nvPr/>
        </p:nvSpPr>
        <p:spPr bwMode="gray">
          <a:xfrm>
            <a:off x="7878763" y="2368550"/>
            <a:ext cx="350837" cy="236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820738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34" charset="-128"/>
                <a:cs typeface="Arial"/>
              </a:rPr>
              <a:t>NJ</a:t>
            </a:r>
          </a:p>
        </p:txBody>
      </p:sp>
      <p:sp>
        <p:nvSpPr>
          <p:cNvPr id="112" name="Text Box 112"/>
          <p:cNvSpPr txBox="1">
            <a:spLocks noChangeArrowheads="1"/>
          </p:cNvSpPr>
          <p:nvPr/>
        </p:nvSpPr>
        <p:spPr bwMode="gray">
          <a:xfrm>
            <a:off x="8153400" y="2292350"/>
            <a:ext cx="363538" cy="236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820738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34" charset="-128"/>
                <a:cs typeface="Arial"/>
              </a:rPr>
              <a:t>CT</a:t>
            </a:r>
          </a:p>
        </p:txBody>
      </p:sp>
      <p:sp>
        <p:nvSpPr>
          <p:cNvPr id="113" name="Text Box 113"/>
          <p:cNvSpPr txBox="1">
            <a:spLocks noChangeArrowheads="1"/>
          </p:cNvSpPr>
          <p:nvPr/>
        </p:nvSpPr>
        <p:spPr bwMode="gray">
          <a:xfrm>
            <a:off x="8229600" y="2139950"/>
            <a:ext cx="396875" cy="236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820738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34" charset="-128"/>
                <a:cs typeface="Arial"/>
              </a:rPr>
              <a:t>RI</a:t>
            </a:r>
          </a:p>
        </p:txBody>
      </p:sp>
      <p:sp>
        <p:nvSpPr>
          <p:cNvPr id="114" name="Text Box 114"/>
          <p:cNvSpPr txBox="1">
            <a:spLocks noChangeArrowheads="1"/>
          </p:cNvSpPr>
          <p:nvPr/>
        </p:nvSpPr>
        <p:spPr bwMode="gray">
          <a:xfrm>
            <a:off x="8305800" y="1981200"/>
            <a:ext cx="381000" cy="236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820738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34" charset="-128"/>
                <a:cs typeface="Arial"/>
              </a:rPr>
              <a:t>MA</a:t>
            </a:r>
          </a:p>
        </p:txBody>
      </p:sp>
      <p:sp>
        <p:nvSpPr>
          <p:cNvPr id="115" name="Text Box 115"/>
          <p:cNvSpPr txBox="1">
            <a:spLocks noChangeArrowheads="1"/>
          </p:cNvSpPr>
          <p:nvPr/>
        </p:nvSpPr>
        <p:spPr bwMode="gray">
          <a:xfrm>
            <a:off x="7696200" y="1149350"/>
            <a:ext cx="533400" cy="236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820738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34" charset="-128"/>
                <a:cs typeface="Arial"/>
              </a:rPr>
              <a:t>NH</a:t>
            </a:r>
          </a:p>
        </p:txBody>
      </p:sp>
      <p:sp>
        <p:nvSpPr>
          <p:cNvPr id="116" name="Text Box 116"/>
          <p:cNvSpPr txBox="1">
            <a:spLocks noChangeArrowheads="1"/>
          </p:cNvSpPr>
          <p:nvPr/>
        </p:nvSpPr>
        <p:spPr bwMode="gray">
          <a:xfrm>
            <a:off x="7467600" y="1301750"/>
            <a:ext cx="369888" cy="236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820738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34" charset="-128"/>
                <a:cs typeface="Arial"/>
              </a:rPr>
              <a:t>VT</a:t>
            </a:r>
          </a:p>
        </p:txBody>
      </p:sp>
      <p:sp>
        <p:nvSpPr>
          <p:cNvPr id="117" name="Text Box 117"/>
          <p:cNvSpPr txBox="1">
            <a:spLocks noChangeArrowheads="1"/>
          </p:cNvSpPr>
          <p:nvPr/>
        </p:nvSpPr>
        <p:spPr bwMode="gray">
          <a:xfrm>
            <a:off x="926715" y="3777822"/>
            <a:ext cx="338821" cy="236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34" charset="-128"/>
                <a:cs typeface="Arial"/>
              </a:rPr>
              <a:t>HI</a:t>
            </a:r>
          </a:p>
        </p:txBody>
      </p:sp>
      <p:sp>
        <p:nvSpPr>
          <p:cNvPr id="118" name="Line 118"/>
          <p:cNvSpPr>
            <a:spLocks noChangeShapeType="1"/>
          </p:cNvSpPr>
          <p:nvPr/>
        </p:nvSpPr>
        <p:spPr bwMode="auto">
          <a:xfrm flipH="1" flipV="1">
            <a:off x="7721601" y="145415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119" name="Line 119"/>
          <p:cNvSpPr>
            <a:spLocks noChangeShapeType="1"/>
          </p:cNvSpPr>
          <p:nvPr/>
        </p:nvSpPr>
        <p:spPr bwMode="auto">
          <a:xfrm flipH="1" flipV="1">
            <a:off x="7907866" y="137795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120" name="Line 120"/>
          <p:cNvSpPr>
            <a:spLocks noChangeShapeType="1"/>
          </p:cNvSpPr>
          <p:nvPr/>
        </p:nvSpPr>
        <p:spPr bwMode="auto">
          <a:xfrm>
            <a:off x="8229600" y="198755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121" name="Line 121"/>
          <p:cNvSpPr>
            <a:spLocks noChangeShapeType="1"/>
          </p:cNvSpPr>
          <p:nvPr/>
        </p:nvSpPr>
        <p:spPr bwMode="auto">
          <a:xfrm>
            <a:off x="8153400" y="2055283"/>
            <a:ext cx="152400" cy="152400"/>
          </a:xfrm>
          <a:prstGeom prst="lin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122" name="Line 122"/>
          <p:cNvSpPr>
            <a:spLocks noChangeShapeType="1"/>
          </p:cNvSpPr>
          <p:nvPr/>
        </p:nvSpPr>
        <p:spPr bwMode="auto">
          <a:xfrm>
            <a:off x="8001000" y="206375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123" name="Line 123"/>
          <p:cNvSpPr>
            <a:spLocks noChangeShapeType="1"/>
          </p:cNvSpPr>
          <p:nvPr/>
        </p:nvSpPr>
        <p:spPr bwMode="auto">
          <a:xfrm>
            <a:off x="7543800" y="267335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124" name="Line 124"/>
          <p:cNvSpPr>
            <a:spLocks noChangeShapeType="1"/>
          </p:cNvSpPr>
          <p:nvPr/>
        </p:nvSpPr>
        <p:spPr bwMode="auto">
          <a:xfrm>
            <a:off x="7620000" y="2673350"/>
            <a:ext cx="381000" cy="152400"/>
          </a:xfrm>
          <a:prstGeom prst="line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125" name="Line 125"/>
          <p:cNvSpPr>
            <a:spLocks noChangeShapeType="1"/>
          </p:cNvSpPr>
          <p:nvPr/>
        </p:nvSpPr>
        <p:spPr bwMode="auto">
          <a:xfrm>
            <a:off x="7772400" y="2597150"/>
            <a:ext cx="381000" cy="76200"/>
          </a:xfrm>
          <a:prstGeom prst="lin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126" name="Oval 125"/>
          <p:cNvSpPr/>
          <p:nvPr/>
        </p:nvSpPr>
        <p:spPr>
          <a:xfrm>
            <a:off x="7467600" y="2627631"/>
            <a:ext cx="76200" cy="45719"/>
          </a:xfrm>
          <a:prstGeom prst="ellipse">
            <a:avLst/>
          </a:prstGeom>
          <a:solidFill>
            <a:srgbClr val="00206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127" name="Text Box 126"/>
          <p:cNvSpPr txBox="1">
            <a:spLocks noChangeArrowheads="1"/>
          </p:cNvSpPr>
          <p:nvPr/>
        </p:nvSpPr>
        <p:spPr bwMode="auto">
          <a:xfrm>
            <a:off x="534418" y="4572000"/>
            <a:ext cx="236118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 kern="0" dirty="0" smtClean="0">
                <a:solidFill>
                  <a:sysClr val="windowText" lastClr="000000"/>
                </a:solidFill>
                <a:latin typeface="Calibri" panose="020F0502020204030204" pitchFamily="34" charset="0"/>
                <a:ea typeface="ＭＳ Ｐゴシック" pitchFamily="34" charset="-128"/>
                <a:cs typeface="Arial"/>
              </a:rPr>
              <a:t>Expanding (22 states + D.C.)</a:t>
            </a:r>
            <a:endParaRPr lang="en-US" sz="1400" b="1" kern="0" dirty="0">
              <a:solidFill>
                <a:sysClr val="windowText" lastClr="00000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130" name="Text Box 126"/>
          <p:cNvSpPr txBox="1">
            <a:spLocks noChangeArrowheads="1"/>
          </p:cNvSpPr>
          <p:nvPr/>
        </p:nvSpPr>
        <p:spPr bwMode="auto">
          <a:xfrm>
            <a:off x="533399" y="5712023"/>
            <a:ext cx="213360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 kern="0" dirty="0" smtClean="0">
                <a:solidFill>
                  <a:sysClr val="windowText" lastClr="000000"/>
                </a:solidFill>
                <a:latin typeface="Calibri" panose="020F0502020204030204" pitchFamily="34" charset="0"/>
                <a:ea typeface="ＭＳ Ｐゴシック" pitchFamily="34" charset="-128"/>
                <a:cs typeface="Arial"/>
              </a:rPr>
              <a:t>Not expanding (19 states)</a:t>
            </a:r>
            <a:endParaRPr lang="en-US" sz="1400" b="1" kern="0" dirty="0">
              <a:solidFill>
                <a:sysClr val="windowText" lastClr="00000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131" name="Rectangle 66"/>
          <p:cNvSpPr>
            <a:spLocks noChangeArrowheads="1"/>
          </p:cNvSpPr>
          <p:nvPr/>
        </p:nvSpPr>
        <p:spPr bwMode="auto">
          <a:xfrm>
            <a:off x="228600" y="4640997"/>
            <a:ext cx="304800" cy="228600"/>
          </a:xfrm>
          <a:prstGeom prst="rect">
            <a:avLst/>
          </a:prstGeom>
          <a:solidFill>
            <a:srgbClr val="00206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134" name="Rectangle 66"/>
          <p:cNvSpPr>
            <a:spLocks noChangeArrowheads="1"/>
          </p:cNvSpPr>
          <p:nvPr/>
        </p:nvSpPr>
        <p:spPr bwMode="auto">
          <a:xfrm>
            <a:off x="228600" y="5762825"/>
            <a:ext cx="304800" cy="2286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135" name="Text Box 126"/>
          <p:cNvSpPr txBox="1">
            <a:spLocks noChangeArrowheads="1"/>
          </p:cNvSpPr>
          <p:nvPr/>
        </p:nvSpPr>
        <p:spPr bwMode="auto">
          <a:xfrm>
            <a:off x="533398" y="5332016"/>
            <a:ext cx="281940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 kern="0" dirty="0" smtClean="0">
                <a:solidFill>
                  <a:sysClr val="windowText" lastClr="000000"/>
                </a:solidFill>
                <a:latin typeface="Calibri" panose="020F0502020204030204" pitchFamily="34" charset="0"/>
                <a:ea typeface="ＭＳ Ｐゴシック" pitchFamily="34" charset="-128"/>
                <a:cs typeface="Arial"/>
              </a:rPr>
              <a:t>Options under discussion (5 states)</a:t>
            </a:r>
            <a:endParaRPr lang="en-US" sz="1400" b="1" kern="0" dirty="0">
              <a:solidFill>
                <a:sysClr val="windowText" lastClr="00000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136" name="Rectangle 66"/>
          <p:cNvSpPr>
            <a:spLocks noChangeArrowheads="1"/>
          </p:cNvSpPr>
          <p:nvPr/>
        </p:nvSpPr>
        <p:spPr bwMode="auto">
          <a:xfrm>
            <a:off x="228600" y="5388883"/>
            <a:ext cx="304800" cy="228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132" name="Rectangle 66"/>
          <p:cNvSpPr>
            <a:spLocks noChangeArrowheads="1"/>
          </p:cNvSpPr>
          <p:nvPr/>
        </p:nvSpPr>
        <p:spPr bwMode="auto">
          <a:xfrm>
            <a:off x="229618" y="5014940"/>
            <a:ext cx="304800" cy="228600"/>
          </a:xfrm>
          <a:prstGeom prst="rect">
            <a:avLst/>
          </a:prstGeom>
          <a:pattFill prst="dashVert">
            <a:fgClr>
              <a:srgbClr val="002447"/>
            </a:fgClr>
            <a:bgClr>
              <a:schemeClr val="bg1"/>
            </a:bgClr>
          </a:patt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133" name="Text Box 126"/>
          <p:cNvSpPr txBox="1">
            <a:spLocks noChangeArrowheads="1"/>
          </p:cNvSpPr>
          <p:nvPr/>
        </p:nvSpPr>
        <p:spPr bwMode="auto">
          <a:xfrm>
            <a:off x="533400" y="4952008"/>
            <a:ext cx="28956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 kern="0" dirty="0" smtClean="0">
                <a:solidFill>
                  <a:sysClr val="windowText" lastClr="000000"/>
                </a:solidFill>
                <a:latin typeface="Calibri" panose="020F0502020204030204" pitchFamily="34" charset="0"/>
                <a:ea typeface="ＭＳ Ｐゴシック" pitchFamily="34" charset="-128"/>
                <a:cs typeface="Arial"/>
              </a:rPr>
              <a:t>Expanding with variation (4 states)</a:t>
            </a:r>
            <a:endParaRPr lang="en-US" sz="1400" b="1" kern="0" dirty="0">
              <a:solidFill>
                <a:sysClr val="windowText" lastClr="00000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137" name="Oval 136"/>
          <p:cNvSpPr/>
          <p:nvPr/>
        </p:nvSpPr>
        <p:spPr>
          <a:xfrm>
            <a:off x="5285232" y="2398099"/>
            <a:ext cx="201168" cy="20116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5511798" y="3574967"/>
            <a:ext cx="201168" cy="20116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7306739" y="2304965"/>
            <a:ext cx="201168" cy="20116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6383866" y="2144098"/>
            <a:ext cx="201168" cy="20116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Text Box 92"/>
          <p:cNvSpPr txBox="1">
            <a:spLocks noChangeArrowheads="1"/>
          </p:cNvSpPr>
          <p:nvPr/>
        </p:nvSpPr>
        <p:spPr bwMode="gray">
          <a:xfrm>
            <a:off x="6247248" y="2131615"/>
            <a:ext cx="493713" cy="236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algn="ctr" defTabSz="820738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000" b="1" dirty="0" smtClean="0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34" charset="-128"/>
                <a:cs typeface="Arial"/>
              </a:rPr>
              <a:t>MI</a:t>
            </a:r>
            <a:endParaRPr lang="en-US" sz="1000" b="1" dirty="0">
              <a:solidFill>
                <a:srgbClr val="00000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93" name="Text Box 93"/>
          <p:cNvSpPr txBox="1">
            <a:spLocks noChangeArrowheads="1"/>
          </p:cNvSpPr>
          <p:nvPr/>
        </p:nvSpPr>
        <p:spPr bwMode="gray">
          <a:xfrm>
            <a:off x="5249333" y="2383180"/>
            <a:ext cx="323850" cy="236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820738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34" charset="-128"/>
                <a:cs typeface="Arial"/>
              </a:rPr>
              <a:t>IA</a:t>
            </a:r>
          </a:p>
        </p:txBody>
      </p:sp>
      <p:sp>
        <p:nvSpPr>
          <p:cNvPr id="95" name="Text Box 95"/>
          <p:cNvSpPr txBox="1">
            <a:spLocks noChangeArrowheads="1"/>
          </p:cNvSpPr>
          <p:nvPr/>
        </p:nvSpPr>
        <p:spPr bwMode="gray">
          <a:xfrm>
            <a:off x="5452535" y="3560045"/>
            <a:ext cx="381000" cy="23674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820738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34" charset="-128"/>
                <a:cs typeface="Arial"/>
              </a:rPr>
              <a:t>AR</a:t>
            </a:r>
          </a:p>
        </p:txBody>
      </p:sp>
      <p:sp>
        <p:nvSpPr>
          <p:cNvPr id="105" name="Text Box 105"/>
          <p:cNvSpPr txBox="1">
            <a:spLocks noChangeArrowheads="1"/>
          </p:cNvSpPr>
          <p:nvPr/>
        </p:nvSpPr>
        <p:spPr bwMode="gray">
          <a:xfrm>
            <a:off x="7255934" y="2290046"/>
            <a:ext cx="379413" cy="236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820738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34" charset="-128"/>
                <a:cs typeface="Arial"/>
              </a:rPr>
              <a:t>PA</a:t>
            </a:r>
          </a:p>
        </p:txBody>
      </p:sp>
    </p:spTree>
    <p:extLst>
      <p:ext uri="{BB962C8B-B14F-4D97-AF65-F5344CB8AC3E}">
        <p14:creationId xmlns:p14="http://schemas.microsoft.com/office/powerpoint/2010/main" val="253378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 anchor="t" anchorCtr="1">
            <a:noAutofit/>
          </a:bodyPr>
          <a:lstStyle/>
          <a:p>
            <a:r>
              <a:rPr lang="en-US" sz="2000" b="1" dirty="0" smtClean="0">
                <a:cs typeface="Arial" pitchFamily="34" charset="0"/>
              </a:rPr>
              <a:t>Exhibit 1. Uninsured or Underinsured: </a:t>
            </a:r>
            <a:br>
              <a:rPr lang="en-US" sz="2000" b="1" dirty="0" smtClean="0">
                <a:cs typeface="Arial" pitchFamily="34" charset="0"/>
              </a:rPr>
            </a:br>
            <a:r>
              <a:rPr lang="en-US" sz="2000" b="1" smtClean="0">
                <a:cs typeface="Arial" pitchFamily="34" charset="0"/>
              </a:rPr>
              <a:t>National Trends, </a:t>
            </a:r>
            <a:r>
              <a:rPr lang="en-US" sz="2000" b="1" dirty="0" smtClean="0">
                <a:cs typeface="Arial" pitchFamily="34" charset="0"/>
              </a:rPr>
              <a:t>Under-65 Population</a:t>
            </a:r>
            <a:endParaRPr lang="en-US" sz="2000" b="1" dirty="0"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9133529"/>
              </p:ext>
            </p:extLst>
          </p:nvPr>
        </p:nvGraphicFramePr>
        <p:xfrm>
          <a:off x="342901" y="1524000"/>
          <a:ext cx="8458199" cy="3763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2866"/>
                <a:gridCol w="1566333"/>
                <a:gridCol w="1315720"/>
                <a:gridCol w="1592580"/>
                <a:gridCol w="1790700"/>
              </a:tblGrid>
              <a:tr h="1143000">
                <a:tc>
                  <a:txBody>
                    <a:bodyPr/>
                    <a:lstStyle/>
                    <a:p>
                      <a:endParaRPr lang="en-US" sz="18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2010</a:t>
                      </a: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millions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2011</a:t>
                      </a: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millions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2012</a:t>
                      </a: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millions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2012 </a:t>
                      </a: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percent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of population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77123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+mn-lt"/>
                          <a:cs typeface="Arial" panose="020B0604020202020204" pitchFamily="34" charset="0"/>
                        </a:rPr>
                        <a:t>Uninsured</a:t>
                      </a:r>
                      <a:endParaRPr lang="en-US" sz="18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Arial" pitchFamily="34" charset="0"/>
                        </a:rPr>
                        <a:t>49.2</a:t>
                      </a:r>
                      <a:endParaRPr lang="en-US" sz="1800" b="1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Arial" pitchFamily="34" charset="0"/>
                        </a:rPr>
                        <a:t>47.9</a:t>
                      </a:r>
                      <a:endParaRPr lang="en-US" sz="1800" b="1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Arial" pitchFamily="34" charset="0"/>
                        </a:rPr>
                        <a:t>47.3</a:t>
                      </a:r>
                      <a:endParaRPr lang="en-US" sz="1800" b="1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Arial" pitchFamily="34" charset="0"/>
                        </a:rPr>
                        <a:t>17.7%</a:t>
                      </a:r>
                      <a:endParaRPr lang="en-US" sz="1800" b="1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289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+mn-lt"/>
                          <a:cs typeface="Arial" panose="020B0604020202020204" pitchFamily="34" charset="0"/>
                        </a:rPr>
                        <a:t>Insured</a:t>
                      </a:r>
                      <a:r>
                        <a:rPr lang="en-US" sz="1800" b="1" baseline="0" dirty="0" smtClean="0"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1" dirty="0" smtClean="0">
                          <a:latin typeface="+mn-lt"/>
                          <a:cs typeface="Arial" panose="020B0604020202020204" pitchFamily="34" charset="0"/>
                        </a:rPr>
                        <a:t>but underinsured*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Arial" pitchFamily="34" charset="0"/>
                        </a:rPr>
                        <a:t>29.9</a:t>
                      </a:r>
                      <a:endParaRPr lang="en-US" sz="1800" b="1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Arial" pitchFamily="34" charset="0"/>
                        </a:rPr>
                        <a:t>30.6</a:t>
                      </a:r>
                      <a:endParaRPr lang="en-US" sz="1800" b="1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Arial" pitchFamily="34" charset="0"/>
                        </a:rPr>
                        <a:t>31.7</a:t>
                      </a:r>
                      <a:endParaRPr lang="en-US" sz="1800" b="1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Arial" pitchFamily="34" charset="0"/>
                        </a:rPr>
                        <a:t>11.8%</a:t>
                      </a:r>
                      <a:endParaRPr lang="en-US" sz="1800" b="1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08536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+mn-lt"/>
                          <a:cs typeface="Arial" panose="020B0604020202020204" pitchFamily="34" charset="0"/>
                        </a:rPr>
                        <a:t>Total, uninsured or insured but</a:t>
                      </a:r>
                      <a:r>
                        <a:rPr lang="en-US" sz="1800" b="1" baseline="0" dirty="0" smtClean="0"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1" dirty="0" smtClean="0">
                          <a:latin typeface="+mn-lt"/>
                          <a:cs typeface="Arial" panose="020B0604020202020204" pitchFamily="34" charset="0"/>
                        </a:rPr>
                        <a:t>underinsured</a:t>
                      </a:r>
                      <a:endParaRPr lang="en-US" sz="18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smtClean="0">
                          <a:latin typeface="+mn-lt"/>
                          <a:cs typeface="Arial" pitchFamily="34" charset="0"/>
                        </a:rPr>
                        <a:t>79.1</a:t>
                      </a:r>
                      <a:endParaRPr lang="en-US" sz="1800" b="1" u="sng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 smtClean="0">
                          <a:latin typeface="+mn-lt"/>
                          <a:cs typeface="Arial" pitchFamily="34" charset="0"/>
                        </a:rPr>
                        <a:t>78.5</a:t>
                      </a:r>
                      <a:endParaRPr lang="en-US" sz="1800" b="1" u="sng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 smtClean="0">
                          <a:latin typeface="+mn-lt"/>
                          <a:cs typeface="Arial" pitchFamily="34" charset="0"/>
                        </a:rPr>
                        <a:t>79.0</a:t>
                      </a:r>
                      <a:endParaRPr lang="en-US" sz="1800" b="1" u="sng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 smtClean="0">
                          <a:latin typeface="+mn-lt"/>
                          <a:cs typeface="Arial" pitchFamily="34" charset="0"/>
                        </a:rPr>
                        <a:t>29.5%</a:t>
                      </a:r>
                      <a:endParaRPr lang="en-US" sz="1800" b="1" u="sng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200" y="6172200"/>
            <a:ext cx="861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cs typeface="Arial" panose="020B0604020202020204" pitchFamily="34" charset="0"/>
              </a:rPr>
              <a:t>* </a:t>
            </a:r>
            <a:r>
              <a:rPr lang="en-US" sz="1200" dirty="0" smtClean="0">
                <a:solidFill>
                  <a:prstClr val="black"/>
                </a:solidFill>
                <a:cs typeface="Arial" pitchFamily="34" charset="0"/>
              </a:rPr>
              <a:t>Underinsured defined as insured in household </a:t>
            </a:r>
            <a:r>
              <a:rPr lang="en-US" sz="1200" dirty="0">
                <a:solidFill>
                  <a:prstClr val="black"/>
                </a:solidFill>
                <a:cs typeface="Arial" pitchFamily="34" charset="0"/>
              </a:rPr>
              <a:t>that spent 10% or more of income on medical care (excluding premiums) or 5% or more if income under 200% poverty</a:t>
            </a:r>
            <a:r>
              <a:rPr lang="en-US" sz="1200" dirty="0" smtClean="0">
                <a:solidFill>
                  <a:prstClr val="black"/>
                </a:solidFill>
                <a:cs typeface="Arial" pitchFamily="34" charset="0"/>
              </a:rPr>
              <a:t>.</a:t>
            </a:r>
            <a:r>
              <a:rPr lang="en-US" sz="1200" dirty="0" smtClean="0">
                <a:cs typeface="Arial" panose="020B0604020202020204" pitchFamily="34" charset="0"/>
              </a:rPr>
              <a:t> </a:t>
            </a:r>
            <a:br>
              <a:rPr lang="en-US" sz="1200" dirty="0" smtClean="0">
                <a:cs typeface="Arial" panose="020B0604020202020204" pitchFamily="34" charset="0"/>
              </a:rPr>
            </a:br>
            <a:r>
              <a:rPr lang="en-US" sz="1200" dirty="0" smtClean="0">
                <a:cs typeface="Arial" panose="020B0604020202020204" pitchFamily="34" charset="0"/>
              </a:rPr>
              <a:t>Data source: March 2011, 2012, and 2013 Current Population Surveys.</a:t>
            </a:r>
            <a:endParaRPr lang="en-US" sz="12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70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457200"/>
          </a:xfrm>
        </p:spPr>
        <p:txBody>
          <a:bodyPr anchor="t" anchorCtr="1">
            <a:normAutofit/>
          </a:bodyPr>
          <a:lstStyle/>
          <a:p>
            <a:r>
              <a:rPr lang="en-US" sz="2000" b="1" dirty="0" smtClean="0">
                <a:cs typeface="Arial" panose="020B0604020202020204" pitchFamily="34" charset="0"/>
              </a:rPr>
              <a:t>Exhibit 2. Distribution of Underinsured by Poverty, Under-65 Population, 2012</a:t>
            </a:r>
            <a:endParaRPr lang="en-US" sz="2000" b="1" dirty="0"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0874567"/>
              </p:ext>
            </p:extLst>
          </p:nvPr>
        </p:nvGraphicFramePr>
        <p:xfrm>
          <a:off x="2286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" y="5985935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cs typeface="Arial" panose="020B0604020202020204" pitchFamily="34" charset="0"/>
              </a:rPr>
              <a:t>Note: Sum of percentages or people may not equal total because of rounding.</a:t>
            </a:r>
          </a:p>
          <a:p>
            <a:r>
              <a:rPr lang="en-US" sz="1200" dirty="0" smtClean="0">
                <a:cs typeface="Arial" panose="020B0604020202020204" pitchFamily="34" charset="0"/>
              </a:rPr>
              <a:t>* </a:t>
            </a:r>
            <a:r>
              <a:rPr lang="en-US" sz="1200" dirty="0" smtClean="0">
                <a:solidFill>
                  <a:prstClr val="black"/>
                </a:solidFill>
                <a:cs typeface="Arial" pitchFamily="34" charset="0"/>
              </a:rPr>
              <a:t>Underinsured </a:t>
            </a:r>
            <a:r>
              <a:rPr lang="en-US" sz="1200" dirty="0">
                <a:solidFill>
                  <a:prstClr val="black"/>
                </a:solidFill>
                <a:cs typeface="Arial" pitchFamily="34" charset="0"/>
              </a:rPr>
              <a:t>defined as </a:t>
            </a:r>
            <a:r>
              <a:rPr lang="en-US" sz="1200" dirty="0" smtClean="0">
                <a:solidFill>
                  <a:prstClr val="black"/>
                </a:solidFill>
                <a:cs typeface="Arial" pitchFamily="34" charset="0"/>
              </a:rPr>
              <a:t>insured</a:t>
            </a:r>
            <a:r>
              <a:rPr lang="en-US" sz="1200" dirty="0">
                <a:solidFill>
                  <a:prstClr val="black"/>
                </a:solidFill>
                <a:cs typeface="Arial" pitchFamily="34" charset="0"/>
              </a:rPr>
              <a:t> </a:t>
            </a:r>
            <a:r>
              <a:rPr lang="en-US" sz="1200" dirty="0" smtClean="0">
                <a:solidFill>
                  <a:prstClr val="black"/>
                </a:solidFill>
                <a:cs typeface="Arial" pitchFamily="34" charset="0"/>
              </a:rPr>
              <a:t>in </a:t>
            </a:r>
            <a:r>
              <a:rPr lang="en-US" sz="1200" dirty="0">
                <a:solidFill>
                  <a:prstClr val="black"/>
                </a:solidFill>
                <a:cs typeface="Arial" pitchFamily="34" charset="0"/>
              </a:rPr>
              <a:t>household that spent 10% or more of income on medical care (excluding premiums) or 5% or more if income under 200% poverty.</a:t>
            </a:r>
            <a:r>
              <a:rPr lang="en-US" sz="1200" dirty="0">
                <a:cs typeface="Arial" panose="020B0604020202020204" pitchFamily="34" charset="0"/>
              </a:rPr>
              <a:t> </a:t>
            </a:r>
            <a:r>
              <a:rPr lang="en-US" sz="1200" dirty="0" smtClean="0">
                <a:cs typeface="Arial" panose="020B0604020202020204" pitchFamily="34" charset="0"/>
              </a:rPr>
              <a:t/>
            </a:r>
            <a:br>
              <a:rPr lang="en-US" sz="1200" dirty="0" smtClean="0">
                <a:cs typeface="Arial" panose="020B0604020202020204" pitchFamily="34" charset="0"/>
              </a:rPr>
            </a:br>
            <a:r>
              <a:rPr lang="en-US" sz="1200" dirty="0" smtClean="0">
                <a:cs typeface="Arial" panose="020B0604020202020204" pitchFamily="34" charset="0"/>
              </a:rPr>
              <a:t>Data source: March 2013 Current Population Survey.</a:t>
            </a:r>
            <a:endParaRPr lang="en-US" sz="1200" dirty="0"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77740" y="762000"/>
            <a:ext cx="4744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Insured </a:t>
            </a:r>
            <a:r>
              <a:rPr lang="en-US" b="1" smtClean="0"/>
              <a:t>but underinsured:* </a:t>
            </a:r>
            <a:r>
              <a:rPr lang="en-US" b="1" dirty="0" smtClean="0"/>
              <a:t>31.7 million people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720829" y="3544669"/>
            <a:ext cx="13083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16.0 million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50%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76400" y="4267200"/>
            <a:ext cx="11913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9.7 million</a:t>
            </a:r>
            <a:br>
              <a:rPr lang="en-US" b="1" dirty="0" smtClean="0"/>
            </a:br>
            <a:r>
              <a:rPr lang="en-US" b="1" dirty="0" smtClean="0"/>
              <a:t>31%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856647" y="2782669"/>
            <a:ext cx="11913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4.2 million</a:t>
            </a:r>
            <a:br>
              <a:rPr lang="en-US" b="1" dirty="0" smtClean="0"/>
            </a:br>
            <a:r>
              <a:rPr lang="en-US" b="1" dirty="0" smtClean="0"/>
              <a:t>13%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390047" y="1487269"/>
            <a:ext cx="11913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1.7 million</a:t>
            </a:r>
            <a:br>
              <a:rPr lang="en-US" b="1" dirty="0" smtClean="0"/>
            </a:br>
            <a:r>
              <a:rPr lang="en-US" b="1" dirty="0" smtClean="0"/>
              <a:t>5%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742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 anchor="t" anchorCtr="1">
            <a:normAutofit/>
          </a:bodyPr>
          <a:lstStyle/>
          <a:p>
            <a:r>
              <a:rPr lang="en-US" sz="2000" b="1" dirty="0" smtClean="0">
                <a:cs typeface="Arial" panose="020B0604020202020204" pitchFamily="34" charset="0"/>
              </a:rPr>
              <a:t>Exhibit 3. Underinsured by State, 2011–2012</a:t>
            </a:r>
            <a:br>
              <a:rPr lang="en-US" sz="2000" b="1" dirty="0" smtClean="0">
                <a:cs typeface="Arial" panose="020B0604020202020204" pitchFamily="34" charset="0"/>
              </a:rPr>
            </a:br>
            <a:r>
              <a:rPr lang="en-US" sz="400" b="1" dirty="0" smtClean="0">
                <a:cs typeface="Arial" panose="020B0604020202020204" pitchFamily="34" charset="0"/>
              </a:rPr>
              <a:t/>
            </a:r>
            <a:br>
              <a:rPr lang="en-US" sz="400" b="1" dirty="0" smtClean="0">
                <a:cs typeface="Arial" panose="020B0604020202020204" pitchFamily="34" charset="0"/>
              </a:rPr>
            </a:br>
            <a:r>
              <a:rPr lang="en-US" sz="1800" b="1" dirty="0" smtClean="0">
                <a:cs typeface="Arial" panose="020B0604020202020204" pitchFamily="34" charset="0"/>
              </a:rPr>
              <a:t>Ranges from 8 percent to 17 percent of population</a:t>
            </a:r>
            <a:endParaRPr 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7086499"/>
              </p:ext>
            </p:extLst>
          </p:nvPr>
        </p:nvGraphicFramePr>
        <p:xfrm>
          <a:off x="152400" y="1436132"/>
          <a:ext cx="8915400" cy="47991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6200" y="10668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cs typeface="Arial" panose="020B0604020202020204" pitchFamily="34" charset="0"/>
              </a:rPr>
              <a:t>Percent of under-65 population </a:t>
            </a:r>
            <a:endParaRPr lang="en-US" b="1" dirty="0"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" y="6169334"/>
            <a:ext cx="891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  <a:cs typeface="Arial" pitchFamily="34" charset="0"/>
              </a:rPr>
              <a:t>Note: Underinsured </a:t>
            </a:r>
            <a:r>
              <a:rPr lang="en-US" sz="1200" dirty="0">
                <a:solidFill>
                  <a:prstClr val="black"/>
                </a:solidFill>
                <a:cs typeface="Arial" pitchFamily="34" charset="0"/>
              </a:rPr>
              <a:t>defined as </a:t>
            </a:r>
            <a:r>
              <a:rPr lang="en-US" sz="1200" dirty="0" smtClean="0">
                <a:solidFill>
                  <a:prstClr val="black"/>
                </a:solidFill>
                <a:cs typeface="Arial" pitchFamily="34" charset="0"/>
              </a:rPr>
              <a:t>insured</a:t>
            </a:r>
            <a:r>
              <a:rPr lang="en-US" sz="1200" dirty="0">
                <a:solidFill>
                  <a:prstClr val="black"/>
                </a:solidFill>
                <a:cs typeface="Arial" pitchFamily="34" charset="0"/>
              </a:rPr>
              <a:t> </a:t>
            </a:r>
            <a:r>
              <a:rPr lang="en-US" sz="1200" dirty="0" smtClean="0">
                <a:solidFill>
                  <a:prstClr val="black"/>
                </a:solidFill>
                <a:cs typeface="Arial" pitchFamily="34" charset="0"/>
              </a:rPr>
              <a:t>in </a:t>
            </a:r>
            <a:r>
              <a:rPr lang="en-US" sz="1200" dirty="0">
                <a:solidFill>
                  <a:prstClr val="black"/>
                </a:solidFill>
                <a:cs typeface="Arial" pitchFamily="34" charset="0"/>
              </a:rPr>
              <a:t>household that spent 10% or more of income on medical care (excluding premiums) or 5% or more if income under 200% poverty.</a:t>
            </a:r>
            <a:r>
              <a:rPr lang="en-US" sz="1200" dirty="0">
                <a:cs typeface="Arial" panose="020B0604020202020204" pitchFamily="34" charset="0"/>
              </a:rPr>
              <a:t> </a:t>
            </a:r>
            <a:r>
              <a:rPr lang="en-US" sz="1200" dirty="0" smtClean="0">
                <a:cs typeface="Arial" panose="020B0604020202020204" pitchFamily="34" charset="0"/>
              </a:rPr>
              <a:t/>
            </a:r>
            <a:br>
              <a:rPr lang="en-US" sz="1200" dirty="0" smtClean="0">
                <a:cs typeface="Arial" panose="020B0604020202020204" pitchFamily="34" charset="0"/>
              </a:rPr>
            </a:br>
            <a:r>
              <a:rPr lang="en-US" sz="1200" dirty="0" smtClean="0">
                <a:solidFill>
                  <a:prstClr val="black"/>
                </a:solidFill>
                <a:cs typeface="Arial" pitchFamily="34" charset="0"/>
              </a:rPr>
              <a:t>Data source: March 2012–2013 </a:t>
            </a:r>
            <a:r>
              <a:rPr lang="en-US" sz="1200" dirty="0">
                <a:solidFill>
                  <a:prstClr val="black"/>
                </a:solidFill>
                <a:cs typeface="Arial" pitchFamily="34" charset="0"/>
              </a:rPr>
              <a:t>Current </a:t>
            </a:r>
            <a:r>
              <a:rPr lang="en-US" sz="1200" dirty="0" smtClean="0">
                <a:solidFill>
                  <a:prstClr val="black"/>
                </a:solidFill>
                <a:cs typeface="Arial" pitchFamily="34" charset="0"/>
              </a:rPr>
              <a:t>Population Survey (states: two-year average).</a:t>
            </a:r>
            <a:endParaRPr lang="en-US" sz="1200" dirty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47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 anchor="t" anchorCtr="1">
            <a:noAutofit/>
          </a:bodyPr>
          <a:lstStyle/>
          <a:p>
            <a:r>
              <a:rPr lang="en-US" sz="2000" b="1" dirty="0" smtClean="0">
                <a:cs typeface="Arial" panose="020B0604020202020204" pitchFamily="34" charset="0"/>
              </a:rPr>
              <a:t>Exhibit 4. Underinsured or Uninsured </a:t>
            </a:r>
            <a:r>
              <a:rPr lang="en-US" sz="2000" b="1" dirty="0">
                <a:cs typeface="Arial" panose="020B0604020202020204" pitchFamily="34" charset="0"/>
              </a:rPr>
              <a:t>by </a:t>
            </a:r>
            <a:r>
              <a:rPr lang="en-US" sz="2000" b="1" dirty="0" smtClean="0">
                <a:cs typeface="Arial" pitchFamily="34" charset="0"/>
              </a:rPr>
              <a:t>State, 2011–2012</a:t>
            </a:r>
            <a:br>
              <a:rPr lang="en-US" sz="2000" b="1" dirty="0" smtClean="0">
                <a:cs typeface="Arial" pitchFamily="34" charset="0"/>
              </a:rPr>
            </a:br>
            <a:r>
              <a:rPr lang="en-US" sz="400" b="1" dirty="0" smtClean="0">
                <a:cs typeface="Arial" pitchFamily="34" charset="0"/>
              </a:rPr>
              <a:t/>
            </a:r>
            <a:br>
              <a:rPr lang="en-US" sz="400" b="1" dirty="0" smtClean="0">
                <a:cs typeface="Arial" pitchFamily="34" charset="0"/>
              </a:rPr>
            </a:br>
            <a:r>
              <a:rPr lang="en-US" sz="1800" b="1" dirty="0" smtClean="0">
                <a:cs typeface="Arial" pitchFamily="34" charset="0"/>
              </a:rPr>
              <a:t>Ranges from 14 percent to 38 percent of population</a:t>
            </a:r>
            <a:endParaRPr lang="en-US" sz="1800" b="1" dirty="0">
              <a:cs typeface="Arial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7185308"/>
              </p:ext>
            </p:extLst>
          </p:nvPr>
        </p:nvGraphicFramePr>
        <p:xfrm>
          <a:off x="76200" y="762000"/>
          <a:ext cx="8991600" cy="57728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38200" y="2667000"/>
            <a:ext cx="4920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  <a:cs typeface="Arial" pitchFamily="34" charset="0"/>
              </a:rPr>
              <a:t>National average (2012): 29%</a:t>
            </a:r>
            <a:endParaRPr lang="en-US" b="1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6169333"/>
            <a:ext cx="891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cs typeface="Arial" panose="020B0604020202020204" pitchFamily="34" charset="0"/>
              </a:rPr>
              <a:t>*</a:t>
            </a:r>
            <a:r>
              <a:rPr lang="en-US" sz="1200" dirty="0" smtClean="0">
                <a:solidFill>
                  <a:prstClr val="black"/>
                </a:solidFill>
                <a:cs typeface="Arial" pitchFamily="34" charset="0"/>
              </a:rPr>
              <a:t> Underinsured </a:t>
            </a:r>
            <a:r>
              <a:rPr lang="en-US" sz="1200" dirty="0">
                <a:solidFill>
                  <a:prstClr val="black"/>
                </a:solidFill>
                <a:cs typeface="Arial" pitchFamily="34" charset="0"/>
              </a:rPr>
              <a:t>defined as </a:t>
            </a:r>
            <a:r>
              <a:rPr lang="en-US" sz="1200" dirty="0" smtClean="0">
                <a:solidFill>
                  <a:prstClr val="black"/>
                </a:solidFill>
                <a:cs typeface="Arial" pitchFamily="34" charset="0"/>
              </a:rPr>
              <a:t>insured</a:t>
            </a:r>
            <a:r>
              <a:rPr lang="en-US" sz="1200" dirty="0">
                <a:solidFill>
                  <a:prstClr val="black"/>
                </a:solidFill>
                <a:cs typeface="Arial" pitchFamily="34" charset="0"/>
              </a:rPr>
              <a:t> </a:t>
            </a:r>
            <a:r>
              <a:rPr lang="en-US" sz="1200" dirty="0" smtClean="0">
                <a:solidFill>
                  <a:prstClr val="black"/>
                </a:solidFill>
                <a:cs typeface="Arial" pitchFamily="34" charset="0"/>
              </a:rPr>
              <a:t>in </a:t>
            </a:r>
            <a:r>
              <a:rPr lang="en-US" sz="1200" dirty="0">
                <a:solidFill>
                  <a:prstClr val="black"/>
                </a:solidFill>
                <a:cs typeface="Arial" pitchFamily="34" charset="0"/>
              </a:rPr>
              <a:t>household that spent 10% or more of income on medical care (excluding premiums) or 5% or more if income under 200% poverty.</a:t>
            </a:r>
            <a:r>
              <a:rPr lang="en-US" sz="1200" dirty="0">
                <a:cs typeface="Arial" panose="020B0604020202020204" pitchFamily="34" charset="0"/>
              </a:rPr>
              <a:t> </a:t>
            </a:r>
            <a:r>
              <a:rPr lang="en-US" sz="1200" dirty="0" smtClean="0">
                <a:cs typeface="Arial" panose="020B0604020202020204" pitchFamily="34" charset="0"/>
              </a:rPr>
              <a:t/>
            </a:r>
            <a:br>
              <a:rPr lang="en-US" sz="1200" dirty="0" smtClean="0">
                <a:cs typeface="Arial" panose="020B0604020202020204" pitchFamily="34" charset="0"/>
              </a:rPr>
            </a:br>
            <a:r>
              <a:rPr lang="en-US" sz="1200" dirty="0" smtClean="0">
                <a:solidFill>
                  <a:prstClr val="black"/>
                </a:solidFill>
                <a:cs typeface="Arial" pitchFamily="34" charset="0"/>
              </a:rPr>
              <a:t>Data source: March 2012–2013 </a:t>
            </a:r>
            <a:r>
              <a:rPr lang="en-US" sz="1200" dirty="0">
                <a:solidFill>
                  <a:prstClr val="black"/>
                </a:solidFill>
                <a:cs typeface="Arial" pitchFamily="34" charset="0"/>
              </a:rPr>
              <a:t>Current </a:t>
            </a:r>
            <a:r>
              <a:rPr lang="en-US" sz="1200" dirty="0" smtClean="0">
                <a:solidFill>
                  <a:prstClr val="black"/>
                </a:solidFill>
                <a:cs typeface="Arial" pitchFamily="34" charset="0"/>
              </a:rPr>
              <a:t>Population Survey (states: two-year average).</a:t>
            </a:r>
            <a:endParaRPr lang="en-US" sz="12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846" y="1002268"/>
            <a:ext cx="3227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cs typeface="Arial" panose="020B0604020202020204" pitchFamily="34" charset="0"/>
              </a:rPr>
              <a:t>Percent of under-65 population </a:t>
            </a:r>
            <a:endParaRPr lang="en-US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69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 anchor="t" anchorCtr="1">
            <a:normAutofit/>
          </a:bodyPr>
          <a:lstStyle/>
          <a:p>
            <a:r>
              <a:rPr lang="en-US" sz="2000" b="1" dirty="0" smtClean="0">
                <a:cs typeface="Arial" panose="020B0604020202020204" pitchFamily="34" charset="0"/>
              </a:rPr>
              <a:t>Exhibit 5. Distribution of Underinsured </a:t>
            </a:r>
            <a:r>
              <a:rPr lang="en-US" sz="2000" b="1" i="1" dirty="0" smtClean="0">
                <a:cs typeface="Arial" panose="020B0604020202020204" pitchFamily="34" charset="0"/>
              </a:rPr>
              <a:t>or </a:t>
            </a:r>
            <a:r>
              <a:rPr lang="en-US" sz="2000" b="1" dirty="0" smtClean="0">
                <a:cs typeface="Arial" panose="020B0604020202020204" pitchFamily="34" charset="0"/>
              </a:rPr>
              <a:t>Uninsured by Poverty, </a:t>
            </a:r>
            <a:br>
              <a:rPr lang="en-US" sz="2000" b="1" dirty="0" smtClean="0">
                <a:cs typeface="Arial" panose="020B0604020202020204" pitchFamily="34" charset="0"/>
              </a:rPr>
            </a:br>
            <a:r>
              <a:rPr lang="en-US" sz="2000" b="1" dirty="0" smtClean="0">
                <a:cs typeface="Arial" panose="020B0604020202020204" pitchFamily="34" charset="0"/>
              </a:rPr>
              <a:t>Under-65 Population, 2012</a:t>
            </a:r>
            <a:endParaRPr lang="en-US" sz="2000" b="1" dirty="0"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1319603"/>
              </p:ext>
            </p:extLst>
          </p:nvPr>
        </p:nvGraphicFramePr>
        <p:xfrm>
          <a:off x="342900" y="1571831"/>
          <a:ext cx="8305800" cy="47378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" y="6169337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cs typeface="Arial" panose="020B0604020202020204" pitchFamily="34" charset="0"/>
              </a:rPr>
              <a:t>* </a:t>
            </a:r>
            <a:r>
              <a:rPr lang="en-US" sz="1200" dirty="0" smtClean="0">
                <a:solidFill>
                  <a:prstClr val="black"/>
                </a:solidFill>
                <a:cs typeface="Arial" pitchFamily="34" charset="0"/>
              </a:rPr>
              <a:t>Underinsured </a:t>
            </a:r>
            <a:r>
              <a:rPr lang="en-US" sz="1200" dirty="0">
                <a:solidFill>
                  <a:prstClr val="black"/>
                </a:solidFill>
                <a:cs typeface="Arial" pitchFamily="34" charset="0"/>
              </a:rPr>
              <a:t>defined as </a:t>
            </a:r>
            <a:r>
              <a:rPr lang="en-US" sz="1200" dirty="0" smtClean="0">
                <a:solidFill>
                  <a:prstClr val="black"/>
                </a:solidFill>
                <a:cs typeface="Arial" pitchFamily="34" charset="0"/>
              </a:rPr>
              <a:t>insured</a:t>
            </a:r>
            <a:r>
              <a:rPr lang="en-US" sz="1200" dirty="0">
                <a:solidFill>
                  <a:prstClr val="black"/>
                </a:solidFill>
                <a:cs typeface="Arial" pitchFamily="34" charset="0"/>
              </a:rPr>
              <a:t> </a:t>
            </a:r>
            <a:r>
              <a:rPr lang="en-US" sz="1200" dirty="0" smtClean="0">
                <a:solidFill>
                  <a:prstClr val="black"/>
                </a:solidFill>
                <a:cs typeface="Arial" pitchFamily="34" charset="0"/>
              </a:rPr>
              <a:t>in </a:t>
            </a:r>
            <a:r>
              <a:rPr lang="en-US" sz="1200" dirty="0">
                <a:solidFill>
                  <a:prstClr val="black"/>
                </a:solidFill>
                <a:cs typeface="Arial" pitchFamily="34" charset="0"/>
              </a:rPr>
              <a:t>household that spent 10% or more of income on medical care (excluding premiums) or 5% or more if income under 200% poverty.</a:t>
            </a:r>
            <a:r>
              <a:rPr lang="en-US" sz="1200" dirty="0">
                <a:cs typeface="Arial" panose="020B0604020202020204" pitchFamily="34" charset="0"/>
              </a:rPr>
              <a:t> </a:t>
            </a:r>
            <a:r>
              <a:rPr lang="en-US" sz="1200" dirty="0" smtClean="0">
                <a:cs typeface="Arial" panose="020B0604020202020204" pitchFamily="34" charset="0"/>
              </a:rPr>
              <a:t/>
            </a:r>
            <a:br>
              <a:rPr lang="en-US" sz="1200" dirty="0" smtClean="0">
                <a:cs typeface="Arial" panose="020B0604020202020204" pitchFamily="34" charset="0"/>
              </a:rPr>
            </a:br>
            <a:r>
              <a:rPr lang="en-US" sz="1200" dirty="0" smtClean="0">
                <a:cs typeface="Arial" panose="020B0604020202020204" pitchFamily="34" charset="0"/>
              </a:rPr>
              <a:t>Data source: March 2013 Current Population Survey.</a:t>
            </a:r>
            <a:endParaRPr lang="en-US" sz="1200" dirty="0">
              <a:cs typeface="Arial" panose="020B0604020202020204" pitchFamily="34" charset="0"/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457200" y="1066800"/>
            <a:ext cx="8305800" cy="3810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b="1" dirty="0" smtClean="0">
                <a:cs typeface="Arial" panose="020B0604020202020204" pitchFamily="34" charset="0"/>
              </a:rPr>
              <a:t>Insured but underinsured* or uninsured: 79 million people</a:t>
            </a:r>
            <a:endParaRPr lang="en-US" sz="1800" b="1" dirty="0"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20829" y="3352800"/>
            <a:ext cx="13083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33.3 million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42%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92029" y="4687669"/>
            <a:ext cx="13083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23.2 million</a:t>
            </a:r>
            <a:br>
              <a:rPr lang="en-US" b="1" dirty="0" smtClean="0"/>
            </a:br>
            <a:r>
              <a:rPr lang="en-US" b="1" dirty="0" smtClean="0"/>
              <a:t>29%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0" y="3087469"/>
            <a:ext cx="13083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15.6 million</a:t>
            </a:r>
            <a:br>
              <a:rPr lang="en-US" b="1" dirty="0" smtClean="0"/>
            </a:br>
            <a:r>
              <a:rPr lang="en-US" b="1" dirty="0" smtClean="0"/>
              <a:t>20%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390047" y="2173069"/>
            <a:ext cx="11913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6.8 milli</a:t>
            </a:r>
            <a:r>
              <a:rPr lang="en-US" b="1" dirty="0" smtClean="0">
                <a:solidFill>
                  <a:schemeClr val="bg1"/>
                </a:solidFill>
              </a:rPr>
              <a:t>on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9%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8216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0164167"/>
              </p:ext>
            </p:extLst>
          </p:nvPr>
        </p:nvGraphicFramePr>
        <p:xfrm>
          <a:off x="152400" y="838200"/>
          <a:ext cx="86868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200" y="5985935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pitchFamily="34" charset="0"/>
              </a:rPr>
              <a:t>Notes: FPL = federal poverty level. Percentages </a:t>
            </a:r>
            <a:r>
              <a:rPr lang="en-US" sz="1200" dirty="0">
                <a:solidFill>
                  <a:srgbClr val="000000"/>
                </a:solidFill>
                <a:cs typeface="Arial" panose="020B0604020202020204" pitchFamily="34" charset="0"/>
              </a:rPr>
              <a:t>may not sum to total because of rounding</a:t>
            </a:r>
            <a:r>
              <a:rPr lang="en-US" sz="1200" dirty="0" smtClean="0">
                <a:solidFill>
                  <a:srgbClr val="000000"/>
                </a:solidFill>
                <a:cs typeface="Arial" panose="020B0604020202020204" pitchFamily="34" charset="0"/>
              </a:rPr>
              <a:t>.</a:t>
            </a:r>
          </a:p>
          <a:p>
            <a:r>
              <a:rPr lang="en-US" sz="1200" dirty="0" smtClean="0">
                <a:solidFill>
                  <a:srgbClr val="000000"/>
                </a:solidFill>
                <a:cs typeface="Arial" panose="020B0604020202020204" pitchFamily="34" charset="0"/>
              </a:rPr>
              <a:t>* Underinsured </a:t>
            </a:r>
            <a:r>
              <a:rPr lang="en-US" sz="1200" dirty="0">
                <a:solidFill>
                  <a:srgbClr val="000000"/>
                </a:solidFill>
                <a:cs typeface="Arial" pitchFamily="34" charset="0"/>
              </a:rPr>
              <a:t>defined as </a:t>
            </a:r>
            <a:r>
              <a:rPr lang="en-US" sz="1200" dirty="0" smtClean="0">
                <a:solidFill>
                  <a:srgbClr val="000000"/>
                </a:solidFill>
                <a:cs typeface="Arial" pitchFamily="34" charset="0"/>
              </a:rPr>
              <a:t>insured</a:t>
            </a:r>
            <a:r>
              <a:rPr lang="en-US" sz="1200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cs typeface="Arial" pitchFamily="34" charset="0"/>
              </a:rPr>
              <a:t>in </a:t>
            </a:r>
            <a:r>
              <a:rPr lang="en-US" sz="1200" dirty="0">
                <a:solidFill>
                  <a:srgbClr val="000000"/>
                </a:solidFill>
                <a:cs typeface="Arial" pitchFamily="34" charset="0"/>
              </a:rPr>
              <a:t>household that spent 10% or more of income on medical care (excluding premiums) or 5% or more if income under 200% poverty. </a:t>
            </a:r>
            <a:r>
              <a:rPr lang="en-US" sz="1200" dirty="0" smtClean="0">
                <a:solidFill>
                  <a:srgbClr val="000000"/>
                </a:solidFill>
                <a:cs typeface="Arial" panose="020B0604020202020204" pitchFamily="34" charset="0"/>
              </a:rPr>
              <a:t/>
            </a:r>
            <a:br>
              <a:rPr lang="en-US" sz="1200" dirty="0" smtClean="0">
                <a:solidFill>
                  <a:srgbClr val="000000"/>
                </a:solidFill>
                <a:cs typeface="Arial" panose="020B0604020202020204" pitchFamily="34" charset="0"/>
              </a:rPr>
            </a:br>
            <a:r>
              <a:rPr lang="en-US" sz="1200" dirty="0" smtClean="0">
                <a:solidFill>
                  <a:srgbClr val="000000"/>
                </a:solidFill>
                <a:cs typeface="Arial" panose="020B0604020202020204" pitchFamily="34" charset="0"/>
              </a:rPr>
              <a:t>Data source: March 2013 </a:t>
            </a:r>
            <a:r>
              <a:rPr lang="en-US" sz="1200" dirty="0">
                <a:solidFill>
                  <a:srgbClr val="000000"/>
                </a:solidFill>
                <a:cs typeface="Arial" pitchFamily="34" charset="0"/>
              </a:rPr>
              <a:t>Current Population </a:t>
            </a:r>
            <a:r>
              <a:rPr lang="en-US" sz="1200" dirty="0" smtClean="0">
                <a:solidFill>
                  <a:srgbClr val="000000"/>
                </a:solidFill>
                <a:cs typeface="Arial" pitchFamily="34" charset="0"/>
              </a:rPr>
              <a:t>Survey.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457200"/>
          </a:xfrm>
        </p:spPr>
        <p:txBody>
          <a:bodyPr anchor="t" anchorCtr="1">
            <a:noAutofit/>
          </a:bodyPr>
          <a:lstStyle/>
          <a:p>
            <a:r>
              <a:rPr lang="en-US" sz="2000" b="1" dirty="0" smtClean="0">
                <a:cs typeface="Arial" pitchFamily="34" charset="0"/>
              </a:rPr>
              <a:t>Exhibit 6. At Risk: 79 Million Uninsured or Underinsured, 2012</a:t>
            </a:r>
            <a:endParaRPr lang="en-US" sz="2000" b="1" dirty="0"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9846" y="609600"/>
            <a:ext cx="3227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cs typeface="Arial" panose="020B0604020202020204" pitchFamily="34" charset="0"/>
              </a:rPr>
              <a:t>Percent of under-65 population </a:t>
            </a:r>
            <a:endParaRPr lang="en-US" b="1" dirty="0"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20446" y="3276600"/>
            <a:ext cx="636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cs typeface="Arial" panose="020B0604020202020204" pitchFamily="34" charset="0"/>
              </a:rPr>
              <a:t>29</a:t>
            </a:r>
            <a:endParaRPr lang="en-US" b="1" dirty="0"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44446" y="1524000"/>
            <a:ext cx="636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cs typeface="Arial" panose="020B0604020202020204" pitchFamily="34" charset="0"/>
              </a:rPr>
              <a:t>63</a:t>
            </a:r>
            <a:endParaRPr lang="en-US" b="1" dirty="0"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95800" y="2373868"/>
            <a:ext cx="636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cs typeface="Arial" panose="020B0604020202020204" pitchFamily="34" charset="0"/>
              </a:rPr>
              <a:t>47</a:t>
            </a:r>
            <a:endParaRPr lang="en-US" b="1" dirty="0"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19800" y="3810000"/>
            <a:ext cx="636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cs typeface="Arial" panose="020B0604020202020204" pitchFamily="34" charset="0"/>
              </a:rPr>
              <a:t>20</a:t>
            </a:r>
            <a:endParaRPr lang="en-US" b="1" dirty="0"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43800" y="4495800"/>
            <a:ext cx="636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cs typeface="Arial" panose="020B0604020202020204" pitchFamily="34" charset="0"/>
              </a:rPr>
              <a:t>8</a:t>
            </a:r>
            <a:endParaRPr lang="en-US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71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457200"/>
          </a:xfrm>
        </p:spPr>
        <p:txBody>
          <a:bodyPr anchor="t" anchorCtr="1">
            <a:normAutofit/>
          </a:bodyPr>
          <a:lstStyle/>
          <a:p>
            <a:pPr lvl="0">
              <a:defRPr/>
            </a:pPr>
            <a:r>
              <a:rPr lang="en-US" sz="20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Exhibit 7. Middle-Income Uninsured </a:t>
            </a:r>
            <a:r>
              <a:rPr lang="en-US" sz="2000" b="1" dirty="0">
                <a:solidFill>
                  <a:prstClr val="black"/>
                </a:solidFill>
                <a:cs typeface="Arial" panose="020B0604020202020204" pitchFamily="34" charset="0"/>
              </a:rPr>
              <a:t>or </a:t>
            </a:r>
            <a:r>
              <a:rPr lang="en-US" sz="2000" b="1" dirty="0" smtClean="0">
                <a:cs typeface="Arial" panose="020B0604020202020204" pitchFamily="34" charset="0"/>
              </a:rPr>
              <a:t>Underinsured </a:t>
            </a:r>
            <a:r>
              <a:rPr lang="en-US" sz="20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by State, 2011–2012</a:t>
            </a:r>
            <a:endParaRPr lang="en-US" sz="2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2633490"/>
              </p:ext>
            </p:extLst>
          </p:nvPr>
        </p:nvGraphicFramePr>
        <p:xfrm>
          <a:off x="67849" y="989661"/>
          <a:ext cx="8999951" cy="514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7014" y="6173881"/>
            <a:ext cx="90584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200" dirty="0" smtClean="0">
                <a:cs typeface="Arial" panose="020B0604020202020204" pitchFamily="34" charset="0"/>
              </a:rPr>
              <a:t>Middle-income = 200%–399% of the federal poverty level. * </a:t>
            </a:r>
            <a:r>
              <a:rPr lang="en-US" sz="1200" dirty="0" smtClean="0">
                <a:solidFill>
                  <a:prstClr val="black"/>
                </a:solidFill>
                <a:cs typeface="Arial" pitchFamily="34" charset="0"/>
              </a:rPr>
              <a:t>Underinsured defined </a:t>
            </a:r>
            <a:r>
              <a:rPr lang="en-US" sz="1200" dirty="0">
                <a:solidFill>
                  <a:prstClr val="black"/>
                </a:solidFill>
                <a:cs typeface="Arial" pitchFamily="34" charset="0"/>
              </a:rPr>
              <a:t>as </a:t>
            </a:r>
            <a:r>
              <a:rPr lang="en-US" sz="1200" dirty="0" smtClean="0">
                <a:solidFill>
                  <a:prstClr val="black"/>
                </a:solidFill>
                <a:cs typeface="Arial" pitchFamily="34" charset="0"/>
              </a:rPr>
              <a:t>insured</a:t>
            </a:r>
            <a:r>
              <a:rPr lang="en-US" sz="1200" dirty="0">
                <a:solidFill>
                  <a:prstClr val="black"/>
                </a:solidFill>
                <a:cs typeface="Arial" pitchFamily="34" charset="0"/>
              </a:rPr>
              <a:t> </a:t>
            </a:r>
            <a:r>
              <a:rPr lang="en-US" sz="1200" dirty="0" smtClean="0">
                <a:solidFill>
                  <a:prstClr val="black"/>
                </a:solidFill>
                <a:cs typeface="Arial" pitchFamily="34" charset="0"/>
              </a:rPr>
              <a:t>in </a:t>
            </a:r>
            <a:r>
              <a:rPr lang="en-US" sz="1200" dirty="0">
                <a:solidFill>
                  <a:prstClr val="black"/>
                </a:solidFill>
                <a:cs typeface="Arial" pitchFamily="34" charset="0"/>
              </a:rPr>
              <a:t>household that spent 10% or more </a:t>
            </a:r>
            <a:r>
              <a:rPr lang="en-US" sz="1200" dirty="0" smtClean="0">
                <a:solidFill>
                  <a:prstClr val="black"/>
                </a:solidFill>
                <a:cs typeface="Arial" pitchFamily="34" charset="0"/>
              </a:rPr>
              <a:t/>
            </a:r>
            <a:br>
              <a:rPr lang="en-US" sz="1200" dirty="0" smtClean="0">
                <a:solidFill>
                  <a:prstClr val="black"/>
                </a:solidFill>
                <a:cs typeface="Arial" pitchFamily="34" charset="0"/>
              </a:rPr>
            </a:br>
            <a:r>
              <a:rPr lang="en-US" sz="1200" dirty="0" smtClean="0">
                <a:solidFill>
                  <a:prstClr val="black"/>
                </a:solidFill>
                <a:cs typeface="Arial" pitchFamily="34" charset="0"/>
              </a:rPr>
              <a:t>of </a:t>
            </a:r>
            <a:r>
              <a:rPr lang="en-US" sz="1200" dirty="0">
                <a:solidFill>
                  <a:prstClr val="black"/>
                </a:solidFill>
                <a:cs typeface="Arial" pitchFamily="34" charset="0"/>
              </a:rPr>
              <a:t>income </a:t>
            </a:r>
            <a:r>
              <a:rPr lang="en-US" sz="1200" dirty="0" smtClean="0">
                <a:solidFill>
                  <a:prstClr val="black"/>
                </a:solidFill>
                <a:cs typeface="Arial" pitchFamily="34" charset="0"/>
              </a:rPr>
              <a:t>on medical </a:t>
            </a:r>
            <a:r>
              <a:rPr lang="en-US" sz="1200" dirty="0">
                <a:solidFill>
                  <a:prstClr val="black"/>
                </a:solidFill>
                <a:cs typeface="Arial" pitchFamily="34" charset="0"/>
              </a:rPr>
              <a:t>care (excluding premiums) or 5% or more if income under 200% </a:t>
            </a:r>
            <a:r>
              <a:rPr lang="en-US" sz="1200" dirty="0" smtClean="0">
                <a:solidFill>
                  <a:prstClr val="black"/>
                </a:solidFill>
                <a:cs typeface="Arial" pitchFamily="34" charset="0"/>
              </a:rPr>
              <a:t>poverty.</a:t>
            </a:r>
            <a:br>
              <a:rPr lang="en-US" sz="1200" dirty="0" smtClean="0">
                <a:solidFill>
                  <a:prstClr val="black"/>
                </a:solidFill>
                <a:cs typeface="Arial" pitchFamily="34" charset="0"/>
              </a:rPr>
            </a:br>
            <a:r>
              <a:rPr lang="en-US" sz="1200" dirty="0" smtClean="0">
                <a:cs typeface="Arial" panose="020B0604020202020204" pitchFamily="34" charset="0"/>
              </a:rPr>
              <a:t>Data source: </a:t>
            </a:r>
            <a:r>
              <a:rPr lang="en-US" sz="1200" dirty="0" smtClean="0">
                <a:solidFill>
                  <a:prstClr val="black"/>
                </a:solidFill>
                <a:cs typeface="Arial" pitchFamily="34" charset="0"/>
              </a:rPr>
              <a:t>March 2012–2013 </a:t>
            </a:r>
            <a:r>
              <a:rPr lang="en-US" sz="1200" dirty="0">
                <a:solidFill>
                  <a:prstClr val="black"/>
                </a:solidFill>
                <a:cs typeface="Arial" pitchFamily="34" charset="0"/>
              </a:rPr>
              <a:t>Current </a:t>
            </a:r>
            <a:r>
              <a:rPr lang="en-US" sz="1200" dirty="0" smtClean="0">
                <a:solidFill>
                  <a:prstClr val="black"/>
                </a:solidFill>
                <a:cs typeface="Arial" pitchFamily="34" charset="0"/>
              </a:rPr>
              <a:t>Population Survey (states: two-year average).</a:t>
            </a:r>
            <a:endParaRPr lang="en-US" sz="12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TextBox 7"/>
          <p:cNvSpPr txBox="1"/>
          <p:nvPr/>
        </p:nvSpPr>
        <p:spPr>
          <a:xfrm>
            <a:off x="76200" y="849868"/>
            <a:ext cx="5089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cs typeface="Arial" panose="020B0604020202020204" pitchFamily="34" charset="0"/>
              </a:rPr>
              <a:t>Percent of middle-income population under age 65</a:t>
            </a:r>
            <a:endParaRPr lang="en-US" sz="18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54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447800" y="5607611"/>
            <a:ext cx="6677368" cy="335989"/>
            <a:chOff x="510102" y="4962157"/>
            <a:chExt cx="6460056" cy="315936"/>
          </a:xfrm>
        </p:grpSpPr>
        <p:sp>
          <p:nvSpPr>
            <p:cNvPr id="10" name="TextBox 9"/>
            <p:cNvSpPr txBox="1"/>
            <p:nvPr/>
          </p:nvSpPr>
          <p:spPr>
            <a:xfrm>
              <a:off x="692982" y="4962157"/>
              <a:ext cx="6277176" cy="3159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900"/>
                </a:lnSpc>
              </a:pPr>
              <a:r>
                <a:rPr lang="en-US" sz="1600" b="1" dirty="0" smtClean="0">
                  <a:solidFill>
                    <a:prstClr val="black"/>
                  </a:solidFill>
                </a:rPr>
                <a:t>Less </a:t>
              </a:r>
              <a:r>
                <a:rPr lang="en-US" b="1" dirty="0" smtClean="0">
                  <a:solidFill>
                    <a:prstClr val="black"/>
                  </a:solidFill>
                </a:rPr>
                <a:t>than</a:t>
              </a:r>
              <a:r>
                <a:rPr lang="en-US" sz="1600" b="1" dirty="0" smtClean="0">
                  <a:solidFill>
                    <a:prstClr val="black"/>
                  </a:solidFill>
                </a:rPr>
                <a:t> 17%            17%–19%                 20%–22%                    23%–28%</a:t>
              </a:r>
              <a:endParaRPr lang="en-US" sz="1600" b="1" dirty="0">
                <a:solidFill>
                  <a:prstClr val="black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2243945" y="5020145"/>
              <a:ext cx="182880" cy="182880"/>
            </a:xfrm>
            <a:prstGeom prst="ellipse">
              <a:avLst/>
            </a:prstGeom>
            <a:solidFill>
              <a:srgbClr val="90B3D6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510102" y="5020145"/>
              <a:ext cx="182880" cy="18288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3792067" y="5020145"/>
              <a:ext cx="182880" cy="182880"/>
            </a:xfrm>
            <a:prstGeom prst="ellipse">
              <a:avLst/>
            </a:prstGeom>
            <a:solidFill>
              <a:srgbClr val="4480BB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5487629" y="5020145"/>
              <a:ext cx="182880" cy="182880"/>
            </a:xfrm>
            <a:prstGeom prst="ellipse">
              <a:avLst/>
            </a:prstGeom>
            <a:solidFill>
              <a:srgbClr val="00206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1748265"/>
            <a:ext cx="4604591" cy="3502152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950440" y="1384714"/>
            <a:ext cx="945160" cy="335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900"/>
              </a:lnSpc>
            </a:pPr>
            <a:r>
              <a:rPr lang="en-US" b="1" dirty="0" smtClean="0">
                <a:solidFill>
                  <a:prstClr val="black"/>
                </a:solidFill>
              </a:rPr>
              <a:t>2003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00800" y="1384714"/>
            <a:ext cx="945160" cy="335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900"/>
              </a:lnSpc>
            </a:pPr>
            <a:r>
              <a:rPr lang="en-US" b="1" dirty="0" smtClean="0">
                <a:solidFill>
                  <a:prstClr val="black"/>
                </a:solidFill>
              </a:rPr>
              <a:t>2012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91440"/>
            <a:ext cx="9144000" cy="707886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pPr algn="ctr"/>
            <a:r>
              <a:rPr lang="en-US" sz="2000" b="1" dirty="0" smtClean="0">
                <a:solidFill>
                  <a:prstClr val="black"/>
                </a:solidFill>
                <a:latin typeface="+mj-lt"/>
                <a:cs typeface="Arial" panose="020B0604020202020204" pitchFamily="34" charset="0"/>
              </a:rPr>
              <a:t>Exhibit 8. Total Premiums for Employer</a:t>
            </a:r>
            <a:r>
              <a:rPr lang="en-US" sz="2000" b="1" smtClean="0">
                <a:solidFill>
                  <a:prstClr val="black"/>
                </a:solidFill>
                <a:latin typeface="+mj-lt"/>
                <a:cs typeface="Arial" panose="020B0604020202020204" pitchFamily="34" charset="0"/>
              </a:rPr>
              <a:t>-Sponsored </a:t>
            </a:r>
            <a:r>
              <a:rPr lang="en-US" sz="2000" b="1" dirty="0" smtClean="0">
                <a:solidFill>
                  <a:prstClr val="black"/>
                </a:solidFill>
                <a:latin typeface="+mj-lt"/>
                <a:cs typeface="Arial" panose="020B0604020202020204" pitchFamily="34" charset="0"/>
              </a:rPr>
              <a:t>Insurance Rise Sharply as </a:t>
            </a:r>
            <a:br>
              <a:rPr lang="en-US" sz="2000" b="1" dirty="0" smtClean="0">
                <a:solidFill>
                  <a:prstClr val="black"/>
                </a:solidFill>
                <a:latin typeface="+mj-lt"/>
                <a:cs typeface="Arial" panose="020B0604020202020204" pitchFamily="34" charset="0"/>
              </a:rPr>
            </a:br>
            <a:r>
              <a:rPr lang="en-US" sz="2000" b="1" dirty="0" smtClean="0">
                <a:solidFill>
                  <a:prstClr val="black"/>
                </a:solidFill>
                <a:latin typeface="+mj-lt"/>
                <a:cs typeface="Arial" panose="020B0604020202020204" pitchFamily="34" charset="0"/>
              </a:rPr>
              <a:t>Share of Median Income for Under-65 Population, 2003 and 2012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9248" y="6172200"/>
            <a:ext cx="8912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  <a:cs typeface="Arial" panose="020B0604020202020204" pitchFamily="34" charset="0"/>
              </a:rPr>
              <a:t>Note: Premiums include employer and employee shares.</a:t>
            </a:r>
          </a:p>
          <a:p>
            <a:r>
              <a:rPr lang="en-US" sz="1200" dirty="0" smtClean="0">
                <a:solidFill>
                  <a:prstClr val="black"/>
                </a:solidFill>
                <a:cs typeface="Arial" panose="020B0604020202020204" pitchFamily="34" charset="0"/>
              </a:rPr>
              <a:t>Data sources: 2003, 2012 Medical Expenditure Panel Survey–Insurance Component; March 2004 and March 2013 Current Population Surveys for median income.</a:t>
            </a:r>
            <a:endParaRPr lang="en-US" sz="12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81" y="1748950"/>
            <a:ext cx="4473651" cy="3500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90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13000</TotalTime>
  <Words>1228</Words>
  <Application>Microsoft Office PowerPoint</Application>
  <PresentationFormat>On-screen Show (4:3)</PresentationFormat>
  <Paragraphs>244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Office Theme</vt:lpstr>
      <vt:lpstr>2_Office Theme</vt:lpstr>
      <vt:lpstr>1_Office Theme</vt:lpstr>
      <vt:lpstr>Exhibit ES-1. Summary Highlights: National and State-Level Estimates,  Under-65 Population</vt:lpstr>
      <vt:lpstr>Exhibit 1. Uninsured or Underinsured:  National Trends, Under-65 Population</vt:lpstr>
      <vt:lpstr>Exhibit 2. Distribution of Underinsured by Poverty, Under-65 Population, 2012</vt:lpstr>
      <vt:lpstr>Exhibit 3. Underinsured by State, 2011–2012  Ranges from 8 percent to 17 percent of population</vt:lpstr>
      <vt:lpstr>Exhibit 4. Underinsured or Uninsured by State, 2011–2012  Ranges from 14 percent to 38 percent of population</vt:lpstr>
      <vt:lpstr>Exhibit 5. Distribution of Underinsured or Uninsured by Poverty,  Under-65 Population, 2012</vt:lpstr>
      <vt:lpstr>Exhibit 6. At Risk: 79 Million Uninsured or Underinsured, 2012</vt:lpstr>
      <vt:lpstr>Exhibit 7. Middle-Income Uninsured or Underinsured by State, 2011–2012</vt:lpstr>
      <vt:lpstr>PowerPoint Presentation</vt:lpstr>
      <vt:lpstr>Exhibit 9. Premium Tax Credits and Cost-Sharing Protections  Under the Affordable Care Act </vt:lpstr>
      <vt:lpstr>PowerPoint Presentation</vt:lpstr>
      <vt:lpstr>Exhibit 11. Distribution of Uninsured or Underinsured by Poverty, 2012</vt:lpstr>
      <vt:lpstr>Exhibit 12. Status of State Participation in Medicaid Expansion,  as of March 2014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Hayes</dc:creator>
  <cp:lastModifiedBy>Paul Frame</cp:lastModifiedBy>
  <cp:revision>658</cp:revision>
  <cp:lastPrinted>2014-03-18T16:23:46Z</cp:lastPrinted>
  <dcterms:created xsi:type="dcterms:W3CDTF">2013-04-30T16:52:06Z</dcterms:created>
  <dcterms:modified xsi:type="dcterms:W3CDTF">2014-03-25T15:15:28Z</dcterms:modified>
</cp:coreProperties>
</file>