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notesSlides/notesSlide20.xml" ContentType="application/vnd.openxmlformats-officedocument.presentationml.notesSlide+xml"/>
  <Override PartName="/ppt/charts/chart19.xml" ContentType="application/vnd.openxmlformats-officedocument.drawingml.chart+xml"/>
  <Override PartName="/ppt/notesSlides/notesSlide21.xml" ContentType="application/vnd.openxmlformats-officedocument.presentationml.notesSlide+xml"/>
  <Override PartName="/ppt/charts/chart20.xml" ContentType="application/vnd.openxmlformats-officedocument.drawingml.chart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notesSlides/notesSlide23.xml" ContentType="application/vnd.openxmlformats-officedocument.presentationml.notesSlide+xml"/>
  <Override PartName="/ppt/charts/chart22.xml" ContentType="application/vnd.openxmlformats-officedocument.drawingml.chart+xml"/>
  <Override PartName="/ppt/notesSlides/notesSlide24.xml" ContentType="application/vnd.openxmlformats-officedocument.presentationml.notesSlide+xml"/>
  <Override PartName="/ppt/charts/chart23.xml" ContentType="application/vnd.openxmlformats-officedocument.drawingml.chart+xml"/>
  <Override PartName="/ppt/notesSlides/notesSlide25.xml" ContentType="application/vnd.openxmlformats-officedocument.presentationml.notesSl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26.xml" ContentType="application/vnd.openxmlformats-officedocument.presentationml.notesSlide+xml"/>
  <Override PartName="/ppt/charts/chart26.xml" ContentType="application/vnd.openxmlformats-officedocument.drawingml.chart+xml"/>
  <Override PartName="/ppt/notesSlides/notesSlide27.xml" ContentType="application/vnd.openxmlformats-officedocument.presentationml.notesSlide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notesSlides/notesSlide28.xml" ContentType="application/vnd.openxmlformats-officedocument.presentationml.notesSlide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9" r:id="rId2"/>
  </p:sldMasterIdLst>
  <p:notesMasterIdLst>
    <p:notesMasterId r:id="rId37"/>
  </p:notesMasterIdLst>
  <p:handoutMasterIdLst>
    <p:handoutMasterId r:id="rId38"/>
  </p:handoutMasterIdLst>
  <p:sldIdLst>
    <p:sldId id="274" r:id="rId3"/>
    <p:sldId id="685" r:id="rId4"/>
    <p:sldId id="727" r:id="rId5"/>
    <p:sldId id="728" r:id="rId6"/>
    <p:sldId id="672" r:id="rId7"/>
    <p:sldId id="726" r:id="rId8"/>
    <p:sldId id="435" r:id="rId9"/>
    <p:sldId id="698" r:id="rId10"/>
    <p:sldId id="699" r:id="rId11"/>
    <p:sldId id="723" r:id="rId12"/>
    <p:sldId id="405" r:id="rId13"/>
    <p:sldId id="702" r:id="rId14"/>
    <p:sldId id="631" r:id="rId15"/>
    <p:sldId id="729" r:id="rId16"/>
    <p:sldId id="730" r:id="rId17"/>
    <p:sldId id="731" r:id="rId18"/>
    <p:sldId id="437" r:id="rId19"/>
    <p:sldId id="732" r:id="rId20"/>
    <p:sldId id="733" r:id="rId21"/>
    <p:sldId id="407" r:id="rId22"/>
    <p:sldId id="633" r:id="rId23"/>
    <p:sldId id="436" r:id="rId24"/>
    <p:sldId id="725" r:id="rId25"/>
    <p:sldId id="734" r:id="rId26"/>
    <p:sldId id="735" r:id="rId27"/>
    <p:sldId id="736" r:id="rId28"/>
    <p:sldId id="739" r:id="rId29"/>
    <p:sldId id="742" r:id="rId30"/>
    <p:sldId id="690" r:id="rId31"/>
    <p:sldId id="737" r:id="rId32"/>
    <p:sldId id="738" r:id="rId33"/>
    <p:sldId id="743" r:id="rId34"/>
    <p:sldId id="695" r:id="rId35"/>
    <p:sldId id="697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folso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AFF"/>
    <a:srgbClr val="003399"/>
    <a:srgbClr val="000099"/>
    <a:srgbClr val="000000"/>
    <a:srgbClr val="3366CC"/>
    <a:srgbClr val="FF9900"/>
    <a:srgbClr val="FF00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09" autoAdjust="0"/>
  </p:normalViewPr>
  <p:slideViewPr>
    <p:cSldViewPr>
      <p:cViewPr varScale="1">
        <p:scale>
          <a:sx n="147" d="100"/>
          <a:sy n="147" d="100"/>
        </p:scale>
        <p:origin x="-12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428"/>
    </p:cViewPr>
  </p:sorterViewPr>
  <p:notesViewPr>
    <p:cSldViewPr>
      <p:cViewPr varScale="1">
        <p:scale>
          <a:sx n="82" d="100"/>
          <a:sy n="82" d="100"/>
        </p:scale>
        <p:origin x="-200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commentAuthors" Target="commentAuthors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0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45614610673666"/>
          <c:y val="0.0168205128205128"/>
          <c:w val="0.711216658815084"/>
          <c:h val="0.913325459317585"/>
        </c:manualLayout>
      </c:layout>
      <c:lineChart>
        <c:grouping val="standar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US ($8,233)</c:v>
                </c:pt>
              </c:strCache>
            </c:strRef>
          </c:tx>
          <c:spPr>
            <a:ln w="10652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1101.7891</c:v>
                </c:pt>
                <c:pt idx="1">
                  <c:v>1268.3734</c:v>
                </c:pt>
                <c:pt idx="2">
                  <c:v>1418.7992</c:v>
                </c:pt>
                <c:pt idx="3">
                  <c:v>1550.3174</c:v>
                </c:pt>
                <c:pt idx="4">
                  <c:v>1691.5428</c:v>
                </c:pt>
                <c:pt idx="5">
                  <c:v>1833.7938</c:v>
                </c:pt>
                <c:pt idx="6">
                  <c:v>1948.4969</c:v>
                </c:pt>
                <c:pt idx="7">
                  <c:v>2101.1763</c:v>
                </c:pt>
                <c:pt idx="8">
                  <c:v>2334.8222</c:v>
                </c:pt>
                <c:pt idx="9">
                  <c:v>2575.7109</c:v>
                </c:pt>
                <c:pt idx="10">
                  <c:v>2850.7164</c:v>
                </c:pt>
                <c:pt idx="11">
                  <c:v>3074.168</c:v>
                </c:pt>
                <c:pt idx="12">
                  <c:v>3285.726099999998</c:v>
                </c:pt>
                <c:pt idx="13">
                  <c:v>3481.9628</c:v>
                </c:pt>
                <c:pt idx="14">
                  <c:v>3629.206999999999</c:v>
                </c:pt>
                <c:pt idx="15">
                  <c:v>3788.4684</c:v>
                </c:pt>
                <c:pt idx="16">
                  <c:v>3949.7966</c:v>
                </c:pt>
                <c:pt idx="17">
                  <c:v>4118.853</c:v>
                </c:pt>
                <c:pt idx="18">
                  <c:v>4304.9268</c:v>
                </c:pt>
                <c:pt idx="19">
                  <c:v>4527.1362</c:v>
                </c:pt>
                <c:pt idx="20">
                  <c:v>4790.515700000001</c:v>
                </c:pt>
                <c:pt idx="21">
                  <c:v>5141.5809</c:v>
                </c:pt>
                <c:pt idx="22">
                  <c:v>5575.7596</c:v>
                </c:pt>
                <c:pt idx="23">
                  <c:v>5993.0461</c:v>
                </c:pt>
                <c:pt idx="24">
                  <c:v>6354.7538</c:v>
                </c:pt>
                <c:pt idx="25">
                  <c:v>6727.674</c:v>
                </c:pt>
                <c:pt idx="26">
                  <c:v>7107.2235</c:v>
                </c:pt>
                <c:pt idx="27">
                  <c:v>7482.4582</c:v>
                </c:pt>
                <c:pt idx="28">
                  <c:v>7760.473299999999</c:v>
                </c:pt>
                <c:pt idx="29">
                  <c:v>7989.9366</c:v>
                </c:pt>
                <c:pt idx="30">
                  <c:v>8232.874999999995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NOR ($5,388)</c:v>
                </c:pt>
              </c:strCache>
            </c:strRef>
          </c:tx>
          <c:spPr>
            <a:ln w="10652">
              <a:solidFill>
                <a:srgbClr val="00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665.9637</c:v>
                </c:pt>
                <c:pt idx="1">
                  <c:v>708.4727</c:v>
                </c:pt>
                <c:pt idx="2">
                  <c:v>763.1451</c:v>
                </c:pt>
                <c:pt idx="3">
                  <c:v>844.6947</c:v>
                </c:pt>
                <c:pt idx="4">
                  <c:v>881.3258</c:v>
                </c:pt>
                <c:pt idx="5">
                  <c:v>939.6959</c:v>
                </c:pt>
                <c:pt idx="6">
                  <c:v>1068.5146</c:v>
                </c:pt>
                <c:pt idx="7">
                  <c:v>1191.1252</c:v>
                </c:pt>
                <c:pt idx="8">
                  <c:v>1254.5538</c:v>
                </c:pt>
                <c:pt idx="9">
                  <c:v>1280.5213</c:v>
                </c:pt>
                <c:pt idx="10">
                  <c:v>1367.3561</c:v>
                </c:pt>
                <c:pt idx="11">
                  <c:v>1521.1893</c:v>
                </c:pt>
                <c:pt idx="12">
                  <c:v>1621.3343</c:v>
                </c:pt>
                <c:pt idx="13">
                  <c:v>1662.3919</c:v>
                </c:pt>
                <c:pt idx="14">
                  <c:v>1752.05</c:v>
                </c:pt>
                <c:pt idx="15">
                  <c:v>1860.0883</c:v>
                </c:pt>
                <c:pt idx="16">
                  <c:v>2040.1691</c:v>
                </c:pt>
                <c:pt idx="17">
                  <c:v>2350.3892</c:v>
                </c:pt>
                <c:pt idx="18">
                  <c:v>2537.688</c:v>
                </c:pt>
                <c:pt idx="19">
                  <c:v>2779.9818</c:v>
                </c:pt>
                <c:pt idx="20">
                  <c:v>3043.1929</c:v>
                </c:pt>
                <c:pt idx="21">
                  <c:v>3263.4401</c:v>
                </c:pt>
                <c:pt idx="22">
                  <c:v>3628.4741</c:v>
                </c:pt>
                <c:pt idx="23">
                  <c:v>3834.8733</c:v>
                </c:pt>
                <c:pt idx="24">
                  <c:v>4076.4351</c:v>
                </c:pt>
                <c:pt idx="25">
                  <c:v>4300.8384</c:v>
                </c:pt>
                <c:pt idx="26">
                  <c:v>4611.6336</c:v>
                </c:pt>
                <c:pt idx="27">
                  <c:v>4883.5074</c:v>
                </c:pt>
                <c:pt idx="28">
                  <c:v>5245.5497</c:v>
                </c:pt>
                <c:pt idx="29">
                  <c:v>5348.438499999998</c:v>
                </c:pt>
                <c:pt idx="30">
                  <c:v>5387.5858</c:v>
                </c:pt>
              </c:numCache>
            </c:numRef>
          </c:val>
          <c:smooth val="0"/>
        </c:ser>
        <c:ser>
          <c:idx val="10"/>
          <c:order val="2"/>
          <c:tx>
            <c:strRef>
              <c:f>Sheet1!$D$1</c:f>
              <c:strCache>
                <c:ptCount val="1"/>
                <c:pt idx="0">
                  <c:v>SWIZ ($5,270)</c:v>
                </c:pt>
              </c:strCache>
            </c:strRef>
          </c:tx>
          <c:spPr>
            <a:ln w="10652">
              <a:solidFill>
                <a:srgbClr val="FF00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1032.6212</c:v>
                </c:pt>
                <c:pt idx="1">
                  <c:v>1151.4949</c:v>
                </c:pt>
                <c:pt idx="2">
                  <c:v>1223.1478</c:v>
                </c:pt>
                <c:pt idx="3">
                  <c:v>1342.0932</c:v>
                </c:pt>
                <c:pt idx="4">
                  <c:v>1381.5687</c:v>
                </c:pt>
                <c:pt idx="5">
                  <c:v>1470.2008</c:v>
                </c:pt>
                <c:pt idx="6">
                  <c:v>1560.8522</c:v>
                </c:pt>
                <c:pt idx="7">
                  <c:v>1668.2408</c:v>
                </c:pt>
                <c:pt idx="8">
                  <c:v>1781.0486</c:v>
                </c:pt>
                <c:pt idx="9">
                  <c:v>1919.2282</c:v>
                </c:pt>
                <c:pt idx="10">
                  <c:v>2029.9123</c:v>
                </c:pt>
                <c:pt idx="11">
                  <c:v>2223.5756</c:v>
                </c:pt>
                <c:pt idx="12">
                  <c:v>2357.3685</c:v>
                </c:pt>
                <c:pt idx="13">
                  <c:v>2404.7536</c:v>
                </c:pt>
                <c:pt idx="14">
                  <c:v>2486.3277</c:v>
                </c:pt>
                <c:pt idx="15">
                  <c:v>2565.11</c:v>
                </c:pt>
                <c:pt idx="16">
                  <c:v>2733.0591</c:v>
                </c:pt>
                <c:pt idx="17">
                  <c:v>2846.6064</c:v>
                </c:pt>
                <c:pt idx="18">
                  <c:v>2982.0114</c:v>
                </c:pt>
                <c:pt idx="19">
                  <c:v>3073.2264</c:v>
                </c:pt>
                <c:pt idx="20">
                  <c:v>3221.5476</c:v>
                </c:pt>
                <c:pt idx="21">
                  <c:v>3426.8269</c:v>
                </c:pt>
                <c:pt idx="22">
                  <c:v>3672.9232</c:v>
                </c:pt>
                <c:pt idx="23">
                  <c:v>3777.9686</c:v>
                </c:pt>
                <c:pt idx="24">
                  <c:v>3935.442</c:v>
                </c:pt>
                <c:pt idx="25">
                  <c:v>4015.3324</c:v>
                </c:pt>
                <c:pt idx="26">
                  <c:v>4252.277899999998</c:v>
                </c:pt>
                <c:pt idx="27">
                  <c:v>4569.8198</c:v>
                </c:pt>
                <c:pt idx="28">
                  <c:v>4933.1004</c:v>
                </c:pt>
                <c:pt idx="29">
                  <c:v>5135.0588</c:v>
                </c:pt>
                <c:pt idx="30">
                  <c:v>5269.641</c:v>
                </c:pt>
              </c:numCache>
            </c:numRef>
          </c:val>
          <c:smooth val="0"/>
        </c:ser>
        <c:ser>
          <c:idx val="9"/>
          <c:order val="3"/>
          <c:tx>
            <c:strRef>
              <c:f>Sheet1!$E$1</c:f>
              <c:strCache>
                <c:ptCount val="1"/>
                <c:pt idx="0">
                  <c:v>NETH ($5,056)</c:v>
                </c:pt>
              </c:strCache>
            </c:strRef>
          </c:tx>
          <c:spPr>
            <a:ln w="10652">
              <a:solidFill>
                <a:schemeClr val="accent2"/>
              </a:solidFill>
              <a:prstDash val="solid"/>
            </a:ln>
          </c:spPr>
          <c:marker>
            <c:symbol val="square"/>
            <c:size val="5"/>
            <c:spPr>
              <a:solidFill>
                <a:schemeClr val="accent2"/>
              </a:solidFill>
              <a:ln>
                <a:solidFill>
                  <a:schemeClr val="accent2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733.0505000000001</c:v>
                </c:pt>
                <c:pt idx="1">
                  <c:v>799.2654</c:v>
                </c:pt>
                <c:pt idx="2">
                  <c:v>867.0848</c:v>
                </c:pt>
                <c:pt idx="3">
                  <c:v>900.2202999999997</c:v>
                </c:pt>
                <c:pt idx="4">
                  <c:v>921.6836</c:v>
                </c:pt>
                <c:pt idx="5">
                  <c:v>960.8348999999997</c:v>
                </c:pt>
                <c:pt idx="6">
                  <c:v>1021.7679</c:v>
                </c:pt>
                <c:pt idx="7">
                  <c:v>1085.6234</c:v>
                </c:pt>
                <c:pt idx="8">
                  <c:v>1162.1556</c:v>
                </c:pt>
                <c:pt idx="9">
                  <c:v>1299.6495</c:v>
                </c:pt>
                <c:pt idx="10">
                  <c:v>1413.6495</c:v>
                </c:pt>
                <c:pt idx="11">
                  <c:v>1515.8204</c:v>
                </c:pt>
                <c:pt idx="12">
                  <c:v>1603.0505</c:v>
                </c:pt>
                <c:pt idx="13">
                  <c:v>1670.6073</c:v>
                </c:pt>
                <c:pt idx="14">
                  <c:v>1715.6916</c:v>
                </c:pt>
                <c:pt idx="15">
                  <c:v>1796.466</c:v>
                </c:pt>
                <c:pt idx="16">
                  <c:v>1860.4681</c:v>
                </c:pt>
                <c:pt idx="17">
                  <c:v>1916.4654</c:v>
                </c:pt>
                <c:pt idx="18">
                  <c:v>2054.3425</c:v>
                </c:pt>
                <c:pt idx="19">
                  <c:v>2177.9573</c:v>
                </c:pt>
                <c:pt idx="20">
                  <c:v>2340.2631</c:v>
                </c:pt>
                <c:pt idx="21">
                  <c:v>2553.6511</c:v>
                </c:pt>
                <c:pt idx="22">
                  <c:v>2833.0183</c:v>
                </c:pt>
                <c:pt idx="23">
                  <c:v>3098.0176</c:v>
                </c:pt>
                <c:pt idx="24">
                  <c:v>3307.9955</c:v>
                </c:pt>
                <c:pt idx="25">
                  <c:v>3450.3399</c:v>
                </c:pt>
                <c:pt idx="26">
                  <c:v>3701.8613</c:v>
                </c:pt>
                <c:pt idx="27">
                  <c:v>4410.1666</c:v>
                </c:pt>
                <c:pt idx="28">
                  <c:v>4728.4985</c:v>
                </c:pt>
                <c:pt idx="29">
                  <c:v>4886.1968</c:v>
                </c:pt>
                <c:pt idx="30">
                  <c:v>5056.2357</c:v>
                </c:pt>
              </c:numCache>
            </c:numRef>
          </c:val>
          <c:smooth val="0"/>
        </c:ser>
        <c:ser>
          <c:idx val="11"/>
          <c:order val="4"/>
          <c:tx>
            <c:strRef>
              <c:f>Sheet1!$F$1</c:f>
              <c:strCache>
                <c:ptCount val="1"/>
                <c:pt idx="0">
                  <c:v>DEN ($4,464)</c:v>
                </c:pt>
              </c:strCache>
            </c:strRef>
          </c:tx>
          <c:spPr>
            <a:ln w="10652">
              <a:solidFill>
                <a:schemeClr val="accent1">
                  <a:lumMod val="50000"/>
                </a:schemeClr>
              </a:solidFill>
              <a:prstDash val="solid"/>
            </a:ln>
          </c:spPr>
          <c:marker>
            <c:symbol val="circle"/>
            <c:size val="4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Sheet1!$F$2:$F$32</c:f>
              <c:numCache>
                <c:formatCode>General</c:formatCode>
                <c:ptCount val="31"/>
                <c:pt idx="0">
                  <c:v>892.5829</c:v>
                </c:pt>
                <c:pt idx="1">
                  <c:v>989.92</c:v>
                </c:pt>
                <c:pt idx="2">
                  <c:v>1090.8064</c:v>
                </c:pt>
                <c:pt idx="3">
                  <c:v>1129.6856</c:v>
                </c:pt>
                <c:pt idx="4">
                  <c:v>1163.4112</c:v>
                </c:pt>
                <c:pt idx="5">
                  <c:v>1250.2526</c:v>
                </c:pt>
                <c:pt idx="6">
                  <c:v>1287.7983</c:v>
                </c:pt>
                <c:pt idx="7">
                  <c:v>1377.8464</c:v>
                </c:pt>
                <c:pt idx="8">
                  <c:v>1448.2139</c:v>
                </c:pt>
                <c:pt idx="9">
                  <c:v>1482.0269</c:v>
                </c:pt>
                <c:pt idx="10">
                  <c:v>1541.6243</c:v>
                </c:pt>
                <c:pt idx="11">
                  <c:v>1589.4154</c:v>
                </c:pt>
                <c:pt idx="12">
                  <c:v>1664.933</c:v>
                </c:pt>
                <c:pt idx="13">
                  <c:v>1769.5958</c:v>
                </c:pt>
                <c:pt idx="14">
                  <c:v>1853.7902</c:v>
                </c:pt>
                <c:pt idx="15">
                  <c:v>1868.7364</c:v>
                </c:pt>
                <c:pt idx="16">
                  <c:v>1976.5143</c:v>
                </c:pt>
                <c:pt idx="17">
                  <c:v>2060.4634</c:v>
                </c:pt>
                <c:pt idx="18">
                  <c:v>2132.3459</c:v>
                </c:pt>
                <c:pt idx="19">
                  <c:v>2410.4806</c:v>
                </c:pt>
                <c:pt idx="20">
                  <c:v>2507.2754</c:v>
                </c:pt>
                <c:pt idx="21">
                  <c:v>2677.4932</c:v>
                </c:pt>
                <c:pt idx="22">
                  <c:v>2870.495</c:v>
                </c:pt>
                <c:pt idx="23">
                  <c:v>2893.3695</c:v>
                </c:pt>
                <c:pt idx="24">
                  <c:v>3123.1048</c:v>
                </c:pt>
                <c:pt idx="25">
                  <c:v>3242.9716</c:v>
                </c:pt>
                <c:pt idx="26">
                  <c:v>3577.3894</c:v>
                </c:pt>
                <c:pt idx="27">
                  <c:v>3766.4928</c:v>
                </c:pt>
                <c:pt idx="28">
                  <c:v>4055.8652</c:v>
                </c:pt>
                <c:pt idx="29">
                  <c:v>4384.8566</c:v>
                </c:pt>
                <c:pt idx="30">
                  <c:v>4463.9157</c:v>
                </c:pt>
              </c:numCache>
            </c:numRef>
          </c:val>
          <c:smooth val="0"/>
        </c:ser>
        <c:ser>
          <c:idx val="12"/>
          <c:order val="5"/>
          <c:tx>
            <c:strRef>
              <c:f>Sheet1!$G$1</c:f>
              <c:strCache>
                <c:ptCount val="1"/>
                <c:pt idx="0">
                  <c:v>CAN ($4,445)</c:v>
                </c:pt>
              </c:strCache>
            </c:strRef>
          </c:tx>
          <c:spPr>
            <a:ln w="10652">
              <a:solidFill>
                <a:srgbClr val="FFC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C000"/>
              </a:solidFill>
              <a:ln>
                <a:solidFill>
                  <a:srgbClr val="FFC00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Sheet1!$G$2:$G$32</c:f>
              <c:numCache>
                <c:formatCode>General</c:formatCode>
                <c:ptCount val="31"/>
                <c:pt idx="0">
                  <c:v>777.3622999999997</c:v>
                </c:pt>
                <c:pt idx="1">
                  <c:v>893.5976000000001</c:v>
                </c:pt>
                <c:pt idx="2">
                  <c:v>1011.3453</c:v>
                </c:pt>
                <c:pt idx="3">
                  <c:v>1092.2641</c:v>
                </c:pt>
                <c:pt idx="4">
                  <c:v>1172.8014</c:v>
                </c:pt>
                <c:pt idx="5">
                  <c:v>1258.9617</c:v>
                </c:pt>
                <c:pt idx="6">
                  <c:v>1344.3181</c:v>
                </c:pt>
                <c:pt idx="7">
                  <c:v>1410.5831</c:v>
                </c:pt>
                <c:pt idx="8">
                  <c:v>1500.4379</c:v>
                </c:pt>
                <c:pt idx="9">
                  <c:v>1609.5597</c:v>
                </c:pt>
                <c:pt idx="10">
                  <c:v>1735.3404</c:v>
                </c:pt>
                <c:pt idx="11">
                  <c:v>1873.2663</c:v>
                </c:pt>
                <c:pt idx="12">
                  <c:v>1966.1346</c:v>
                </c:pt>
                <c:pt idx="13">
                  <c:v>2009.2688</c:v>
                </c:pt>
                <c:pt idx="14">
                  <c:v>2051.4428</c:v>
                </c:pt>
                <c:pt idx="15">
                  <c:v>2053.908</c:v>
                </c:pt>
                <c:pt idx="16">
                  <c:v>2055.6842</c:v>
                </c:pt>
                <c:pt idx="17">
                  <c:v>2150.033</c:v>
                </c:pt>
                <c:pt idx="18">
                  <c:v>2308.9582</c:v>
                </c:pt>
                <c:pt idx="19">
                  <c:v>2415.9165</c:v>
                </c:pt>
                <c:pt idx="20">
                  <c:v>2518.836</c:v>
                </c:pt>
                <c:pt idx="21">
                  <c:v>2732.7503</c:v>
                </c:pt>
                <c:pt idx="22">
                  <c:v>2870.9492</c:v>
                </c:pt>
                <c:pt idx="23">
                  <c:v>3058.0854</c:v>
                </c:pt>
                <c:pt idx="24">
                  <c:v>3209.3651</c:v>
                </c:pt>
                <c:pt idx="25">
                  <c:v>3448.0782</c:v>
                </c:pt>
                <c:pt idx="26">
                  <c:v>3673.9699</c:v>
                </c:pt>
                <c:pt idx="27">
                  <c:v>3849.7917</c:v>
                </c:pt>
                <c:pt idx="28">
                  <c:v>4002.3919</c:v>
                </c:pt>
                <c:pt idx="29">
                  <c:v>4316.8832</c:v>
                </c:pt>
                <c:pt idx="30">
                  <c:v>4444.8602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GER ($4,338)</c:v>
                </c:pt>
              </c:strCache>
            </c:strRef>
          </c:tx>
          <c:spPr>
            <a:ln w="21304">
              <a:solidFill>
                <a:srgbClr val="FF000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Sheet1!$H$2:$H$32</c:f>
              <c:numCache>
                <c:formatCode>General</c:formatCode>
                <c:ptCount val="31"/>
                <c:pt idx="0">
                  <c:v>976.6595</c:v>
                </c:pt>
                <c:pt idx="1">
                  <c:v>1107.1812</c:v>
                </c:pt>
                <c:pt idx="2">
                  <c:v>1154.2105</c:v>
                </c:pt>
                <c:pt idx="3">
                  <c:v>1219.2983</c:v>
                </c:pt>
                <c:pt idx="4">
                  <c:v>1317.9767</c:v>
                </c:pt>
                <c:pt idx="5">
                  <c:v>1416.558</c:v>
                </c:pt>
                <c:pt idx="6">
                  <c:v>1462.3064</c:v>
                </c:pt>
                <c:pt idx="7">
                  <c:v>1541.4428</c:v>
                </c:pt>
                <c:pt idx="8">
                  <c:v>1678.0938</c:v>
                </c:pt>
                <c:pt idx="9">
                  <c:v>1668.3638</c:v>
                </c:pt>
                <c:pt idx="10">
                  <c:v>1798.0506</c:v>
                </c:pt>
                <c:pt idx="12">
                  <c:v>1997.9547</c:v>
                </c:pt>
                <c:pt idx="13">
                  <c:v>2005.415</c:v>
                </c:pt>
                <c:pt idx="14">
                  <c:v>2135.5264</c:v>
                </c:pt>
                <c:pt idx="15">
                  <c:v>2276.4579</c:v>
                </c:pt>
                <c:pt idx="16">
                  <c:v>2402.726799999999</c:v>
                </c:pt>
                <c:pt idx="17">
                  <c:v>2419.4038</c:v>
                </c:pt>
                <c:pt idx="18">
                  <c:v>2489.5192</c:v>
                </c:pt>
                <c:pt idx="19">
                  <c:v>2589.4488</c:v>
                </c:pt>
                <c:pt idx="20">
                  <c:v>2677.8313</c:v>
                </c:pt>
                <c:pt idx="21">
                  <c:v>2805.0123</c:v>
                </c:pt>
                <c:pt idx="22">
                  <c:v>2943.1082</c:v>
                </c:pt>
                <c:pt idx="23">
                  <c:v>3095.4119</c:v>
                </c:pt>
                <c:pt idx="24">
                  <c:v>3166.3915</c:v>
                </c:pt>
                <c:pt idx="25">
                  <c:v>3362.1151</c:v>
                </c:pt>
                <c:pt idx="26">
                  <c:v>3566.5095</c:v>
                </c:pt>
                <c:pt idx="27">
                  <c:v>3722.3488</c:v>
                </c:pt>
                <c:pt idx="28">
                  <c:v>3967.171</c:v>
                </c:pt>
                <c:pt idx="29">
                  <c:v>4225.1292</c:v>
                </c:pt>
                <c:pt idx="30">
                  <c:v>4338.4282</c:v>
                </c:pt>
              </c:numCache>
            </c:numRef>
          </c:val>
          <c:smooth val="0"/>
        </c:ser>
        <c:ser>
          <c:idx val="13"/>
          <c:order val="7"/>
          <c:tx>
            <c:strRef>
              <c:f>Sheet1!$I$1</c:f>
              <c:strCache>
                <c:ptCount val="1"/>
                <c:pt idx="0">
                  <c:v>FR ($3,974)</c:v>
                </c:pt>
              </c:strCache>
            </c:strRef>
          </c:tx>
          <c:spPr>
            <a:ln w="10652">
              <a:solidFill>
                <a:srgbClr val="00FF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Sheet1!$I$2:$I$32</c:f>
              <c:numCache>
                <c:formatCode>General</c:formatCode>
                <c:ptCount val="31"/>
                <c:pt idx="0">
                  <c:v>667.2729</c:v>
                </c:pt>
                <c:pt idx="5">
                  <c:v>1031.2327</c:v>
                </c:pt>
                <c:pt idx="10">
                  <c:v>1443.7349</c:v>
                </c:pt>
                <c:pt idx="11">
                  <c:v>1546.3504</c:v>
                </c:pt>
                <c:pt idx="12">
                  <c:v>1646.5887</c:v>
                </c:pt>
                <c:pt idx="13">
                  <c:v>1743.709</c:v>
                </c:pt>
                <c:pt idx="14">
                  <c:v>1808.0105</c:v>
                </c:pt>
                <c:pt idx="15">
                  <c:v>2098.8397</c:v>
                </c:pt>
                <c:pt idx="16">
                  <c:v>2159.7343</c:v>
                </c:pt>
                <c:pt idx="17">
                  <c:v>2226.3169</c:v>
                </c:pt>
                <c:pt idx="18">
                  <c:v>2309.1996</c:v>
                </c:pt>
                <c:pt idx="19">
                  <c:v>2396.0095</c:v>
                </c:pt>
                <c:pt idx="20">
                  <c:v>2544.7619</c:v>
                </c:pt>
                <c:pt idx="21">
                  <c:v>2715.6154</c:v>
                </c:pt>
                <c:pt idx="22">
                  <c:v>2920.769299999999</c:v>
                </c:pt>
                <c:pt idx="23">
                  <c:v>2981.2834</c:v>
                </c:pt>
                <c:pt idx="24">
                  <c:v>3108.4553</c:v>
                </c:pt>
                <c:pt idx="25">
                  <c:v>3294.008899999998</c:v>
                </c:pt>
                <c:pt idx="26">
                  <c:v>3483.8591</c:v>
                </c:pt>
                <c:pt idx="27">
                  <c:v>3667.2849</c:v>
                </c:pt>
                <c:pt idx="28">
                  <c:v>3749.584499999999</c:v>
                </c:pt>
                <c:pt idx="29">
                  <c:v>3930.1922</c:v>
                </c:pt>
                <c:pt idx="30">
                  <c:v>3974.001</c:v>
                </c:pt>
              </c:numCache>
            </c:numRef>
          </c:val>
          <c:smooth val="0"/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SWE ($3,758)</c:v>
                </c:pt>
              </c:strCache>
            </c:strRef>
          </c:tx>
          <c:spPr>
            <a:ln w="21304">
              <a:solidFill>
                <a:srgbClr val="0070C0"/>
              </a:solidFill>
              <a:prstDash val="solid"/>
            </a:ln>
          </c:spPr>
          <c:marker>
            <c:symbol val="x"/>
            <c:size val="6"/>
            <c:spPr>
              <a:solidFill>
                <a:srgbClr val="00B0F0"/>
              </a:solidFill>
              <a:ln>
                <a:solidFill>
                  <a:srgbClr val="00B0F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Sheet1!$J$2:$J$32</c:f>
              <c:numCache>
                <c:formatCode>General</c:formatCode>
                <c:ptCount val="31"/>
                <c:pt idx="0">
                  <c:v>943.225</c:v>
                </c:pt>
                <c:pt idx="1">
                  <c:v>1044.7155</c:v>
                </c:pt>
                <c:pt idx="2">
                  <c:v>1135.4445</c:v>
                </c:pt>
                <c:pt idx="3">
                  <c:v>1187.3151</c:v>
                </c:pt>
                <c:pt idx="4">
                  <c:v>1253.9182</c:v>
                </c:pt>
                <c:pt idx="5">
                  <c:v>1268.432</c:v>
                </c:pt>
                <c:pt idx="6">
                  <c:v>1289.2863</c:v>
                </c:pt>
                <c:pt idx="7">
                  <c:v>1370.9615</c:v>
                </c:pt>
                <c:pt idx="8">
                  <c:v>1434.0274</c:v>
                </c:pt>
                <c:pt idx="9">
                  <c:v>1523.5737</c:v>
                </c:pt>
                <c:pt idx="10">
                  <c:v>1593.7698</c:v>
                </c:pt>
                <c:pt idx="11">
                  <c:v>1578.8456</c:v>
                </c:pt>
                <c:pt idx="12">
                  <c:v>1620.7378</c:v>
                </c:pt>
                <c:pt idx="13">
                  <c:v>1658.5688</c:v>
                </c:pt>
                <c:pt idx="14">
                  <c:v>1664.2544</c:v>
                </c:pt>
                <c:pt idx="15">
                  <c:v>1743.0781</c:v>
                </c:pt>
                <c:pt idx="16">
                  <c:v>1859.5202</c:v>
                </c:pt>
                <c:pt idx="17">
                  <c:v>1886.9374</c:v>
                </c:pt>
                <c:pt idx="18">
                  <c:v>1982.4548</c:v>
                </c:pt>
                <c:pt idx="19">
                  <c:v>2129.4727</c:v>
                </c:pt>
                <c:pt idx="20">
                  <c:v>2286.7373</c:v>
                </c:pt>
                <c:pt idx="21">
                  <c:v>2500.7137</c:v>
                </c:pt>
                <c:pt idx="22">
                  <c:v>2701.8127</c:v>
                </c:pt>
                <c:pt idx="23">
                  <c:v>2832.0566</c:v>
                </c:pt>
                <c:pt idx="24">
                  <c:v>2953.1887</c:v>
                </c:pt>
                <c:pt idx="25">
                  <c:v>2963.3834</c:v>
                </c:pt>
                <c:pt idx="26">
                  <c:v>3194.8391</c:v>
                </c:pt>
                <c:pt idx="27">
                  <c:v>3431.1508</c:v>
                </c:pt>
                <c:pt idx="28">
                  <c:v>3655.8115</c:v>
                </c:pt>
                <c:pt idx="29">
                  <c:v>3710.9567</c:v>
                </c:pt>
                <c:pt idx="30">
                  <c:v>3757.7002</c:v>
                </c:pt>
              </c:numCache>
            </c:numRef>
          </c:val>
          <c:smooth val="0"/>
        </c:ser>
        <c:ser>
          <c:idx val="2"/>
          <c:order val="9"/>
          <c:tx>
            <c:strRef>
              <c:f>Sheet1!$K$1</c:f>
              <c:strCache>
                <c:ptCount val="1"/>
                <c:pt idx="0">
                  <c:v>AUS ($3,670)*</c:v>
                </c:pt>
              </c:strCache>
            </c:strRef>
          </c:tx>
          <c:spPr>
            <a:ln w="21304">
              <a:solidFill>
                <a:srgbClr val="CC6600"/>
              </a:solidFill>
              <a:prstDash val="solid"/>
            </a:ln>
          </c:spPr>
          <c:marker>
            <c:symbol val="triangle"/>
            <c:size val="3"/>
            <c:spPr>
              <a:solidFill>
                <a:srgbClr val="CC6600"/>
              </a:solidFill>
              <a:ln>
                <a:solidFill>
                  <a:srgbClr val="CC660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Sheet1!$K$2:$K$32</c:f>
              <c:numCache>
                <c:formatCode>General</c:formatCode>
                <c:ptCount val="31"/>
                <c:pt idx="0">
                  <c:v>632.4589999999997</c:v>
                </c:pt>
                <c:pt idx="1">
                  <c:v>706.8655999999997</c:v>
                </c:pt>
                <c:pt idx="2">
                  <c:v>739.0019999999997</c:v>
                </c:pt>
                <c:pt idx="3">
                  <c:v>785.3683999999997</c:v>
                </c:pt>
                <c:pt idx="4">
                  <c:v>837.2861</c:v>
                </c:pt>
                <c:pt idx="5">
                  <c:v>910.8529999999995</c:v>
                </c:pt>
                <c:pt idx="6">
                  <c:v>980.7701</c:v>
                </c:pt>
                <c:pt idx="7">
                  <c:v>1024.6946</c:v>
                </c:pt>
                <c:pt idx="8">
                  <c:v>1078.8961</c:v>
                </c:pt>
                <c:pt idx="9">
                  <c:v>1131.706</c:v>
                </c:pt>
                <c:pt idx="10">
                  <c:v>1194.4658</c:v>
                </c:pt>
                <c:pt idx="11">
                  <c:v>1271.0232</c:v>
                </c:pt>
                <c:pt idx="12">
                  <c:v>1359.9883</c:v>
                </c:pt>
                <c:pt idx="13">
                  <c:v>1434.6464</c:v>
                </c:pt>
                <c:pt idx="14">
                  <c:v>1520.9374</c:v>
                </c:pt>
                <c:pt idx="15">
                  <c:v>1607.2659</c:v>
                </c:pt>
                <c:pt idx="16">
                  <c:v>1710.5272</c:v>
                </c:pt>
                <c:pt idx="17">
                  <c:v>1812.675</c:v>
                </c:pt>
                <c:pt idx="18">
                  <c:v>1951.9438</c:v>
                </c:pt>
                <c:pt idx="19">
                  <c:v>2097.4045</c:v>
                </c:pt>
                <c:pt idx="20">
                  <c:v>2266.5779</c:v>
                </c:pt>
                <c:pt idx="21">
                  <c:v>2387.9368</c:v>
                </c:pt>
                <c:pt idx="22">
                  <c:v>2558.5934</c:v>
                </c:pt>
                <c:pt idx="23">
                  <c:v>2673.206999999999</c:v>
                </c:pt>
                <c:pt idx="24">
                  <c:v>2877.448699999999</c:v>
                </c:pt>
                <c:pt idx="25">
                  <c:v>2979.5682</c:v>
                </c:pt>
                <c:pt idx="26">
                  <c:v>3163.688799999999</c:v>
                </c:pt>
                <c:pt idx="27">
                  <c:v>3350.8413</c:v>
                </c:pt>
                <c:pt idx="28">
                  <c:v>3451.8977</c:v>
                </c:pt>
                <c:pt idx="29">
                  <c:v>3670.2433</c:v>
                </c:pt>
              </c:numCache>
            </c:numRef>
          </c:val>
          <c:smooth val="0"/>
        </c:ser>
        <c:ser>
          <c:idx val="1"/>
          <c:order val="10"/>
          <c:tx>
            <c:strRef>
              <c:f>Sheet1!$L$1</c:f>
              <c:strCache>
                <c:ptCount val="1"/>
                <c:pt idx="0">
                  <c:v>UK ($3,433)</c:v>
                </c:pt>
              </c:strCache>
            </c:strRef>
          </c:tx>
          <c:spPr>
            <a:ln w="21304">
              <a:solidFill>
                <a:schemeClr val="accent6">
                  <a:lumMod val="40000"/>
                  <a:lumOff val="60000"/>
                </a:schemeClr>
              </a:solidFill>
              <a:prstDash val="solid"/>
            </a:ln>
          </c:spPr>
          <c:marker>
            <c:symbol val="x"/>
            <c:size val="6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Sheet1!$L$2:$L$32</c:f>
              <c:numCache>
                <c:formatCode>General</c:formatCode>
                <c:ptCount val="31"/>
                <c:pt idx="0">
                  <c:v>466.147</c:v>
                </c:pt>
                <c:pt idx="1">
                  <c:v>529.168</c:v>
                </c:pt>
                <c:pt idx="2">
                  <c:v>559.8589999999998</c:v>
                </c:pt>
                <c:pt idx="3">
                  <c:v>625.4059999999997</c:v>
                </c:pt>
                <c:pt idx="4">
                  <c:v>656.9319999999998</c:v>
                </c:pt>
                <c:pt idx="5">
                  <c:v>688.9679999999996</c:v>
                </c:pt>
                <c:pt idx="6">
                  <c:v>732.099</c:v>
                </c:pt>
                <c:pt idx="7">
                  <c:v>798.123</c:v>
                </c:pt>
                <c:pt idx="8">
                  <c:v>854.375</c:v>
                </c:pt>
                <c:pt idx="9">
                  <c:v>909.78</c:v>
                </c:pt>
                <c:pt idx="10">
                  <c:v>960.038</c:v>
                </c:pt>
                <c:pt idx="11">
                  <c:v>1048.735</c:v>
                </c:pt>
                <c:pt idx="12">
                  <c:v>1153.174</c:v>
                </c:pt>
                <c:pt idx="13">
                  <c:v>1205.834</c:v>
                </c:pt>
                <c:pt idx="14">
                  <c:v>1294.656</c:v>
                </c:pt>
                <c:pt idx="15">
                  <c:v>1348.0918</c:v>
                </c:pt>
                <c:pt idx="16">
                  <c:v>1434.4245</c:v>
                </c:pt>
                <c:pt idx="17">
                  <c:v>1487.4303</c:v>
                </c:pt>
                <c:pt idx="18">
                  <c:v>1556.7961</c:v>
                </c:pt>
                <c:pt idx="19">
                  <c:v>1676.9288</c:v>
                </c:pt>
                <c:pt idx="20">
                  <c:v>1834.4446</c:v>
                </c:pt>
                <c:pt idx="21">
                  <c:v>2001.5971</c:v>
                </c:pt>
                <c:pt idx="22">
                  <c:v>2187.221</c:v>
                </c:pt>
                <c:pt idx="23">
                  <c:v>2320.481</c:v>
                </c:pt>
                <c:pt idx="24">
                  <c:v>2540.0583</c:v>
                </c:pt>
                <c:pt idx="25">
                  <c:v>2699.8481</c:v>
                </c:pt>
                <c:pt idx="26">
                  <c:v>2961.3008</c:v>
                </c:pt>
                <c:pt idx="27">
                  <c:v>3029.6544</c:v>
                </c:pt>
                <c:pt idx="28">
                  <c:v>3142.9645</c:v>
                </c:pt>
                <c:pt idx="29">
                  <c:v>3379.076</c:v>
                </c:pt>
                <c:pt idx="30">
                  <c:v>3433.249899999998</c:v>
                </c:pt>
              </c:numCache>
            </c:numRef>
          </c:val>
          <c:smooth val="0"/>
        </c:ser>
        <c:ser>
          <c:idx val="5"/>
          <c:order val="11"/>
          <c:tx>
            <c:strRef>
              <c:f>Sheet1!$M$1</c:f>
              <c:strCache>
                <c:ptCount val="1"/>
                <c:pt idx="0">
                  <c:v>JPN ($3,035)*</c:v>
                </c:pt>
              </c:strCache>
            </c:strRef>
          </c:tx>
          <c:spPr>
            <a:ln w="21304">
              <a:solidFill>
                <a:srgbClr val="993300"/>
              </a:solidFill>
              <a:prstDash val="solid"/>
            </a:ln>
          </c:spPr>
          <c:marker>
            <c:symbol val="x"/>
            <c:size val="4"/>
            <c:spPr>
              <a:solidFill>
                <a:srgbClr val="9933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Sheet1!$M$2:$M$32</c:f>
              <c:numCache>
                <c:formatCode>General</c:formatCode>
                <c:ptCount val="31"/>
                <c:pt idx="0">
                  <c:v>540.732</c:v>
                </c:pt>
                <c:pt idx="1">
                  <c:v>618.5594</c:v>
                </c:pt>
                <c:pt idx="2">
                  <c:v>690.4506999999998</c:v>
                </c:pt>
                <c:pt idx="3">
                  <c:v>746.3528999999997</c:v>
                </c:pt>
                <c:pt idx="4">
                  <c:v>779.8309999999998</c:v>
                </c:pt>
                <c:pt idx="5">
                  <c:v>857.1144</c:v>
                </c:pt>
                <c:pt idx="6">
                  <c:v>890.0042</c:v>
                </c:pt>
                <c:pt idx="7">
                  <c:v>950.495</c:v>
                </c:pt>
                <c:pt idx="8">
                  <c:v>1002.1831</c:v>
                </c:pt>
                <c:pt idx="9">
                  <c:v>1048.027</c:v>
                </c:pt>
                <c:pt idx="10">
                  <c:v>1115.3651</c:v>
                </c:pt>
                <c:pt idx="11">
                  <c:v>1197.6265</c:v>
                </c:pt>
                <c:pt idx="12">
                  <c:v>1286.8643</c:v>
                </c:pt>
                <c:pt idx="13">
                  <c:v>1373.2565</c:v>
                </c:pt>
                <c:pt idx="14">
                  <c:v>1471.3466</c:v>
                </c:pt>
                <c:pt idx="15">
                  <c:v>1554.3667</c:v>
                </c:pt>
                <c:pt idx="16">
                  <c:v>1657.8231</c:v>
                </c:pt>
                <c:pt idx="17">
                  <c:v>1695.6415</c:v>
                </c:pt>
                <c:pt idx="18">
                  <c:v>1745.3611</c:v>
                </c:pt>
                <c:pt idx="19">
                  <c:v>1830.1321</c:v>
                </c:pt>
                <c:pt idx="20">
                  <c:v>1973.6463</c:v>
                </c:pt>
                <c:pt idx="21">
                  <c:v>2074.2979</c:v>
                </c:pt>
                <c:pt idx="22">
                  <c:v>2140.5942</c:v>
                </c:pt>
                <c:pt idx="23">
                  <c:v>2235.1617</c:v>
                </c:pt>
                <c:pt idx="24">
                  <c:v>2346.4717</c:v>
                </c:pt>
                <c:pt idx="25">
                  <c:v>2490.8033</c:v>
                </c:pt>
                <c:pt idx="26">
                  <c:v>2606.8818</c:v>
                </c:pt>
                <c:pt idx="27">
                  <c:v>2746.198</c:v>
                </c:pt>
                <c:pt idx="28">
                  <c:v>2877.6159</c:v>
                </c:pt>
                <c:pt idx="29">
                  <c:v>3034.6478</c:v>
                </c:pt>
              </c:numCache>
            </c:numRef>
          </c:val>
          <c:smooth val="0"/>
        </c:ser>
        <c:ser>
          <c:idx val="0"/>
          <c:order val="12"/>
          <c:tx>
            <c:strRef>
              <c:f>Sheet1!$N$1</c:f>
              <c:strCache>
                <c:ptCount val="1"/>
                <c:pt idx="0">
                  <c:v>NZ ($3,022)</c:v>
                </c:pt>
              </c:strCache>
            </c:strRef>
          </c:tx>
          <c:cat>
            <c:strRef>
              <c:f>Sheet1!$A$2:$A$32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Sheet1!$N$2:$N$32</c:f>
              <c:numCache>
                <c:formatCode>General</c:formatCode>
                <c:ptCount val="31"/>
                <c:pt idx="0">
                  <c:v>490.1565</c:v>
                </c:pt>
                <c:pt idx="1">
                  <c:v>544.3602999999997</c:v>
                </c:pt>
                <c:pt idx="2">
                  <c:v>613.9121999999998</c:v>
                </c:pt>
                <c:pt idx="3">
                  <c:v>631.4671999999996</c:v>
                </c:pt>
                <c:pt idx="4">
                  <c:v>646.5573999999998</c:v>
                </c:pt>
                <c:pt idx="5">
                  <c:v>613.9502999999997</c:v>
                </c:pt>
                <c:pt idx="6">
                  <c:v>652.3058</c:v>
                </c:pt>
                <c:pt idx="7">
                  <c:v>742.2524</c:v>
                </c:pt>
                <c:pt idx="8">
                  <c:v>851.7067</c:v>
                </c:pt>
                <c:pt idx="9">
                  <c:v>906.4019999999998</c:v>
                </c:pt>
                <c:pt idx="10">
                  <c:v>984.6561999999998</c:v>
                </c:pt>
                <c:pt idx="11">
                  <c:v>1044.1835</c:v>
                </c:pt>
                <c:pt idx="12">
                  <c:v>1096.1879</c:v>
                </c:pt>
                <c:pt idx="13">
                  <c:v>1114.7749</c:v>
                </c:pt>
                <c:pt idx="14">
                  <c:v>1191.4322</c:v>
                </c:pt>
                <c:pt idx="15">
                  <c:v>1247.9009</c:v>
                </c:pt>
                <c:pt idx="16">
                  <c:v>1271.2901</c:v>
                </c:pt>
                <c:pt idx="17">
                  <c:v>1354.8859</c:v>
                </c:pt>
                <c:pt idx="18">
                  <c:v>1449.929</c:v>
                </c:pt>
                <c:pt idx="19">
                  <c:v>1522.3234</c:v>
                </c:pt>
                <c:pt idx="20">
                  <c:v>1606.8208</c:v>
                </c:pt>
                <c:pt idx="21">
                  <c:v>1708.7512</c:v>
                </c:pt>
                <c:pt idx="22">
                  <c:v>1841.3267</c:v>
                </c:pt>
                <c:pt idx="23">
                  <c:v>1849.1288</c:v>
                </c:pt>
                <c:pt idx="24">
                  <c:v>1974.1522</c:v>
                </c:pt>
                <c:pt idx="25">
                  <c:v>2124.4074</c:v>
                </c:pt>
                <c:pt idx="26">
                  <c:v>2387.9844</c:v>
                </c:pt>
                <c:pt idx="27">
                  <c:v>2447.0521</c:v>
                </c:pt>
                <c:pt idx="28">
                  <c:v>2697.3098</c:v>
                </c:pt>
                <c:pt idx="29">
                  <c:v>2922.6669</c:v>
                </c:pt>
                <c:pt idx="30">
                  <c:v>3022.1354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22921448"/>
        <c:axId val="-2107347288"/>
      </c:lineChart>
      <c:catAx>
        <c:axId val="-2022921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6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07347288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-2107347288"/>
        <c:scaling>
          <c:orientation val="minMax"/>
          <c:max val="90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6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7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22921448"/>
        <c:crosses val="autoZero"/>
        <c:crossBetween val="between"/>
        <c:majorUnit val="1000.0"/>
      </c:valAx>
      <c:spPr>
        <a:noFill/>
        <a:ln w="21304">
          <a:noFill/>
        </a:ln>
      </c:spPr>
    </c:plotArea>
    <c:legend>
      <c:legendPos val="r"/>
      <c:legendEntry>
        <c:idx val="6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800710007402921"/>
          <c:y val="0.0153846153846154"/>
          <c:w val="0.18243836507616"/>
          <c:h val="0.803954774883909"/>
        </c:manualLayout>
      </c:layout>
      <c:overlay val="0"/>
      <c:spPr>
        <a:noFill/>
        <a:ln w="21304">
          <a:noFill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7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8054522924411"/>
          <c:y val="0.034"/>
          <c:w val="0.938042131350682"/>
          <c:h val="0.8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13736">
              <a:solidFill>
                <a:schemeClr val="tx1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7ABAFF"/>
              </a:solidFill>
              <a:ln w="13736">
                <a:solidFill>
                  <a:schemeClr val="tx1"/>
                </a:solidFill>
                <a:prstDash val="solid"/>
              </a:ln>
            </c:spPr>
          </c:dPt>
          <c:dLbls>
            <c:numFmt formatCode="#,##0.0" sourceLinked="0"/>
            <c:spPr>
              <a:noFill/>
              <a:ln w="27473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Sheet1!$A$1:$A$13</c:f>
              <c:strCache>
                <c:ptCount val="13"/>
                <c:pt idx="0">
                  <c:v>JPN</c:v>
                </c:pt>
                <c:pt idx="1">
                  <c:v>GER</c:v>
                </c:pt>
                <c:pt idx="2">
                  <c:v>FR</c:v>
                </c:pt>
                <c:pt idx="3">
                  <c:v>AUS**</c:v>
                </c:pt>
                <c:pt idx="4">
                  <c:v>SWIZ</c:v>
                </c:pt>
                <c:pt idx="5">
                  <c:v>OECD Median</c:v>
                </c:pt>
                <c:pt idx="6">
                  <c:v>NETH</c:v>
                </c:pt>
                <c:pt idx="7">
                  <c:v>DEN</c:v>
                </c:pt>
                <c:pt idx="8">
                  <c:v>US*</c:v>
                </c:pt>
                <c:pt idx="9">
                  <c:v>NOR</c:v>
                </c:pt>
                <c:pt idx="10">
                  <c:v>UK</c:v>
                </c:pt>
                <c:pt idx="11">
                  <c:v>SWE</c:v>
                </c:pt>
                <c:pt idx="12">
                  <c:v>CAN*</c:v>
                </c:pt>
              </c:strCache>
            </c:strRef>
          </c:cat>
          <c:val>
            <c:numRef>
              <c:f>Sheet1!$B$1:$B$13</c:f>
              <c:numCache>
                <c:formatCode>General</c:formatCode>
                <c:ptCount val="13"/>
                <c:pt idx="0">
                  <c:v>8.08</c:v>
                </c:pt>
                <c:pt idx="1">
                  <c:v>5.659999999999998</c:v>
                </c:pt>
                <c:pt idx="2">
                  <c:v>3.46</c:v>
                </c:pt>
                <c:pt idx="3">
                  <c:v>3.4</c:v>
                </c:pt>
                <c:pt idx="4">
                  <c:v>3.13</c:v>
                </c:pt>
                <c:pt idx="5">
                  <c:v>3.07</c:v>
                </c:pt>
                <c:pt idx="6">
                  <c:v>3.01</c:v>
                </c:pt>
                <c:pt idx="7">
                  <c:v>2.87</c:v>
                </c:pt>
                <c:pt idx="8">
                  <c:v>2.6</c:v>
                </c:pt>
                <c:pt idx="9">
                  <c:v>2.37</c:v>
                </c:pt>
                <c:pt idx="10">
                  <c:v>2.37</c:v>
                </c:pt>
                <c:pt idx="11">
                  <c:v>2.02</c:v>
                </c:pt>
                <c:pt idx="12">
                  <c:v>1.73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92558872"/>
        <c:axId val="-2107533000"/>
      </c:barChart>
      <c:catAx>
        <c:axId val="-2092558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07533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07533000"/>
        <c:scaling>
          <c:orientation val="minMax"/>
          <c:max val="10.0"/>
          <c:min val="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2558872"/>
        <c:crosses val="autoZero"/>
        <c:crossBetween val="between"/>
        <c:majorUnit val="2.0"/>
      </c:valAx>
      <c:spPr>
        <a:noFill/>
        <a:ln w="27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79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8054522924411"/>
          <c:y val="0.034"/>
          <c:w val="0.938042131350682"/>
          <c:h val="0.8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13736">
              <a:solidFill>
                <a:schemeClr val="tx1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7ABAFF"/>
              </a:solidFill>
              <a:ln w="13736">
                <a:solidFill>
                  <a:schemeClr val="tx1"/>
                </a:solidFill>
                <a:prstDash val="solid"/>
              </a:ln>
            </c:spPr>
          </c:dPt>
          <c:dLbls>
            <c:numFmt formatCode="#,##0.0" sourceLinked="0"/>
            <c:spPr>
              <a:noFill/>
              <a:ln w="27473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Sheet1!$A$1:$A$10</c:f>
              <c:strCache>
                <c:ptCount val="10"/>
                <c:pt idx="0">
                  <c:v>JPN**</c:v>
                </c:pt>
                <c:pt idx="1">
                  <c:v>US</c:v>
                </c:pt>
                <c:pt idx="2">
                  <c:v>DEN*</c:v>
                </c:pt>
                <c:pt idx="3">
                  <c:v>NETH</c:v>
                </c:pt>
                <c:pt idx="4">
                  <c:v>NZ</c:v>
                </c:pt>
                <c:pt idx="5">
                  <c:v>OECD Median</c:v>
                </c:pt>
                <c:pt idx="6">
                  <c:v>CAN</c:v>
                </c:pt>
                <c:pt idx="7">
                  <c:v>FR</c:v>
                </c:pt>
                <c:pt idx="8">
                  <c:v>UK</c:v>
                </c:pt>
                <c:pt idx="9">
                  <c:v>AUS</c:v>
                </c:pt>
              </c:strCache>
            </c:strRef>
          </c:cat>
          <c:val>
            <c:numRef>
              <c:f>Sheet1!$B$1:$B$10</c:f>
              <c:numCache>
                <c:formatCode>General</c:formatCode>
                <c:ptCount val="10"/>
                <c:pt idx="0">
                  <c:v>43.1</c:v>
                </c:pt>
                <c:pt idx="1">
                  <c:v>31.55</c:v>
                </c:pt>
                <c:pt idx="2">
                  <c:v>15.39</c:v>
                </c:pt>
                <c:pt idx="3">
                  <c:v>12.22</c:v>
                </c:pt>
                <c:pt idx="4">
                  <c:v>10.54</c:v>
                </c:pt>
                <c:pt idx="5">
                  <c:v>9.52</c:v>
                </c:pt>
                <c:pt idx="6">
                  <c:v>8.24</c:v>
                </c:pt>
                <c:pt idx="7">
                  <c:v>6.95</c:v>
                </c:pt>
                <c:pt idx="8">
                  <c:v>5.87</c:v>
                </c:pt>
                <c:pt idx="9">
                  <c:v>5.64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10510616"/>
        <c:axId val="-2023426088"/>
      </c:barChart>
      <c:catAx>
        <c:axId val="-2010510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23426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23426088"/>
        <c:scaling>
          <c:orientation val="minMax"/>
          <c:max val="50.0"/>
          <c:min val="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10510616"/>
        <c:crosses val="autoZero"/>
        <c:crossBetween val="between"/>
        <c:majorUnit val="10.0"/>
      </c:valAx>
      <c:spPr>
        <a:noFill/>
        <a:ln w="27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79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8054522924411"/>
          <c:y val="0.034"/>
          <c:w val="0.938042131350682"/>
          <c:h val="0.8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13736">
              <a:solidFill>
                <a:schemeClr val="tx1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7ABAFF"/>
              </a:solidFill>
              <a:ln w="13736">
                <a:solidFill>
                  <a:schemeClr val="tx1"/>
                </a:solidFill>
                <a:prstDash val="solid"/>
              </a:ln>
            </c:spPr>
          </c:dPt>
          <c:dLbls>
            <c:numFmt formatCode="#,##0.0" sourceLinked="0"/>
            <c:spPr>
              <a:noFill/>
              <a:ln w="27473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Sheet1!$A$1:$A$11</c:f>
              <c:strCache>
                <c:ptCount val="11"/>
                <c:pt idx="0">
                  <c:v>JPN**</c:v>
                </c:pt>
                <c:pt idx="1">
                  <c:v>AUS</c:v>
                </c:pt>
                <c:pt idx="2">
                  <c:v>US***</c:v>
                </c:pt>
                <c:pt idx="3">
                  <c:v>SWIZ</c:v>
                </c:pt>
                <c:pt idx="4">
                  <c:v>DEN</c:v>
                </c:pt>
                <c:pt idx="5">
                  <c:v>OECD Median</c:v>
                </c:pt>
                <c:pt idx="6">
                  <c:v>NZ</c:v>
                </c:pt>
                <c:pt idx="7">
                  <c:v>CAN</c:v>
                </c:pt>
                <c:pt idx="8">
                  <c:v>NETH</c:v>
                </c:pt>
                <c:pt idx="9">
                  <c:v>FR</c:v>
                </c:pt>
                <c:pt idx="10">
                  <c:v>UK</c:v>
                </c:pt>
              </c:strCache>
            </c:strRef>
          </c:cat>
          <c:val>
            <c:numRef>
              <c:f>Sheet1!$B$1:$B$11</c:f>
              <c:numCache>
                <c:formatCode>General</c:formatCode>
                <c:ptCount val="11"/>
                <c:pt idx="0">
                  <c:v>97.27</c:v>
                </c:pt>
                <c:pt idx="1">
                  <c:v>42.81</c:v>
                </c:pt>
                <c:pt idx="2">
                  <c:v>34.29</c:v>
                </c:pt>
                <c:pt idx="3">
                  <c:v>32.6</c:v>
                </c:pt>
                <c:pt idx="4">
                  <c:v>27.58</c:v>
                </c:pt>
                <c:pt idx="5">
                  <c:v>15.64</c:v>
                </c:pt>
                <c:pt idx="6">
                  <c:v>15.57</c:v>
                </c:pt>
                <c:pt idx="7">
                  <c:v>14.19</c:v>
                </c:pt>
                <c:pt idx="8">
                  <c:v>12.34</c:v>
                </c:pt>
                <c:pt idx="9">
                  <c:v>11.81</c:v>
                </c:pt>
                <c:pt idx="10">
                  <c:v>8.200000000000001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27139416"/>
        <c:axId val="-2095894056"/>
      </c:barChart>
      <c:catAx>
        <c:axId val="-2027139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5894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95894056"/>
        <c:scaling>
          <c:orientation val="minMax"/>
          <c:max val="100.0"/>
          <c:min val="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27139416"/>
        <c:crosses val="autoZero"/>
        <c:crossBetween val="between"/>
        <c:majorUnit val="20.0"/>
      </c:valAx>
      <c:spPr>
        <a:noFill/>
        <a:ln w="27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79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8054522924411"/>
          <c:y val="0.034"/>
          <c:w val="0.938042131350682"/>
          <c:h val="0.8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13736">
              <a:solidFill>
                <a:schemeClr val="tx1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7ABAFF"/>
              </a:solidFill>
              <a:ln w="13736">
                <a:solidFill>
                  <a:schemeClr val="tx1"/>
                </a:solidFill>
                <a:prstDash val="solid"/>
              </a:ln>
            </c:spPr>
          </c:dPt>
          <c:dLbls>
            <c:numFmt formatCode="#,##0.0" sourceLinked="0"/>
            <c:spPr>
              <a:noFill/>
              <a:ln w="27473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Sheet1!$A$1:$A$10</c:f>
              <c:strCache>
                <c:ptCount val="10"/>
                <c:pt idx="0">
                  <c:v>DEN*</c:v>
                </c:pt>
                <c:pt idx="1">
                  <c:v>NETH</c:v>
                </c:pt>
                <c:pt idx="2">
                  <c:v>US**</c:v>
                </c:pt>
                <c:pt idx="3">
                  <c:v>JPN**</c:v>
                </c:pt>
                <c:pt idx="4">
                  <c:v>SWIZ</c:v>
                </c:pt>
                <c:pt idx="5">
                  <c:v>AUS</c:v>
                </c:pt>
                <c:pt idx="6">
                  <c:v>CAN</c:v>
                </c:pt>
                <c:pt idx="7">
                  <c:v>OECD Median</c:v>
                </c:pt>
                <c:pt idx="8">
                  <c:v>NZ</c:v>
                </c:pt>
                <c:pt idx="9">
                  <c:v>FR</c:v>
                </c:pt>
              </c:strCache>
            </c:strRef>
          </c:cat>
          <c:val>
            <c:numRef>
              <c:f>Sheet1!$B$1:$B$10</c:f>
              <c:numCache>
                <c:formatCode>General</c:formatCode>
                <c:ptCount val="10"/>
                <c:pt idx="0">
                  <c:v>5.609999999999998</c:v>
                </c:pt>
                <c:pt idx="1">
                  <c:v>4.81</c:v>
                </c:pt>
                <c:pt idx="2">
                  <c:v>4.22</c:v>
                </c:pt>
                <c:pt idx="3">
                  <c:v>3.68</c:v>
                </c:pt>
                <c:pt idx="4">
                  <c:v>3.2</c:v>
                </c:pt>
                <c:pt idx="5">
                  <c:v>1.4</c:v>
                </c:pt>
                <c:pt idx="6">
                  <c:v>1.17</c:v>
                </c:pt>
                <c:pt idx="7">
                  <c:v>1.16</c:v>
                </c:pt>
                <c:pt idx="8">
                  <c:v>1.15</c:v>
                </c:pt>
                <c:pt idx="9">
                  <c:v>0.91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07517688"/>
        <c:axId val="-2023326904"/>
      </c:barChart>
      <c:catAx>
        <c:axId val="-2107517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23326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23326904"/>
        <c:scaling>
          <c:orientation val="minMax"/>
          <c:max val="6.0"/>
          <c:min val="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07517688"/>
        <c:crosses val="autoZero"/>
        <c:crossBetween val="between"/>
        <c:majorUnit val="1.0"/>
      </c:valAx>
      <c:spPr>
        <a:noFill/>
        <a:ln w="27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79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77136514983352"/>
          <c:y val="0.0654545454545455"/>
          <c:w val="0.935627081021088"/>
          <c:h val="0.83636363636363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340">
                <a:noFill/>
              </a:ln>
            </c:spPr>
            <c:txPr>
              <a:bodyPr/>
              <a:lstStyle/>
              <a:p>
                <a:pPr>
                  <a:defRPr sz="15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Sheet1!$A$3:$A$13</c:f>
              <c:strCache>
                <c:ptCount val="11"/>
                <c:pt idx="0">
                  <c:v>US</c:v>
                </c:pt>
                <c:pt idx="1">
                  <c:v>GER*</c:v>
                </c:pt>
                <c:pt idx="2">
                  <c:v>NOR*</c:v>
                </c:pt>
                <c:pt idx="3">
                  <c:v>UK</c:v>
                </c:pt>
                <c:pt idx="4">
                  <c:v>CAN**</c:v>
                </c:pt>
                <c:pt idx="5">
                  <c:v>NZ</c:v>
                </c:pt>
                <c:pt idx="6">
                  <c:v>FR</c:v>
                </c:pt>
                <c:pt idx="7">
                  <c:v>DEN*</c:v>
                </c:pt>
                <c:pt idx="8">
                  <c:v>NETH</c:v>
                </c:pt>
                <c:pt idx="9">
                  <c:v>AUS*</c:v>
                </c:pt>
                <c:pt idx="10">
                  <c:v>JPN</c:v>
                </c:pt>
              </c:strCache>
            </c:strRef>
          </c:cat>
          <c:val>
            <c:numRef>
              <c:f>Sheet1!$B$3:$B$13</c:f>
              <c:numCache>
                <c:formatCode>General</c:formatCode>
                <c:ptCount val="11"/>
                <c:pt idx="0">
                  <c:v>85.0</c:v>
                </c:pt>
                <c:pt idx="1">
                  <c:v>78.7</c:v>
                </c:pt>
                <c:pt idx="2">
                  <c:v>78.5</c:v>
                </c:pt>
                <c:pt idx="3">
                  <c:v>78.5</c:v>
                </c:pt>
                <c:pt idx="4">
                  <c:v>75.3</c:v>
                </c:pt>
                <c:pt idx="5">
                  <c:v>75.2</c:v>
                </c:pt>
                <c:pt idx="6">
                  <c:v>71.1</c:v>
                </c:pt>
                <c:pt idx="7">
                  <c:v>66.3</c:v>
                </c:pt>
                <c:pt idx="8">
                  <c:v>65.7</c:v>
                </c:pt>
                <c:pt idx="9">
                  <c:v>58.2</c:v>
                </c:pt>
                <c:pt idx="10">
                  <c:v>37.7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50"/>
        <c:axId val="-2023618232"/>
        <c:axId val="-2096433496"/>
      </c:barChart>
      <c:catAx>
        <c:axId val="-2023618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6433496"/>
        <c:crosses val="autoZero"/>
        <c:auto val="1"/>
        <c:lblAlgn val="ctr"/>
        <c:lblOffset val="160"/>
        <c:tickLblSkip val="1"/>
        <c:tickMarkSkip val="1"/>
        <c:noMultiLvlLbl val="0"/>
      </c:catAx>
      <c:valAx>
        <c:axId val="-2096433496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23618232"/>
        <c:crosses val="autoZero"/>
        <c:crossBetween val="between"/>
        <c:majorUnit val="20.0"/>
      </c:valAx>
      <c:spPr>
        <a:noFill/>
        <a:ln w="253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77136514983352"/>
          <c:y val="0.0654545454545455"/>
          <c:w val="0.935627081021088"/>
          <c:h val="0.83636363636363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solidFill>
                <a:srgbClr val="7ABAFF"/>
              </a:solidFill>
              <a:ln w="12670">
                <a:solidFill>
                  <a:schemeClr val="tx1"/>
                </a:solidFill>
                <a:prstDash val="solid"/>
              </a:ln>
            </c:spPr>
          </c:dPt>
          <c:dLbls>
            <c:numFmt formatCode="0.0" sourceLinked="0"/>
            <c:spPr>
              <a:noFill/>
              <a:ln w="25340">
                <a:noFill/>
              </a:ln>
            </c:spPr>
            <c:txPr>
              <a:bodyPr/>
              <a:lstStyle/>
              <a:p>
                <a:pPr>
                  <a:defRPr sz="15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13"/>
                <c:pt idx="0">
                  <c:v>AUS*</c:v>
                </c:pt>
                <c:pt idx="1">
                  <c:v>NETH*</c:v>
                </c:pt>
                <c:pt idx="2">
                  <c:v>UK</c:v>
                </c:pt>
                <c:pt idx="3">
                  <c:v>FR</c:v>
                </c:pt>
                <c:pt idx="4">
                  <c:v>NZ</c:v>
                </c:pt>
                <c:pt idx="5">
                  <c:v>SWE**</c:v>
                </c:pt>
                <c:pt idx="6">
                  <c:v>US</c:v>
                </c:pt>
                <c:pt idx="7">
                  <c:v>GER**</c:v>
                </c:pt>
                <c:pt idx="8">
                  <c:v>CAN</c:v>
                </c:pt>
                <c:pt idx="9">
                  <c:v>OECD_x000d_Median</c:v>
                </c:pt>
                <c:pt idx="10">
                  <c:v>JPN</c:v>
                </c:pt>
                <c:pt idx="11">
                  <c:v>SWIZ</c:v>
                </c:pt>
                <c:pt idx="12">
                  <c:v>DEN</c:v>
                </c:pt>
              </c:strCache>
            </c:strRef>
          </c:cat>
          <c:val>
            <c:numRef>
              <c:f>Sheet1!$B$3:$B$15</c:f>
              <c:numCache>
                <c:formatCode>General</c:formatCode>
                <c:ptCount val="13"/>
                <c:pt idx="0">
                  <c:v>74.6</c:v>
                </c:pt>
                <c:pt idx="1">
                  <c:v>74.0</c:v>
                </c:pt>
                <c:pt idx="2">
                  <c:v>70.3</c:v>
                </c:pt>
                <c:pt idx="3">
                  <c:v>66.0</c:v>
                </c:pt>
                <c:pt idx="4">
                  <c:v>65.8</c:v>
                </c:pt>
                <c:pt idx="5">
                  <c:v>64.0</c:v>
                </c:pt>
                <c:pt idx="6">
                  <c:v>63.9</c:v>
                </c:pt>
                <c:pt idx="7">
                  <c:v>61.1</c:v>
                </c:pt>
                <c:pt idx="8">
                  <c:v>59.4</c:v>
                </c:pt>
                <c:pt idx="9">
                  <c:v>57.45</c:v>
                </c:pt>
                <c:pt idx="10">
                  <c:v>53.0</c:v>
                </c:pt>
                <c:pt idx="11">
                  <c:v>46.0</c:v>
                </c:pt>
                <c:pt idx="12">
                  <c:v>45.6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50"/>
        <c:axId val="-2027800904"/>
        <c:axId val="-2095392088"/>
      </c:barChart>
      <c:catAx>
        <c:axId val="-2027800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5392088"/>
        <c:crosses val="autoZero"/>
        <c:auto val="1"/>
        <c:lblAlgn val="ctr"/>
        <c:lblOffset val="160"/>
        <c:tickLblSkip val="1"/>
        <c:tickMarkSkip val="1"/>
        <c:noMultiLvlLbl val="0"/>
      </c:catAx>
      <c:valAx>
        <c:axId val="-2095392088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27800904"/>
        <c:crosses val="autoZero"/>
        <c:crossBetween val="between"/>
        <c:majorUnit val="20.0"/>
      </c:valAx>
      <c:spPr>
        <a:noFill/>
        <a:ln w="253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44747081712062"/>
          <c:y val="0.0756302521008403"/>
          <c:w val="0.948119325551232"/>
          <c:h val="0.75840336134453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0090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numFmt formatCode="0.0" sourceLinked="0"/>
            <c:spPr>
              <a:noFill/>
              <a:ln w="29153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FR</c:v>
                </c:pt>
                <c:pt idx="1">
                  <c:v>GER*</c:v>
                </c:pt>
                <c:pt idx="2">
                  <c:v>UK*</c:v>
                </c:pt>
                <c:pt idx="3">
                  <c:v>NETH</c:v>
                </c:pt>
                <c:pt idx="4">
                  <c:v>OECD Median</c:v>
                </c:pt>
                <c:pt idx="5">
                  <c:v>DEN</c:v>
                </c:pt>
                <c:pt idx="6">
                  <c:v>JPN</c:v>
                </c:pt>
                <c:pt idx="7">
                  <c:v>NOR</c:v>
                </c:pt>
                <c:pt idx="8">
                  <c:v>CAN</c:v>
                </c:pt>
                <c:pt idx="9">
                  <c:v>AUS</c:v>
                </c:pt>
                <c:pt idx="10">
                  <c:v>US</c:v>
                </c:pt>
                <c:pt idx="11">
                  <c:v>SWE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23.3</c:v>
                </c:pt>
                <c:pt idx="1">
                  <c:v>21.9</c:v>
                </c:pt>
                <c:pt idx="2">
                  <c:v>21.5</c:v>
                </c:pt>
                <c:pt idx="3">
                  <c:v>20.9</c:v>
                </c:pt>
                <c:pt idx="4">
                  <c:v>20.9</c:v>
                </c:pt>
                <c:pt idx="5">
                  <c:v>20.0</c:v>
                </c:pt>
                <c:pt idx="6">
                  <c:v>19.5</c:v>
                </c:pt>
                <c:pt idx="7">
                  <c:v>19.0</c:v>
                </c:pt>
                <c:pt idx="8">
                  <c:v>16.3</c:v>
                </c:pt>
                <c:pt idx="9">
                  <c:v>15.1</c:v>
                </c:pt>
                <c:pt idx="10">
                  <c:v>15.1</c:v>
                </c:pt>
                <c:pt idx="11">
                  <c:v>14.0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91665560"/>
        <c:axId val="-2091696888"/>
      </c:barChart>
      <c:catAx>
        <c:axId val="-2091665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1696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91696888"/>
        <c:scaling>
          <c:orientation val="minMax"/>
          <c:max val="40.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6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1665560"/>
        <c:crosses val="autoZero"/>
        <c:crossBetween val="between"/>
        <c:majorUnit val="10.0"/>
        <c:minorUnit val="10.0"/>
      </c:valAx>
      <c:spPr>
        <a:noFill/>
        <a:ln w="291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21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16372795969773"/>
          <c:y val="0.0646651270207852"/>
          <c:w val="0.937027707808564"/>
          <c:h val="0.8337182448036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9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10"/>
            <c:invertIfNegative val="0"/>
            <c:bubble3D val="0"/>
          </c:dPt>
          <c:dLbls>
            <c:dLbl>
              <c:idx val="11"/>
              <c:numFmt formatCode="0.0" sourceLinked="0"/>
              <c:spPr>
                <a:noFill/>
                <a:ln w="2900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+mn-lt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9002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NZ*</c:v>
                </c:pt>
                <c:pt idx="2">
                  <c:v>UK</c:v>
                </c:pt>
                <c:pt idx="3">
                  <c:v>CAN**</c:v>
                </c:pt>
                <c:pt idx="4">
                  <c:v>GER*</c:v>
                </c:pt>
                <c:pt idx="5">
                  <c:v>DEN</c:v>
                </c:pt>
                <c:pt idx="6">
                  <c:v>FR</c:v>
                </c:pt>
                <c:pt idx="7">
                  <c:v>SWE</c:v>
                </c:pt>
                <c:pt idx="8">
                  <c:v>NETH</c:v>
                </c:pt>
                <c:pt idx="9">
                  <c:v>NOR**</c:v>
                </c:pt>
                <c:pt idx="10">
                  <c:v>JPN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35.9</c:v>
                </c:pt>
                <c:pt idx="1">
                  <c:v>27.8</c:v>
                </c:pt>
                <c:pt idx="2">
                  <c:v>26.1</c:v>
                </c:pt>
                <c:pt idx="3">
                  <c:v>24.2</c:v>
                </c:pt>
                <c:pt idx="4">
                  <c:v>14.7</c:v>
                </c:pt>
                <c:pt idx="5">
                  <c:v>13.4</c:v>
                </c:pt>
                <c:pt idx="6">
                  <c:v>12.9</c:v>
                </c:pt>
                <c:pt idx="7">
                  <c:v>12.9</c:v>
                </c:pt>
                <c:pt idx="8">
                  <c:v>11.4</c:v>
                </c:pt>
                <c:pt idx="9">
                  <c:v>10.0</c:v>
                </c:pt>
                <c:pt idx="10">
                  <c:v>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-2091771624"/>
        <c:axId val="-2091768152"/>
      </c:barChart>
      <c:catAx>
        <c:axId val="-2091771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1768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91768152"/>
        <c:scaling>
          <c:orientation val="minMax"/>
          <c:max val="40.0"/>
          <c:min val="0.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36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1771624"/>
        <c:crosses val="autoZero"/>
        <c:crossBetween val="between"/>
        <c:majorUnit val="5.0"/>
      </c:valAx>
      <c:spPr>
        <a:noFill/>
        <a:ln w="290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7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64826700898588"/>
          <c:y val="0.136554621848739"/>
          <c:w val="0.944801026957638"/>
          <c:h val="0.783613445378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2004-2009</c:v>
                </c:pt>
              </c:strCache>
            </c:strRef>
          </c:tx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888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Sheet1!$A$3:$A$12</c:f>
              <c:strCache>
                <c:ptCount val="10"/>
                <c:pt idx="0">
                  <c:v>US</c:v>
                </c:pt>
                <c:pt idx="1">
                  <c:v>JPN</c:v>
                </c:pt>
                <c:pt idx="2">
                  <c:v>CAN</c:v>
                </c:pt>
                <c:pt idx="3">
                  <c:v>NOR</c:v>
                </c:pt>
                <c:pt idx="4">
                  <c:v>SWE</c:v>
                </c:pt>
                <c:pt idx="5">
                  <c:v>NZ</c:v>
                </c:pt>
                <c:pt idx="6">
                  <c:v>NETH</c:v>
                </c:pt>
                <c:pt idx="7">
                  <c:v>GER</c:v>
                </c:pt>
                <c:pt idx="8">
                  <c:v>DEN</c:v>
                </c:pt>
                <c:pt idx="9">
                  <c:v>UK</c:v>
                </c:pt>
              </c:strCache>
            </c:str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89.3</c:v>
                </c:pt>
                <c:pt idx="1">
                  <c:v>87.3</c:v>
                </c:pt>
                <c:pt idx="2">
                  <c:v>86.6</c:v>
                </c:pt>
                <c:pt idx="3">
                  <c:v>86.5</c:v>
                </c:pt>
                <c:pt idx="4">
                  <c:v>86.0</c:v>
                </c:pt>
                <c:pt idx="5">
                  <c:v>84.5</c:v>
                </c:pt>
                <c:pt idx="6">
                  <c:v>84.4</c:v>
                </c:pt>
                <c:pt idx="7">
                  <c:v>83.3</c:v>
                </c:pt>
                <c:pt idx="8">
                  <c:v>82.0</c:v>
                </c:pt>
                <c:pt idx="9">
                  <c:v>81.3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90922952"/>
        <c:axId val="-2108675272"/>
      </c:barChart>
      <c:catAx>
        <c:axId val="-2090922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08675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08675272"/>
        <c:scaling>
          <c:orientation val="minMax"/>
          <c:max val="100.0"/>
          <c:min val="0.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6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6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0922952"/>
        <c:crosses val="autoZero"/>
        <c:crossBetween val="between"/>
        <c:majorUnit val="20.0"/>
        <c:minorUnit val="1.0"/>
      </c:valAx>
      <c:spPr>
        <a:noFill/>
        <a:ln w="2888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07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55696202531646"/>
          <c:y val="0.0691056910569106"/>
          <c:w val="0.956962025316456"/>
          <c:h val="0.80799200877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numFmt formatCode="#,##0.0" sourceLinked="0"/>
            <c:spPr>
              <a:noFill/>
              <a:ln w="28972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UK</c:v>
                </c:pt>
                <c:pt idx="1">
                  <c:v>SWE</c:v>
                </c:pt>
                <c:pt idx="2">
                  <c:v>NZ</c:v>
                </c:pt>
                <c:pt idx="3">
                  <c:v>SWIZ*</c:v>
                </c:pt>
                <c:pt idx="4">
                  <c:v>CAN</c:v>
                </c:pt>
                <c:pt idx="5">
                  <c:v>NOR</c:v>
                </c:pt>
                <c:pt idx="6">
                  <c:v>OECD Median</c:v>
                </c:pt>
                <c:pt idx="7">
                  <c:v>AUS</c:v>
                </c:pt>
                <c:pt idx="8">
                  <c:v>NETH**</c:v>
                </c:pt>
                <c:pt idx="9">
                  <c:v>FR**</c:v>
                </c:pt>
                <c:pt idx="10">
                  <c:v>DEN</c:v>
                </c:pt>
                <c:pt idx="11">
                  <c:v>US*</c:v>
                </c:pt>
                <c:pt idx="12">
                  <c:v>GER</c:v>
                </c:pt>
              </c:strCache>
            </c:strRef>
          </c:cat>
          <c:val>
            <c:numRef>
              <c:f>Sheet1!$B$2:$B$14</c:f>
              <c:numCache>
                <c:formatCode>0.0</c:formatCode>
                <c:ptCount val="13"/>
                <c:pt idx="0">
                  <c:v>4.8</c:v>
                </c:pt>
                <c:pt idx="1">
                  <c:v>5.7</c:v>
                </c:pt>
                <c:pt idx="2">
                  <c:v>7.0</c:v>
                </c:pt>
                <c:pt idx="3">
                  <c:v>7.4</c:v>
                </c:pt>
                <c:pt idx="4">
                  <c:v>9.5</c:v>
                </c:pt>
                <c:pt idx="5">
                  <c:v>9.9</c:v>
                </c:pt>
                <c:pt idx="6">
                  <c:v>9.9</c:v>
                </c:pt>
                <c:pt idx="7">
                  <c:v>11.0</c:v>
                </c:pt>
                <c:pt idx="8">
                  <c:v>12.0</c:v>
                </c:pt>
                <c:pt idx="9">
                  <c:v>12.6</c:v>
                </c:pt>
                <c:pt idx="10">
                  <c:v>18.1</c:v>
                </c:pt>
                <c:pt idx="11">
                  <c:v>32.9</c:v>
                </c:pt>
                <c:pt idx="12">
                  <c:v>33.7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06858904"/>
        <c:axId val="-2006034168"/>
      </c:barChart>
      <c:catAx>
        <c:axId val="-2006858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06034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06034168"/>
        <c:scaling>
          <c:orientation val="minMax"/>
          <c:max val="4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6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6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06858904"/>
        <c:crosses val="autoZero"/>
        <c:crossBetween val="between"/>
        <c:majorUnit val="10.0"/>
        <c:minorUnit val="1.0"/>
      </c:valAx>
      <c:spPr>
        <a:noFill/>
        <a:ln w="2897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68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7030809232958"/>
          <c:y val="0.0347490347490347"/>
          <c:w val="0.739995091866948"/>
          <c:h val="0.880308880308881"/>
        </c:manualLayout>
      </c:layout>
      <c:lineChart>
        <c:grouping val="standar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US (17.6%)</c:v>
                </c:pt>
              </c:strCache>
            </c:strRef>
          </c:tx>
          <c:spPr>
            <a:ln w="24053">
              <a:solidFill>
                <a:srgbClr val="000000"/>
              </a:solidFill>
              <a:prstDash val="solid"/>
            </a:ln>
          </c:spPr>
          <c:marker>
            <c:symbol val="x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Sheet1!$B$2:$AF$2</c:f>
              <c:numCache>
                <c:formatCode>General</c:formatCode>
                <c:ptCount val="31"/>
                <c:pt idx="0">
                  <c:v>9.046200000000001</c:v>
                </c:pt>
                <c:pt idx="1">
                  <c:v>9.3772</c:v>
                </c:pt>
                <c:pt idx="2">
                  <c:v>10.1833</c:v>
                </c:pt>
                <c:pt idx="3">
                  <c:v>10.3354</c:v>
                </c:pt>
                <c:pt idx="4">
                  <c:v>10.2274</c:v>
                </c:pt>
                <c:pt idx="5">
                  <c:v>10.4259</c:v>
                </c:pt>
                <c:pt idx="6">
                  <c:v>10.574</c:v>
                </c:pt>
                <c:pt idx="7">
                  <c:v>10.834</c:v>
                </c:pt>
                <c:pt idx="8">
                  <c:v>11.2803</c:v>
                </c:pt>
                <c:pt idx="9">
                  <c:v>11.6872</c:v>
                </c:pt>
                <c:pt idx="10">
                  <c:v>12.3654</c:v>
                </c:pt>
                <c:pt idx="11">
                  <c:v>13.0856</c:v>
                </c:pt>
                <c:pt idx="12">
                  <c:v>13.3964</c:v>
                </c:pt>
                <c:pt idx="13">
                  <c:v>13.6829</c:v>
                </c:pt>
                <c:pt idx="14">
                  <c:v>13.5828</c:v>
                </c:pt>
                <c:pt idx="15">
                  <c:v>13.7077</c:v>
                </c:pt>
                <c:pt idx="16">
                  <c:v>13.6699</c:v>
                </c:pt>
                <c:pt idx="17">
                  <c:v>13.5645</c:v>
                </c:pt>
                <c:pt idx="18">
                  <c:v>13.5858</c:v>
                </c:pt>
                <c:pt idx="19">
                  <c:v>13.5819</c:v>
                </c:pt>
                <c:pt idx="20">
                  <c:v>13.6554</c:v>
                </c:pt>
                <c:pt idx="21">
                  <c:v>14.3211</c:v>
                </c:pt>
                <c:pt idx="22">
                  <c:v>15.1499</c:v>
                </c:pt>
                <c:pt idx="23">
                  <c:v>15.6857</c:v>
                </c:pt>
                <c:pt idx="24">
                  <c:v>15.7787</c:v>
                </c:pt>
                <c:pt idx="25">
                  <c:v>15.8292</c:v>
                </c:pt>
                <c:pt idx="26">
                  <c:v>15.9302</c:v>
                </c:pt>
                <c:pt idx="27">
                  <c:v>16.1524</c:v>
                </c:pt>
                <c:pt idx="28">
                  <c:v>16.6011</c:v>
                </c:pt>
                <c:pt idx="29">
                  <c:v>17.6734</c:v>
                </c:pt>
                <c:pt idx="30">
                  <c:v>17.6117</c:v>
                </c:pt>
              </c:numCache>
            </c:numRef>
          </c:val>
          <c:smooth val="0"/>
        </c:ser>
        <c:ser>
          <c:idx val="8"/>
          <c:order val="1"/>
          <c:tx>
            <c:strRef>
              <c:f>Sheet1!$A$3</c:f>
              <c:strCache>
                <c:ptCount val="1"/>
                <c:pt idx="0">
                  <c:v>NETH (12.0%)</c:v>
                </c:pt>
              </c:strCache>
            </c:strRef>
          </c:tx>
          <c:spPr>
            <a:ln w="24053">
              <a:solidFill>
                <a:schemeClr val="accent2"/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accent2"/>
              </a:solidFill>
              <a:ln>
                <a:solidFill>
                  <a:schemeClr val="accent2"/>
                </a:solidFill>
                <a:prstDash val="solid"/>
              </a:ln>
            </c:spPr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Sheet1!$B$3:$AF$3</c:f>
              <c:numCache>
                <c:formatCode>General</c:formatCode>
                <c:ptCount val="31"/>
                <c:pt idx="0">
                  <c:v>7.4212</c:v>
                </c:pt>
                <c:pt idx="1">
                  <c:v>7.507899999999998</c:v>
                </c:pt>
                <c:pt idx="2">
                  <c:v>7.8094</c:v>
                </c:pt>
                <c:pt idx="3">
                  <c:v>7.6702</c:v>
                </c:pt>
                <c:pt idx="4">
                  <c:v>7.3731</c:v>
                </c:pt>
                <c:pt idx="5">
                  <c:v>7.304899999999998</c:v>
                </c:pt>
                <c:pt idx="6">
                  <c:v>7.4334</c:v>
                </c:pt>
                <c:pt idx="7">
                  <c:v>7.5755</c:v>
                </c:pt>
                <c:pt idx="8">
                  <c:v>7.626999999999998</c:v>
                </c:pt>
                <c:pt idx="9">
                  <c:v>7.9176</c:v>
                </c:pt>
                <c:pt idx="10">
                  <c:v>8.0136</c:v>
                </c:pt>
                <c:pt idx="11">
                  <c:v>8.1651</c:v>
                </c:pt>
                <c:pt idx="12">
                  <c:v>8.356200000000002</c:v>
                </c:pt>
                <c:pt idx="13">
                  <c:v>8.474300000000001</c:v>
                </c:pt>
                <c:pt idx="14">
                  <c:v>8.329600000000002</c:v>
                </c:pt>
                <c:pt idx="15">
                  <c:v>8.327300000000001</c:v>
                </c:pt>
                <c:pt idx="16">
                  <c:v>8.211500000000001</c:v>
                </c:pt>
                <c:pt idx="17">
                  <c:v>7.9493</c:v>
                </c:pt>
                <c:pt idx="18">
                  <c:v>8.061800000000003</c:v>
                </c:pt>
                <c:pt idx="19">
                  <c:v>8.0882</c:v>
                </c:pt>
                <c:pt idx="20">
                  <c:v>7.957899999999999</c:v>
                </c:pt>
                <c:pt idx="21">
                  <c:v>8.2974</c:v>
                </c:pt>
                <c:pt idx="22">
                  <c:v>8.869900000000002</c:v>
                </c:pt>
                <c:pt idx="23">
                  <c:v>9.7728</c:v>
                </c:pt>
                <c:pt idx="24">
                  <c:v>9.968300000000001</c:v>
                </c:pt>
                <c:pt idx="25">
                  <c:v>9.828800000000001</c:v>
                </c:pt>
                <c:pt idx="26">
                  <c:v>9.7224</c:v>
                </c:pt>
                <c:pt idx="27">
                  <c:v>10.8287</c:v>
                </c:pt>
                <c:pt idx="28">
                  <c:v>11.0183</c:v>
                </c:pt>
                <c:pt idx="29">
                  <c:v>11.8949</c:v>
                </c:pt>
                <c:pt idx="30">
                  <c:v>11.9912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FR (11.6%)</c:v>
                </c:pt>
              </c:strCache>
            </c:strRef>
          </c:tx>
          <c:spPr>
            <a:ln w="24053">
              <a:solidFill>
                <a:srgbClr val="00FF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Sheet1!$B$4:$AF$4</c:f>
              <c:numCache>
                <c:formatCode>General</c:formatCode>
                <c:ptCount val="31"/>
                <c:pt idx="0">
                  <c:v>7.0316</c:v>
                </c:pt>
                <c:pt idx="5">
                  <c:v>7.9957</c:v>
                </c:pt>
                <c:pt idx="10">
                  <c:v>8.3666</c:v>
                </c:pt>
                <c:pt idx="11">
                  <c:v>8.607900000000001</c:v>
                </c:pt>
                <c:pt idx="12">
                  <c:v>8.866100000000002</c:v>
                </c:pt>
                <c:pt idx="13">
                  <c:v>9.2884</c:v>
                </c:pt>
                <c:pt idx="14">
                  <c:v>9.2598</c:v>
                </c:pt>
                <c:pt idx="15">
                  <c:v>10.3559</c:v>
                </c:pt>
                <c:pt idx="16">
                  <c:v>10.3753</c:v>
                </c:pt>
                <c:pt idx="17">
                  <c:v>10.2503</c:v>
                </c:pt>
                <c:pt idx="18">
                  <c:v>10.146</c:v>
                </c:pt>
                <c:pt idx="19">
                  <c:v>10.1536</c:v>
                </c:pt>
                <c:pt idx="20">
                  <c:v>10.0848</c:v>
                </c:pt>
                <c:pt idx="21">
                  <c:v>10.2113</c:v>
                </c:pt>
                <c:pt idx="22">
                  <c:v>10.5603</c:v>
                </c:pt>
                <c:pt idx="23">
                  <c:v>10.9344</c:v>
                </c:pt>
                <c:pt idx="24">
                  <c:v>11.0362</c:v>
                </c:pt>
                <c:pt idx="25">
                  <c:v>11.1532</c:v>
                </c:pt>
                <c:pt idx="26">
                  <c:v>11.0936</c:v>
                </c:pt>
                <c:pt idx="27">
                  <c:v>11.0724</c:v>
                </c:pt>
                <c:pt idx="28">
                  <c:v>10.9821</c:v>
                </c:pt>
                <c:pt idx="29">
                  <c:v>11.6588</c:v>
                </c:pt>
                <c:pt idx="30">
                  <c:v>11.6418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GER (11.6%)</c:v>
                </c:pt>
              </c:strCache>
            </c:strRef>
          </c:tx>
          <c:spPr>
            <a:ln w="12027">
              <a:solidFill>
                <a:srgbClr val="FF0000"/>
              </a:solidFill>
              <a:prstDash val="solid"/>
            </a:ln>
          </c:spPr>
          <c:marker>
            <c:symbol val="plus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Sheet1!$B$5:$AF$5</c:f>
              <c:numCache>
                <c:formatCode>General</c:formatCode>
                <c:ptCount val="31"/>
                <c:pt idx="0">
                  <c:v>8.423</c:v>
                </c:pt>
                <c:pt idx="1">
                  <c:v>8.703700000000001</c:v>
                </c:pt>
                <c:pt idx="2">
                  <c:v>8.5785</c:v>
                </c:pt>
                <c:pt idx="3">
                  <c:v>8.554200000000001</c:v>
                </c:pt>
                <c:pt idx="4">
                  <c:v>8.632</c:v>
                </c:pt>
                <c:pt idx="5">
                  <c:v>8.7774</c:v>
                </c:pt>
                <c:pt idx="6">
                  <c:v>8.671000000000001</c:v>
                </c:pt>
                <c:pt idx="7">
                  <c:v>8.7727</c:v>
                </c:pt>
                <c:pt idx="8">
                  <c:v>8.943200000000001</c:v>
                </c:pt>
                <c:pt idx="9">
                  <c:v>8.3422</c:v>
                </c:pt>
                <c:pt idx="10">
                  <c:v>8.287500000000001</c:v>
                </c:pt>
                <c:pt idx="12">
                  <c:v>9.624500000000001</c:v>
                </c:pt>
                <c:pt idx="13">
                  <c:v>9.611600000000001</c:v>
                </c:pt>
                <c:pt idx="14">
                  <c:v>9.8177</c:v>
                </c:pt>
                <c:pt idx="15">
                  <c:v>10.1134</c:v>
                </c:pt>
                <c:pt idx="16">
                  <c:v>10.42</c:v>
                </c:pt>
                <c:pt idx="17">
                  <c:v>10.2667</c:v>
                </c:pt>
                <c:pt idx="18">
                  <c:v>10.2939</c:v>
                </c:pt>
                <c:pt idx="19">
                  <c:v>10.3619</c:v>
                </c:pt>
                <c:pt idx="20">
                  <c:v>10.395</c:v>
                </c:pt>
                <c:pt idx="21">
                  <c:v>10.5041</c:v>
                </c:pt>
                <c:pt idx="22">
                  <c:v>10.7242</c:v>
                </c:pt>
                <c:pt idx="23">
                  <c:v>10.919</c:v>
                </c:pt>
                <c:pt idx="24">
                  <c:v>10.6689</c:v>
                </c:pt>
                <c:pt idx="25">
                  <c:v>10.8056</c:v>
                </c:pt>
                <c:pt idx="26">
                  <c:v>10.6313</c:v>
                </c:pt>
                <c:pt idx="27">
                  <c:v>10.4686</c:v>
                </c:pt>
                <c:pt idx="28">
                  <c:v>10.6876</c:v>
                </c:pt>
                <c:pt idx="29">
                  <c:v>11.7248</c:v>
                </c:pt>
                <c:pt idx="30">
                  <c:v>11.5994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CAN (11.4%)</c:v>
                </c:pt>
              </c:strCache>
            </c:strRef>
          </c:tx>
          <c:spPr>
            <a:ln w="24053">
              <a:solidFill>
                <a:srgbClr val="FF9900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Sheet1!$B$6:$AF$6</c:f>
              <c:numCache>
                <c:formatCode>General</c:formatCode>
                <c:ptCount val="31"/>
                <c:pt idx="0">
                  <c:v>7.025099999999998</c:v>
                </c:pt>
                <c:pt idx="1">
                  <c:v>7.222099999999998</c:v>
                </c:pt>
                <c:pt idx="2">
                  <c:v>8.026000000000001</c:v>
                </c:pt>
                <c:pt idx="3">
                  <c:v>8.1984</c:v>
                </c:pt>
                <c:pt idx="4">
                  <c:v>8.094200000000001</c:v>
                </c:pt>
                <c:pt idx="5">
                  <c:v>8.120600000000001</c:v>
                </c:pt>
                <c:pt idx="6">
                  <c:v>8.363700000000004</c:v>
                </c:pt>
                <c:pt idx="7">
                  <c:v>8.2866</c:v>
                </c:pt>
                <c:pt idx="8">
                  <c:v>8.2222</c:v>
                </c:pt>
                <c:pt idx="9">
                  <c:v>8.4314</c:v>
                </c:pt>
                <c:pt idx="10">
                  <c:v>8.867600000000002</c:v>
                </c:pt>
                <c:pt idx="11">
                  <c:v>9.560600000000002</c:v>
                </c:pt>
                <c:pt idx="12">
                  <c:v>9.832500000000004</c:v>
                </c:pt>
                <c:pt idx="13">
                  <c:v>9.714</c:v>
                </c:pt>
                <c:pt idx="14">
                  <c:v>9.371500000000002</c:v>
                </c:pt>
                <c:pt idx="15">
                  <c:v>9.034000000000001</c:v>
                </c:pt>
                <c:pt idx="16">
                  <c:v>8.8222</c:v>
                </c:pt>
                <c:pt idx="17">
                  <c:v>8.7858</c:v>
                </c:pt>
                <c:pt idx="18">
                  <c:v>9.0373</c:v>
                </c:pt>
                <c:pt idx="19">
                  <c:v>8.903</c:v>
                </c:pt>
                <c:pt idx="20">
                  <c:v>8.843100000000001</c:v>
                </c:pt>
                <c:pt idx="21">
                  <c:v>9.316600000000002</c:v>
                </c:pt>
                <c:pt idx="22">
                  <c:v>9.5982</c:v>
                </c:pt>
                <c:pt idx="23">
                  <c:v>9.780600000000001</c:v>
                </c:pt>
                <c:pt idx="24">
                  <c:v>9.773800000000001</c:v>
                </c:pt>
                <c:pt idx="25">
                  <c:v>9.821900000000001</c:v>
                </c:pt>
                <c:pt idx="26">
                  <c:v>9.966600000000004</c:v>
                </c:pt>
                <c:pt idx="27">
                  <c:v>10.0386</c:v>
                </c:pt>
                <c:pt idx="28">
                  <c:v>10.2654</c:v>
                </c:pt>
                <c:pt idx="29">
                  <c:v>11.4043</c:v>
                </c:pt>
                <c:pt idx="30">
                  <c:v>11.3767</c:v>
                </c:pt>
              </c:numCache>
            </c:numRef>
          </c:val>
          <c:smooth val="0"/>
        </c:ser>
        <c:ser>
          <c:idx val="0"/>
          <c:order val="5"/>
          <c:tx>
            <c:strRef>
              <c:f>Sheet1!$A$7</c:f>
              <c:strCache>
                <c:ptCount val="1"/>
                <c:pt idx="0">
                  <c:v>SWIZ (11.4%)</c:v>
                </c:pt>
              </c:strCache>
            </c:strRef>
          </c:tx>
          <c:spPr>
            <a:ln w="12027">
              <a:solidFill>
                <a:schemeClr val="accent1">
                  <a:lumMod val="5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  <a:prstDash val="solid"/>
              </a:ln>
            </c:spPr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Sheet1!$B$7:$AF$7</c:f>
              <c:numCache>
                <c:formatCode>General</c:formatCode>
                <c:ptCount val="31"/>
                <c:pt idx="0">
                  <c:v>7.3986</c:v>
                </c:pt>
                <c:pt idx="1">
                  <c:v>7.4651</c:v>
                </c:pt>
                <c:pt idx="2">
                  <c:v>7.617799999999998</c:v>
                </c:pt>
                <c:pt idx="3">
                  <c:v>8.023900000000001</c:v>
                </c:pt>
                <c:pt idx="4">
                  <c:v>7.7562</c:v>
                </c:pt>
                <c:pt idx="5">
                  <c:v>7.7595</c:v>
                </c:pt>
                <c:pt idx="6">
                  <c:v>7.9521</c:v>
                </c:pt>
                <c:pt idx="7">
                  <c:v>8.1794</c:v>
                </c:pt>
                <c:pt idx="8">
                  <c:v>8.2332</c:v>
                </c:pt>
                <c:pt idx="9">
                  <c:v>8.2599</c:v>
                </c:pt>
                <c:pt idx="10">
                  <c:v>8.1927</c:v>
                </c:pt>
                <c:pt idx="11">
                  <c:v>8.8643</c:v>
                </c:pt>
                <c:pt idx="12">
                  <c:v>9.272200000000001</c:v>
                </c:pt>
                <c:pt idx="13">
                  <c:v>9.3574</c:v>
                </c:pt>
                <c:pt idx="14">
                  <c:v>9.44</c:v>
                </c:pt>
                <c:pt idx="15">
                  <c:v>9.5716</c:v>
                </c:pt>
                <c:pt idx="16">
                  <c:v>9.9473</c:v>
                </c:pt>
                <c:pt idx="17">
                  <c:v>9.950700000000002</c:v>
                </c:pt>
                <c:pt idx="18">
                  <c:v>10.0731</c:v>
                </c:pt>
                <c:pt idx="19">
                  <c:v>10.202</c:v>
                </c:pt>
                <c:pt idx="20">
                  <c:v>10.1508</c:v>
                </c:pt>
                <c:pt idx="21">
                  <c:v>10.5904</c:v>
                </c:pt>
                <c:pt idx="22">
                  <c:v>10.9125</c:v>
                </c:pt>
                <c:pt idx="23">
                  <c:v>11.2547</c:v>
                </c:pt>
                <c:pt idx="24">
                  <c:v>11.3004</c:v>
                </c:pt>
                <c:pt idx="25">
                  <c:v>11.221</c:v>
                </c:pt>
                <c:pt idx="26">
                  <c:v>10.7581</c:v>
                </c:pt>
                <c:pt idx="27">
                  <c:v>10.5958</c:v>
                </c:pt>
                <c:pt idx="28">
                  <c:v>10.7198</c:v>
                </c:pt>
                <c:pt idx="29">
                  <c:v>11.385</c:v>
                </c:pt>
                <c:pt idx="30">
                  <c:v>11.3554</c:v>
                </c:pt>
              </c:numCache>
            </c:numRef>
          </c:val>
          <c:smooth val="0"/>
        </c:ser>
        <c:ser>
          <c:idx val="3"/>
          <c:order val="6"/>
          <c:tx>
            <c:strRef>
              <c:f>Sheet1!$A$8</c:f>
              <c:strCache>
                <c:ptCount val="1"/>
                <c:pt idx="0">
                  <c:v>DEN (11.1%)</c:v>
                </c:pt>
              </c:strCache>
            </c:strRef>
          </c:tx>
          <c:spPr>
            <a:ln w="12027">
              <a:solidFill>
                <a:srgbClr val="FF0000"/>
              </a:solidFill>
              <a:prstDash val="solid"/>
            </a:ln>
          </c:spPr>
          <c:marker>
            <c:symbol val="triangle"/>
            <c:size val="3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Sheet1!$B$8:$AF$8</c:f>
              <c:numCache>
                <c:formatCode>General</c:formatCode>
                <c:ptCount val="31"/>
                <c:pt idx="0">
                  <c:v>8.9494</c:v>
                </c:pt>
                <c:pt idx="1">
                  <c:v>9.1534</c:v>
                </c:pt>
                <c:pt idx="2">
                  <c:v>9.1599</c:v>
                </c:pt>
                <c:pt idx="3">
                  <c:v>8.883500000000004</c:v>
                </c:pt>
                <c:pt idx="4">
                  <c:v>8.460600000000002</c:v>
                </c:pt>
                <c:pt idx="5">
                  <c:v>8.484800000000003</c:v>
                </c:pt>
                <c:pt idx="6">
                  <c:v>8.1562</c:v>
                </c:pt>
                <c:pt idx="7">
                  <c:v>8.4641</c:v>
                </c:pt>
                <c:pt idx="8">
                  <c:v>8.6157</c:v>
                </c:pt>
                <c:pt idx="9">
                  <c:v>8.4518</c:v>
                </c:pt>
                <c:pt idx="10">
                  <c:v>8.344000000000001</c:v>
                </c:pt>
                <c:pt idx="11">
                  <c:v>8.222900000000001</c:v>
                </c:pt>
                <c:pt idx="12">
                  <c:v>8.2781</c:v>
                </c:pt>
                <c:pt idx="13">
                  <c:v>8.646000000000001</c:v>
                </c:pt>
                <c:pt idx="14">
                  <c:v>8.4357</c:v>
                </c:pt>
                <c:pt idx="15">
                  <c:v>8.125300000000001</c:v>
                </c:pt>
                <c:pt idx="16">
                  <c:v>8.211500000000001</c:v>
                </c:pt>
                <c:pt idx="17">
                  <c:v>8.1509</c:v>
                </c:pt>
                <c:pt idx="18">
                  <c:v>8.1561</c:v>
                </c:pt>
                <c:pt idx="19">
                  <c:v>8.953600000000005</c:v>
                </c:pt>
                <c:pt idx="20">
                  <c:v>8.699100000000001</c:v>
                </c:pt>
                <c:pt idx="21">
                  <c:v>9.100200000000001</c:v>
                </c:pt>
                <c:pt idx="22">
                  <c:v>9.3329</c:v>
                </c:pt>
                <c:pt idx="23">
                  <c:v>9.5094</c:v>
                </c:pt>
                <c:pt idx="24">
                  <c:v>9.674900000000001</c:v>
                </c:pt>
                <c:pt idx="25">
                  <c:v>9.77</c:v>
                </c:pt>
                <c:pt idx="26">
                  <c:v>9.924300000000001</c:v>
                </c:pt>
                <c:pt idx="27">
                  <c:v>9.987300000000001</c:v>
                </c:pt>
                <c:pt idx="28">
                  <c:v>10.183</c:v>
                </c:pt>
                <c:pt idx="29">
                  <c:v>11.4512</c:v>
                </c:pt>
                <c:pt idx="30">
                  <c:v>11.116</c:v>
                </c:pt>
              </c:numCache>
            </c:numRef>
          </c:val>
          <c:smooth val="0"/>
        </c:ser>
        <c:ser>
          <c:idx val="11"/>
          <c:order val="7"/>
          <c:tx>
            <c:strRef>
              <c:f>Sheet1!$A$9</c:f>
              <c:strCache>
                <c:ptCount val="1"/>
                <c:pt idx="0">
                  <c:v>NZ (10.1%)</c:v>
                </c:pt>
              </c:strCache>
            </c:strRef>
          </c:tx>
          <c:spPr>
            <a:ln w="12027">
              <a:solidFill>
                <a:srgbClr val="8000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Sheet1!$B$9:$AF$9</c:f>
              <c:numCache>
                <c:formatCode>General</c:formatCode>
                <c:ptCount val="31"/>
                <c:pt idx="0">
                  <c:v>5.8325</c:v>
                </c:pt>
                <c:pt idx="1">
                  <c:v>5.7634</c:v>
                </c:pt>
                <c:pt idx="2">
                  <c:v>5.9193</c:v>
                </c:pt>
                <c:pt idx="3">
                  <c:v>5.7631</c:v>
                </c:pt>
                <c:pt idx="4">
                  <c:v>5.4751</c:v>
                </c:pt>
                <c:pt idx="5">
                  <c:v>5.0357</c:v>
                </c:pt>
                <c:pt idx="6">
                  <c:v>5.1418</c:v>
                </c:pt>
                <c:pt idx="7">
                  <c:v>5.692899999999998</c:v>
                </c:pt>
                <c:pt idx="8">
                  <c:v>6.262499999999998</c:v>
                </c:pt>
                <c:pt idx="9">
                  <c:v>6.4101</c:v>
                </c:pt>
                <c:pt idx="10">
                  <c:v>6.8164</c:v>
                </c:pt>
                <c:pt idx="11">
                  <c:v>7.257499999999998</c:v>
                </c:pt>
                <c:pt idx="12">
                  <c:v>7.3886</c:v>
                </c:pt>
                <c:pt idx="13">
                  <c:v>7.0684</c:v>
                </c:pt>
                <c:pt idx="14">
                  <c:v>7.0686</c:v>
                </c:pt>
                <c:pt idx="15">
                  <c:v>7.0727</c:v>
                </c:pt>
                <c:pt idx="16">
                  <c:v>7.017599999999998</c:v>
                </c:pt>
                <c:pt idx="17">
                  <c:v>7.224099999999998</c:v>
                </c:pt>
                <c:pt idx="18">
                  <c:v>7.6533</c:v>
                </c:pt>
                <c:pt idx="19">
                  <c:v>7.5338</c:v>
                </c:pt>
                <c:pt idx="20">
                  <c:v>7.618199999999998</c:v>
                </c:pt>
                <c:pt idx="21">
                  <c:v>7.7222</c:v>
                </c:pt>
                <c:pt idx="22">
                  <c:v>8.040900000000001</c:v>
                </c:pt>
                <c:pt idx="23">
                  <c:v>7.8564</c:v>
                </c:pt>
                <c:pt idx="24">
                  <c:v>8.0319</c:v>
                </c:pt>
                <c:pt idx="25">
                  <c:v>8.395100000000002</c:v>
                </c:pt>
                <c:pt idx="26">
                  <c:v>8.809500000000006</c:v>
                </c:pt>
                <c:pt idx="27">
                  <c:v>8.530700000000001</c:v>
                </c:pt>
                <c:pt idx="28">
                  <c:v>9.257000000000001</c:v>
                </c:pt>
                <c:pt idx="29">
                  <c:v>9.973</c:v>
                </c:pt>
                <c:pt idx="30">
                  <c:v>10.0759</c:v>
                </c:pt>
              </c:numCache>
            </c:numRef>
          </c:val>
          <c:smooth val="0"/>
        </c:ser>
        <c:ser>
          <c:idx val="5"/>
          <c:order val="8"/>
          <c:tx>
            <c:strRef>
              <c:f>Sheet1!$A$10</c:f>
              <c:strCache>
                <c:ptCount val="1"/>
                <c:pt idx="0">
                  <c:v>SWE (9.6%)</c:v>
                </c:pt>
              </c:strCache>
            </c:strRef>
          </c:tx>
          <c:spPr>
            <a:ln w="12027">
              <a:solidFill>
                <a:srgbClr val="00FFFF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00FFFF"/>
              </a:solidFill>
              <a:ln>
                <a:solidFill>
                  <a:srgbClr val="00FFFF"/>
                </a:solidFill>
                <a:prstDash val="solid"/>
              </a:ln>
            </c:spPr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Sheet1!$B$10:$AF$10</c:f>
              <c:numCache>
                <c:formatCode>General</c:formatCode>
                <c:ptCount val="31"/>
                <c:pt idx="0">
                  <c:v>5.583</c:v>
                </c:pt>
                <c:pt idx="1">
                  <c:v>5.868999999999998</c:v>
                </c:pt>
                <c:pt idx="2">
                  <c:v>5.72</c:v>
                </c:pt>
                <c:pt idx="3">
                  <c:v>5.93</c:v>
                </c:pt>
                <c:pt idx="4">
                  <c:v>5.855999999999998</c:v>
                </c:pt>
                <c:pt idx="5">
                  <c:v>5.766</c:v>
                </c:pt>
                <c:pt idx="6">
                  <c:v>5.775</c:v>
                </c:pt>
                <c:pt idx="7">
                  <c:v>5.861999999999998</c:v>
                </c:pt>
                <c:pt idx="8">
                  <c:v>5.787</c:v>
                </c:pt>
                <c:pt idx="9">
                  <c:v>5.820999999999998</c:v>
                </c:pt>
                <c:pt idx="10">
                  <c:v>5.884399999999998</c:v>
                </c:pt>
                <c:pt idx="11">
                  <c:v>6.317599999999998</c:v>
                </c:pt>
                <c:pt idx="12">
                  <c:v>6.793</c:v>
                </c:pt>
                <c:pt idx="13">
                  <c:v>6.814799999999998</c:v>
                </c:pt>
                <c:pt idx="14">
                  <c:v>6.8902</c:v>
                </c:pt>
                <c:pt idx="15">
                  <c:v>6.8305</c:v>
                </c:pt>
                <c:pt idx="16">
                  <c:v>6.844199999999998</c:v>
                </c:pt>
                <c:pt idx="17">
                  <c:v>6.629599999999998</c:v>
                </c:pt>
                <c:pt idx="18">
                  <c:v>6.6784</c:v>
                </c:pt>
                <c:pt idx="19">
                  <c:v>6.9142</c:v>
                </c:pt>
                <c:pt idx="20">
                  <c:v>7.0367</c:v>
                </c:pt>
                <c:pt idx="21">
                  <c:v>7.26</c:v>
                </c:pt>
                <c:pt idx="22">
                  <c:v>7.5732</c:v>
                </c:pt>
                <c:pt idx="23">
                  <c:v>7.7769</c:v>
                </c:pt>
                <c:pt idx="24">
                  <c:v>7.9996</c:v>
                </c:pt>
                <c:pt idx="25">
                  <c:v>8.2468</c:v>
                </c:pt>
                <c:pt idx="26">
                  <c:v>8.462800000000004</c:v>
                </c:pt>
                <c:pt idx="27">
                  <c:v>8.478000000000001</c:v>
                </c:pt>
                <c:pt idx="28">
                  <c:v>8.758500000000001</c:v>
                </c:pt>
                <c:pt idx="29">
                  <c:v>9.802200000000002</c:v>
                </c:pt>
                <c:pt idx="30">
                  <c:v>9.620600000000001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Sheet1!$A$11</c:f>
              <c:strCache>
                <c:ptCount val="1"/>
                <c:pt idx="0">
                  <c:v>UK (9.6%)</c:v>
                </c:pt>
              </c:strCache>
            </c:strRef>
          </c:tx>
          <c:spPr>
            <a:ln w="12027">
              <a:solidFill>
                <a:srgbClr val="8080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8000"/>
              </a:solidFill>
              <a:ln>
                <a:solidFill>
                  <a:srgbClr val="808000"/>
                </a:solidFill>
                <a:prstDash val="solid"/>
              </a:ln>
            </c:spPr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Sheet1!$B$11:$AF$11</c:f>
              <c:numCache>
                <c:formatCode>General</c:formatCode>
                <c:ptCount val="31"/>
                <c:pt idx="0">
                  <c:v>8.912600000000002</c:v>
                </c:pt>
                <c:pt idx="1">
                  <c:v>9.0548</c:v>
                </c:pt>
                <c:pt idx="2">
                  <c:v>9.1719</c:v>
                </c:pt>
                <c:pt idx="3">
                  <c:v>9.0661</c:v>
                </c:pt>
                <c:pt idx="4">
                  <c:v>8.8581</c:v>
                </c:pt>
                <c:pt idx="5">
                  <c:v>8.5228</c:v>
                </c:pt>
                <c:pt idx="6">
                  <c:v>8.257000000000001</c:v>
                </c:pt>
                <c:pt idx="7">
                  <c:v>8.272500000000002</c:v>
                </c:pt>
                <c:pt idx="8">
                  <c:v>8.1843</c:v>
                </c:pt>
                <c:pt idx="9">
                  <c:v>8.206100000000001</c:v>
                </c:pt>
                <c:pt idx="10">
                  <c:v>8.2454</c:v>
                </c:pt>
                <c:pt idx="11">
                  <c:v>8.0326</c:v>
                </c:pt>
                <c:pt idx="12">
                  <c:v>8.200500000000003</c:v>
                </c:pt>
                <c:pt idx="13">
                  <c:v>8.433100000000001</c:v>
                </c:pt>
                <c:pt idx="14">
                  <c:v>8.0257</c:v>
                </c:pt>
                <c:pt idx="15">
                  <c:v>7.964599999999998</c:v>
                </c:pt>
                <c:pt idx="16">
                  <c:v>8.2003</c:v>
                </c:pt>
                <c:pt idx="17">
                  <c:v>8.0264</c:v>
                </c:pt>
                <c:pt idx="18">
                  <c:v>8.1154</c:v>
                </c:pt>
                <c:pt idx="19">
                  <c:v>8.197600000000001</c:v>
                </c:pt>
                <c:pt idx="20">
                  <c:v>8.1796</c:v>
                </c:pt>
                <c:pt idx="21">
                  <c:v>8.8595</c:v>
                </c:pt>
                <c:pt idx="22">
                  <c:v>9.228199999999997</c:v>
                </c:pt>
                <c:pt idx="23">
                  <c:v>9.31</c:v>
                </c:pt>
                <c:pt idx="24">
                  <c:v>9.088000000000001</c:v>
                </c:pt>
                <c:pt idx="25">
                  <c:v>9.0615</c:v>
                </c:pt>
                <c:pt idx="26">
                  <c:v>8.948</c:v>
                </c:pt>
                <c:pt idx="27">
                  <c:v>8.917200000000001</c:v>
                </c:pt>
                <c:pt idx="28">
                  <c:v>9.228399999999998</c:v>
                </c:pt>
                <c:pt idx="29">
                  <c:v>9.939</c:v>
                </c:pt>
                <c:pt idx="30">
                  <c:v>9.5554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JPN (9.5%)*</c:v>
                </c:pt>
              </c:strCache>
            </c:strRef>
          </c:tx>
          <c:spPr>
            <a:ln w="12027">
              <a:solidFill>
                <a:srgbClr val="00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Sheet1!$B$12:$AF$12</c:f>
              <c:numCache>
                <c:formatCode>General</c:formatCode>
                <c:ptCount val="31"/>
                <c:pt idx="0">
                  <c:v>6.352799999999998</c:v>
                </c:pt>
                <c:pt idx="1">
                  <c:v>6.4228</c:v>
                </c:pt>
                <c:pt idx="2">
                  <c:v>6.5818</c:v>
                </c:pt>
                <c:pt idx="3">
                  <c:v>6.684799999999998</c:v>
                </c:pt>
                <c:pt idx="4">
                  <c:v>6.4848</c:v>
                </c:pt>
                <c:pt idx="5">
                  <c:v>6.5483</c:v>
                </c:pt>
                <c:pt idx="6">
                  <c:v>6.5009</c:v>
                </c:pt>
                <c:pt idx="7">
                  <c:v>6.5106</c:v>
                </c:pt>
                <c:pt idx="8">
                  <c:v>6.2189</c:v>
                </c:pt>
                <c:pt idx="9">
                  <c:v>5.9696</c:v>
                </c:pt>
                <c:pt idx="10">
                  <c:v>5.8107</c:v>
                </c:pt>
                <c:pt idx="11">
                  <c:v>5.852099999999998</c:v>
                </c:pt>
                <c:pt idx="12">
                  <c:v>6.112499999999998</c:v>
                </c:pt>
                <c:pt idx="13">
                  <c:v>6.387799999999999</c:v>
                </c:pt>
                <c:pt idx="14">
                  <c:v>6.660799999999998</c:v>
                </c:pt>
                <c:pt idx="15">
                  <c:v>6.8069</c:v>
                </c:pt>
                <c:pt idx="16">
                  <c:v>6.9536</c:v>
                </c:pt>
                <c:pt idx="17">
                  <c:v>6.8907</c:v>
                </c:pt>
                <c:pt idx="18">
                  <c:v>7.1766</c:v>
                </c:pt>
                <c:pt idx="19">
                  <c:v>7.4407</c:v>
                </c:pt>
                <c:pt idx="20">
                  <c:v>7.6034</c:v>
                </c:pt>
                <c:pt idx="21">
                  <c:v>7.8061</c:v>
                </c:pt>
                <c:pt idx="22">
                  <c:v>7.857499999999998</c:v>
                </c:pt>
                <c:pt idx="23">
                  <c:v>7.9881</c:v>
                </c:pt>
                <c:pt idx="24">
                  <c:v>7.9947</c:v>
                </c:pt>
                <c:pt idx="25">
                  <c:v>8.181900000000001</c:v>
                </c:pt>
                <c:pt idx="26">
                  <c:v>8.198600000000001</c:v>
                </c:pt>
                <c:pt idx="27">
                  <c:v>8.229500000000001</c:v>
                </c:pt>
                <c:pt idx="28">
                  <c:v>8.5662</c:v>
                </c:pt>
                <c:pt idx="29">
                  <c:v>9.4608</c:v>
                </c:pt>
              </c:numCache>
            </c:numRef>
          </c:val>
          <c:smooth val="0"/>
        </c:ser>
        <c:ser>
          <c:idx val="12"/>
          <c:order val="11"/>
          <c:tx>
            <c:strRef>
              <c:f>Sheet1!$A$13</c:f>
              <c:strCache>
                <c:ptCount val="1"/>
                <c:pt idx="0">
                  <c:v>NOR (9.4%)</c:v>
                </c:pt>
              </c:strCache>
            </c:strRef>
          </c:tx>
          <c:spPr>
            <a:ln w="12027">
              <a:solidFill>
                <a:srgbClr val="33CCCC"/>
              </a:solidFill>
              <a:prstDash val="solid"/>
            </a:ln>
          </c:spPr>
          <c:marker>
            <c:symbol val="x"/>
            <c:size val="7"/>
            <c:spPr>
              <a:noFill/>
              <a:ln>
                <a:solidFill>
                  <a:srgbClr val="33CCCC"/>
                </a:solidFill>
                <a:prstDash val="solid"/>
              </a:ln>
            </c:spPr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Sheet1!$B$13:$AF$13</c:f>
              <c:numCache>
                <c:formatCode>General</c:formatCode>
                <c:ptCount val="31"/>
                <c:pt idx="0">
                  <c:v>6.9543</c:v>
                </c:pt>
                <c:pt idx="1">
                  <c:v>6.684099999999998</c:v>
                </c:pt>
                <c:pt idx="2">
                  <c:v>6.802899999999998</c:v>
                </c:pt>
                <c:pt idx="3">
                  <c:v>6.9968</c:v>
                </c:pt>
                <c:pt idx="4">
                  <c:v>6.663099999999998</c:v>
                </c:pt>
                <c:pt idx="5">
                  <c:v>6.5632</c:v>
                </c:pt>
                <c:pt idx="6">
                  <c:v>7.0414</c:v>
                </c:pt>
                <c:pt idx="7">
                  <c:v>7.527599999999998</c:v>
                </c:pt>
                <c:pt idx="8">
                  <c:v>7.7183</c:v>
                </c:pt>
                <c:pt idx="9">
                  <c:v>7.5467</c:v>
                </c:pt>
                <c:pt idx="10">
                  <c:v>7.6381</c:v>
                </c:pt>
                <c:pt idx="11">
                  <c:v>7.9974</c:v>
                </c:pt>
                <c:pt idx="12">
                  <c:v>8.089300000000001</c:v>
                </c:pt>
                <c:pt idx="13">
                  <c:v>7.9431</c:v>
                </c:pt>
                <c:pt idx="14">
                  <c:v>7.8503</c:v>
                </c:pt>
                <c:pt idx="15">
                  <c:v>7.8777</c:v>
                </c:pt>
                <c:pt idx="16">
                  <c:v>7.827199999999998</c:v>
                </c:pt>
                <c:pt idx="17">
                  <c:v>8.3994</c:v>
                </c:pt>
                <c:pt idx="18">
                  <c:v>9.252</c:v>
                </c:pt>
                <c:pt idx="19">
                  <c:v>9.328600000000001</c:v>
                </c:pt>
                <c:pt idx="20">
                  <c:v>8.4213</c:v>
                </c:pt>
                <c:pt idx="21">
                  <c:v>8.8014</c:v>
                </c:pt>
                <c:pt idx="22">
                  <c:v>9.7911</c:v>
                </c:pt>
                <c:pt idx="23">
                  <c:v>10.0222</c:v>
                </c:pt>
                <c:pt idx="24">
                  <c:v>9.5982</c:v>
                </c:pt>
                <c:pt idx="25">
                  <c:v>9.0304</c:v>
                </c:pt>
                <c:pt idx="26">
                  <c:v>8.564</c:v>
                </c:pt>
                <c:pt idx="27">
                  <c:v>8.746</c:v>
                </c:pt>
                <c:pt idx="28">
                  <c:v>8.551300000000001</c:v>
                </c:pt>
                <c:pt idx="29">
                  <c:v>9.779900000000001</c:v>
                </c:pt>
                <c:pt idx="30">
                  <c:v>9.414300000000001</c:v>
                </c:pt>
              </c:numCache>
            </c:numRef>
          </c:val>
          <c:smooth val="0"/>
        </c:ser>
        <c:ser>
          <c:idx val="9"/>
          <c:order val="12"/>
          <c:tx>
            <c:strRef>
              <c:f>Sheet1!$A$14</c:f>
              <c:strCache>
                <c:ptCount val="1"/>
                <c:pt idx="0">
                  <c:v>AUS (9.1%)*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diamond"/>
            <c:size val="6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</c:spPr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2">
                  <c:v>1982</c:v>
                </c:pt>
                <c:pt idx="4">
                  <c:v>1984</c:v>
                </c:pt>
                <c:pt idx="6">
                  <c:v>1986</c:v>
                </c:pt>
                <c:pt idx="8">
                  <c:v>1988</c:v>
                </c:pt>
                <c:pt idx="10">
                  <c:v>1990</c:v>
                </c:pt>
                <c:pt idx="12">
                  <c:v>1992</c:v>
                </c:pt>
                <c:pt idx="14">
                  <c:v>1994</c:v>
                </c:pt>
                <c:pt idx="16">
                  <c:v>1996</c:v>
                </c:pt>
                <c:pt idx="18">
                  <c:v>1998</c:v>
                </c:pt>
                <c:pt idx="20">
                  <c:v>2000</c:v>
                </c:pt>
                <c:pt idx="22">
                  <c:v>2002</c:v>
                </c:pt>
                <c:pt idx="24">
                  <c:v>2004</c:v>
                </c:pt>
                <c:pt idx="26">
                  <c:v>2006</c:v>
                </c:pt>
                <c:pt idx="28">
                  <c:v>2008</c:v>
                </c:pt>
                <c:pt idx="30">
                  <c:v>2010</c:v>
                </c:pt>
              </c:strCache>
            </c:strRef>
          </c:cat>
          <c:val>
            <c:numRef>
              <c:f>Sheet1!$B$14:$AF$14</c:f>
              <c:numCache>
                <c:formatCode>General</c:formatCode>
                <c:ptCount val="31"/>
                <c:pt idx="0">
                  <c:v>6.0928</c:v>
                </c:pt>
                <c:pt idx="1">
                  <c:v>6.0327</c:v>
                </c:pt>
                <c:pt idx="2">
                  <c:v>6.2907</c:v>
                </c:pt>
                <c:pt idx="3">
                  <c:v>6.2751</c:v>
                </c:pt>
                <c:pt idx="4">
                  <c:v>6.2854</c:v>
                </c:pt>
                <c:pt idx="5">
                  <c:v>6.4085</c:v>
                </c:pt>
                <c:pt idx="6">
                  <c:v>6.623199999999998</c:v>
                </c:pt>
                <c:pt idx="7">
                  <c:v>6.4303</c:v>
                </c:pt>
                <c:pt idx="8">
                  <c:v>6.3726</c:v>
                </c:pt>
                <c:pt idx="9">
                  <c:v>6.412</c:v>
                </c:pt>
                <c:pt idx="10">
                  <c:v>6.746</c:v>
                </c:pt>
                <c:pt idx="11">
                  <c:v>7.031</c:v>
                </c:pt>
                <c:pt idx="12">
                  <c:v>7.131</c:v>
                </c:pt>
                <c:pt idx="13">
                  <c:v>7.1731</c:v>
                </c:pt>
                <c:pt idx="14">
                  <c:v>7.1834</c:v>
                </c:pt>
                <c:pt idx="15">
                  <c:v>7.22</c:v>
                </c:pt>
                <c:pt idx="16">
                  <c:v>7.4091</c:v>
                </c:pt>
                <c:pt idx="17">
                  <c:v>7.4639</c:v>
                </c:pt>
                <c:pt idx="18">
                  <c:v>7.6308</c:v>
                </c:pt>
                <c:pt idx="19">
                  <c:v>7.7556</c:v>
                </c:pt>
                <c:pt idx="20">
                  <c:v>8.032</c:v>
                </c:pt>
                <c:pt idx="21">
                  <c:v>8.119</c:v>
                </c:pt>
                <c:pt idx="22">
                  <c:v>8.355300000000005</c:v>
                </c:pt>
                <c:pt idx="23">
                  <c:v>8.282900000000001</c:v>
                </c:pt>
                <c:pt idx="24">
                  <c:v>8.5357</c:v>
                </c:pt>
                <c:pt idx="25">
                  <c:v>8.424600000000003</c:v>
                </c:pt>
                <c:pt idx="26">
                  <c:v>8.4554</c:v>
                </c:pt>
                <c:pt idx="27">
                  <c:v>8.478000000000001</c:v>
                </c:pt>
                <c:pt idx="28">
                  <c:v>8.744399999999998</c:v>
                </c:pt>
                <c:pt idx="29">
                  <c:v>9.096100000000003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26939752"/>
        <c:axId val="-2027226776"/>
      </c:lineChart>
      <c:catAx>
        <c:axId val="-2026939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27226776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-2027226776"/>
        <c:scaling>
          <c:orientation val="minMax"/>
          <c:max val="18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0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26939752"/>
        <c:crosses val="autoZero"/>
        <c:crossBetween val="between"/>
        <c:majorUnit val="2.0"/>
      </c:valAx>
      <c:spPr>
        <a:noFill/>
        <a:ln w="24053">
          <a:noFill/>
        </a:ln>
      </c:spPr>
    </c:plotArea>
    <c:legend>
      <c:legendPos val="r"/>
      <c:legendEntry>
        <c:idx val="6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802814263860315"/>
          <c:y val="0.0322667213629892"/>
          <c:w val="0.18939762987631"/>
          <c:h val="0.770162886591688"/>
        </c:manualLayout>
      </c:layout>
      <c:overlay val="0"/>
      <c:spPr>
        <a:noFill/>
        <a:ln w="24053">
          <a:noFill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41772151898734"/>
          <c:y val="0.0676532769556026"/>
          <c:w val="0.968354430379747"/>
          <c:h val="0.8139420878841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numFmt formatCode="#,##0.0" sourceLinked="0"/>
            <c:spPr>
              <a:noFill/>
              <a:ln w="2904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DEN</c:v>
                </c:pt>
                <c:pt idx="1">
                  <c:v>NOR</c:v>
                </c:pt>
                <c:pt idx="2">
                  <c:v>SWE**</c:v>
                </c:pt>
                <c:pt idx="3">
                  <c:v>NZ</c:v>
                </c:pt>
                <c:pt idx="4">
                  <c:v>AUS</c:v>
                </c:pt>
                <c:pt idx="5">
                  <c:v>CAN</c:v>
                </c:pt>
                <c:pt idx="6">
                  <c:v>US*</c:v>
                </c:pt>
                <c:pt idx="7">
                  <c:v>SWIZ*</c:v>
                </c:pt>
                <c:pt idx="8">
                  <c:v>OECD Median</c:v>
                </c:pt>
                <c:pt idx="9">
                  <c:v>UK</c:v>
                </c:pt>
                <c:pt idx="10">
                  <c:v>NETH**</c:v>
                </c:pt>
                <c:pt idx="11">
                  <c:v>GER</c:v>
                </c:pt>
                <c:pt idx="12">
                  <c:v>JPN*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2.3</c:v>
                </c:pt>
                <c:pt idx="1">
                  <c:v>2.5</c:v>
                </c:pt>
                <c:pt idx="2">
                  <c:v>2.9</c:v>
                </c:pt>
                <c:pt idx="3">
                  <c:v>3.2</c:v>
                </c:pt>
                <c:pt idx="4">
                  <c:v>3.2</c:v>
                </c:pt>
                <c:pt idx="5">
                  <c:v>3.9</c:v>
                </c:pt>
                <c:pt idx="6">
                  <c:v>4.3</c:v>
                </c:pt>
                <c:pt idx="7">
                  <c:v>4.5</c:v>
                </c:pt>
                <c:pt idx="8">
                  <c:v>4.6</c:v>
                </c:pt>
                <c:pt idx="9">
                  <c:v>5.2</c:v>
                </c:pt>
                <c:pt idx="10">
                  <c:v>5.3</c:v>
                </c:pt>
                <c:pt idx="11">
                  <c:v>6.8</c:v>
                </c:pt>
                <c:pt idx="12">
                  <c:v>9.700000000000001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06003768"/>
        <c:axId val="-2006163576"/>
      </c:barChart>
      <c:catAx>
        <c:axId val="-200600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3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06163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06163576"/>
        <c:scaling>
          <c:orientation val="minMax"/>
          <c:max val="1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63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06003768"/>
        <c:crosses val="autoZero"/>
        <c:crossBetween val="between"/>
        <c:majorUnit val="2.0"/>
        <c:minorUnit val="1.0"/>
      </c:valAx>
      <c:spPr>
        <a:noFill/>
        <a:ln w="290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15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41772151898734"/>
          <c:y val="0.0676532769556026"/>
          <c:w val="0.968354430379747"/>
          <c:h val="0.8562367864693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Lbls>
            <c:numFmt formatCode="#,##0.0" sourceLinked="0"/>
            <c:spPr>
              <a:noFill/>
              <a:ln w="2904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DEN**</c:v>
                </c:pt>
                <c:pt idx="1">
                  <c:v>SWE</c:v>
                </c:pt>
                <c:pt idx="2">
                  <c:v>GER</c:v>
                </c:pt>
                <c:pt idx="3">
                  <c:v>US*</c:v>
                </c:pt>
                <c:pt idx="4">
                  <c:v>FR</c:v>
                </c:pt>
                <c:pt idx="5">
                  <c:v>UK</c:v>
                </c:pt>
                <c:pt idx="6">
                  <c:v>NZ</c:v>
                </c:pt>
                <c:pt idx="7">
                  <c:v>CAN</c:v>
                </c:pt>
                <c:pt idx="8">
                  <c:v>AUS</c:v>
                </c:pt>
                <c:pt idx="9">
                  <c:v>SWIZ*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1.8</c:v>
                </c:pt>
                <c:pt idx="1">
                  <c:v>2.6</c:v>
                </c:pt>
                <c:pt idx="2">
                  <c:v>3.4</c:v>
                </c:pt>
                <c:pt idx="3">
                  <c:v>4.9</c:v>
                </c:pt>
                <c:pt idx="4">
                  <c:v>5.5</c:v>
                </c:pt>
                <c:pt idx="5">
                  <c:v>5.7</c:v>
                </c:pt>
                <c:pt idx="6">
                  <c:v>8.700000000000001</c:v>
                </c:pt>
                <c:pt idx="7">
                  <c:v>9.700000000000001</c:v>
                </c:pt>
                <c:pt idx="8">
                  <c:v>9.8</c:v>
                </c:pt>
                <c:pt idx="9">
                  <c:v>13.8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06392696"/>
        <c:axId val="-2006308872"/>
      </c:barChart>
      <c:catAx>
        <c:axId val="-2006392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3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06308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06308872"/>
        <c:scaling>
          <c:orientation val="minMax"/>
          <c:max val="15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63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06392696"/>
        <c:crosses val="autoZero"/>
        <c:crossBetween val="between"/>
        <c:majorUnit val="3.0"/>
        <c:minorUnit val="1.0"/>
      </c:valAx>
      <c:spPr>
        <a:noFill/>
        <a:ln w="290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15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41772151898734"/>
          <c:y val="0.0676532769556026"/>
          <c:w val="0.968354430379747"/>
          <c:h val="0.8562367864693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Lbls>
            <c:numFmt formatCode="#,##0" sourceLinked="0"/>
            <c:spPr>
              <a:noFill/>
              <a:ln w="2904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SWIZ*</c:v>
                </c:pt>
                <c:pt idx="1">
                  <c:v>GER</c:v>
                </c:pt>
                <c:pt idx="2">
                  <c:v>DEN***</c:v>
                </c:pt>
                <c:pt idx="3">
                  <c:v>CAN</c:v>
                </c:pt>
                <c:pt idx="4">
                  <c:v>FR</c:v>
                </c:pt>
                <c:pt idx="5">
                  <c:v>SWE</c:v>
                </c:pt>
                <c:pt idx="6">
                  <c:v>US*</c:v>
                </c:pt>
                <c:pt idx="7">
                  <c:v>NZ</c:v>
                </c:pt>
                <c:pt idx="8">
                  <c:v>AUS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354.0</c:v>
                </c:pt>
                <c:pt idx="1">
                  <c:v>540.7</c:v>
                </c:pt>
                <c:pt idx="2">
                  <c:v>753.8</c:v>
                </c:pt>
                <c:pt idx="3">
                  <c:v>769.2</c:v>
                </c:pt>
                <c:pt idx="4">
                  <c:v>858.0</c:v>
                </c:pt>
                <c:pt idx="5">
                  <c:v>926.1</c:v>
                </c:pt>
                <c:pt idx="6">
                  <c:v>1077.2</c:v>
                </c:pt>
                <c:pt idx="7">
                  <c:v>1451.5</c:v>
                </c:pt>
                <c:pt idx="8">
                  <c:v>1455.0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06204120"/>
        <c:axId val="-2082786184"/>
      </c:barChart>
      <c:catAx>
        <c:axId val="-2006204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3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2786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82786184"/>
        <c:scaling>
          <c:orientation val="minMax"/>
          <c:max val="150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63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06204120"/>
        <c:crosses val="autoZero"/>
        <c:crossBetween val="between"/>
        <c:majorUnit val="300.0"/>
        <c:minorUnit val="1.0"/>
      </c:valAx>
      <c:spPr>
        <a:noFill/>
        <a:ln w="290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15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58115183246073"/>
          <c:y val="0.0997732426303855"/>
          <c:w val="0.955497382198953"/>
          <c:h val="0.8163265306122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8"/>
              <c:layout>
                <c:manualLayout>
                  <c:x val="0.000928549682813333"/>
                  <c:y val="0.0024344841510195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0.00" sourceLinked="0"/>
              <c:spPr>
                <a:noFill/>
                <a:ln w="29909">
                  <a:noFill/>
                </a:ln>
              </c:spPr>
              <c:txPr>
                <a:bodyPr/>
                <a:lstStyle/>
                <a:p>
                  <a:pPr>
                    <a:defRPr sz="16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0.00" sourceLinked="0"/>
              <c:spPr>
                <a:noFill/>
                <a:ln w="29909">
                  <a:noFill/>
                </a:ln>
              </c:spPr>
              <c:txPr>
                <a:bodyPr/>
                <a:lstStyle/>
                <a:p>
                  <a:pPr>
                    <a:defRPr sz="16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numFmt formatCode="0.00" sourceLinked="0"/>
              <c:spPr>
                <a:noFill/>
                <a:ln w="29909">
                  <a:noFill/>
                </a:ln>
              </c:spPr>
              <c:txPr>
                <a:bodyPr/>
                <a:lstStyle/>
                <a:p>
                  <a:pPr>
                    <a:defRPr sz="16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" sourceLinked="0"/>
            <c:spPr>
              <a:noFill/>
              <a:ln w="29909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US</c:v>
                </c:pt>
                <c:pt idx="1">
                  <c:v>CAN</c:v>
                </c:pt>
                <c:pt idx="2">
                  <c:v>GER</c:v>
                </c:pt>
                <c:pt idx="3">
                  <c:v>SWIZ</c:v>
                </c:pt>
                <c:pt idx="4">
                  <c:v>UK</c:v>
                </c:pt>
                <c:pt idx="5">
                  <c:v>AUS</c:v>
                </c:pt>
                <c:pt idx="6">
                  <c:v>NETH</c:v>
                </c:pt>
                <c:pt idx="7">
                  <c:v>FR</c:v>
                </c:pt>
                <c:pt idx="8">
                  <c:v>NZ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1.0</c:v>
                </c:pt>
                <c:pt idx="1">
                  <c:v>0.77</c:v>
                </c:pt>
                <c:pt idx="2">
                  <c:v>0.76</c:v>
                </c:pt>
                <c:pt idx="3">
                  <c:v>0.63</c:v>
                </c:pt>
                <c:pt idx="4">
                  <c:v>0.51</c:v>
                </c:pt>
                <c:pt idx="5">
                  <c:v>0.49</c:v>
                </c:pt>
                <c:pt idx="6">
                  <c:v>0.45</c:v>
                </c:pt>
                <c:pt idx="7">
                  <c:v>0.44</c:v>
                </c:pt>
                <c:pt idx="8">
                  <c:v>0.34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08429032"/>
        <c:axId val="-2008390760"/>
      </c:barChart>
      <c:catAx>
        <c:axId val="-2008429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08390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08390760"/>
        <c:scaling>
          <c:orientation val="minMax"/>
          <c:max val="1.0"/>
        </c:scaling>
        <c:delete val="0"/>
        <c:axPos val="l"/>
        <c:numFmt formatCode="0.0" sourceLinked="0"/>
        <c:majorTickMark val="out"/>
        <c:minorTickMark val="none"/>
        <c:tickLblPos val="nextTo"/>
        <c:spPr>
          <a:ln w="37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08429032"/>
        <c:crosses val="autoZero"/>
        <c:crossBetween val="between"/>
        <c:majorUnit val="0.2"/>
        <c:minorUnit val="0.1"/>
      </c:valAx>
      <c:spPr>
        <a:noFill/>
        <a:ln w="2990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54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77764565992866"/>
          <c:y val="0.0306122448979592"/>
          <c:w val="0.933412604042806"/>
          <c:h val="0.8293782808398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Lbls>
            <c:numFmt formatCode="&quot;$&quot;#,##0" sourceLinked="0"/>
            <c:spPr>
              <a:noFill/>
              <a:ln w="26653"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US Commercial Average</c:v>
                </c:pt>
                <c:pt idx="1">
                  <c:v>SWIZ</c:v>
                </c:pt>
                <c:pt idx="2">
                  <c:v>GER</c:v>
                </c:pt>
                <c:pt idx="3">
                  <c:v>FR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1080.0</c:v>
                </c:pt>
                <c:pt idx="1">
                  <c:v>903.0</c:v>
                </c:pt>
                <c:pt idx="2">
                  <c:v>599.0</c:v>
                </c:pt>
                <c:pt idx="3">
                  <c:v>281.0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06777960"/>
        <c:axId val="-2082694136"/>
      </c:barChart>
      <c:catAx>
        <c:axId val="-2006777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-2082694136"/>
        <c:crosses val="autoZero"/>
        <c:auto val="1"/>
        <c:lblAlgn val="ctr"/>
        <c:lblOffset val="100"/>
        <c:noMultiLvlLbl val="0"/>
      </c:catAx>
      <c:valAx>
        <c:axId val="-2082694136"/>
        <c:scaling>
          <c:orientation val="minMax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 w="33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-2006777960"/>
        <c:crosses val="autoZero"/>
        <c:crossBetween val="between"/>
      </c:valAx>
      <c:spPr>
        <a:noFill/>
        <a:ln w="266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+mn-lt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77764565992866"/>
          <c:y val="0.0306122448979592"/>
          <c:w val="0.933412604042806"/>
          <c:h val="0.82757853510498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Lbls>
            <c:numFmt formatCode="&quot;$&quot;#,##0" sourceLinked="0"/>
            <c:spPr>
              <a:noFill/>
              <a:ln w="26653"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US Commercial Average</c:v>
                </c:pt>
                <c:pt idx="1">
                  <c:v>SWIZ</c:v>
                </c:pt>
                <c:pt idx="2">
                  <c:v>GER</c:v>
                </c:pt>
                <c:pt idx="3">
                  <c:v>FR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510.0</c:v>
                </c:pt>
                <c:pt idx="1">
                  <c:v>319.0</c:v>
                </c:pt>
                <c:pt idx="2">
                  <c:v>272.0</c:v>
                </c:pt>
                <c:pt idx="3">
                  <c:v>141.0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82777416"/>
        <c:axId val="-2006888312"/>
      </c:barChart>
      <c:catAx>
        <c:axId val="-2082777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-2006888312"/>
        <c:crosses val="autoZero"/>
        <c:auto val="1"/>
        <c:lblAlgn val="ctr"/>
        <c:lblOffset val="100"/>
        <c:noMultiLvlLbl val="0"/>
      </c:catAx>
      <c:valAx>
        <c:axId val="-2006888312"/>
        <c:scaling>
          <c:orientation val="minMax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 w="33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-2082777416"/>
        <c:crosses val="autoZero"/>
        <c:crossBetween val="between"/>
      </c:valAx>
      <c:spPr>
        <a:noFill/>
        <a:ln w="266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+mn-lt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44010088272384"/>
          <c:y val="0.0727844506270764"/>
          <c:w val="0.926860025220681"/>
          <c:h val="0.810515210399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9"/>
            <c:invertIfNegative val="0"/>
            <c:bubble3D val="0"/>
          </c:dPt>
          <c:dPt>
            <c:idx val="10"/>
            <c:invertIfNegative val="0"/>
            <c:bubble3D val="0"/>
            <c:spPr>
              <a:solidFill>
                <a:srgbClr val="000090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11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numFmt formatCode="#,##0" sourceLinked="0"/>
            <c:spPr>
              <a:noFill/>
              <a:ln w="27823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Sheet1!$A$1:$A$13</c:f>
              <c:strCache>
                <c:ptCount val="13"/>
                <c:pt idx="0">
                  <c:v>US*</c:v>
                </c:pt>
                <c:pt idx="1">
                  <c:v>CAN*</c:v>
                </c:pt>
                <c:pt idx="2">
                  <c:v>NETH*</c:v>
                </c:pt>
                <c:pt idx="3">
                  <c:v>JPN**</c:v>
                </c:pt>
                <c:pt idx="4">
                  <c:v>DEN</c:v>
                </c:pt>
                <c:pt idx="5">
                  <c:v>SWIZ</c:v>
                </c:pt>
                <c:pt idx="6">
                  <c:v>NOR*</c:v>
                </c:pt>
                <c:pt idx="7">
                  <c:v>SWE</c:v>
                </c:pt>
                <c:pt idx="8">
                  <c:v>AUS*</c:v>
                </c:pt>
                <c:pt idx="9">
                  <c:v>FR</c:v>
                </c:pt>
                <c:pt idx="10">
                  <c:v>NZ</c:v>
                </c:pt>
                <c:pt idx="11">
                  <c:v>OECD Median</c:v>
                </c:pt>
                <c:pt idx="12">
                  <c:v>GER</c:v>
                </c:pt>
              </c:strCache>
            </c:strRef>
          </c:cat>
          <c:val>
            <c:numRef>
              <c:f>Sheet1!$B$1:$B$13</c:f>
              <c:numCache>
                <c:formatCode>General</c:formatCode>
                <c:ptCount val="13"/>
                <c:pt idx="0">
                  <c:v>19319.05977113188</c:v>
                </c:pt>
                <c:pt idx="1">
                  <c:v>14896.16802845374</c:v>
                </c:pt>
                <c:pt idx="2">
                  <c:v>13134.49272970634</c:v>
                </c:pt>
                <c:pt idx="3">
                  <c:v>12650.37954133271</c:v>
                </c:pt>
                <c:pt idx="4">
                  <c:v>11294.78906259031</c:v>
                </c:pt>
                <c:pt idx="5">
                  <c:v>11218.96151933194</c:v>
                </c:pt>
                <c:pt idx="6">
                  <c:v>11020.96465730511</c:v>
                </c:pt>
                <c:pt idx="7">
                  <c:v>9990.067056686245</c:v>
                </c:pt>
                <c:pt idx="8">
                  <c:v>9530.93435489985</c:v>
                </c:pt>
                <c:pt idx="9">
                  <c:v>8048.598126055736</c:v>
                </c:pt>
                <c:pt idx="10">
                  <c:v>7856.181316326356</c:v>
                </c:pt>
                <c:pt idx="11">
                  <c:v>7180.135947612457</c:v>
                </c:pt>
                <c:pt idx="12">
                  <c:v>5192.212124365484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08816984"/>
        <c:axId val="-2008924968"/>
      </c:barChart>
      <c:catAx>
        <c:axId val="-2008816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08924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08924968"/>
        <c:scaling>
          <c:orientation val="minMax"/>
          <c:max val="20000.0"/>
          <c:min val="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08816984"/>
        <c:crosses val="autoZero"/>
        <c:crossBetween val="between"/>
        <c:majorUnit val="2000.0"/>
        <c:minorUnit val="200.0"/>
      </c:valAx>
      <c:spPr>
        <a:noFill/>
        <a:ln w="2782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34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823529411765"/>
          <c:y val="0.045730813648294"/>
          <c:w val="0.84"/>
          <c:h val="0.8765154855643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numFmt formatCode="\$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\$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\$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\$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\$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\$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" sourceLinked="0"/>
            <c:spPr>
              <a:noFill/>
              <a:ln w="27404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Arial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Sheet1!$A$1:$A$6</c:f>
              <c:strCache>
                <c:ptCount val="6"/>
                <c:pt idx="0">
                  <c:v>US</c:v>
                </c:pt>
                <c:pt idx="1">
                  <c:v>GER</c:v>
                </c:pt>
                <c:pt idx="2">
                  <c:v>UK</c:v>
                </c:pt>
                <c:pt idx="3">
                  <c:v>AUS</c:v>
                </c:pt>
                <c:pt idx="4">
                  <c:v>FR</c:v>
                </c:pt>
                <c:pt idx="5">
                  <c:v>CAN</c:v>
                </c:pt>
              </c:strCache>
            </c:strRef>
          </c:cat>
          <c:val>
            <c:numRef>
              <c:f>Sheet1!$B$1:$B$6</c:f>
              <c:numCache>
                <c:formatCode>"$"#,##0</c:formatCode>
                <c:ptCount val="6"/>
                <c:pt idx="0">
                  <c:v>1634.0</c:v>
                </c:pt>
                <c:pt idx="1">
                  <c:v>1251.0</c:v>
                </c:pt>
                <c:pt idx="2">
                  <c:v>1181.0</c:v>
                </c:pt>
                <c:pt idx="3">
                  <c:v>1046.0</c:v>
                </c:pt>
                <c:pt idx="4">
                  <c:v>674.0</c:v>
                </c:pt>
                <c:pt idx="5">
                  <c:v>652.0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06658248"/>
        <c:axId val="-2006045688"/>
      </c:barChart>
      <c:catAx>
        <c:axId val="-2006658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06045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06045688"/>
        <c:scaling>
          <c:orientation val="minMax"/>
        </c:scaling>
        <c:delete val="0"/>
        <c:axPos val="l"/>
        <c:numFmt formatCode="\$#,##0" sourceLinked="0"/>
        <c:majorTickMark val="out"/>
        <c:minorTickMark val="none"/>
        <c:tickLblPos val="nextTo"/>
        <c:spPr>
          <a:ln w="34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06658248"/>
        <c:crosses val="autoZero"/>
        <c:crossBetween val="between"/>
      </c:valAx>
      <c:spPr>
        <a:noFill/>
        <a:ln w="2740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9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249376558603491"/>
          <c:y val="0.00441501103752759"/>
          <c:w val="0.975062344139651"/>
          <c:h val="0.91169977924944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numFmt formatCode="\$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\$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\$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\$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\$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\$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" sourceLinked="0"/>
            <c:spPr>
              <a:noFill/>
              <a:ln w="27429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Sheet1!$A$1:$A$4</c:f>
              <c:strCache>
                <c:ptCount val="4"/>
                <c:pt idx="0">
                  <c:v>US</c:v>
                </c:pt>
                <c:pt idx="1">
                  <c:v>UK</c:v>
                </c:pt>
                <c:pt idx="2">
                  <c:v>AUS</c:v>
                </c:pt>
                <c:pt idx="3">
                  <c:v>FR</c:v>
                </c:pt>
              </c:strCache>
            </c:strRef>
          </c:cat>
          <c:val>
            <c:numRef>
              <c:f>Sheet1!$B$1:$B$4</c:f>
              <c:numCache>
                <c:formatCode>"$"#,##0</c:formatCode>
                <c:ptCount val="4"/>
                <c:pt idx="0">
                  <c:v>3996.0</c:v>
                </c:pt>
                <c:pt idx="1">
                  <c:v>2160.0</c:v>
                </c:pt>
                <c:pt idx="2">
                  <c:v>1943.0</c:v>
                </c:pt>
                <c:pt idx="3">
                  <c:v>1340.0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06231592"/>
        <c:axId val="-2006228120"/>
      </c:barChart>
      <c:catAx>
        <c:axId val="-2006231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06228120"/>
        <c:crossesAt val="0.0"/>
        <c:auto val="1"/>
        <c:lblAlgn val="ctr"/>
        <c:lblOffset val="100"/>
        <c:tickLblSkip val="1"/>
        <c:tickMarkSkip val="1"/>
        <c:noMultiLvlLbl val="0"/>
      </c:catAx>
      <c:valAx>
        <c:axId val="-2006228120"/>
        <c:scaling>
          <c:orientation val="minMax"/>
          <c:max val="4200.0"/>
          <c:min val="0.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 b="1">
                <a:latin typeface="+mn-lt"/>
              </a:defRPr>
            </a:pPr>
            <a:endParaRPr lang="en-US"/>
          </a:p>
        </c:txPr>
        <c:crossAx val="-2006231592"/>
        <c:crosses val="autoZero"/>
        <c:crossBetween val="between"/>
        <c:majorUnit val="600.0"/>
        <c:minorUnit val="2.0"/>
      </c:valAx>
      <c:spPr>
        <a:noFill/>
        <a:ln w="274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56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4345986602421"/>
          <c:y val="0.0563974803149606"/>
          <c:w val="0.944477611940298"/>
          <c:h val="0.86584881889763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0.00310682806440234"/>
                  <c:y val="-0.016000000000000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00122223528029146"/>
                  <c:y val="-0.013333333333333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117571982606652"/>
                  <c:y val="0.0"/>
                </c:manualLayout>
              </c:layout>
              <c:numFmt formatCode="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7404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Arial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Sheet1!$A$1:$A$6</c:f>
              <c:strCache>
                <c:ptCount val="6"/>
                <c:pt idx="0">
                  <c:v>US</c:v>
                </c:pt>
                <c:pt idx="1">
                  <c:v>UK</c:v>
                </c:pt>
                <c:pt idx="2">
                  <c:v>GER</c:v>
                </c:pt>
                <c:pt idx="3">
                  <c:v>CAN</c:v>
                </c:pt>
                <c:pt idx="4">
                  <c:v>FR</c:v>
                </c:pt>
                <c:pt idx="5">
                  <c:v>AUS</c:v>
                </c:pt>
              </c:strCache>
            </c:strRef>
          </c:cat>
          <c:val>
            <c:numRef>
              <c:f>Sheet1!$B$1:$B$6</c:f>
              <c:numCache>
                <c:formatCode>"$"#,##0</c:formatCode>
                <c:ptCount val="6"/>
                <c:pt idx="0">
                  <c:v>186582.0</c:v>
                </c:pt>
                <c:pt idx="1">
                  <c:v>159532.0</c:v>
                </c:pt>
                <c:pt idx="2">
                  <c:v>131809.0</c:v>
                </c:pt>
                <c:pt idx="3">
                  <c:v>125104.0</c:v>
                </c:pt>
                <c:pt idx="4">
                  <c:v>95585.0</c:v>
                </c:pt>
                <c:pt idx="5">
                  <c:v>92844.0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991288184"/>
        <c:axId val="-1996099048"/>
      </c:barChart>
      <c:catAx>
        <c:axId val="-1991288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996099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6099048"/>
        <c:scaling>
          <c:orientation val="minMax"/>
          <c:max val="500000.0"/>
          <c:min val="0.0"/>
        </c:scaling>
        <c:delete val="0"/>
        <c:axPos val="l"/>
        <c:numFmt formatCode="\$#,##0" sourceLinked="0"/>
        <c:majorTickMark val="none"/>
        <c:minorTickMark val="none"/>
        <c:tickLblPos val="none"/>
        <c:spPr>
          <a:ln w="34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991288184"/>
        <c:crosses val="autoZero"/>
        <c:crossBetween val="between"/>
        <c:majorUnit val="50000.0"/>
        <c:minorUnit val="4000.0"/>
      </c:valAx>
      <c:spPr>
        <a:noFill/>
        <a:ln w="2740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9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0242233357194"/>
          <c:y val="0.0283019573835286"/>
          <c:w val="0.93972602739726"/>
          <c:h val="0.900943396226415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Public spending</c:v>
                </c:pt>
              </c:strCache>
            </c:strRef>
          </c:tx>
          <c:spPr>
            <a:solidFill>
              <a:srgbClr val="7ABAFF"/>
            </a:solidFill>
            <a:ln w="9525">
              <a:solidFill>
                <a:srgbClr val="000000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31827">
                <a:noFill/>
              </a:ln>
            </c:spPr>
            <c:txPr>
              <a:bodyPr/>
              <a:lstStyle/>
              <a:p>
                <a:pPr>
                  <a:defRPr sz="125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(Sheet1!$A$2,Sheet1!$A$4:$A$13)</c:f>
              <c:strCache>
                <c:ptCount val="11"/>
                <c:pt idx="0">
                  <c:v>US</c:v>
                </c:pt>
                <c:pt idx="1">
                  <c:v>SWIZ</c:v>
                </c:pt>
                <c:pt idx="2">
                  <c:v>DEN</c:v>
                </c:pt>
                <c:pt idx="3">
                  <c:v>CAN</c:v>
                </c:pt>
                <c:pt idx="4">
                  <c:v>GER</c:v>
                </c:pt>
                <c:pt idx="5">
                  <c:v>FR</c:v>
                </c:pt>
                <c:pt idx="6">
                  <c:v>SWE</c:v>
                </c:pt>
                <c:pt idx="7">
                  <c:v>AUS*</c:v>
                </c:pt>
                <c:pt idx="8">
                  <c:v>UK</c:v>
                </c:pt>
                <c:pt idx="9">
                  <c:v>JPN*</c:v>
                </c:pt>
                <c:pt idx="10">
                  <c:v>NZ</c:v>
                </c:pt>
              </c:strCache>
            </c:strRef>
          </c:cat>
          <c:val>
            <c:numRef>
              <c:f>(Sheet1!$B$2,Sheet1!$B$4:$B$13)</c:f>
              <c:numCache>
                <c:formatCode>General</c:formatCode>
                <c:ptCount val="11"/>
                <c:pt idx="0">
                  <c:v>3966.6747</c:v>
                </c:pt>
                <c:pt idx="1">
                  <c:v>3436.6334</c:v>
                </c:pt>
                <c:pt idx="2">
                  <c:v>3800.0706</c:v>
                </c:pt>
                <c:pt idx="3">
                  <c:v>3158.1907</c:v>
                </c:pt>
                <c:pt idx="4">
                  <c:v>3331.0366</c:v>
                </c:pt>
                <c:pt idx="5">
                  <c:v>3060.9395</c:v>
                </c:pt>
                <c:pt idx="6">
                  <c:v>3045.5378</c:v>
                </c:pt>
                <c:pt idx="7">
                  <c:v>2514.6379</c:v>
                </c:pt>
                <c:pt idx="8">
                  <c:v>2857.251</c:v>
                </c:pt>
                <c:pt idx="9">
                  <c:v>2443.252</c:v>
                </c:pt>
                <c:pt idx="10">
                  <c:v>2515.0509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Private spending</c:v>
                </c:pt>
              </c:strCache>
            </c:strRef>
          </c:tx>
          <c:spPr>
            <a:solidFill>
              <a:srgbClr val="FFFFFF"/>
            </a:solidFill>
            <a:ln w="952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0.000259985683607731"/>
                  <c:y val="-0.003102133563855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407272727272727"/>
                  <c:y val="0.0054989317134433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290909090909091"/>
                  <c:y val="0.0027494658567216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392153471725126"/>
                  <c:y val="-0.004174425247976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0156140300644238"/>
                  <c:y val="-0.002969423125259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000792033025759861"/>
                  <c:y val="-0.002464483066233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0436364781675018"/>
                  <c:y val="0.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042605697924123"/>
                  <c:y val="-0.001966192827617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0349090909090908"/>
                  <c:y val="0.0082483975701649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31827">
                <a:noFill/>
              </a:ln>
            </c:spPr>
            <c:txPr>
              <a:bodyPr/>
              <a:lstStyle/>
              <a:p>
                <a:pPr>
                  <a:defRPr sz="125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(Sheet1!$A$2,Sheet1!$A$4:$A$13)</c:f>
              <c:strCache>
                <c:ptCount val="11"/>
                <c:pt idx="0">
                  <c:v>US</c:v>
                </c:pt>
                <c:pt idx="1">
                  <c:v>SWIZ</c:v>
                </c:pt>
                <c:pt idx="2">
                  <c:v>DEN</c:v>
                </c:pt>
                <c:pt idx="3">
                  <c:v>CAN</c:v>
                </c:pt>
                <c:pt idx="4">
                  <c:v>GER</c:v>
                </c:pt>
                <c:pt idx="5">
                  <c:v>FR</c:v>
                </c:pt>
                <c:pt idx="6">
                  <c:v>SWE</c:v>
                </c:pt>
                <c:pt idx="7">
                  <c:v>AUS*</c:v>
                </c:pt>
                <c:pt idx="8">
                  <c:v>UK</c:v>
                </c:pt>
                <c:pt idx="9">
                  <c:v>JPN*</c:v>
                </c:pt>
                <c:pt idx="10">
                  <c:v>NZ</c:v>
                </c:pt>
              </c:strCache>
            </c:strRef>
          </c:cat>
          <c:val>
            <c:numRef>
              <c:f>(Sheet1!$C$2,Sheet1!$C$4:$C$13)</c:f>
              <c:numCache>
                <c:formatCode>General</c:formatCode>
                <c:ptCount val="11"/>
                <c:pt idx="0">
                  <c:v>3296.4743</c:v>
                </c:pt>
                <c:pt idx="1">
                  <c:v>507.8003999999997</c:v>
                </c:pt>
                <c:pt idx="2">
                  <c:v>74.8845</c:v>
                </c:pt>
                <c:pt idx="3">
                  <c:v>655.8820999999997</c:v>
                </c:pt>
                <c:pt idx="4">
                  <c:v>436.3149000000001</c:v>
                </c:pt>
                <c:pt idx="5">
                  <c:v>623.3095999999998</c:v>
                </c:pt>
                <c:pt idx="6">
                  <c:v>79.93600000000003</c:v>
                </c:pt>
                <c:pt idx="7">
                  <c:v>473.7522999999998</c:v>
                </c:pt>
                <c:pt idx="8">
                  <c:v>270.3160999999998</c:v>
                </c:pt>
                <c:pt idx="9">
                  <c:v>106.3818</c:v>
                </c:pt>
                <c:pt idx="10">
                  <c:v>189.7475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Out-of-pocket spending</c:v>
                </c:pt>
              </c:strCache>
            </c:strRef>
          </c:tx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8"/>
              <c:layout>
                <c:manualLayout>
                  <c:x val="-0.000577829987938819"/>
                  <c:y val="-0.0029581524659937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_);[Red]\(#,##0\)" sourceLinked="0"/>
            <c:spPr>
              <a:noFill/>
              <a:ln w="31827">
                <a:noFill/>
              </a:ln>
            </c:spPr>
            <c:txPr>
              <a:bodyPr/>
              <a:lstStyle/>
              <a:p>
                <a:pPr>
                  <a:defRPr sz="1253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(Sheet1!$A$2,Sheet1!$A$4:$A$13)</c:f>
              <c:strCache>
                <c:ptCount val="11"/>
                <c:pt idx="0">
                  <c:v>US</c:v>
                </c:pt>
                <c:pt idx="1">
                  <c:v>SWIZ</c:v>
                </c:pt>
                <c:pt idx="2">
                  <c:v>DEN</c:v>
                </c:pt>
                <c:pt idx="3">
                  <c:v>CAN</c:v>
                </c:pt>
                <c:pt idx="4">
                  <c:v>GER</c:v>
                </c:pt>
                <c:pt idx="5">
                  <c:v>FR</c:v>
                </c:pt>
                <c:pt idx="6">
                  <c:v>SWE</c:v>
                </c:pt>
                <c:pt idx="7">
                  <c:v>AUS*</c:v>
                </c:pt>
                <c:pt idx="8">
                  <c:v>UK</c:v>
                </c:pt>
                <c:pt idx="9">
                  <c:v>JPN*</c:v>
                </c:pt>
                <c:pt idx="10">
                  <c:v>NZ</c:v>
                </c:pt>
              </c:strCache>
            </c:strRef>
          </c:cat>
          <c:val>
            <c:numRef>
              <c:f>(Sheet1!$D$2,Sheet1!$D$4:$D$13)</c:f>
              <c:numCache>
                <c:formatCode>General</c:formatCode>
                <c:ptCount val="11"/>
                <c:pt idx="0">
                  <c:v>969.7263</c:v>
                </c:pt>
                <c:pt idx="1">
                  <c:v>1325.2072</c:v>
                </c:pt>
                <c:pt idx="2">
                  <c:v>588.9605999999998</c:v>
                </c:pt>
                <c:pt idx="3">
                  <c:v>630.7874</c:v>
                </c:pt>
                <c:pt idx="4">
                  <c:v>571.0767</c:v>
                </c:pt>
                <c:pt idx="5">
                  <c:v>289.7518999999999</c:v>
                </c:pt>
                <c:pt idx="6">
                  <c:v>632.2264</c:v>
                </c:pt>
                <c:pt idx="7">
                  <c:v>681.8530999999998</c:v>
                </c:pt>
                <c:pt idx="8">
                  <c:v>305.6829</c:v>
                </c:pt>
                <c:pt idx="9">
                  <c:v>485.014</c:v>
                </c:pt>
                <c:pt idx="10">
                  <c:v>317.3369999999998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-2022920568"/>
        <c:axId val="-2113231080"/>
      </c:barChart>
      <c:catAx>
        <c:axId val="-2022920568"/>
        <c:scaling>
          <c:orientation val="minMax"/>
        </c:scaling>
        <c:delete val="0"/>
        <c:axPos val="b"/>
        <c:numFmt formatCode="\$#,##0" sourceLinked="0"/>
        <c:majorTickMark val="out"/>
        <c:minorTickMark val="none"/>
        <c:tickLblPos val="nextTo"/>
        <c:spPr>
          <a:ln w="95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13231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13231080"/>
        <c:scaling>
          <c:orientation val="minMax"/>
          <c:max val="900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9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53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22920568"/>
        <c:crosses val="autoZero"/>
        <c:crossBetween val="between"/>
        <c:majorUnit val="1000.0"/>
        <c:minorUnit val="1000.0"/>
      </c:valAx>
      <c:spPr>
        <a:noFill/>
        <a:ln w="31827">
          <a:noFill/>
        </a:ln>
      </c:spPr>
    </c:plotArea>
    <c:legend>
      <c:legendPos val="r"/>
      <c:layout>
        <c:manualLayout>
          <c:xMode val="edge"/>
          <c:yMode val="edge"/>
          <c:x val="0.615068493150685"/>
          <c:y val="0.10377358490566"/>
          <c:w val="0.269978869005011"/>
          <c:h val="0.185816046878609"/>
        </c:manualLayout>
      </c:layout>
      <c:overlay val="0"/>
      <c:spPr>
        <a:noFill/>
        <a:ln w="31827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47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249376558603491"/>
          <c:y val="0.0254759460103565"/>
          <c:w val="0.975062344139651"/>
          <c:h val="0.89907500337418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-0.0160857908847185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268096514745308"/>
                  <c:y val="-0.00830737369902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7429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Arial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Sheet1!$A$1:$A$6</c:f>
              <c:strCache>
                <c:ptCount val="6"/>
                <c:pt idx="0">
                  <c:v>US</c:v>
                </c:pt>
                <c:pt idx="1">
                  <c:v>UK</c:v>
                </c:pt>
                <c:pt idx="2">
                  <c:v>CAN</c:v>
                </c:pt>
                <c:pt idx="3">
                  <c:v>GER</c:v>
                </c:pt>
                <c:pt idx="4">
                  <c:v>AUS</c:v>
                </c:pt>
                <c:pt idx="5">
                  <c:v>FR</c:v>
                </c:pt>
              </c:strCache>
            </c:strRef>
          </c:cat>
          <c:val>
            <c:numRef>
              <c:f>Sheet1!$B$1:$B$6</c:f>
              <c:numCache>
                <c:formatCode>"$"#,##0</c:formatCode>
                <c:ptCount val="6"/>
                <c:pt idx="0">
                  <c:v>442450.0</c:v>
                </c:pt>
                <c:pt idx="1">
                  <c:v>324138.0</c:v>
                </c:pt>
                <c:pt idx="2">
                  <c:v>208634.0</c:v>
                </c:pt>
                <c:pt idx="3">
                  <c:v>202771.0</c:v>
                </c:pt>
                <c:pt idx="4">
                  <c:v>187609.0</c:v>
                </c:pt>
                <c:pt idx="5">
                  <c:v>154380.0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44300584"/>
        <c:axId val="-1991941464"/>
      </c:barChart>
      <c:catAx>
        <c:axId val="-2144300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991941464"/>
        <c:crossesAt val="0.0"/>
        <c:auto val="1"/>
        <c:lblAlgn val="ctr"/>
        <c:lblOffset val="100"/>
        <c:tickLblSkip val="1"/>
        <c:tickMarkSkip val="1"/>
        <c:noMultiLvlLbl val="0"/>
      </c:catAx>
      <c:valAx>
        <c:axId val="-1991941464"/>
        <c:scaling>
          <c:orientation val="minMax"/>
          <c:max val="500000.0"/>
          <c:min val="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 b="1">
                <a:latin typeface="+mn-lt"/>
              </a:defRPr>
            </a:pPr>
            <a:endParaRPr lang="en-US"/>
          </a:p>
        </c:txPr>
        <c:crossAx val="-2144300584"/>
        <c:crosses val="autoZero"/>
        <c:crossBetween val="between"/>
        <c:majorUnit val="50000.0"/>
      </c:valAx>
      <c:spPr>
        <a:noFill/>
        <a:ln w="274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56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49056603773585"/>
          <c:y val="0.0668103448275862"/>
          <c:w val="0.91644204851752"/>
          <c:h val="0.78970421443433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10"/>
              <c:numFmt formatCode="#,##0" sourceLinked="0"/>
              <c:spPr>
                <a:noFill/>
                <a:ln w="30275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Times New Roman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30275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Arial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US</c:v>
                </c:pt>
                <c:pt idx="1">
                  <c:v>CAN</c:v>
                </c:pt>
                <c:pt idx="2">
                  <c:v>GER</c:v>
                </c:pt>
                <c:pt idx="3">
                  <c:v>FR</c:v>
                </c:pt>
                <c:pt idx="4">
                  <c:v>JPN*</c:v>
                </c:pt>
                <c:pt idx="5">
                  <c:v>AUS*</c:v>
                </c:pt>
                <c:pt idx="6">
                  <c:v>SWIZ</c:v>
                </c:pt>
                <c:pt idx="7">
                  <c:v>OECD Median</c:v>
                </c:pt>
                <c:pt idx="8">
                  <c:v>NETH</c:v>
                </c:pt>
                <c:pt idx="9">
                  <c:v>SWE</c:v>
                </c:pt>
                <c:pt idx="10">
                  <c:v>NOR</c:v>
                </c:pt>
                <c:pt idx="11">
                  <c:v>UK**</c:v>
                </c:pt>
                <c:pt idx="12">
                  <c:v>DEN</c:v>
                </c:pt>
                <c:pt idx="13">
                  <c:v>NZ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983.0843</c:v>
                </c:pt>
                <c:pt idx="1">
                  <c:v>740.7236</c:v>
                </c:pt>
                <c:pt idx="2">
                  <c:v>640.0281</c:v>
                </c:pt>
                <c:pt idx="3">
                  <c:v>634.4522999999997</c:v>
                </c:pt>
                <c:pt idx="4">
                  <c:v>630.2421999999998</c:v>
                </c:pt>
                <c:pt idx="5">
                  <c:v>540.9471999999995</c:v>
                </c:pt>
                <c:pt idx="6">
                  <c:v>510.3786</c:v>
                </c:pt>
                <c:pt idx="7">
                  <c:v>508.1311999999998</c:v>
                </c:pt>
                <c:pt idx="8">
                  <c:v>481.1993</c:v>
                </c:pt>
                <c:pt idx="9">
                  <c:v>474.3616999999999</c:v>
                </c:pt>
                <c:pt idx="10">
                  <c:v>394.9123</c:v>
                </c:pt>
                <c:pt idx="11">
                  <c:v>369.3921</c:v>
                </c:pt>
                <c:pt idx="12">
                  <c:v>330.9384999999998</c:v>
                </c:pt>
                <c:pt idx="13">
                  <c:v>285.4191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07039176"/>
        <c:axId val="-2023160840"/>
      </c:barChart>
      <c:catAx>
        <c:axId val="-2107039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23160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23160840"/>
        <c:scaling>
          <c:orientation val="minMax"/>
          <c:max val="100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7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07039176"/>
        <c:crosses val="autoZero"/>
        <c:crossBetween val="between"/>
        <c:majorUnit val="100.0"/>
        <c:minorUnit val="1.8"/>
      </c:valAx>
      <c:spPr>
        <a:noFill/>
        <a:ln w="302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6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69620253164557"/>
          <c:y val="0.0709939148073023"/>
          <c:w val="0.945569620253165"/>
          <c:h val="0.8154158215010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numFmt formatCode="#,##0" sourceLinked="0"/>
            <c:spPr>
              <a:noFill/>
              <a:ln w="2902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Sheet1!$A$1:$A$14</c:f>
              <c:strCache>
                <c:ptCount val="14"/>
                <c:pt idx="0">
                  <c:v>GER</c:v>
                </c:pt>
                <c:pt idx="1">
                  <c:v>NOR</c:v>
                </c:pt>
                <c:pt idx="2">
                  <c:v>DEN</c:v>
                </c:pt>
                <c:pt idx="3">
                  <c:v>SWIZ</c:v>
                </c:pt>
                <c:pt idx="4">
                  <c:v>FR</c:v>
                </c:pt>
                <c:pt idx="5">
                  <c:v>SWE</c:v>
                </c:pt>
                <c:pt idx="6">
                  <c:v>AUS*</c:v>
                </c:pt>
                <c:pt idx="7">
                  <c:v>OECD Median</c:v>
                </c:pt>
                <c:pt idx="8">
                  <c:v>NZ</c:v>
                </c:pt>
                <c:pt idx="9">
                  <c:v>UK</c:v>
                </c:pt>
                <c:pt idx="10">
                  <c:v>US*</c:v>
                </c:pt>
                <c:pt idx="11">
                  <c:v>NETH*</c:v>
                </c:pt>
                <c:pt idx="12">
                  <c:v>JPN**</c:v>
                </c:pt>
                <c:pt idx="13">
                  <c:v>CAN*</c:v>
                </c:pt>
              </c:strCache>
            </c:strRef>
          </c:cat>
          <c:val>
            <c:numRef>
              <c:f>Sheet1!$B$1:$B$14</c:f>
              <c:numCache>
                <c:formatCode>General</c:formatCode>
                <c:ptCount val="14"/>
                <c:pt idx="0">
                  <c:v>239.842</c:v>
                </c:pt>
                <c:pt idx="1">
                  <c:v>175.256</c:v>
                </c:pt>
                <c:pt idx="2">
                  <c:v>171.537</c:v>
                </c:pt>
                <c:pt idx="3">
                  <c:v>168.87</c:v>
                </c:pt>
                <c:pt idx="4">
                  <c:v>168.591</c:v>
                </c:pt>
                <c:pt idx="5">
                  <c:v>163.055</c:v>
                </c:pt>
                <c:pt idx="6">
                  <c:v>155.491</c:v>
                </c:pt>
                <c:pt idx="7">
                  <c:v>155.491</c:v>
                </c:pt>
                <c:pt idx="8">
                  <c:v>146.958</c:v>
                </c:pt>
                <c:pt idx="9">
                  <c:v>135.959</c:v>
                </c:pt>
                <c:pt idx="10">
                  <c:v>131.001</c:v>
                </c:pt>
                <c:pt idx="11">
                  <c:v>115.838</c:v>
                </c:pt>
                <c:pt idx="12">
                  <c:v>107.089</c:v>
                </c:pt>
                <c:pt idx="13">
                  <c:v>82.604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23495448"/>
        <c:axId val="-2096234408"/>
      </c:barChart>
      <c:catAx>
        <c:axId val="-202349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6234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96234408"/>
        <c:scaling>
          <c:orientation val="minMax"/>
          <c:max val="30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6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23495448"/>
        <c:crosses val="autoZero"/>
        <c:crossBetween val="between"/>
        <c:majorUnit val="50.0"/>
        <c:minorUnit val="5.0"/>
      </c:valAx>
      <c:spPr>
        <a:noFill/>
        <a:ln w="2902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71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8921568627451"/>
          <c:y val="0.0326530612244898"/>
          <c:w val="0.958333333333333"/>
          <c:h val="0.8408163265306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numFmt formatCode="#,##0.0" sourceLinked="0"/>
            <c:spPr>
              <a:noFill/>
              <a:ln w="28126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Sheet1!$A$1:$A$13</c:f>
              <c:strCache>
                <c:ptCount val="13"/>
                <c:pt idx="0">
                  <c:v>GER</c:v>
                </c:pt>
                <c:pt idx="1">
                  <c:v>NZ</c:v>
                </c:pt>
                <c:pt idx="2">
                  <c:v>SWIZ</c:v>
                </c:pt>
                <c:pt idx="3">
                  <c:v>UK</c:v>
                </c:pt>
                <c:pt idx="4">
                  <c:v>OECD Median</c:v>
                </c:pt>
                <c:pt idx="5">
                  <c:v>NETH*</c:v>
                </c:pt>
                <c:pt idx="6">
                  <c:v>FR</c:v>
                </c:pt>
                <c:pt idx="7">
                  <c:v>CAN*</c:v>
                </c:pt>
                <c:pt idx="8">
                  <c:v>AUS*</c:v>
                </c:pt>
                <c:pt idx="9">
                  <c:v>US*</c:v>
                </c:pt>
                <c:pt idx="10">
                  <c:v>SWE</c:v>
                </c:pt>
                <c:pt idx="11">
                  <c:v>NOR</c:v>
                </c:pt>
                <c:pt idx="12">
                  <c:v>DEN</c:v>
                </c:pt>
              </c:strCache>
            </c:strRef>
          </c:cat>
          <c:val>
            <c:numRef>
              <c:f>Sheet1!$B$1:$B$13</c:f>
              <c:numCache>
                <c:formatCode>General</c:formatCode>
                <c:ptCount val="13"/>
                <c:pt idx="0">
                  <c:v>10.6</c:v>
                </c:pt>
                <c:pt idx="1">
                  <c:v>8.200000000000001</c:v>
                </c:pt>
                <c:pt idx="2">
                  <c:v>7.9</c:v>
                </c:pt>
                <c:pt idx="3">
                  <c:v>7.8</c:v>
                </c:pt>
                <c:pt idx="4">
                  <c:v>7.0</c:v>
                </c:pt>
                <c:pt idx="5">
                  <c:v>6.5</c:v>
                </c:pt>
                <c:pt idx="6">
                  <c:v>6.2</c:v>
                </c:pt>
                <c:pt idx="7">
                  <c:v>6.0</c:v>
                </c:pt>
                <c:pt idx="8">
                  <c:v>5.6</c:v>
                </c:pt>
                <c:pt idx="9">
                  <c:v>5.0</c:v>
                </c:pt>
                <c:pt idx="10">
                  <c:v>4.7</c:v>
                </c:pt>
                <c:pt idx="11">
                  <c:v>4.0</c:v>
                </c:pt>
                <c:pt idx="12">
                  <c:v>3.9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92389512"/>
        <c:axId val="-1994575336"/>
      </c:barChart>
      <c:catAx>
        <c:axId val="-2092389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994575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4575336"/>
        <c:scaling>
          <c:orientation val="minMax"/>
          <c:max val="12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5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2389512"/>
        <c:crosses val="autoZero"/>
        <c:crossBetween val="between"/>
      </c:valAx>
      <c:spPr>
        <a:noFill/>
        <a:ln w="281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4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8689138576779"/>
          <c:y val="0.0294117647058823"/>
          <c:w val="0.952559300873907"/>
          <c:h val="0.839215686274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8"/>
            <c:invertIfNegative val="0"/>
            <c:bubble3D val="0"/>
          </c:dPt>
          <c:dLbls>
            <c:dLbl>
              <c:idx val="0"/>
              <c:layout>
                <c:manualLayout>
                  <c:x val="-0.00234108743935668"/>
                  <c:y val="-0.00031662415437506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0179080465809485"/>
                  <c:y val="-0.0005256737274037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0239586831995757"/>
                  <c:y val="0.01001441721193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250507665612321"/>
                  <c:y val="-0.00018594506672581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337014333623574"/>
                  <c:y val="0.004796495508483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0251756434073336"/>
                  <c:y val="0.0033118923514843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0265587133820738"/>
                  <c:y val="-0.0060777790100181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0155554139237437"/>
                  <c:y val="0.0081111604007245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00119834648918761"/>
                  <c:y val="0.00370392961443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00208956662197411"/>
                  <c:y val="0.0035211267605633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000483956682813981"/>
                  <c:y val="-0.0083989501312335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8245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Sheet1!$A$1:$A$13</c:f>
              <c:strCache>
                <c:ptCount val="13"/>
                <c:pt idx="0">
                  <c:v>GER</c:v>
                </c:pt>
                <c:pt idx="1">
                  <c:v>US*</c:v>
                </c:pt>
                <c:pt idx="2">
                  <c:v>DEN</c:v>
                </c:pt>
                <c:pt idx="3">
                  <c:v>NOR*</c:v>
                </c:pt>
                <c:pt idx="4">
                  <c:v>CAN*</c:v>
                </c:pt>
                <c:pt idx="5">
                  <c:v>NETH*</c:v>
                </c:pt>
                <c:pt idx="6">
                  <c:v>AUS*</c:v>
                </c:pt>
                <c:pt idx="7">
                  <c:v>OECD Median</c:v>
                </c:pt>
                <c:pt idx="8">
                  <c:v>SWE</c:v>
                </c:pt>
                <c:pt idx="9">
                  <c:v>NZ</c:v>
                </c:pt>
                <c:pt idx="10">
                  <c:v>UK</c:v>
                </c:pt>
                <c:pt idx="11">
                  <c:v>SWIZ</c:v>
                </c:pt>
                <c:pt idx="12">
                  <c:v>FR</c:v>
                </c:pt>
              </c:strCache>
            </c:strRef>
          </c:cat>
          <c:val>
            <c:numRef>
              <c:f>Sheet1!$B$1:$B$13</c:f>
              <c:numCache>
                <c:formatCode>General</c:formatCode>
                <c:ptCount val="13"/>
                <c:pt idx="0">
                  <c:v>115.5</c:v>
                </c:pt>
                <c:pt idx="1">
                  <c:v>79.0</c:v>
                </c:pt>
                <c:pt idx="2">
                  <c:v>74.0</c:v>
                </c:pt>
                <c:pt idx="3">
                  <c:v>61.6</c:v>
                </c:pt>
                <c:pt idx="4">
                  <c:v>60.5</c:v>
                </c:pt>
                <c:pt idx="5">
                  <c:v>57.6</c:v>
                </c:pt>
                <c:pt idx="6">
                  <c:v>56.3</c:v>
                </c:pt>
                <c:pt idx="7">
                  <c:v>43.4</c:v>
                </c:pt>
                <c:pt idx="8">
                  <c:v>42.5</c:v>
                </c:pt>
                <c:pt idx="9">
                  <c:v>41.6</c:v>
                </c:pt>
                <c:pt idx="10">
                  <c:v>37.2</c:v>
                </c:pt>
                <c:pt idx="11">
                  <c:v>29.8</c:v>
                </c:pt>
                <c:pt idx="12">
                  <c:v>28.3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07387704"/>
        <c:axId val="-2010549576"/>
      </c:barChart>
      <c:catAx>
        <c:axId val="-2107387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10549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1054957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5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07387704"/>
        <c:crosses val="autoZero"/>
        <c:crossBetween val="between"/>
        <c:majorUnit val="25.0"/>
      </c:valAx>
      <c:spPr>
        <a:noFill/>
        <a:ln w="2824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57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01416765053129"/>
          <c:y val="0.034"/>
          <c:w val="0.961038961038961"/>
          <c:h val="0.8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13463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7ABAFF"/>
              </a:solidFill>
              <a:ln w="1346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11"/>
              <c:numFmt formatCode="#,##0.0" sourceLinked="0"/>
              <c:spPr>
                <a:noFill/>
                <a:ln w="26926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+mn-lt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6926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Sheet1!$A$1:$A$13</c:f>
              <c:strCache>
                <c:ptCount val="13"/>
                <c:pt idx="0">
                  <c:v>JPN*</c:v>
                </c:pt>
                <c:pt idx="1">
                  <c:v>GER</c:v>
                </c:pt>
                <c:pt idx="2">
                  <c:v>FR</c:v>
                </c:pt>
                <c:pt idx="3">
                  <c:v>NETH</c:v>
                </c:pt>
                <c:pt idx="4">
                  <c:v>AUS</c:v>
                </c:pt>
                <c:pt idx="5">
                  <c:v>OECD Median</c:v>
                </c:pt>
                <c:pt idx="6">
                  <c:v>CAN*</c:v>
                </c:pt>
                <c:pt idx="7">
                  <c:v>NOR*</c:v>
                </c:pt>
                <c:pt idx="8">
                  <c:v>UK*</c:v>
                </c:pt>
                <c:pt idx="9">
                  <c:v>DEN</c:v>
                </c:pt>
                <c:pt idx="10">
                  <c:v>US**</c:v>
                </c:pt>
                <c:pt idx="11">
                  <c:v>NZ</c:v>
                </c:pt>
                <c:pt idx="12">
                  <c:v>SWE</c:v>
                </c:pt>
              </c:strCache>
            </c:strRef>
          </c:cat>
          <c:val>
            <c:numRef>
              <c:f>Sheet1!$B$1:$B$13</c:f>
              <c:numCache>
                <c:formatCode>General</c:formatCode>
                <c:ptCount val="13"/>
                <c:pt idx="0">
                  <c:v>13.1</c:v>
                </c:pt>
                <c:pt idx="1">
                  <c:v>8.9</c:v>
                </c:pt>
                <c:pt idx="2">
                  <c:v>6.7</c:v>
                </c:pt>
                <c:pt idx="3">
                  <c:v>6.6</c:v>
                </c:pt>
                <c:pt idx="4">
                  <c:v>6.5</c:v>
                </c:pt>
                <c:pt idx="5">
                  <c:v>6.3</c:v>
                </c:pt>
                <c:pt idx="6">
                  <c:v>5.5</c:v>
                </c:pt>
                <c:pt idx="7">
                  <c:v>5.2</c:v>
                </c:pt>
                <c:pt idx="8">
                  <c:v>5.0</c:v>
                </c:pt>
                <c:pt idx="9">
                  <c:v>4.6</c:v>
                </c:pt>
                <c:pt idx="10">
                  <c:v>3.9</c:v>
                </c:pt>
                <c:pt idx="11">
                  <c:v>2.9</c:v>
                </c:pt>
                <c:pt idx="12">
                  <c:v>2.9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97147704"/>
        <c:axId val="-2092048200"/>
      </c:barChart>
      <c:catAx>
        <c:axId val="-2097147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2048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92048200"/>
        <c:scaling>
          <c:orientation val="minMax"/>
          <c:max val="14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3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8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7147704"/>
        <c:crosses val="autoZero"/>
        <c:crossBetween val="between"/>
        <c:majorUnit val="2.0"/>
      </c:valAx>
      <c:spPr>
        <a:noFill/>
        <a:ln w="269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78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39578454332553"/>
          <c:y val="0.0604838709677419"/>
          <c:w val="0.967213114754098"/>
          <c:h val="0.824637835449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13364">
              <a:solidFill>
                <a:schemeClr val="tx1"/>
              </a:solidFill>
              <a:prstDash val="solid"/>
            </a:ln>
          </c:spPr>
          <c:invertIfNegative val="0"/>
          <c:dPt>
            <c:idx val="6"/>
            <c:invertIfNegative val="0"/>
            <c:bubble3D val="0"/>
            <c:spPr>
              <a:solidFill>
                <a:srgbClr val="7ABAFF"/>
              </a:solidFill>
              <a:ln w="1336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9"/>
              <c:numFmt formatCode="#,##0.0" sourceLinked="0"/>
              <c:spPr>
                <a:noFill/>
                <a:ln w="26728">
                  <a:noFill/>
                </a:ln>
              </c:spPr>
              <c:txPr>
                <a:bodyPr/>
                <a:lstStyle/>
                <a:p>
                  <a:pPr>
                    <a:defRPr sz="126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#,##0.0" sourceLinked="0"/>
              <c:spPr>
                <a:noFill/>
                <a:ln w="26728">
                  <a:noFill/>
                </a:ln>
              </c:spPr>
              <c:txPr>
                <a:bodyPr/>
                <a:lstStyle/>
                <a:p>
                  <a:pPr>
                    <a:defRPr sz="126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numFmt formatCode="#,##0.0" sourceLinked="0"/>
              <c:spPr>
                <a:noFill/>
                <a:ln w="26728">
                  <a:noFill/>
                </a:ln>
              </c:spPr>
              <c:txPr>
                <a:bodyPr/>
                <a:lstStyle/>
                <a:p>
                  <a:pPr>
                    <a:defRPr sz="126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numFmt formatCode="#,##0.0" sourceLinked="0"/>
              <c:spPr>
                <a:noFill/>
                <a:ln w="26728">
                  <a:noFill/>
                </a:ln>
              </c:spPr>
              <c:txPr>
                <a:bodyPr/>
                <a:lstStyle/>
                <a:p>
                  <a:pPr>
                    <a:defRPr sz="126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6728">
                <a:noFill/>
              </a:ln>
            </c:spPr>
            <c:txPr>
              <a:bodyPr/>
              <a:lstStyle/>
              <a:p>
                <a:pPr>
                  <a:defRPr sz="147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Sheet1!$A$1:$A$11</c:f>
              <c:strCache>
                <c:ptCount val="11"/>
                <c:pt idx="0">
                  <c:v>NOR</c:v>
                </c:pt>
                <c:pt idx="1">
                  <c:v>SWIZ</c:v>
                </c:pt>
                <c:pt idx="2">
                  <c:v>SWE*</c:v>
                </c:pt>
                <c:pt idx="3">
                  <c:v>GER</c:v>
                </c:pt>
                <c:pt idx="4">
                  <c:v>DEN*</c:v>
                </c:pt>
                <c:pt idx="5">
                  <c:v>AUS*</c:v>
                </c:pt>
                <c:pt idx="6">
                  <c:v>OECD Median</c:v>
                </c:pt>
                <c:pt idx="7">
                  <c:v>UK</c:v>
                </c:pt>
                <c:pt idx="8">
                  <c:v>NZ</c:v>
                </c:pt>
                <c:pt idx="9">
                  <c:v>US</c:v>
                </c:pt>
                <c:pt idx="10">
                  <c:v>JPN</c:v>
                </c:pt>
              </c:strCache>
            </c:strRef>
          </c:cat>
          <c:val>
            <c:numRef>
              <c:f>Sheet1!$B$1:$B$11</c:f>
              <c:numCache>
                <c:formatCode>General</c:formatCode>
                <c:ptCount val="11"/>
                <c:pt idx="0">
                  <c:v>4.07</c:v>
                </c:pt>
                <c:pt idx="1">
                  <c:v>3.81</c:v>
                </c:pt>
                <c:pt idx="2">
                  <c:v>3.8</c:v>
                </c:pt>
                <c:pt idx="3">
                  <c:v>3.73</c:v>
                </c:pt>
                <c:pt idx="4">
                  <c:v>3.48</c:v>
                </c:pt>
                <c:pt idx="5">
                  <c:v>3.08</c:v>
                </c:pt>
                <c:pt idx="6">
                  <c:v>3.08</c:v>
                </c:pt>
                <c:pt idx="7">
                  <c:v>2.71</c:v>
                </c:pt>
                <c:pt idx="8">
                  <c:v>2.61</c:v>
                </c:pt>
                <c:pt idx="9">
                  <c:v>2.44</c:v>
                </c:pt>
                <c:pt idx="10">
                  <c:v>2.23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50374120"/>
        <c:axId val="-2049994312"/>
      </c:barChart>
      <c:catAx>
        <c:axId val="-2050374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49994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49994312"/>
        <c:scaling>
          <c:orientation val="minMax"/>
          <c:max val="5.0"/>
          <c:min val="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3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50374120"/>
        <c:crosses val="autoZero"/>
        <c:crossBetween val="between"/>
        <c:majorUnit val="1.0"/>
      </c:valAx>
      <c:spPr>
        <a:noFill/>
        <a:ln w="2672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68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334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FE1142E-B0A4-4ED1-A7C8-F783CB138D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74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6813F28-7A98-4DB4-A12B-8E8C47AFFB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30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CE4D6-D13C-4F19-8042-F68F918FB143}" type="slidenum">
              <a:rPr lang="en-US"/>
              <a:pPr/>
              <a:t>1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277C1-4652-469B-BAB0-FD4662F642A6}" type="slidenum">
              <a:rPr lang="en-US"/>
              <a:pPr/>
              <a:t>13</a:t>
            </a:fld>
            <a:endParaRPr lang="en-US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8200" cy="3486150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277C1-4652-469B-BAB0-FD4662F642A6}" type="slidenum">
              <a:rPr lang="en-US"/>
              <a:pPr/>
              <a:t>14</a:t>
            </a:fld>
            <a:endParaRPr lang="en-US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8200" cy="3486150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277C1-4652-469B-BAB0-FD4662F642A6}" type="slidenum">
              <a:rPr lang="en-US"/>
              <a:pPr/>
              <a:t>15</a:t>
            </a:fld>
            <a:endParaRPr lang="en-US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8200" cy="3486150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277C1-4652-469B-BAB0-FD4662F642A6}" type="slidenum">
              <a:rPr lang="en-US"/>
              <a:pPr/>
              <a:t>16</a:t>
            </a:fld>
            <a:endParaRPr lang="en-US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8200" cy="3486150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3993F-A133-45F4-B680-1131837B052F}" type="slidenum">
              <a:rPr lang="en-US"/>
              <a:pPr/>
              <a:t>18</a:t>
            </a:fld>
            <a:endParaRPr lang="en-US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9613"/>
            <a:ext cx="4648200" cy="3486150"/>
          </a:xfrm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5911" y="4422247"/>
            <a:ext cx="5598583" cy="416401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3993F-A133-45F4-B680-1131837B052F}" type="slidenum">
              <a:rPr lang="en-US"/>
              <a:pPr/>
              <a:t>19</a:t>
            </a:fld>
            <a:endParaRPr lang="en-US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9613"/>
            <a:ext cx="4648200" cy="3486150"/>
          </a:xfrm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5911" y="4422247"/>
            <a:ext cx="5598583" cy="416401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D64B7-9EB3-4D2B-8674-BDAA4FA5A4A0}" type="slidenum">
              <a:rPr lang="en-US"/>
              <a:pPr/>
              <a:t>20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E2A05-8583-45A4-9DEA-C885CF63D203}" type="slidenum">
              <a:rPr lang="en-US"/>
              <a:pPr/>
              <a:t>21</a:t>
            </a:fld>
            <a:endParaRPr lang="en-US"/>
          </a:p>
        </p:txBody>
      </p:sp>
      <p:sp>
        <p:nvSpPr>
          <p:cNvPr id="84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6438"/>
            <a:ext cx="4627562" cy="3470275"/>
          </a:xfrm>
          <a:ln/>
        </p:spPr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98" y="4415790"/>
            <a:ext cx="5144206" cy="418176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8200" cy="3486150"/>
          </a:xfrm>
          <a:ln/>
        </p:spPr>
      </p:sp>
      <p:sp>
        <p:nvSpPr>
          <p:cNvPr id="169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94DC43E-3AA4-400E-B6CD-F9BAC5AC1946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8200" cy="3486150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600" dirty="0">
                <a:ea typeface="ＭＳ Ｐゴシック" charset="-128"/>
              </a:rPr>
              <a:t>However, when it comes to in-hospital mortality after acute myocardial infarctions, or heart attacks, U.S. performance was middling.  Our mortality rates were better than in five countries but worse than in five others.</a:t>
            </a: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600" dirty="0">
                <a:ea typeface="ＭＳ Ｐゴシック" charset="-128"/>
              </a:rPr>
              <a:t>However, when it comes to in-hospital mortality after acute myocardial infarctions, or heart attacks, U.S. performance was middling.  Our mortality rates were better than in five countries but worse than in five others.</a:t>
            </a: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600" dirty="0">
                <a:ea typeface="ＭＳ Ｐゴシック" charset="-128"/>
              </a:rPr>
              <a:t>However, when it comes to in-hospital mortality after acute myocardial infarctions, or heart attacks, U.S. performance was middling.  Our mortality rates were better than in five countries but worse than in five others.</a:t>
            </a: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600" dirty="0">
                <a:ea typeface="ＭＳ Ｐゴシック" charset="-128"/>
              </a:rPr>
              <a:t>This certainly seems to be true for pharmaceuticals.  This chart shows findings from an analysis of IMS Health data by Jerry Anderson at John Hopkins University.</a:t>
            </a:r>
          </a:p>
          <a:p>
            <a:endParaRPr lang="en-US" sz="1600" dirty="0">
              <a:ea typeface="ＭＳ Ｐゴシック" charset="-128"/>
            </a:endParaRPr>
          </a:p>
          <a:p>
            <a:r>
              <a:rPr lang="en-US" sz="1600" dirty="0">
                <a:ea typeface="ＭＳ Ｐゴシック" charset="-128"/>
              </a:rPr>
              <a:t>It shows that prescription drugs are more expensive in the U.S. than in other countries – even though drugs are pretty much the same in whichever country they’re taken: we’re just paying more for them.</a:t>
            </a: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8200" cy="3486150"/>
          </a:xfrm>
          <a:ln/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600" dirty="0">
                <a:ea typeface="ＭＳ Ｐゴシック" charset="-128"/>
              </a:rPr>
              <a:t>We also may seem to pay more for diagnostic imaging than in other countries.</a:t>
            </a:r>
          </a:p>
          <a:p>
            <a:endParaRPr lang="en-US" sz="1600" dirty="0">
              <a:ea typeface="ＭＳ Ｐゴシック" charset="-128"/>
            </a:endParaRPr>
          </a:p>
          <a:p>
            <a:r>
              <a:rPr lang="en-US" sz="1600" dirty="0">
                <a:ea typeface="ＭＳ Ｐゴシック" charset="-128"/>
              </a:rPr>
              <a:t>This data is from an annual analysis of health care prices put out by the International Federation of Health Plans.</a:t>
            </a:r>
          </a:p>
          <a:p>
            <a:endParaRPr lang="en-US" sz="1600" dirty="0">
              <a:ea typeface="ＭＳ Ｐゴシック" charset="-128"/>
            </a:endParaRPr>
          </a:p>
          <a:p>
            <a:r>
              <a:rPr lang="en-US" sz="1600" dirty="0">
                <a:ea typeface="ＭＳ Ｐゴシック" charset="-128"/>
              </a:rPr>
              <a:t>It shows the average price for MRI and CT scans charged to U.S. commercial payers is higher than in Switzerland, Germany, and France.</a:t>
            </a:r>
          </a:p>
          <a:p>
            <a:endParaRPr lang="en-US" sz="1600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84B28-8E80-4930-BB6C-26621AF74FB0}" type="slidenum">
              <a:rPr lang="en-US"/>
              <a:pPr/>
              <a:t>33</a:t>
            </a:fld>
            <a:endParaRPr lang="en-US"/>
          </a:p>
        </p:txBody>
      </p:sp>
      <p:sp>
        <p:nvSpPr>
          <p:cNvPr id="89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8200" cy="3486150"/>
          </a:xfrm>
          <a:ln/>
        </p:spPr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84B28-8E80-4930-BB6C-26621AF74FB0}" type="slidenum">
              <a:rPr lang="en-US"/>
              <a:pPr/>
              <a:t>34</a:t>
            </a:fld>
            <a:endParaRPr lang="en-US"/>
          </a:p>
        </p:txBody>
      </p:sp>
      <p:sp>
        <p:nvSpPr>
          <p:cNvPr id="89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8200" cy="3486150"/>
          </a:xfrm>
          <a:ln/>
        </p:spPr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94DC43E-3AA4-400E-B6CD-F9BAC5AC1946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8200" cy="3486150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14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19895D73-D11E-4D5D-A83A-98A993C1B792}" type="slidenum">
              <a:rPr 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6719A-9F0F-42D7-8D43-2CDBB1771D1C}" type="slidenum">
              <a:rPr lang="en-US"/>
              <a:pPr/>
              <a:t>6</a:t>
            </a:fld>
            <a:endParaRPr 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213040-F6DB-4E44-A57C-C2CC0D5FCD84}" type="slidenum">
              <a:rPr lang="en-US"/>
              <a:pPr/>
              <a:t>10</a:t>
            </a:fld>
            <a:endParaRPr lang="en-US"/>
          </a:p>
        </p:txBody>
      </p:sp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8200" cy="3486150"/>
          </a:xfrm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3167" tIns="46585" rIns="93167" bIns="465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90A40-86BA-49BB-802D-8E54D6DDBD73}" type="slidenum">
              <a:rPr lang="en-US"/>
              <a:pPr/>
              <a:t>11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4850"/>
            <a:ext cx="4629150" cy="3471863"/>
          </a:xfrm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98" y="4415790"/>
            <a:ext cx="5144206" cy="418176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THE COMMONWEALTH</a:t>
              </a:r>
            </a:p>
            <a:p>
              <a:pPr algn="ctr"/>
              <a:r>
                <a:rPr lang="en-US" sz="1200"/>
                <a:t> FUND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8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90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90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97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08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09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15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37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5575" y="631666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1400" b="0">
              <a:solidFill>
                <a:srgbClr val="000000"/>
              </a:solidFill>
            </a:endParaRPr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CA45E4D-550D-4979-A2B2-0A6E6AB2BD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30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B94F0-241A-4762-973B-6B93B702C9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2208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7DCF9-C868-47BC-BE05-7AB3036ADD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971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37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848F4-6644-457D-B892-1C0D775D20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59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01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DFEAA-C6E5-4492-A861-9A5E1B44546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54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3AB173-DD47-4DBC-95F3-91A3EDEF47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054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5B9CA-7F3D-4AD7-A2FB-55CB63FF76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430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466070-FB2E-47FC-8C82-D38682D1B4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03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9DE18-75D0-4068-B056-D3EC6BF855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17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E71BE-8EBA-45F9-B92E-6A48F55FDC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170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609600"/>
            <a:ext cx="19494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9912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160A5-A377-40F6-AAE2-2D6ACFB8F7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026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14375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F12B4-EBE2-4C4F-A3A2-099F65BD7E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842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4375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40756-85F2-4490-A534-329231B56B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20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7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4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2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0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0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2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28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fld id="{D35120CC-3932-41E2-9E14-AEF392C26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437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eaLnBrk="0" hangingPunct="0"/>
            <a:fld id="{4BEAEDB5-E6A8-4174-A663-CBD6A4BFC5BA}" type="slidenum">
              <a:rPr lang="en-US" b="0">
                <a:solidFill>
                  <a:srgbClr val="000000"/>
                </a:solidFill>
              </a:rPr>
              <a:pPr eaLnBrk="0" hangingPunct="0"/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1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4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2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4" Type="http://schemas.openxmlformats.org/officeDocument/2006/relationships/chart" Target="../charts/chart28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4" Type="http://schemas.openxmlformats.org/officeDocument/2006/relationships/chart" Target="../charts/chart30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371600"/>
          </a:xfrm>
          <a:noFill/>
          <a:ln/>
        </p:spPr>
        <p:txBody>
          <a:bodyPr anchor="t"/>
          <a:lstStyle/>
          <a:p>
            <a:r>
              <a:rPr lang="en-US" sz="3600" dirty="0">
                <a:latin typeface="Arial" pitchFamily="34" charset="0"/>
                <a:ea typeface="ＭＳ Ｐゴシック" charset="-128"/>
              </a:rPr>
              <a:t>Multinational Comparisons</a:t>
            </a:r>
            <a:br>
              <a:rPr lang="en-US" sz="3600" dirty="0">
                <a:latin typeface="Arial" pitchFamily="34" charset="0"/>
                <a:ea typeface="ＭＳ Ｐゴシック" charset="-128"/>
              </a:rPr>
            </a:br>
            <a:r>
              <a:rPr lang="en-US" sz="3600" dirty="0">
                <a:latin typeface="Arial" pitchFamily="34" charset="0"/>
                <a:ea typeface="ＭＳ Ｐゴシック" charset="-128"/>
              </a:rPr>
              <a:t>of Health Systems Data, </a:t>
            </a:r>
            <a:r>
              <a:rPr lang="en-US" sz="3600" dirty="0" smtClean="0">
                <a:latin typeface="Arial" pitchFamily="34" charset="0"/>
                <a:ea typeface="ＭＳ Ｐゴシック" charset="-128"/>
              </a:rPr>
              <a:t>2012</a:t>
            </a:r>
            <a:br>
              <a:rPr lang="en-US" sz="3600" dirty="0" smtClean="0">
                <a:latin typeface="Arial" pitchFamily="34" charset="0"/>
                <a:ea typeface="ＭＳ Ｐゴシック" charset="-128"/>
              </a:rPr>
            </a:br>
            <a:r>
              <a:rPr lang="en-US" sz="3600" dirty="0">
                <a:latin typeface="Arial" pitchFamily="34" charset="0"/>
                <a:ea typeface="ＭＳ Ｐゴシック" charset="-128"/>
              </a:rPr>
              <a:t/>
            </a:r>
            <a:br>
              <a:rPr lang="en-US" sz="3600" dirty="0">
                <a:latin typeface="Arial" pitchFamily="34" charset="0"/>
                <a:ea typeface="ＭＳ Ｐゴシック" charset="-128"/>
              </a:rPr>
            </a:br>
            <a:r>
              <a:rPr lang="en-US" sz="3600" dirty="0" smtClean="0">
                <a:latin typeface="Arial" pitchFamily="34" charset="0"/>
                <a:ea typeface="ＭＳ Ｐゴシック" charset="-128"/>
              </a:rPr>
              <a:t/>
            </a:r>
            <a:br>
              <a:rPr lang="en-US" sz="3600" dirty="0" smtClean="0">
                <a:latin typeface="Arial" pitchFamily="34" charset="0"/>
                <a:ea typeface="ＭＳ Ｐゴシック" charset="-128"/>
              </a:rPr>
            </a:br>
            <a:endParaRPr lang="en-US" sz="36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267200"/>
            <a:ext cx="8001000" cy="150810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David Squires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Commonwealth </a:t>
            </a:r>
            <a:r>
              <a:rPr lang="en-US" sz="2400" dirty="0" smtClean="0"/>
              <a:t>Fund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November </a:t>
            </a:r>
            <a:r>
              <a:rPr lang="en-US" sz="2400" dirty="0" smtClean="0"/>
              <a:t>2012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9F6CB391-138C-4096-9BBB-54C639CD5FF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8714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0825" cy="457200"/>
          </a:xfrm>
          <a:noFill/>
        </p:spPr>
        <p:txBody>
          <a:bodyPr anchor="t" anchorCtr="1"/>
          <a:lstStyle/>
          <a:p>
            <a:r>
              <a:rPr lang="en-US" sz="2000" dirty="0" smtClean="0"/>
              <a:t>Inpatient Coronary </a:t>
            </a:r>
            <a:r>
              <a:rPr lang="en-US" sz="2000" dirty="0"/>
              <a:t>Bypass </a:t>
            </a:r>
            <a:r>
              <a:rPr lang="en-US" sz="2000" dirty="0" smtClean="0"/>
              <a:t>Procedures per </a:t>
            </a:r>
            <a:r>
              <a:rPr lang="en-US" sz="2000" dirty="0"/>
              <a:t>100,000 Population, </a:t>
            </a:r>
            <a:r>
              <a:rPr lang="en-US" sz="2000" dirty="0" smtClean="0"/>
              <a:t>2010</a:t>
            </a:r>
            <a:endParaRPr lang="en-US" sz="2000" u="sng" dirty="0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26913"/>
              </p:ext>
            </p:extLst>
          </p:nvPr>
        </p:nvGraphicFramePr>
        <p:xfrm>
          <a:off x="152400" y="758952"/>
          <a:ext cx="8628063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457" y="6344045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2009.</a:t>
            </a:r>
            <a:endParaRPr lang="en-US" sz="1200" b="0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5457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2012.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812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E3FF8E0D-B4E5-4AF0-A151-4678E802F832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457200"/>
          </a:xfrm>
          <a:noFill/>
        </p:spPr>
        <p:txBody>
          <a:bodyPr anchor="t" anchorCtr="1"/>
          <a:lstStyle/>
          <a:p>
            <a:r>
              <a:rPr lang="en-US" sz="2000" dirty="0"/>
              <a:t>Average Annual Number of Physician Visits </a:t>
            </a:r>
            <a:r>
              <a:rPr lang="en-US" sz="2000" dirty="0" smtClean="0"/>
              <a:t>per </a:t>
            </a:r>
            <a:r>
              <a:rPr lang="en-US" sz="2000" dirty="0"/>
              <a:t>Capita, </a:t>
            </a:r>
            <a:r>
              <a:rPr lang="en-US" sz="2000" dirty="0" smtClean="0"/>
              <a:t>2010</a:t>
            </a:r>
            <a:endParaRPr lang="en-US" sz="2000" b="1" u="sng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781028"/>
              </p:ext>
            </p:extLst>
          </p:nvPr>
        </p:nvGraphicFramePr>
        <p:xfrm>
          <a:off x="152400" y="957263"/>
          <a:ext cx="8712200" cy="504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9365" name="Text Box 5"/>
          <p:cNvSpPr txBox="1">
            <a:spLocks noChangeArrowheads="1"/>
          </p:cNvSpPr>
          <p:nvPr/>
        </p:nvSpPr>
        <p:spPr bwMode="auto">
          <a:xfrm>
            <a:off x="45457" y="6159433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2009.</a:t>
            </a:r>
          </a:p>
          <a:p>
            <a:pPr eaLnBrk="0" hangingPunct="0"/>
            <a:r>
              <a:rPr lang="en-US" sz="1200" b="0" dirty="0" smtClean="0"/>
              <a:t>** 2008.</a:t>
            </a:r>
            <a:endParaRPr lang="en-US" sz="1200" b="0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7102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2012.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2413" cy="457200"/>
          </a:xfrm>
          <a:noFill/>
        </p:spPr>
        <p:txBody>
          <a:bodyPr anchor="t" anchorCtr="1"/>
          <a:lstStyle/>
          <a:p>
            <a:r>
              <a:rPr lang="en-US" sz="2000" dirty="0" smtClean="0">
                <a:latin typeface="Arial" pitchFamily="34" charset="0"/>
                <a:ea typeface="ＭＳ Ｐゴシック" charset="-128"/>
              </a:rPr>
              <a:t>Number of Practicing Physicians per 1,000 Population, 2010</a:t>
            </a:r>
            <a:endParaRPr lang="en-US" sz="2000" b="0" u="sng" dirty="0" smtClean="0">
              <a:latin typeface="Arial" pitchFamily="34" charset="0"/>
              <a:ea typeface="ＭＳ Ｐゴシック" charset="-128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130700"/>
              </p:ext>
            </p:extLst>
          </p:nvPr>
        </p:nvGraphicFramePr>
        <p:xfrm>
          <a:off x="152400" y="933450"/>
          <a:ext cx="8839200" cy="497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0392" y="6341130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2009.</a:t>
            </a:r>
            <a:endParaRPr lang="en-US" sz="1200" b="0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7102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2012.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E3FF8E0D-B4E5-4AF0-A151-4678E802F832}" type="slidenum">
              <a:rPr lang="en-US"/>
              <a:pPr/>
              <a:t>12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1341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C7E9B9A5-C938-4015-B26C-AE6A9514EC5D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457200"/>
          </a:xfrm>
          <a:noFill/>
        </p:spPr>
        <p:txBody>
          <a:bodyPr anchor="t" anchorCtr="1"/>
          <a:lstStyle/>
          <a:p>
            <a:r>
              <a:rPr lang="en-US" sz="2000" dirty="0"/>
              <a:t>Number of Acute Care Hospital Beds per 1,000 </a:t>
            </a:r>
            <a:r>
              <a:rPr lang="en-US" sz="2000" dirty="0" smtClean="0"/>
              <a:t>Population, 2010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368929"/>
              </p:ext>
            </p:extLst>
          </p:nvPr>
        </p:nvGraphicFramePr>
        <p:xfrm>
          <a:off x="45457" y="979488"/>
          <a:ext cx="8946143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457" y="6159433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2009.</a:t>
            </a:r>
          </a:p>
          <a:p>
            <a:pPr eaLnBrk="0" hangingPunct="0"/>
            <a:r>
              <a:rPr lang="en-US" sz="1200" b="0" dirty="0" smtClean="0"/>
              <a:t>** 2008.</a:t>
            </a:r>
            <a:endParaRPr lang="en-US" sz="1200" b="0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7102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2012.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C7E9B9A5-C938-4015-B26C-AE6A9514EC5D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457200"/>
          </a:xfrm>
          <a:noFill/>
        </p:spPr>
        <p:txBody>
          <a:bodyPr anchor="t" anchorCtr="1"/>
          <a:lstStyle/>
          <a:p>
            <a:r>
              <a:rPr lang="en-US" sz="2000" dirty="0"/>
              <a:t>Magnetic Resonance Imaging (MRI) </a:t>
            </a:r>
            <a:r>
              <a:rPr lang="en-US" sz="2000" dirty="0" smtClean="0"/>
              <a:t>Units per </a:t>
            </a:r>
            <a:r>
              <a:rPr lang="en-US" sz="2000" dirty="0"/>
              <a:t>Million Population, </a:t>
            </a:r>
            <a:r>
              <a:rPr lang="en-US" sz="2000" dirty="0" smtClean="0"/>
              <a:t>2010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192589"/>
              </p:ext>
            </p:extLst>
          </p:nvPr>
        </p:nvGraphicFramePr>
        <p:xfrm>
          <a:off x="152400" y="901728"/>
          <a:ext cx="8763000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457" y="6158231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2009.</a:t>
            </a:r>
          </a:p>
          <a:p>
            <a:pPr eaLnBrk="0" hangingPunct="0"/>
            <a:r>
              <a:rPr lang="en-US" sz="1200" b="0" dirty="0" smtClean="0"/>
              <a:t>** 2008.</a:t>
            </a:r>
            <a:endParaRPr lang="en-US" sz="1200" b="0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7102" y="6541723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2012.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19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C7E9B9A5-C938-4015-B26C-AE6A9514EC5D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457200"/>
          </a:xfrm>
          <a:noFill/>
        </p:spPr>
        <p:txBody>
          <a:bodyPr anchor="t" anchorCtr="1"/>
          <a:lstStyle/>
          <a:p>
            <a:r>
              <a:rPr lang="en-US" sz="2000" dirty="0" smtClean="0"/>
              <a:t>Computed Tomography (CT) Scanners per </a:t>
            </a:r>
            <a:r>
              <a:rPr lang="en-US" sz="2000" dirty="0"/>
              <a:t>Million Population, </a:t>
            </a:r>
            <a:r>
              <a:rPr lang="en-US" sz="2000" dirty="0" smtClean="0"/>
              <a:t>2010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235551"/>
              </p:ext>
            </p:extLst>
          </p:nvPr>
        </p:nvGraphicFramePr>
        <p:xfrm>
          <a:off x="152400" y="979488"/>
          <a:ext cx="8763000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457" y="6167735"/>
            <a:ext cx="7889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** 2008.</a:t>
            </a:r>
          </a:p>
          <a:p>
            <a:pPr eaLnBrk="0" hangingPunct="0"/>
            <a:r>
              <a:rPr lang="en-US" sz="1200" b="0" dirty="0" smtClean="0"/>
              <a:t>*** 2007.</a:t>
            </a:r>
            <a:endParaRPr lang="en-US" sz="1200" b="0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7102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2012.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0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C7E9B9A5-C938-4015-B26C-AE6A9514EC5D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457200"/>
          </a:xfrm>
          <a:noFill/>
        </p:spPr>
        <p:txBody>
          <a:bodyPr anchor="t" anchorCtr="1"/>
          <a:lstStyle/>
          <a:p>
            <a:r>
              <a:rPr lang="en-US" sz="2000" dirty="0"/>
              <a:t>Positron Emission </a:t>
            </a:r>
            <a:r>
              <a:rPr lang="en-US" sz="2000" dirty="0" smtClean="0"/>
              <a:t>Tomography (PET) Scanners </a:t>
            </a:r>
            <a:br>
              <a:rPr lang="en-US" sz="2000" dirty="0" smtClean="0"/>
            </a:br>
            <a:r>
              <a:rPr lang="en-US" sz="2000" dirty="0" smtClean="0"/>
              <a:t>per </a:t>
            </a:r>
            <a:r>
              <a:rPr lang="en-US" sz="2000" dirty="0"/>
              <a:t>Million Population, </a:t>
            </a:r>
            <a:r>
              <a:rPr lang="en-US" sz="2000" dirty="0" smtClean="0"/>
              <a:t>2010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73139"/>
              </p:ext>
            </p:extLst>
          </p:nvPr>
        </p:nvGraphicFramePr>
        <p:xfrm>
          <a:off x="152400" y="979488"/>
          <a:ext cx="8763000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457" y="6167735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2009.</a:t>
            </a:r>
          </a:p>
          <a:p>
            <a:pPr eaLnBrk="0" hangingPunct="0"/>
            <a:r>
              <a:rPr lang="en-US" sz="1200" b="0" dirty="0" smtClean="0"/>
              <a:t>** 2008.</a:t>
            </a:r>
            <a:endParaRPr lang="en-US" sz="1200" b="0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7102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2012.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95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8D2E4F44-6CA7-4741-BAE2-E3783326601F}" type="slidenum">
              <a:rPr lang="en-US"/>
              <a:pPr/>
              <a:t>17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14600"/>
            <a:ext cx="9140825" cy="731520"/>
          </a:xfrm>
        </p:spPr>
        <p:txBody>
          <a:bodyPr/>
          <a:lstStyle/>
          <a:p>
            <a:r>
              <a:rPr lang="en-US" sz="3200" dirty="0"/>
              <a:t>Health Promotion and </a:t>
            </a:r>
            <a:r>
              <a:rPr lang="en-US" sz="3200" dirty="0" smtClean="0"/>
              <a:t>Disease Prevention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457200"/>
          </a:xfrm>
          <a:noFill/>
        </p:spPr>
        <p:txBody>
          <a:bodyPr anchor="t" anchorCtr="1"/>
          <a:lstStyle/>
          <a:p>
            <a:r>
              <a:rPr lang="en-US" sz="2000" dirty="0" smtClean="0"/>
              <a:t>Cervical Cancer </a:t>
            </a:r>
            <a:r>
              <a:rPr lang="en-US" sz="2000" dirty="0"/>
              <a:t>Screening Rates, </a:t>
            </a:r>
            <a:r>
              <a:rPr lang="en-US" sz="2000" dirty="0" smtClean="0"/>
              <a:t>2010</a:t>
            </a:r>
            <a:endParaRPr lang="en-US" sz="1600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47403236"/>
              </p:ext>
            </p:extLst>
          </p:nvPr>
        </p:nvGraphicFramePr>
        <p:xfrm>
          <a:off x="211138" y="762000"/>
          <a:ext cx="8745537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169680" y="583680"/>
            <a:ext cx="3810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dirty="0" smtClean="0"/>
              <a:t>Percent of women screened</a:t>
            </a:r>
            <a:endParaRPr lang="en-US" sz="1600" dirty="0"/>
          </a:p>
        </p:txBody>
      </p:sp>
      <p:sp>
        <p:nvSpPr>
          <p:cNvPr id="847877" name="Text Box 5"/>
          <p:cNvSpPr txBox="1">
            <a:spLocks noChangeArrowheads="1"/>
          </p:cNvSpPr>
          <p:nvPr/>
        </p:nvSpPr>
        <p:spPr bwMode="auto">
          <a:xfrm>
            <a:off x="46446" y="6004080"/>
            <a:ext cx="8991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200" b="0" dirty="0" smtClean="0"/>
              <a:t>Note: Norway, </a:t>
            </a:r>
            <a:r>
              <a:rPr lang="en-US" sz="1200" b="0" dirty="0" smtClean="0"/>
              <a:t>UK, NZ, Denmark, </a:t>
            </a:r>
            <a:r>
              <a:rPr lang="en-US" sz="1200" b="0" dirty="0" smtClean="0"/>
              <a:t>and Australia based </a:t>
            </a:r>
            <a:r>
              <a:rPr lang="en-US" sz="1200" b="0" dirty="0"/>
              <a:t>on </a:t>
            </a:r>
            <a:r>
              <a:rPr lang="en-US" sz="1200" b="0" dirty="0" smtClean="0"/>
              <a:t>program data</a:t>
            </a:r>
            <a:r>
              <a:rPr lang="en-US" sz="1200" b="0" dirty="0"/>
              <a:t>; all other countries based on </a:t>
            </a:r>
            <a:r>
              <a:rPr lang="en-US" sz="1200" b="0" dirty="0" smtClean="0"/>
              <a:t>survey data.</a:t>
            </a:r>
            <a:endParaRPr lang="en-US" sz="1200" b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457" y="6215400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2009.</a:t>
            </a:r>
          </a:p>
          <a:p>
            <a:pPr eaLnBrk="0" hangingPunct="0"/>
            <a:r>
              <a:rPr lang="en-US" sz="1200" b="0" dirty="0" smtClean="0"/>
              <a:t>** 2008.</a:t>
            </a:r>
            <a:endParaRPr lang="en-US" sz="1200" b="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1499" y="6581001"/>
            <a:ext cx="8991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200" b="0" dirty="0" smtClean="0"/>
              <a:t>Source</a:t>
            </a:r>
            <a:r>
              <a:rPr lang="en-US" sz="1200" b="0" dirty="0"/>
              <a:t>: </a:t>
            </a:r>
            <a:r>
              <a:rPr lang="en-US" sz="1200" b="0" dirty="0" smtClean="0"/>
              <a:t>OECD Health Data 2012.</a:t>
            </a:r>
            <a:endParaRPr lang="en-US" sz="1200" b="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2BC4AF92-55E9-4172-99C7-B2F6FCDD5203}" type="slidenum">
              <a:rPr lang="en-US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457200"/>
          </a:xfrm>
          <a:noFill/>
        </p:spPr>
        <p:txBody>
          <a:bodyPr anchor="t" anchorCtr="1"/>
          <a:lstStyle/>
          <a:p>
            <a:r>
              <a:rPr lang="en-US" sz="2000" dirty="0"/>
              <a:t>Flu Immunization Among Adults Ages 65 or Older, </a:t>
            </a:r>
            <a:r>
              <a:rPr lang="en-US" sz="2000" dirty="0" smtClean="0"/>
              <a:t>2010</a:t>
            </a:r>
            <a:endParaRPr lang="en-US" sz="1600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42713530"/>
              </p:ext>
            </p:extLst>
          </p:nvPr>
        </p:nvGraphicFramePr>
        <p:xfrm>
          <a:off x="211138" y="641040"/>
          <a:ext cx="8745537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169680" y="490200"/>
            <a:ext cx="3810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dirty="0" smtClean="0"/>
              <a:t>Percent</a:t>
            </a:r>
            <a:endParaRPr lang="en-US" sz="16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457" y="6172200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2009.</a:t>
            </a:r>
          </a:p>
          <a:p>
            <a:pPr eaLnBrk="0" hangingPunct="0"/>
            <a:r>
              <a:rPr lang="en-US" sz="1200" b="0" dirty="0" smtClean="0"/>
              <a:t>** 2008.</a:t>
            </a:r>
            <a:endParaRPr lang="en-US" sz="1200" b="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1499" y="6581001"/>
            <a:ext cx="8991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200" b="0" dirty="0" smtClean="0"/>
              <a:t>Source</a:t>
            </a:r>
            <a:r>
              <a:rPr lang="en-US" sz="1200" b="0" dirty="0"/>
              <a:t>: </a:t>
            </a:r>
            <a:r>
              <a:rPr lang="en-US" sz="1200" b="0" dirty="0" smtClean="0"/>
              <a:t>OECD Health Data 2012.</a:t>
            </a:r>
            <a:endParaRPr lang="en-US" sz="1200" b="0" dirty="0"/>
          </a:p>
        </p:txBody>
      </p:sp>
      <p:grpSp>
        <p:nvGrpSpPr>
          <p:cNvPr id="10" name="Group 9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2BC4AF92-55E9-4172-99C7-B2F6FCDD5203}" type="slidenum">
              <a:rPr lang="en-US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5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34B8D8AF-2DE6-4AC6-838B-9BBF2B1516C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14600"/>
            <a:ext cx="9140825" cy="731520"/>
          </a:xfrm>
        </p:spPr>
        <p:txBody>
          <a:bodyPr/>
          <a:lstStyle/>
          <a:p>
            <a:r>
              <a:rPr lang="en-US" sz="3200" dirty="0"/>
              <a:t>Health Care Spending and </a:t>
            </a:r>
            <a:r>
              <a:rPr lang="en-US" sz="3200" dirty="0" smtClean="0"/>
              <a:t>Coverage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74420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ED7FA727-2C88-44BD-A773-6847965E4D63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2413" cy="457200"/>
          </a:xfrm>
          <a:noFill/>
        </p:spPr>
        <p:txBody>
          <a:bodyPr anchor="t" anchorCtr="1"/>
          <a:lstStyle/>
          <a:p>
            <a:r>
              <a:rPr lang="en-US" sz="2000" dirty="0"/>
              <a:t>Adults Who Report Being Daily Smokers, </a:t>
            </a:r>
            <a:r>
              <a:rPr lang="en-US" sz="2000" dirty="0" smtClean="0"/>
              <a:t>2010</a:t>
            </a:r>
            <a:endParaRPr lang="en-US" sz="2000" b="1" u="sng" dirty="0"/>
          </a:p>
        </p:txBody>
      </p:sp>
      <p:graphicFrame>
        <p:nvGraphicFramePr>
          <p:cNvPr id="2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534943"/>
              </p:ext>
            </p:extLst>
          </p:nvPr>
        </p:nvGraphicFramePr>
        <p:xfrm>
          <a:off x="334463" y="1038225"/>
          <a:ext cx="8448675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3463" name="Text Box 7"/>
          <p:cNvSpPr txBox="1">
            <a:spLocks noChangeArrowheads="1"/>
          </p:cNvSpPr>
          <p:nvPr/>
        </p:nvSpPr>
        <p:spPr bwMode="auto">
          <a:xfrm>
            <a:off x="263025" y="762000"/>
            <a:ext cx="1219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dirty="0"/>
              <a:t>Percent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457" y="6324600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2009.</a:t>
            </a:r>
            <a:endParaRPr lang="en-US" sz="1200" b="0" dirty="0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7102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2012.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634936"/>
              </p:ext>
            </p:extLst>
          </p:nvPr>
        </p:nvGraphicFramePr>
        <p:xfrm>
          <a:off x="270040" y="889000"/>
          <a:ext cx="8650288" cy="471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3448" y="0"/>
            <a:ext cx="2133600" cy="476250"/>
          </a:xfrm>
        </p:spPr>
        <p:txBody>
          <a:bodyPr/>
          <a:lstStyle/>
          <a:p>
            <a:fld id="{8D76CA23-915A-4ED0-9014-2F29C927535A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400110"/>
          </a:xfrm>
          <a:noFill/>
        </p:spPr>
        <p:txBody>
          <a:bodyPr anchor="t" anchorCtr="1">
            <a:spAutoFit/>
          </a:bodyPr>
          <a:lstStyle/>
          <a:p>
            <a:r>
              <a:rPr lang="en-US" sz="2000" dirty="0"/>
              <a:t>Obesity (BMI&gt;30) </a:t>
            </a:r>
            <a:r>
              <a:rPr lang="en-US" sz="2000" dirty="0" smtClean="0"/>
              <a:t>Prevalence Among </a:t>
            </a:r>
            <a:r>
              <a:rPr lang="en-US" sz="2000" dirty="0"/>
              <a:t>Adult Population, </a:t>
            </a:r>
            <a:r>
              <a:rPr lang="en-US" sz="2000" dirty="0" smtClean="0"/>
              <a:t>2010</a:t>
            </a:r>
            <a:endParaRPr lang="en-US" sz="2000" b="1" u="sng" dirty="0"/>
          </a:p>
        </p:txBody>
      </p:sp>
      <p:sp>
        <p:nvSpPr>
          <p:cNvPr id="839686" name="Rectangle 6"/>
          <p:cNvSpPr>
            <a:spLocks noChangeArrowheads="1"/>
          </p:cNvSpPr>
          <p:nvPr/>
        </p:nvSpPr>
        <p:spPr bwMode="auto">
          <a:xfrm>
            <a:off x="36512" y="5799980"/>
            <a:ext cx="72786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/>
              <a:t>Note: </a:t>
            </a:r>
            <a:r>
              <a:rPr lang="en-US" sz="1200" b="0" dirty="0" smtClean="0"/>
              <a:t>Body-mass index (BMI) </a:t>
            </a:r>
            <a:r>
              <a:rPr lang="en-US" sz="1200" b="0" dirty="0"/>
              <a:t>estimates </a:t>
            </a:r>
            <a:r>
              <a:rPr lang="en-US" sz="1200" b="0" dirty="0" smtClean="0"/>
              <a:t>based </a:t>
            </a:r>
            <a:r>
              <a:rPr lang="en-US" sz="1200" b="0" dirty="0"/>
              <a:t>on national health interview surveys (self-reported data</a:t>
            </a:r>
            <a:r>
              <a:rPr lang="en-US" sz="1200" b="0" dirty="0" smtClean="0"/>
              <a:t>) are usually significantly lower than estimates based on actual measurements.  </a:t>
            </a:r>
            <a:endParaRPr lang="en-US" sz="1200" b="0" dirty="0">
              <a:solidFill>
                <a:schemeClr val="tx2"/>
              </a:solidFill>
            </a:endParaRPr>
          </a:p>
        </p:txBody>
      </p:sp>
      <p:sp>
        <p:nvSpPr>
          <p:cNvPr id="839687" name="Text Box 7"/>
          <p:cNvSpPr txBox="1">
            <a:spLocks noChangeArrowheads="1"/>
          </p:cNvSpPr>
          <p:nvPr/>
        </p:nvSpPr>
        <p:spPr bwMode="auto">
          <a:xfrm>
            <a:off x="210885" y="601244"/>
            <a:ext cx="1219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dirty="0"/>
              <a:t>Percent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172240" y="1313108"/>
            <a:ext cx="3581400" cy="342944"/>
            <a:chOff x="5172240" y="1313108"/>
            <a:chExt cx="3581400" cy="342944"/>
          </a:xfrm>
        </p:grpSpPr>
        <p:sp>
          <p:nvSpPr>
            <p:cNvPr id="3" name="Rectangle 2"/>
            <p:cNvSpPr/>
            <p:nvPr/>
          </p:nvSpPr>
          <p:spPr bwMode="auto">
            <a:xfrm>
              <a:off x="5172240" y="1404485"/>
              <a:ext cx="182880" cy="182880"/>
            </a:xfrm>
            <a:prstGeom prst="rect">
              <a:avLst/>
            </a:prstGeom>
            <a:solidFill>
              <a:srgbClr val="0000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826102" y="1403358"/>
              <a:ext cx="182880" cy="182880"/>
            </a:xfrm>
            <a:prstGeom prst="rect">
              <a:avLst/>
            </a:prstGeom>
            <a:solidFill>
              <a:srgbClr val="7ABA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423378" y="1317498"/>
              <a:ext cx="119666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Measured</a:t>
              </a:r>
              <a:endParaRPr lang="en-US" sz="1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77240" y="1313108"/>
              <a:ext cx="1676400" cy="2983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Self-reported</a:t>
              </a:r>
              <a:endParaRPr lang="en-US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7" name="Oval 16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5457" y="6185353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2009.</a:t>
            </a:r>
          </a:p>
          <a:p>
            <a:pPr eaLnBrk="0" hangingPunct="0"/>
            <a:r>
              <a:rPr lang="en-US" sz="1200" b="0" dirty="0" smtClean="0"/>
              <a:t>** 2008.</a:t>
            </a:r>
            <a:endParaRPr lang="en-US" sz="1200" b="0" dirty="0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37102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2012.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4AF2ECBA-81AC-43F8-AE17-D0ED185B04E7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14599"/>
            <a:ext cx="9140825" cy="731520"/>
          </a:xfrm>
        </p:spPr>
        <p:txBody>
          <a:bodyPr/>
          <a:lstStyle/>
          <a:p>
            <a:r>
              <a:rPr lang="en-US" sz="3200" dirty="0"/>
              <a:t>Quality </a:t>
            </a:r>
            <a:r>
              <a:rPr lang="en-US" sz="3200" dirty="0" smtClean="0"/>
              <a:t>and Patient Safety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91440"/>
            <a:ext cx="9140825" cy="457200"/>
          </a:xfrm>
        </p:spPr>
        <p:txBody>
          <a:bodyPr anchor="t" anchorCtr="1"/>
          <a:lstStyle/>
          <a:p>
            <a:r>
              <a:rPr lang="en-US" sz="2200" dirty="0" smtClean="0">
                <a:solidFill>
                  <a:schemeClr val="tx1"/>
                </a:solidFill>
              </a:rPr>
              <a:t>Mortality Amenable to Health Care</a:t>
            </a:r>
            <a:endParaRPr lang="en-US" sz="2200" i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26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06009252"/>
              </p:ext>
            </p:extLst>
          </p:nvPr>
        </p:nvGraphicFramePr>
        <p:xfrm>
          <a:off x="51840" y="1036320"/>
          <a:ext cx="9058275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8" name="Worksheet" r:id="rId3" imgW="20129500" imgH="12293600" progId="Excel.Sheet.8">
                  <p:embed/>
                </p:oleObj>
              </mc:Choice>
              <mc:Fallback>
                <p:oleObj name="Worksheet" r:id="rId3" imgW="20129500" imgH="1229360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0" y="1036320"/>
                        <a:ext cx="9058275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 Box 3"/>
          <p:cNvSpPr txBox="1">
            <a:spLocks noChangeAspect="1" noChangeArrowheads="1"/>
          </p:cNvSpPr>
          <p:nvPr/>
        </p:nvSpPr>
        <p:spPr bwMode="auto">
          <a:xfrm>
            <a:off x="25920" y="685800"/>
            <a:ext cx="36138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/>
              <a:t>Deaths per 100,000 population*</a:t>
            </a:r>
          </a:p>
        </p:txBody>
      </p:sp>
      <p:sp>
        <p:nvSpPr>
          <p:cNvPr id="1028" name="Text Box 5"/>
          <p:cNvSpPr txBox="1">
            <a:spLocks noChangeAspect="1" noChangeArrowheads="1"/>
          </p:cNvSpPr>
          <p:nvPr/>
        </p:nvSpPr>
        <p:spPr bwMode="auto">
          <a:xfrm>
            <a:off x="46652" y="5960384"/>
            <a:ext cx="74971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dirty="0">
                <a:latin typeface="Arial" pitchFamily="34" charset="0"/>
                <a:cs typeface="Arial" pitchFamily="34" charset="0"/>
              </a:rPr>
              <a:t>* Countries’ age-standardized death rates before age 75; including ischemic heart disease, diabetes, stroke, </a:t>
            </a:r>
            <a:br>
              <a:rPr lang="en-US" sz="1200" b="0" dirty="0">
                <a:latin typeface="Arial" pitchFamily="34" charset="0"/>
                <a:cs typeface="Arial" pitchFamily="34" charset="0"/>
              </a:rPr>
            </a:br>
            <a:r>
              <a:rPr lang="en-US" sz="1200" b="0" dirty="0">
                <a:latin typeface="Arial" pitchFamily="34" charset="0"/>
                <a:cs typeface="Arial" pitchFamily="34" charset="0"/>
              </a:rPr>
              <a:t>and bacterial infections. Analysis of World Health Organization mortality files and CDC mortality data for U.S.</a:t>
            </a:r>
          </a:p>
        </p:txBody>
      </p:sp>
      <p:sp>
        <p:nvSpPr>
          <p:cNvPr id="1030" name="Rectangle 9"/>
          <p:cNvSpPr>
            <a:spLocks noChangeAspect="1" noChangeArrowheads="1"/>
          </p:cNvSpPr>
          <p:nvPr/>
        </p:nvSpPr>
        <p:spPr bwMode="auto">
          <a:xfrm>
            <a:off x="45720" y="6355600"/>
            <a:ext cx="785889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rIns="91440" bIns="0"/>
          <a:lstStyle/>
          <a:p>
            <a:r>
              <a:rPr lang="en-US" sz="1200" b="0" dirty="0">
                <a:latin typeface="Arial" pitchFamily="34" charset="0"/>
                <a:cs typeface="Arial" pitchFamily="34" charset="0"/>
              </a:rPr>
              <a:t>Source: Adapted from E. Nolte and M. McKee, “Variations in Amenable Mortality—Trends in 16 High-Income Nations,” </a:t>
            </a:r>
            <a:r>
              <a:rPr lang="en-US" sz="1200" b="0" i="1" dirty="0">
                <a:latin typeface="Arial" pitchFamily="34" charset="0"/>
                <a:cs typeface="Arial" pitchFamily="34" charset="0"/>
              </a:rPr>
              <a:t>Health Policy,</a:t>
            </a:r>
            <a:r>
              <a:rPr lang="en-US" sz="1200" b="0" dirty="0">
                <a:latin typeface="Arial" pitchFamily="34" charset="0"/>
                <a:cs typeface="Arial" pitchFamily="34" charset="0"/>
              </a:rPr>
              <a:t> published online Sept. 12, 2011.</a:t>
            </a:r>
          </a:p>
        </p:txBody>
      </p:sp>
      <p:sp>
        <p:nvSpPr>
          <p:cNvPr id="7" name="Slide Number Placeholder 5"/>
          <p:cNvSpPr>
            <a:spLocks noGrp="1" noChangeAspect="1"/>
          </p:cNvSpPr>
          <p:nvPr>
            <p:ph type="sldNum" sz="quarter" idx="12"/>
          </p:nvPr>
        </p:nvSpPr>
        <p:spPr>
          <a:xfrm>
            <a:off x="7437120" y="0"/>
            <a:ext cx="1706880" cy="381000"/>
          </a:xfrm>
        </p:spPr>
        <p:txBody>
          <a:bodyPr/>
          <a:lstStyle/>
          <a:p>
            <a:fld id="{4AF2ECBA-81AC-43F8-AE17-D0ED185B04E7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54056" y="6156484"/>
            <a:ext cx="9807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THE</a:t>
            </a:r>
          </a:p>
          <a:p>
            <a:pPr algn="ctr"/>
            <a:r>
              <a:rPr lang="en-US" sz="700" dirty="0" smtClean="0"/>
              <a:t>COMMONWEALTH</a:t>
            </a:r>
          </a:p>
          <a:p>
            <a:pPr algn="ctr"/>
            <a:r>
              <a:rPr lang="en-US" sz="700" dirty="0" smtClean="0"/>
              <a:t>FUND</a:t>
            </a:r>
            <a:endParaRPr lang="en-US" sz="700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8186820" y="5909180"/>
            <a:ext cx="914400" cy="91440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71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  <a:noFill/>
        </p:spPr>
        <p:txBody>
          <a:bodyPr anchor="t" anchorCtr="1"/>
          <a:lstStyle/>
          <a:p>
            <a:r>
              <a:rPr lang="en-US" sz="2000" dirty="0" smtClean="0">
                <a:latin typeface="Arial" pitchFamily="34" charset="0"/>
                <a:ea typeface="ＭＳ Ｐゴシック" charset="-128"/>
              </a:rPr>
              <a:t>Breast Cancer Five-Year Relative Survival Rate, </a:t>
            </a:r>
            <a:r>
              <a:rPr lang="en-US" sz="2000" dirty="0" smtClean="0">
                <a:latin typeface="Arial" pitchFamily="34" charset="0"/>
                <a:ea typeface="ＭＳ Ｐゴシック" charset="-128"/>
              </a:rPr>
              <a:t>2004</a:t>
            </a:r>
            <a:r>
              <a:rPr lang="en-US" sz="2000" dirty="0" smtClean="0">
                <a:latin typeface="Arial" pitchFamily="34" charset="0"/>
                <a:ea typeface="ＭＳ Ｐゴシック" charset="-128"/>
              </a:rPr>
              <a:t>–</a:t>
            </a:r>
            <a:r>
              <a:rPr lang="en-US" sz="2000" dirty="0" smtClean="0">
                <a:latin typeface="Arial" pitchFamily="34" charset="0"/>
                <a:ea typeface="ＭＳ Ｐゴシック" charset="-128"/>
              </a:rPr>
              <a:t>2009</a:t>
            </a:r>
            <a:br>
              <a:rPr lang="en-US" sz="2000" dirty="0" smtClean="0">
                <a:latin typeface="Arial" pitchFamily="34" charset="0"/>
                <a:ea typeface="ＭＳ Ｐゴシック" charset="-128"/>
              </a:rPr>
            </a:br>
            <a:r>
              <a:rPr lang="en-US" sz="2000" dirty="0" smtClean="0">
                <a:latin typeface="Arial" pitchFamily="34" charset="0"/>
                <a:ea typeface="ＭＳ Ｐゴシック" charset="-128"/>
              </a:rPr>
              <a:t>(</a:t>
            </a:r>
            <a:r>
              <a:rPr lang="en-US" sz="2000" dirty="0" smtClean="0">
                <a:latin typeface="Arial" pitchFamily="34" charset="0"/>
                <a:ea typeface="ＭＳ Ｐゴシック" charset="-128"/>
              </a:rPr>
              <a:t>or nearest period)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701363"/>
              </p:ext>
            </p:extLst>
          </p:nvPr>
        </p:nvGraphicFramePr>
        <p:xfrm>
          <a:off x="296863" y="659963"/>
          <a:ext cx="8447087" cy="516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8964" name="Text Box 8"/>
          <p:cNvSpPr txBox="1">
            <a:spLocks noChangeArrowheads="1"/>
          </p:cNvSpPr>
          <p:nvPr/>
        </p:nvSpPr>
        <p:spPr bwMode="auto">
          <a:xfrm>
            <a:off x="46038" y="6535738"/>
            <a:ext cx="4271962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Source: OECD Health </a:t>
            </a:r>
            <a:r>
              <a:rPr lang="en-US" sz="1200" b="0" dirty="0" smtClean="0">
                <a:latin typeface="Arial" pitchFamily="34" charset="0"/>
              </a:rPr>
              <a:t>Data 2011.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37727" y="743160"/>
            <a:ext cx="1219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dirty="0"/>
              <a:t>Percent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2BC4AF92-55E9-4172-99C7-B2F6FCDD5203}" type="slidenum">
              <a:rPr lang="en-US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39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53975" y="6198052"/>
            <a:ext cx="2584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* </a:t>
            </a:r>
            <a:r>
              <a:rPr lang="en-US" sz="1200" b="0" dirty="0" smtClean="0">
                <a:latin typeface="Arial" pitchFamily="34" charset="0"/>
              </a:rPr>
              <a:t>2008.</a:t>
            </a:r>
            <a:endParaRPr lang="en-US" sz="1200" b="0" dirty="0">
              <a:latin typeface="Arial" pitchFamily="34" charset="0"/>
            </a:endParaRPr>
          </a:p>
          <a:p>
            <a:r>
              <a:rPr lang="en-US" sz="1200" b="0" dirty="0">
                <a:latin typeface="Arial" pitchFamily="34" charset="0"/>
              </a:rPr>
              <a:t>** </a:t>
            </a:r>
            <a:r>
              <a:rPr lang="en-US" sz="1200" b="0" dirty="0" smtClean="0">
                <a:latin typeface="Arial" pitchFamily="34" charset="0"/>
              </a:rPr>
              <a:t>2007.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160773" name="Text Box 8"/>
          <p:cNvSpPr txBox="1">
            <a:spLocks noChangeArrowheads="1"/>
          </p:cNvSpPr>
          <p:nvPr/>
        </p:nvSpPr>
        <p:spPr bwMode="auto">
          <a:xfrm>
            <a:off x="46038" y="6540135"/>
            <a:ext cx="4271962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Source: OECD Health </a:t>
            </a:r>
            <a:r>
              <a:rPr lang="en-US" sz="1200" b="0" dirty="0" smtClean="0">
                <a:latin typeface="Arial" pitchFamily="34" charset="0"/>
              </a:rPr>
              <a:t>Data 2011.</a:t>
            </a:r>
            <a:endParaRPr lang="en-US" sz="1200" b="0" dirty="0">
              <a:latin typeface="Arial" pitchFamily="34" charset="0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043708"/>
              </p:ext>
            </p:extLst>
          </p:nvPr>
        </p:nvGraphicFramePr>
        <p:xfrm>
          <a:off x="244475" y="994939"/>
          <a:ext cx="8589963" cy="508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0771" name="Rectangle 2"/>
          <p:cNvSpPr>
            <a:spLocks noChangeArrowheads="1"/>
          </p:cNvSpPr>
          <p:nvPr/>
        </p:nvSpPr>
        <p:spPr bwMode="auto">
          <a:xfrm>
            <a:off x="0" y="91440"/>
            <a:ext cx="914400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Diabetes Lower Extremity Amputation Rates </a:t>
            </a:r>
            <a:br>
              <a:rPr lang="en-US" sz="2000" b="1" dirty="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per 100,000 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</a:rPr>
              <a:t>Population, 2009</a:t>
            </a:r>
            <a:endParaRPr lang="en-US" sz="2000" b="1" u="sng" dirty="0">
              <a:solidFill>
                <a:schemeClr val="tx2"/>
              </a:solidFill>
              <a:latin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2BC4AF92-55E9-4172-99C7-B2F6FCDD5203}" type="slidenum">
              <a:rPr lang="en-US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71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Text Box 13"/>
          <p:cNvSpPr txBox="1">
            <a:spLocks noChangeArrowheads="1"/>
          </p:cNvSpPr>
          <p:nvPr/>
        </p:nvSpPr>
        <p:spPr bwMode="auto">
          <a:xfrm>
            <a:off x="45620" y="6011160"/>
            <a:ext cx="65837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0" baseline="30000" dirty="0" smtClean="0">
                <a:latin typeface="Arial" pitchFamily="34" charset="0"/>
              </a:rPr>
              <a:t>†</a:t>
            </a:r>
            <a:r>
              <a:rPr lang="en-US" sz="1200" b="0" dirty="0" smtClean="0">
                <a:latin typeface="Arial" pitchFamily="34" charset="0"/>
              </a:rPr>
              <a:t> </a:t>
            </a:r>
            <a:r>
              <a:rPr lang="en-US" sz="1200" b="0" dirty="0">
                <a:latin typeface="Arial" pitchFamily="34" charset="0"/>
              </a:rPr>
              <a:t>In-hospital case-fatality rates within 30 days of admission. </a:t>
            </a:r>
            <a:r>
              <a:rPr lang="en-US" sz="1200" b="0" dirty="0" smtClean="0">
                <a:latin typeface="Arial" pitchFamily="34" charset="0"/>
              </a:rPr>
              <a:t>Age-sex standardized </a:t>
            </a:r>
            <a:r>
              <a:rPr lang="en-US" sz="1200" b="0" dirty="0">
                <a:latin typeface="Arial" pitchFamily="34" charset="0"/>
              </a:rPr>
              <a:t>rates</a:t>
            </a:r>
            <a:r>
              <a:rPr lang="en-US" sz="1200" b="0" dirty="0" smtClean="0">
                <a:latin typeface="Arial" pitchFamily="34" charset="0"/>
              </a:rPr>
              <a:t>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731520"/>
          </a:xfrm>
          <a:noFill/>
        </p:spPr>
        <p:txBody>
          <a:bodyPr anchor="t" anchorCtr="1">
            <a:noAutofit/>
          </a:bodyPr>
          <a:lstStyle/>
          <a:p>
            <a:r>
              <a:rPr lang="en-US" sz="2000" dirty="0" smtClean="0">
                <a:ea typeface="ＭＳ Ｐゴシック" charset="-128"/>
              </a:rPr>
              <a:t>In-Hospital Mortality After Admission for Acute Myocardial </a:t>
            </a:r>
            <a:r>
              <a:rPr lang="en-US" sz="2000" dirty="0" smtClean="0">
                <a:ea typeface="ＭＳ Ｐゴシック" charset="-128"/>
              </a:rPr>
              <a:t>Infarction</a:t>
            </a:r>
            <a:r>
              <a:rPr lang="en-US" sz="2000" baseline="30000" dirty="0" smtClean="0">
                <a:ea typeface="ＭＳ Ｐゴシック" charset="-128"/>
              </a:rPr>
              <a:t>†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n-US" sz="2000" dirty="0" smtClean="0">
                <a:ea typeface="ＭＳ Ｐゴシック" charset="-128"/>
              </a:rPr>
              <a:t/>
            </a:r>
            <a:br>
              <a:rPr lang="en-US" sz="2000" dirty="0" smtClean="0">
                <a:ea typeface="ＭＳ Ｐゴシック" charset="-128"/>
              </a:rPr>
            </a:br>
            <a:r>
              <a:rPr lang="en-US" sz="2000" dirty="0" smtClean="0">
                <a:ea typeface="ＭＳ Ｐゴシック" charset="-128"/>
              </a:rPr>
              <a:t>per 100 Patients, 2009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966607"/>
              </p:ext>
            </p:extLst>
          </p:nvPr>
        </p:nvGraphicFramePr>
        <p:xfrm>
          <a:off x="228600" y="959160"/>
          <a:ext cx="8621713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2821" name="Text Box 8"/>
          <p:cNvSpPr txBox="1">
            <a:spLocks noChangeArrowheads="1"/>
          </p:cNvSpPr>
          <p:nvPr/>
        </p:nvSpPr>
        <p:spPr bwMode="auto">
          <a:xfrm>
            <a:off x="45620" y="6542088"/>
            <a:ext cx="4271963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Source: OECD Health Care </a:t>
            </a:r>
            <a:r>
              <a:rPr lang="en-US" sz="1200" b="0" dirty="0" smtClean="0">
                <a:latin typeface="Arial" pitchFamily="34" charset="0"/>
              </a:rPr>
              <a:t>Data 2012.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5F8F2845-3648-4398-B8E6-135F82BEF4B7}" type="slidenum">
              <a:rPr lang="en-US"/>
              <a:pPr/>
              <a:t>26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975" y="6198120"/>
            <a:ext cx="2584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* </a:t>
            </a:r>
            <a:r>
              <a:rPr lang="en-US" sz="1200" b="0" dirty="0" smtClean="0">
                <a:latin typeface="Arial" pitchFamily="34" charset="0"/>
              </a:rPr>
              <a:t>2008.</a:t>
            </a:r>
            <a:endParaRPr lang="en-US" sz="1200" b="0" dirty="0">
              <a:latin typeface="Arial" pitchFamily="34" charset="0"/>
            </a:endParaRPr>
          </a:p>
          <a:p>
            <a:r>
              <a:rPr lang="en-US" sz="1200" b="0" dirty="0">
                <a:latin typeface="Arial" pitchFamily="34" charset="0"/>
              </a:rPr>
              <a:t>** </a:t>
            </a:r>
            <a:r>
              <a:rPr lang="en-US" sz="1200" b="0" dirty="0" smtClean="0">
                <a:latin typeface="Arial" pitchFamily="34" charset="0"/>
              </a:rPr>
              <a:t>2007.</a:t>
            </a:r>
            <a:endParaRPr lang="en-US" sz="1200" b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677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Text Box 13"/>
          <p:cNvSpPr txBox="1">
            <a:spLocks noChangeArrowheads="1"/>
          </p:cNvSpPr>
          <p:nvPr/>
        </p:nvSpPr>
        <p:spPr bwMode="auto">
          <a:xfrm>
            <a:off x="45620" y="6030000"/>
            <a:ext cx="65837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0" dirty="0" smtClean="0">
                <a:latin typeface="Arial" pitchFamily="34" charset="0"/>
              </a:rPr>
              <a:t>Note: Age-sex-SDX standardized </a:t>
            </a:r>
            <a:r>
              <a:rPr lang="en-US" sz="1200" b="0" dirty="0">
                <a:latin typeface="Arial" pitchFamily="34" charset="0"/>
              </a:rPr>
              <a:t>rates</a:t>
            </a:r>
            <a:r>
              <a:rPr lang="en-US" sz="1200" b="0" dirty="0" smtClean="0">
                <a:latin typeface="Arial" pitchFamily="34" charset="0"/>
              </a:rPr>
              <a:t>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731520"/>
          </a:xfrm>
          <a:noFill/>
        </p:spPr>
        <p:txBody>
          <a:bodyPr anchor="t" anchorCtr="1">
            <a:noAutofit/>
          </a:bodyPr>
          <a:lstStyle/>
          <a:p>
            <a:r>
              <a:rPr lang="en-US" sz="2000" dirty="0">
                <a:ea typeface="ＭＳ Ｐゴシック" charset="-128"/>
              </a:rPr>
              <a:t>Foreign </a:t>
            </a:r>
            <a:r>
              <a:rPr lang="en-US" sz="2000" dirty="0" smtClean="0">
                <a:ea typeface="ＭＳ Ｐゴシック" charset="-128"/>
              </a:rPr>
              <a:t>Object Left </a:t>
            </a:r>
            <a:r>
              <a:rPr lang="en-US" sz="2000" dirty="0">
                <a:ea typeface="ＭＳ Ｐゴシック" charset="-128"/>
              </a:rPr>
              <a:t>in </a:t>
            </a:r>
            <a:r>
              <a:rPr lang="en-US" sz="2000" dirty="0" smtClean="0">
                <a:ea typeface="ＭＳ Ｐゴシック" charset="-128"/>
              </a:rPr>
              <a:t>Body During Procedure </a:t>
            </a:r>
            <a:br>
              <a:rPr lang="en-US" sz="2000" dirty="0" smtClean="0">
                <a:ea typeface="ＭＳ Ｐゴシック" charset="-128"/>
              </a:rPr>
            </a:br>
            <a:r>
              <a:rPr lang="en-US" sz="2000" dirty="0" smtClean="0">
                <a:ea typeface="ＭＳ Ｐゴシック" charset="-128"/>
              </a:rPr>
              <a:t>per 100,000 Hospital Discharges, </a:t>
            </a:r>
            <a:r>
              <a:rPr lang="en-US" sz="2000" dirty="0">
                <a:ea typeface="ＭＳ Ｐゴシック" charset="-128"/>
              </a:rPr>
              <a:t>2009</a:t>
            </a:r>
            <a:endParaRPr lang="en-US" sz="2000" dirty="0" smtClean="0">
              <a:ea typeface="ＭＳ Ｐゴシック" charset="-128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083713"/>
              </p:ext>
            </p:extLst>
          </p:nvPr>
        </p:nvGraphicFramePr>
        <p:xfrm>
          <a:off x="228600" y="1159098"/>
          <a:ext cx="8621713" cy="4632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2821" name="Text Box 8"/>
          <p:cNvSpPr txBox="1">
            <a:spLocks noChangeArrowheads="1"/>
          </p:cNvSpPr>
          <p:nvPr/>
        </p:nvSpPr>
        <p:spPr bwMode="auto">
          <a:xfrm>
            <a:off x="45620" y="6542088"/>
            <a:ext cx="4271963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Source: OECD Health Care </a:t>
            </a:r>
            <a:r>
              <a:rPr lang="en-US" sz="1200" b="0" dirty="0" smtClean="0">
                <a:latin typeface="Arial" pitchFamily="34" charset="0"/>
              </a:rPr>
              <a:t>Data 2012.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5F8F2845-3648-4398-B8E6-135F82BEF4B7}" type="slidenum">
              <a:rPr lang="en-US"/>
              <a:pPr/>
              <a:t>27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975" y="6206760"/>
            <a:ext cx="2584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* </a:t>
            </a:r>
            <a:r>
              <a:rPr lang="en-US" sz="1200" b="0" dirty="0" smtClean="0">
                <a:latin typeface="Arial" pitchFamily="34" charset="0"/>
              </a:rPr>
              <a:t>2008.</a:t>
            </a:r>
            <a:endParaRPr lang="en-US" sz="1200" b="0" dirty="0">
              <a:latin typeface="Arial" pitchFamily="34" charset="0"/>
            </a:endParaRPr>
          </a:p>
          <a:p>
            <a:r>
              <a:rPr lang="en-US" sz="1200" b="0" dirty="0">
                <a:latin typeface="Arial" pitchFamily="34" charset="0"/>
              </a:rPr>
              <a:t>** </a:t>
            </a:r>
            <a:r>
              <a:rPr lang="en-US" sz="1200" b="0" dirty="0" smtClean="0">
                <a:latin typeface="Arial" pitchFamily="34" charset="0"/>
              </a:rPr>
              <a:t>2010.</a:t>
            </a:r>
            <a:endParaRPr lang="en-US" sz="1200" b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3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Text Box 13"/>
          <p:cNvSpPr txBox="1">
            <a:spLocks noChangeArrowheads="1"/>
          </p:cNvSpPr>
          <p:nvPr/>
        </p:nvSpPr>
        <p:spPr bwMode="auto">
          <a:xfrm>
            <a:off x="45620" y="5820561"/>
            <a:ext cx="65837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0" dirty="0" smtClean="0">
                <a:latin typeface="Arial" pitchFamily="34" charset="0"/>
              </a:rPr>
              <a:t>Note: Age-sex-SDX standardized </a:t>
            </a:r>
            <a:r>
              <a:rPr lang="en-US" sz="1200" b="0" dirty="0">
                <a:latin typeface="Arial" pitchFamily="34" charset="0"/>
              </a:rPr>
              <a:t>rates</a:t>
            </a:r>
            <a:r>
              <a:rPr lang="en-US" sz="1200" b="0" dirty="0" smtClean="0">
                <a:latin typeface="Arial" pitchFamily="34" charset="0"/>
              </a:rPr>
              <a:t>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457200"/>
          </a:xfrm>
          <a:noFill/>
        </p:spPr>
        <p:txBody>
          <a:bodyPr anchor="t" anchorCtr="1">
            <a:noAutofit/>
          </a:bodyPr>
          <a:lstStyle/>
          <a:p>
            <a:r>
              <a:rPr lang="en-US" sz="2000" dirty="0" smtClean="0">
                <a:ea typeface="ＭＳ Ｐゴシック" charset="-128"/>
              </a:rPr>
              <a:t>Post</a:t>
            </a:r>
            <a:r>
              <a:rPr lang="en-US" sz="2000" dirty="0">
                <a:ea typeface="ＭＳ Ｐゴシック" charset="-128"/>
              </a:rPr>
              <a:t>o</a:t>
            </a:r>
            <a:r>
              <a:rPr lang="en-US" sz="2000" dirty="0" smtClean="0">
                <a:ea typeface="ＭＳ Ｐゴシック" charset="-128"/>
              </a:rPr>
              <a:t>perative </a:t>
            </a:r>
            <a:r>
              <a:rPr lang="en-US" sz="2000" dirty="0">
                <a:ea typeface="ＭＳ Ｐゴシック" charset="-128"/>
              </a:rPr>
              <a:t>S</a:t>
            </a:r>
            <a:r>
              <a:rPr lang="en-US" sz="2000" dirty="0" smtClean="0">
                <a:ea typeface="ＭＳ Ｐゴシック" charset="-128"/>
              </a:rPr>
              <a:t>epsis per 100,000 Hospital Discharges, </a:t>
            </a:r>
            <a:r>
              <a:rPr lang="en-US" sz="2000" dirty="0">
                <a:ea typeface="ＭＳ Ｐゴシック" charset="-128"/>
              </a:rPr>
              <a:t>2009</a:t>
            </a:r>
            <a:endParaRPr lang="en-US" sz="2000" dirty="0" smtClean="0">
              <a:ea typeface="ＭＳ Ｐゴシック" charset="-128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527771"/>
              </p:ext>
            </p:extLst>
          </p:nvPr>
        </p:nvGraphicFramePr>
        <p:xfrm>
          <a:off x="228600" y="1159099"/>
          <a:ext cx="8621713" cy="4479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2821" name="Text Box 8"/>
          <p:cNvSpPr txBox="1">
            <a:spLocks noChangeArrowheads="1"/>
          </p:cNvSpPr>
          <p:nvPr/>
        </p:nvSpPr>
        <p:spPr bwMode="auto">
          <a:xfrm>
            <a:off x="45620" y="6542088"/>
            <a:ext cx="4271963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Source: OECD Health Care </a:t>
            </a:r>
            <a:r>
              <a:rPr lang="en-US" sz="1200" b="0" dirty="0" smtClean="0">
                <a:latin typeface="Arial" pitchFamily="34" charset="0"/>
              </a:rPr>
              <a:t>Data 2012.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5F8F2845-3648-4398-B8E6-135F82BEF4B7}" type="slidenum">
              <a:rPr lang="en-US"/>
              <a:pPr/>
              <a:t>28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975" y="6017629"/>
            <a:ext cx="258445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 smtClean="0">
                <a:latin typeface="Arial" pitchFamily="34" charset="0"/>
              </a:rPr>
              <a:t>* 2008.</a:t>
            </a:r>
          </a:p>
          <a:p>
            <a:r>
              <a:rPr lang="en-US" sz="1200" b="0" dirty="0" smtClean="0">
                <a:latin typeface="Arial" pitchFamily="34" charset="0"/>
              </a:rPr>
              <a:t>** 2007.</a:t>
            </a:r>
            <a:endParaRPr lang="en-US" sz="1200" b="0" dirty="0">
              <a:latin typeface="Arial" pitchFamily="34" charset="0"/>
            </a:endParaRPr>
          </a:p>
          <a:p>
            <a:r>
              <a:rPr lang="en-US" sz="1200" b="0" dirty="0" smtClean="0">
                <a:latin typeface="Arial" pitchFamily="34" charset="0"/>
              </a:rPr>
              <a:t>*** 2010.</a:t>
            </a:r>
            <a:endParaRPr lang="en-US" sz="1200" b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87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34B8D8AF-2DE6-4AC6-838B-9BBF2B1516C7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14600"/>
            <a:ext cx="9140825" cy="731520"/>
          </a:xfrm>
        </p:spPr>
        <p:txBody>
          <a:bodyPr/>
          <a:lstStyle/>
          <a:p>
            <a:r>
              <a:rPr lang="en-US" sz="3200" dirty="0" smtClean="0"/>
              <a:t>Prices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5424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02698218"/>
              </p:ext>
            </p:extLst>
          </p:nvPr>
        </p:nvGraphicFramePr>
        <p:xfrm>
          <a:off x="228600" y="1371600"/>
          <a:ext cx="8915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6967" name="Text Box 8"/>
          <p:cNvSpPr txBox="1">
            <a:spLocks noChangeArrowheads="1"/>
          </p:cNvSpPr>
          <p:nvPr/>
        </p:nvSpPr>
        <p:spPr bwMode="auto">
          <a:xfrm>
            <a:off x="44450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2012.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296970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91439"/>
            <a:ext cx="9144000" cy="646331"/>
          </a:xfrm>
          <a:noFill/>
          <a:ln/>
        </p:spPr>
        <p:txBody>
          <a:bodyPr anchor="t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Average </a:t>
            </a:r>
            <a:r>
              <a:rPr lang="en-US" sz="2000" dirty="0" smtClean="0">
                <a:solidFill>
                  <a:srgbClr val="000000"/>
                </a:solidFill>
              </a:rPr>
              <a:t>Health Care Spending per Capita</a:t>
            </a:r>
            <a:r>
              <a:rPr lang="en-US" sz="2000" dirty="0" smtClean="0"/>
              <a:t>, 1980–2010</a:t>
            </a:r>
            <a:br>
              <a:rPr lang="en-US" sz="2000" dirty="0" smtClean="0"/>
            </a:br>
            <a:r>
              <a:rPr lang="en-US" sz="1600" dirty="0" smtClean="0"/>
              <a:t>Adjusted for </a:t>
            </a:r>
            <a:r>
              <a:rPr lang="en-US" sz="1600" dirty="0" smtClean="0"/>
              <a:t>Differences </a:t>
            </a:r>
            <a:r>
              <a:rPr lang="en-US" sz="1600" dirty="0" smtClean="0"/>
              <a:t>in </a:t>
            </a:r>
            <a:r>
              <a:rPr lang="en-US" sz="1600" dirty="0" smtClean="0"/>
              <a:t>Cost </a:t>
            </a:r>
            <a:r>
              <a:rPr lang="en-US" sz="1600" dirty="0" smtClean="0"/>
              <a:t>of </a:t>
            </a:r>
            <a:r>
              <a:rPr lang="en-US" sz="1600" dirty="0" smtClean="0"/>
              <a:t>Living</a:t>
            </a:r>
            <a:endParaRPr lang="en-US" sz="2000" dirty="0" smtClean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34B8D8AF-2DE6-4AC6-838B-9BBF2B1516C7}" type="slidenum">
              <a:rPr lang="en-US" sz="1400" b="0"/>
              <a:pPr algn="r"/>
              <a:t>3</a:t>
            </a:fld>
            <a:endParaRPr lang="en-US" sz="14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313154" y="884456"/>
            <a:ext cx="1591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Dollars ($US)</a:t>
            </a: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4450" y="6351929"/>
            <a:ext cx="1250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/>
              <a:t>* 2009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299397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0488"/>
            <a:ext cx="9142413" cy="731837"/>
          </a:xfrm>
          <a:noFill/>
        </p:spPr>
        <p:txBody>
          <a:bodyPr anchor="t" anchorCtr="1">
            <a:noAutofit/>
          </a:bodyPr>
          <a:lstStyle/>
          <a:p>
            <a:r>
              <a:rPr lang="en-US" sz="2000" dirty="0" smtClean="0">
                <a:ea typeface="ＭＳ Ｐゴシック" charset="-128"/>
              </a:rPr>
              <a:t>Drug Prices for 30 Most Commonly Prescribed Drugs, </a:t>
            </a:r>
            <a:r>
              <a:rPr lang="en-US" sz="2000" dirty="0" smtClean="0">
                <a:ea typeface="ＭＳ Ｐゴシック" charset="-128"/>
              </a:rPr>
              <a:t>2006–2007</a:t>
            </a:r>
            <a:r>
              <a:rPr lang="en-US" sz="2000" dirty="0" smtClean="0">
                <a:ea typeface="ＭＳ Ｐゴシック" charset="-128"/>
              </a:rPr>
              <a:t/>
            </a:r>
            <a:br>
              <a:rPr lang="en-US" sz="2000" dirty="0" smtClean="0">
                <a:ea typeface="ＭＳ Ｐゴシック" charset="-128"/>
              </a:rPr>
            </a:br>
            <a:r>
              <a:rPr lang="en-US" sz="1600" dirty="0" smtClean="0">
                <a:ea typeface="ＭＳ Ｐゴシック" charset="-128"/>
              </a:rPr>
              <a:t>US is set at 1.0</a:t>
            </a:r>
            <a:endParaRPr lang="en-US" sz="2000" dirty="0" smtClean="0">
              <a:ea typeface="ＭＳ Ｐゴシック" charset="-128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605199"/>
              </p:ext>
            </p:extLst>
          </p:nvPr>
        </p:nvGraphicFramePr>
        <p:xfrm>
          <a:off x="238125" y="875625"/>
          <a:ext cx="8602663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948" name="Text Box 8"/>
          <p:cNvSpPr txBox="1">
            <a:spLocks noChangeArrowheads="1"/>
          </p:cNvSpPr>
          <p:nvPr/>
        </p:nvSpPr>
        <p:spPr bwMode="auto">
          <a:xfrm>
            <a:off x="44450" y="6539361"/>
            <a:ext cx="574675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Source: IMS </a:t>
            </a:r>
            <a:r>
              <a:rPr lang="en-US" sz="1200" b="0" dirty="0" smtClean="0">
                <a:latin typeface="Arial" pitchFamily="34" charset="0"/>
              </a:rPr>
              <a:t>Health; analysis by Gerard Anderson, </a:t>
            </a:r>
            <a:r>
              <a:rPr lang="en-US" sz="1200" b="0" dirty="0" smtClean="0">
                <a:latin typeface="Arial" pitchFamily="34" charset="0"/>
              </a:rPr>
              <a:t>Johns </a:t>
            </a:r>
            <a:r>
              <a:rPr lang="en-US" sz="1200" b="0" dirty="0" smtClean="0">
                <a:latin typeface="Arial" pitchFamily="34" charset="0"/>
              </a:rPr>
              <a:t>Hopkins University.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5F8F2845-3648-4398-B8E6-135F82BEF4B7}" type="slidenum">
              <a:rPr lang="en-US"/>
              <a:pPr/>
              <a:t>30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24529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457200"/>
          </a:xfrm>
          <a:noFill/>
        </p:spPr>
        <p:txBody>
          <a:bodyPr anchor="t" anchorCtr="1">
            <a:noAutofit/>
          </a:bodyPr>
          <a:lstStyle/>
          <a:p>
            <a:r>
              <a:rPr lang="en-US" sz="2000" dirty="0" smtClean="0">
                <a:latin typeface="Arial" pitchFamily="34" charset="0"/>
                <a:ea typeface="ＭＳ Ｐゴシック" charset="-128"/>
              </a:rPr>
              <a:t>Diagnostic Imaging Prices, 2011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418119"/>
              </p:ext>
            </p:extLst>
          </p:nvPr>
        </p:nvGraphicFramePr>
        <p:xfrm>
          <a:off x="58965" y="1283640"/>
          <a:ext cx="4360636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0116" name="Text Box 8"/>
          <p:cNvSpPr txBox="1">
            <a:spLocks noChangeArrowheads="1"/>
          </p:cNvSpPr>
          <p:nvPr/>
        </p:nvSpPr>
        <p:spPr bwMode="auto">
          <a:xfrm>
            <a:off x="44450" y="6359160"/>
            <a:ext cx="81216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 smtClean="0">
                <a:latin typeface="Arial" pitchFamily="34" charset="0"/>
              </a:rPr>
              <a:t>Note: MRI refers to magneti</a:t>
            </a:r>
            <a:r>
              <a:rPr lang="en-US" sz="1200" b="0" dirty="0" smtClean="0">
                <a:latin typeface="Arial" pitchFamily="34" charset="0"/>
              </a:rPr>
              <a:t>c resonance imaging; CT refers to computed tomography.</a:t>
            </a:r>
            <a:endParaRPr lang="en-US" sz="1200" b="0" dirty="0" smtClean="0">
              <a:latin typeface="Arial" pitchFamily="34" charset="0"/>
            </a:endParaRPr>
          </a:p>
          <a:p>
            <a:r>
              <a:rPr lang="en-US" sz="1200" b="0" dirty="0" smtClean="0">
                <a:latin typeface="Arial" pitchFamily="34" charset="0"/>
              </a:rPr>
              <a:t>Source</a:t>
            </a:r>
            <a:r>
              <a:rPr lang="en-US" sz="1200" b="0" dirty="0">
                <a:latin typeface="Arial" pitchFamily="34" charset="0"/>
              </a:rPr>
              <a:t>: International Federation of Health Plans, </a:t>
            </a:r>
            <a:r>
              <a:rPr lang="en-US" sz="1200" b="0" dirty="0" smtClean="0">
                <a:latin typeface="Arial" pitchFamily="34" charset="0"/>
              </a:rPr>
              <a:t>2011 </a:t>
            </a:r>
            <a:r>
              <a:rPr lang="en-US" sz="1200" b="0" dirty="0">
                <a:latin typeface="Arial" pitchFamily="34" charset="0"/>
              </a:rPr>
              <a:t>Comparative Price Report.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C7E9B9A5-C938-4015-B26C-AE6A9514EC5D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14400" y="788430"/>
            <a:ext cx="33668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/>
              <a:t>MRI </a:t>
            </a:r>
            <a:r>
              <a:rPr lang="en-US" sz="1600" dirty="0" smtClean="0"/>
              <a:t>scanning </a:t>
            </a:r>
            <a:r>
              <a:rPr lang="en-US" sz="1600" dirty="0" smtClean="0"/>
              <a:t>and </a:t>
            </a:r>
            <a:r>
              <a:rPr lang="en-US" sz="1600" dirty="0" smtClean="0"/>
              <a:t>imaging fees</a:t>
            </a:r>
            <a:endParaRPr lang="en-US" sz="16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462196"/>
              </p:ext>
            </p:extLst>
          </p:nvPr>
        </p:nvGraphicFramePr>
        <p:xfrm>
          <a:off x="4724400" y="1283639"/>
          <a:ext cx="4408714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273520" y="799403"/>
            <a:ext cx="3810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/>
              <a:t>CT </a:t>
            </a:r>
            <a:r>
              <a:rPr lang="en-US" sz="1600" dirty="0" smtClean="0"/>
              <a:t>scanning </a:t>
            </a:r>
            <a:r>
              <a:rPr lang="en-US" sz="1600" dirty="0" smtClean="0"/>
              <a:t>and </a:t>
            </a:r>
            <a:r>
              <a:rPr lang="en-US" sz="1600" dirty="0" smtClean="0"/>
              <a:t>imaging fees (head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5941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731837"/>
          </a:xfrm>
          <a:noFill/>
        </p:spPr>
        <p:txBody>
          <a:bodyPr anchor="t" anchorCtr="1"/>
          <a:lstStyle/>
          <a:p>
            <a:r>
              <a:rPr lang="en-US" sz="2000" dirty="0" smtClean="0">
                <a:latin typeface="Arial" pitchFamily="34" charset="0"/>
                <a:ea typeface="ＭＳ Ｐゴシック" charset="-128"/>
              </a:rPr>
              <a:t>Hospital Spending per Discharge, 2010</a:t>
            </a:r>
            <a:br>
              <a:rPr lang="en-US" sz="2000" dirty="0" smtClean="0">
                <a:latin typeface="Arial" pitchFamily="34" charset="0"/>
                <a:ea typeface="ＭＳ Ｐゴシック" charset="-128"/>
              </a:rPr>
            </a:br>
            <a:r>
              <a:rPr lang="en-US" sz="1600" dirty="0" smtClean="0">
                <a:latin typeface="Arial" pitchFamily="34" charset="0"/>
                <a:ea typeface="ＭＳ Ｐゴシック" charset="-128"/>
              </a:rPr>
              <a:t>Adjusted for Differences in Cost of Living</a:t>
            </a:r>
            <a:endParaRPr lang="en-US" sz="2000" b="0" u="sng" dirty="0" smtClean="0">
              <a:latin typeface="Arial" pitchFamily="34" charset="0"/>
              <a:ea typeface="ＭＳ Ｐゴシック" charset="-128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681002"/>
              </p:ext>
            </p:extLst>
          </p:nvPr>
        </p:nvGraphicFramePr>
        <p:xfrm>
          <a:off x="225425" y="923925"/>
          <a:ext cx="8634413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49225" y="614363"/>
            <a:ext cx="8802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Dollars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8D76CA23-915A-4ED0-9014-2F29C927535A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4425" y="6198244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2009.</a:t>
            </a:r>
          </a:p>
          <a:p>
            <a:pPr eaLnBrk="0" hangingPunct="0"/>
            <a:r>
              <a:rPr lang="en-US" sz="1200" b="0" dirty="0" smtClean="0"/>
              <a:t>** 2008.</a:t>
            </a:r>
            <a:endParaRPr lang="en-US" sz="1200" b="0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5457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2012.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86557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2BC4AF92-55E9-4172-99C7-B2F6FCDD5203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731520"/>
          </a:xfrm>
          <a:noFill/>
        </p:spPr>
        <p:txBody>
          <a:bodyPr anchor="t" anchorCtr="1"/>
          <a:lstStyle/>
          <a:p>
            <a:r>
              <a:rPr lang="en-US" sz="2000" dirty="0" smtClean="0"/>
              <a:t>Physician Fee for Hip Replacement, 2008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600" dirty="0" smtClean="0"/>
              <a:t>Adjusted for Differences in Cost of Living</a:t>
            </a:r>
            <a:endParaRPr lang="en-US" sz="16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805714"/>
              </p:ext>
            </p:extLst>
          </p:nvPr>
        </p:nvGraphicFramePr>
        <p:xfrm>
          <a:off x="152400" y="1231900"/>
          <a:ext cx="46482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97028" name="Text Box 8"/>
          <p:cNvSpPr txBox="1">
            <a:spLocks noChangeArrowheads="1"/>
          </p:cNvSpPr>
          <p:nvPr/>
        </p:nvSpPr>
        <p:spPr bwMode="auto">
          <a:xfrm>
            <a:off x="33420" y="6360450"/>
            <a:ext cx="7205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1200" b="0" dirty="0" smtClean="0"/>
              <a:t>Source: M. J. </a:t>
            </a:r>
            <a:r>
              <a:rPr lang="en-US" sz="1200" b="0" dirty="0" err="1" smtClean="0"/>
              <a:t>Laugesen</a:t>
            </a:r>
            <a:r>
              <a:rPr lang="en-US" sz="1200" b="0" dirty="0"/>
              <a:t> </a:t>
            </a:r>
            <a:r>
              <a:rPr lang="en-US" sz="1200" b="0" dirty="0" smtClean="0"/>
              <a:t>and S. A. </a:t>
            </a:r>
            <a:r>
              <a:rPr lang="en-US" sz="1200" b="0" dirty="0" err="1" smtClean="0"/>
              <a:t>Glied</a:t>
            </a:r>
            <a:r>
              <a:rPr lang="en-US" sz="1200" b="0" dirty="0" smtClean="0"/>
              <a:t>, “Higher Fees Paid to U.S. Physicians Drive Higher Spending for Physician Services Compared to Other Countries,” </a:t>
            </a:r>
            <a:r>
              <a:rPr lang="en-US" sz="1200" b="0" i="1" dirty="0" smtClean="0"/>
              <a:t>Health Affairs,</a:t>
            </a:r>
            <a:r>
              <a:rPr lang="en-US" sz="1200" b="0" dirty="0" smtClean="0"/>
              <a:t> </a:t>
            </a:r>
            <a:r>
              <a:rPr lang="nl-NL" sz="1200" b="0" dirty="0" smtClean="0"/>
              <a:t>Sept. 2011 30(9):1647–56.</a:t>
            </a:r>
            <a:endParaRPr lang="en-US" sz="1200" b="0" dirty="0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83810"/>
              </p:ext>
            </p:extLst>
          </p:nvPr>
        </p:nvGraphicFramePr>
        <p:xfrm>
          <a:off x="5105400" y="1388102"/>
          <a:ext cx="3581400" cy="458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97030" name="Text Box 6"/>
          <p:cNvSpPr txBox="1">
            <a:spLocks noChangeArrowheads="1"/>
          </p:cNvSpPr>
          <p:nvPr/>
        </p:nvSpPr>
        <p:spPr bwMode="auto">
          <a:xfrm>
            <a:off x="914400" y="915473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 smtClean="0"/>
              <a:t>Public payers</a:t>
            </a:r>
            <a:endParaRPr lang="en-US" dirty="0"/>
          </a:p>
        </p:txBody>
      </p:sp>
      <p:sp>
        <p:nvSpPr>
          <p:cNvPr id="897031" name="Text Box 7"/>
          <p:cNvSpPr txBox="1">
            <a:spLocks noChangeArrowheads="1"/>
          </p:cNvSpPr>
          <p:nvPr/>
        </p:nvSpPr>
        <p:spPr bwMode="auto">
          <a:xfrm>
            <a:off x="5715000" y="9144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 smtClean="0"/>
              <a:t>Private payers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90740" y="762000"/>
            <a:ext cx="8802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Dollars</a:t>
            </a:r>
          </a:p>
        </p:txBody>
      </p:sp>
    </p:spTree>
    <p:extLst>
      <p:ext uri="{BB962C8B-B14F-4D97-AF65-F5344CB8AC3E}">
        <p14:creationId xmlns:p14="http://schemas.microsoft.com/office/powerpoint/2010/main" val="186867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2BC4AF92-55E9-4172-99C7-B2F6FCDD5203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731520"/>
          </a:xfrm>
          <a:noFill/>
        </p:spPr>
        <p:txBody>
          <a:bodyPr anchor="t" anchorCtr="1"/>
          <a:lstStyle/>
          <a:p>
            <a:r>
              <a:rPr lang="en-US" sz="2000" dirty="0" smtClean="0"/>
              <a:t>Physician Incomes, 2008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600" dirty="0" smtClean="0"/>
              <a:t>Adjusted for Differences in Cost of Living</a:t>
            </a:r>
            <a:endParaRPr lang="en-US" sz="16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790309"/>
              </p:ext>
            </p:extLst>
          </p:nvPr>
        </p:nvGraphicFramePr>
        <p:xfrm>
          <a:off x="4875795" y="1099493"/>
          <a:ext cx="42545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190153"/>
              </p:ext>
            </p:extLst>
          </p:nvPr>
        </p:nvGraphicFramePr>
        <p:xfrm>
          <a:off x="116970" y="1257674"/>
          <a:ext cx="4737100" cy="458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97030" name="Text Box 6"/>
          <p:cNvSpPr txBox="1">
            <a:spLocks noChangeArrowheads="1"/>
          </p:cNvSpPr>
          <p:nvPr/>
        </p:nvSpPr>
        <p:spPr bwMode="auto">
          <a:xfrm>
            <a:off x="5019840" y="922113"/>
            <a:ext cx="399783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 smtClean="0"/>
              <a:t>Primary </a:t>
            </a:r>
            <a:r>
              <a:rPr lang="en-US" dirty="0"/>
              <a:t>c</a:t>
            </a:r>
            <a:r>
              <a:rPr lang="en-US" dirty="0" smtClean="0"/>
              <a:t>are </a:t>
            </a:r>
            <a:r>
              <a:rPr lang="en-US" dirty="0"/>
              <a:t>d</a:t>
            </a:r>
            <a:r>
              <a:rPr lang="en-US" dirty="0" smtClean="0"/>
              <a:t>octors</a:t>
            </a:r>
            <a:endParaRPr lang="en-US" dirty="0"/>
          </a:p>
        </p:txBody>
      </p:sp>
      <p:sp>
        <p:nvSpPr>
          <p:cNvPr id="897031" name="Text Box 7"/>
          <p:cNvSpPr txBox="1">
            <a:spLocks noChangeArrowheads="1"/>
          </p:cNvSpPr>
          <p:nvPr/>
        </p:nvSpPr>
        <p:spPr bwMode="auto">
          <a:xfrm>
            <a:off x="837195" y="909235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 smtClean="0"/>
              <a:t>Orthopedic surgeons</a:t>
            </a:r>
            <a:endParaRPr 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3420" y="6360450"/>
            <a:ext cx="7205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1200" b="0" dirty="0" smtClean="0"/>
              <a:t>Source: M. J. </a:t>
            </a:r>
            <a:r>
              <a:rPr lang="en-US" sz="1200" b="0" dirty="0" err="1" smtClean="0"/>
              <a:t>Laugesen</a:t>
            </a:r>
            <a:r>
              <a:rPr lang="en-US" sz="1200" b="0" dirty="0"/>
              <a:t> </a:t>
            </a:r>
            <a:r>
              <a:rPr lang="en-US" sz="1200" b="0" dirty="0" smtClean="0"/>
              <a:t>and S. A. </a:t>
            </a:r>
            <a:r>
              <a:rPr lang="en-US" sz="1200" b="0" dirty="0" err="1" smtClean="0"/>
              <a:t>Glied</a:t>
            </a:r>
            <a:r>
              <a:rPr lang="en-US" sz="1200" b="0" dirty="0" smtClean="0"/>
              <a:t>, “Higher Fees Paid to U.S. Physicians Drive Higher Spending for Physician Services Compared to Other Countries,” </a:t>
            </a:r>
            <a:r>
              <a:rPr lang="en-US" sz="1200" b="0" i="1" dirty="0" smtClean="0"/>
              <a:t>Health Affairs,</a:t>
            </a:r>
            <a:r>
              <a:rPr lang="en-US" sz="1200" b="0" dirty="0" smtClean="0"/>
              <a:t> </a:t>
            </a:r>
            <a:r>
              <a:rPr lang="nl-NL" sz="1200" b="0" dirty="0" smtClean="0"/>
              <a:t>Sept. 2011 30(9):1647–56.</a:t>
            </a:r>
            <a:endParaRPr lang="en-US" sz="1200" b="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2255" y="754310"/>
            <a:ext cx="8802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Dollars</a:t>
            </a:r>
          </a:p>
        </p:txBody>
      </p:sp>
    </p:spTree>
    <p:extLst>
      <p:ext uri="{BB962C8B-B14F-4D97-AF65-F5344CB8AC3E}">
        <p14:creationId xmlns:p14="http://schemas.microsoft.com/office/powerpoint/2010/main" val="666344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15510182"/>
              </p:ext>
            </p:extLst>
          </p:nvPr>
        </p:nvGraphicFramePr>
        <p:xfrm>
          <a:off x="381000" y="1280160"/>
          <a:ext cx="8720220" cy="4948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6967" name="Text Box 8"/>
          <p:cNvSpPr txBox="1">
            <a:spLocks noChangeArrowheads="1"/>
          </p:cNvSpPr>
          <p:nvPr/>
        </p:nvSpPr>
        <p:spPr bwMode="auto">
          <a:xfrm>
            <a:off x="44450" y="6366380"/>
            <a:ext cx="37147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 smtClean="0">
                <a:solidFill>
                  <a:srgbClr val="000000"/>
                </a:solidFill>
              </a:rPr>
              <a:t>GDP refers to gross domestic product.</a:t>
            </a:r>
          </a:p>
          <a:p>
            <a:pPr eaLnBrk="0" hangingPunct="0"/>
            <a:r>
              <a:rPr lang="en-US" sz="1200" b="0" dirty="0" smtClean="0">
                <a:solidFill>
                  <a:srgbClr val="000000"/>
                </a:solidFill>
              </a:rPr>
              <a:t>Source</a:t>
            </a:r>
            <a:r>
              <a:rPr lang="en-US" sz="1200" b="0" dirty="0">
                <a:solidFill>
                  <a:srgbClr val="000000"/>
                </a:solidFill>
              </a:rPr>
              <a:t>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2012.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296970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457200"/>
          </a:xfrm>
          <a:noFill/>
          <a:ln/>
        </p:spPr>
        <p:txBody>
          <a:bodyPr anchor="t" anchorCtr="1">
            <a:spAutoFit/>
          </a:bodyPr>
          <a:lstStyle/>
          <a:p>
            <a:r>
              <a:rPr lang="en-US" sz="2000" dirty="0" smtClean="0"/>
              <a:t>Health Care Spending as a Percentage of GDP</a:t>
            </a:r>
            <a:r>
              <a:rPr lang="en-US" sz="2000" dirty="0"/>
              <a:t>, </a:t>
            </a:r>
            <a:r>
              <a:rPr lang="en-US" sz="2000" dirty="0" smtClean="0"/>
              <a:t>1980–2010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34B8D8AF-2DE6-4AC6-838B-9BBF2B1516C7}" type="slidenum">
              <a:rPr lang="en-US" sz="1400" b="0"/>
              <a:pPr algn="r"/>
              <a:t>4</a:t>
            </a:fld>
            <a:endParaRPr lang="en-US" sz="1400" b="0" dirty="0"/>
          </a:p>
        </p:txBody>
      </p:sp>
      <p:sp>
        <p:nvSpPr>
          <p:cNvPr id="10" name="TextBox 9"/>
          <p:cNvSpPr txBox="1"/>
          <p:nvPr/>
        </p:nvSpPr>
        <p:spPr>
          <a:xfrm>
            <a:off x="339225" y="7620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Percent</a:t>
            </a: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4450" y="6156484"/>
            <a:ext cx="1250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/>
              <a:t>* 2009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82722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0"/>
            <a:ext cx="2133600" cy="476250"/>
          </a:xfrm>
          <a:ln/>
        </p:spPr>
        <p:txBody>
          <a:bodyPr/>
          <a:lstStyle/>
          <a:p>
            <a:fld id="{89170FA9-37DB-4BA7-B2B0-7252F33CE6A3}" type="slidenum">
              <a:rPr lang="en-US" b="0">
                <a:solidFill>
                  <a:srgbClr val="000000"/>
                </a:solidFill>
              </a:rPr>
              <a:pPr/>
              <a:t>5</a:t>
            </a:fld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0488"/>
            <a:ext cx="9142413" cy="731837"/>
          </a:xfrm>
          <a:noFill/>
        </p:spPr>
        <p:txBody>
          <a:bodyPr anchor="t" anchorCtr="1"/>
          <a:lstStyle/>
          <a:p>
            <a:r>
              <a:rPr lang="en-US" sz="2000" dirty="0" smtClean="0"/>
              <a:t>Health Care Spending per Capita by Source of Funding, 2010</a:t>
            </a:r>
            <a:br>
              <a:rPr lang="en-US" sz="2000" dirty="0" smtClean="0"/>
            </a:br>
            <a:r>
              <a:rPr lang="en-US" sz="1600" dirty="0" smtClean="0"/>
              <a:t>Adjusted for </a:t>
            </a:r>
            <a:r>
              <a:rPr lang="en-US" sz="1600" dirty="0" smtClean="0"/>
              <a:t>Differences </a:t>
            </a:r>
            <a:r>
              <a:rPr lang="en-US" sz="1600" dirty="0" smtClean="0"/>
              <a:t>in </a:t>
            </a:r>
            <a:r>
              <a:rPr lang="en-US" sz="1600" dirty="0"/>
              <a:t>C</a:t>
            </a:r>
            <a:r>
              <a:rPr lang="en-US" sz="1600" dirty="0" smtClean="0"/>
              <a:t>ost </a:t>
            </a:r>
            <a:r>
              <a:rPr lang="en-US" sz="1600" dirty="0" smtClean="0"/>
              <a:t>of </a:t>
            </a:r>
            <a:r>
              <a:rPr lang="en-US" sz="1600" dirty="0" smtClean="0"/>
              <a:t>Living</a:t>
            </a:r>
            <a:endParaRPr lang="en-US" sz="1600" dirty="0" smtClean="0"/>
          </a:p>
        </p:txBody>
      </p:sp>
      <p:graphicFrame>
        <p:nvGraphicFramePr>
          <p:cNvPr id="19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26533472"/>
              </p:ext>
            </p:extLst>
          </p:nvPr>
        </p:nvGraphicFramePr>
        <p:xfrm>
          <a:off x="188913" y="1248321"/>
          <a:ext cx="8731250" cy="4619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3108" name="Text Box 13"/>
          <p:cNvSpPr txBox="1">
            <a:spLocks noChangeArrowheads="1"/>
          </p:cNvSpPr>
          <p:nvPr/>
        </p:nvSpPr>
        <p:spPr bwMode="auto">
          <a:xfrm>
            <a:off x="44450" y="6368718"/>
            <a:ext cx="6703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 dirty="0">
                <a:solidFill>
                  <a:srgbClr val="000000"/>
                </a:solidFill>
              </a:rPr>
              <a:t>* </a:t>
            </a:r>
            <a:r>
              <a:rPr lang="en-US" sz="1200" b="0" dirty="0" smtClean="0">
                <a:solidFill>
                  <a:srgbClr val="000000"/>
                </a:solidFill>
              </a:rPr>
              <a:t>2009.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303110" name="Text Box 6"/>
          <p:cNvSpPr txBox="1">
            <a:spLocks noChangeArrowheads="1"/>
          </p:cNvSpPr>
          <p:nvPr/>
        </p:nvSpPr>
        <p:spPr bwMode="auto">
          <a:xfrm>
            <a:off x="99930" y="804446"/>
            <a:ext cx="1473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 smtClean="0">
                <a:solidFill>
                  <a:srgbClr val="000000"/>
                </a:solidFill>
              </a:rPr>
              <a:t>Dollars ($US)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03111" name="Text Box 7"/>
          <p:cNvSpPr txBox="1">
            <a:spLocks noChangeArrowheads="1"/>
          </p:cNvSpPr>
          <p:nvPr/>
        </p:nvSpPr>
        <p:spPr bwMode="auto">
          <a:xfrm>
            <a:off x="724534" y="1414046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8,233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3112" name="Text Box 8"/>
          <p:cNvSpPr txBox="1">
            <a:spLocks noChangeArrowheads="1"/>
          </p:cNvSpPr>
          <p:nvPr/>
        </p:nvSpPr>
        <p:spPr bwMode="auto">
          <a:xfrm>
            <a:off x="2179638" y="3124200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4,463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3113" name="Text Box 9"/>
          <p:cNvSpPr txBox="1">
            <a:spLocks noChangeArrowheads="1"/>
          </p:cNvSpPr>
          <p:nvPr/>
        </p:nvSpPr>
        <p:spPr bwMode="auto">
          <a:xfrm>
            <a:off x="2971800" y="3124200"/>
            <a:ext cx="7921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4,445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3114" name="Text Box 10"/>
          <p:cNvSpPr txBox="1">
            <a:spLocks noChangeArrowheads="1"/>
          </p:cNvSpPr>
          <p:nvPr/>
        </p:nvSpPr>
        <p:spPr bwMode="auto">
          <a:xfrm>
            <a:off x="3703638" y="3200400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4,338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3115" name="Text Box 11"/>
          <p:cNvSpPr txBox="1">
            <a:spLocks noChangeArrowheads="1"/>
          </p:cNvSpPr>
          <p:nvPr/>
        </p:nvSpPr>
        <p:spPr bwMode="auto">
          <a:xfrm>
            <a:off x="4419600" y="3352800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3,974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3116" name="Text Box 12"/>
          <p:cNvSpPr txBox="1">
            <a:spLocks noChangeArrowheads="1"/>
          </p:cNvSpPr>
          <p:nvPr/>
        </p:nvSpPr>
        <p:spPr bwMode="auto">
          <a:xfrm>
            <a:off x="5181600" y="3471446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3,758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3117" name="Text Box 13"/>
          <p:cNvSpPr txBox="1">
            <a:spLocks noChangeArrowheads="1"/>
          </p:cNvSpPr>
          <p:nvPr/>
        </p:nvSpPr>
        <p:spPr bwMode="auto">
          <a:xfrm>
            <a:off x="5943600" y="3505200"/>
            <a:ext cx="7921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3,670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3118" name="Text Box 14"/>
          <p:cNvSpPr txBox="1">
            <a:spLocks noChangeArrowheads="1"/>
          </p:cNvSpPr>
          <p:nvPr/>
        </p:nvSpPr>
        <p:spPr bwMode="auto">
          <a:xfrm>
            <a:off x="7391400" y="3776246"/>
            <a:ext cx="7921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3,035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3119" name="Text Box 15"/>
          <p:cNvSpPr txBox="1">
            <a:spLocks noChangeArrowheads="1"/>
          </p:cNvSpPr>
          <p:nvPr/>
        </p:nvSpPr>
        <p:spPr bwMode="auto">
          <a:xfrm>
            <a:off x="6629400" y="3600104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3,433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3121" name="Text Box 17"/>
          <p:cNvSpPr txBox="1">
            <a:spLocks noChangeArrowheads="1"/>
          </p:cNvSpPr>
          <p:nvPr/>
        </p:nvSpPr>
        <p:spPr bwMode="auto">
          <a:xfrm>
            <a:off x="1447800" y="2743200"/>
            <a:ext cx="7921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5,269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3122" name="Text Box 8"/>
          <p:cNvSpPr txBox="1">
            <a:spLocks noChangeArrowheads="1"/>
          </p:cNvSpPr>
          <p:nvPr/>
        </p:nvSpPr>
        <p:spPr bwMode="auto">
          <a:xfrm>
            <a:off x="44450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2012.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21" name="Oval 2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8153400" y="3808091"/>
            <a:ext cx="7921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3,022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825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/>
          <a:p>
            <a:fld id="{7DE75A38-DBE3-4501-AAD4-8A236CC77088}" type="slidenum">
              <a:rPr lang="en-US" b="0"/>
              <a:pPr/>
              <a:t>6</a:t>
            </a:fld>
            <a:endParaRPr lang="en-US" b="0" dirty="0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0488"/>
            <a:ext cx="9142413" cy="803275"/>
          </a:xfrm>
          <a:noFill/>
        </p:spPr>
        <p:txBody>
          <a:bodyPr anchor="t" anchorCtr="1"/>
          <a:lstStyle/>
          <a:p>
            <a:r>
              <a:rPr lang="en-US" sz="2000" dirty="0" smtClean="0"/>
              <a:t>Pharmaceutical </a:t>
            </a:r>
            <a:r>
              <a:rPr lang="en-US" sz="2000" dirty="0"/>
              <a:t>Spending per Capita, </a:t>
            </a:r>
            <a:r>
              <a:rPr lang="en-US" sz="2000" dirty="0" smtClean="0"/>
              <a:t>2010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600" b="1" dirty="0">
                <a:latin typeface="Arial" charset="0"/>
              </a:rPr>
              <a:t>Adjusted for </a:t>
            </a:r>
            <a:r>
              <a:rPr lang="en-US" sz="1600" b="1" dirty="0" smtClean="0">
                <a:latin typeface="Arial" charset="0"/>
              </a:rPr>
              <a:t>Differences </a:t>
            </a:r>
            <a:r>
              <a:rPr lang="en-US" sz="1600" b="1" dirty="0">
                <a:latin typeface="Arial" charset="0"/>
              </a:rPr>
              <a:t>in Cost of Living</a:t>
            </a:r>
            <a:br>
              <a:rPr lang="en-US" sz="1600" b="1" dirty="0">
                <a:latin typeface="Arial" charset="0"/>
              </a:rPr>
            </a:br>
            <a:endParaRPr lang="en-US" sz="1600" b="1" u="sng" dirty="0">
              <a:latin typeface="Arial" charset="0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097742"/>
              </p:ext>
            </p:extLst>
          </p:nvPr>
        </p:nvGraphicFramePr>
        <p:xfrm>
          <a:off x="42780" y="1160797"/>
          <a:ext cx="8915399" cy="490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0437" name="Text Box 12"/>
          <p:cNvSpPr txBox="1">
            <a:spLocks noChangeArrowheads="1"/>
          </p:cNvSpPr>
          <p:nvPr/>
        </p:nvSpPr>
        <p:spPr bwMode="auto">
          <a:xfrm>
            <a:off x="41794" y="6167493"/>
            <a:ext cx="1114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1200" b="0" dirty="0" smtClean="0"/>
              <a:t>* 2009.</a:t>
            </a:r>
          </a:p>
          <a:p>
            <a:pPr eaLnBrk="0" hangingPunct="0"/>
            <a:r>
              <a:rPr lang="en-US" sz="1200" b="0" dirty="0" smtClean="0"/>
              <a:t>** 2008.</a:t>
            </a:r>
            <a:endParaRPr lang="en-US" sz="1200" b="0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457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2012.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99930" y="806760"/>
            <a:ext cx="1473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 smtClean="0">
                <a:solidFill>
                  <a:srgbClr val="000000"/>
                </a:solidFill>
              </a:rPr>
              <a:t>Dollars ($US)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123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D6C9CD74-E796-4110-AA2B-B40D207B6FC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14599"/>
            <a:ext cx="9140825" cy="731520"/>
          </a:xfrm>
        </p:spPr>
        <p:txBody>
          <a:bodyPr/>
          <a:lstStyle/>
          <a:p>
            <a:r>
              <a:rPr lang="en-US" sz="3200" dirty="0"/>
              <a:t>Health </a:t>
            </a:r>
            <a:r>
              <a:rPr lang="en-US" sz="3200" dirty="0" smtClean="0"/>
              <a:t>Care Supply and Utilization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4000" cy="457200"/>
          </a:xfrm>
          <a:noFill/>
        </p:spPr>
        <p:txBody>
          <a:bodyPr anchor="t" anchorCtr="1"/>
          <a:lstStyle/>
          <a:p>
            <a:r>
              <a:rPr lang="en-US" sz="2000" dirty="0" smtClean="0"/>
              <a:t>Hospital Discharges per 1,000 Population, 2010</a:t>
            </a:r>
            <a:endParaRPr lang="en-US" sz="2000" b="0" u="sng" dirty="0" smtClean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075433"/>
              </p:ext>
            </p:extLst>
          </p:nvPr>
        </p:nvGraphicFramePr>
        <p:xfrm>
          <a:off x="238125" y="630238"/>
          <a:ext cx="8604250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5457" y="6172200"/>
            <a:ext cx="1114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1200" b="0" dirty="0" smtClean="0"/>
              <a:t>* 2009.</a:t>
            </a:r>
          </a:p>
          <a:p>
            <a:pPr eaLnBrk="0" hangingPunct="0"/>
            <a:r>
              <a:rPr lang="en-US" sz="1200" b="0" dirty="0" smtClean="0"/>
              <a:t>** 2008.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457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2012.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D6C9CD74-E796-4110-AA2B-B40D207B6FC7}" type="slidenum">
              <a:rPr lang="en-US"/>
              <a:pPr/>
              <a:t>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986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4000" cy="457200"/>
          </a:xfrm>
          <a:noFill/>
        </p:spPr>
        <p:txBody>
          <a:bodyPr anchor="t" anchorCtr="1"/>
          <a:lstStyle/>
          <a:p>
            <a:r>
              <a:rPr lang="en-US" sz="2000" dirty="0" smtClean="0"/>
              <a:t>Average Length of Hospital Stay for Acute Myocardial Infarction, 2010</a:t>
            </a:r>
            <a:endParaRPr lang="en-US" sz="2000" b="0" u="sng" dirty="0" smtClean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920287"/>
              </p:ext>
            </p:extLst>
          </p:nvPr>
        </p:nvGraphicFramePr>
        <p:xfrm>
          <a:off x="230188" y="1050925"/>
          <a:ext cx="8610600" cy="504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54740" y="630151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charset="0"/>
              </a:rPr>
              <a:t>Days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457" y="6344045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2009.</a:t>
            </a:r>
            <a:endParaRPr lang="en-US" sz="1200" b="0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457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2012.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C570C826-B0DC-47DF-89B5-45E0F95DBFE7}" type="slidenum">
              <a:rPr lang="en-US"/>
              <a:pPr/>
              <a:t>9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6632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ECD Chartpack DRAFT 10-31-11_FOR EMT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980-08 OECD Spending Growth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80-08 OECD Spending Grow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80-08 OECD Spending Growt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80-08 OECD Spending Growt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80-08 OECD Spending Growt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80-08 OECD Spending Growt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80-08 OECD Spending Growt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80-08 OECD Spending Growt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80-08 OECD Spending Growth 8">
        <a:dk1>
          <a:srgbClr val="000099"/>
        </a:dk1>
        <a:lt1>
          <a:srgbClr val="FFFFFF"/>
        </a:lt1>
        <a:dk2>
          <a:srgbClr val="0000FF"/>
        </a:dk2>
        <a:lt2>
          <a:srgbClr val="FFFF66"/>
        </a:lt2>
        <a:accent1>
          <a:srgbClr val="FF66FF"/>
        </a:accent1>
        <a:accent2>
          <a:srgbClr val="66FFFF"/>
        </a:accent2>
        <a:accent3>
          <a:srgbClr val="AAAAFF"/>
        </a:accent3>
        <a:accent4>
          <a:srgbClr val="DADADA"/>
        </a:accent4>
        <a:accent5>
          <a:srgbClr val="FFB8FF"/>
        </a:accent5>
        <a:accent6>
          <a:srgbClr val="5CE7E7"/>
        </a:accent6>
        <a:hlink>
          <a:srgbClr val="0000FF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 Chartpack DRAFT 10-31-11_FOR EMT</Template>
  <TotalTime>977</TotalTime>
  <Words>1378</Words>
  <Application>Microsoft Macintosh PowerPoint</Application>
  <PresentationFormat>On-screen Show (4:3)</PresentationFormat>
  <Paragraphs>348</Paragraphs>
  <Slides>34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OECD Chartpack DRAFT 10-31-11_FOR EMT</vt:lpstr>
      <vt:lpstr>1980-08 OECD Spending Growth</vt:lpstr>
      <vt:lpstr>Microsoft Excel 97 - 2004 Worksheet</vt:lpstr>
      <vt:lpstr>Multinational Comparisons of Health Systems Data, 2012   </vt:lpstr>
      <vt:lpstr>Health Care Spending and Coverage</vt:lpstr>
      <vt:lpstr>Average Health Care Spending per Capita, 1980–2010 Adjusted for Differences in Cost of Living</vt:lpstr>
      <vt:lpstr>Health Care Spending as a Percentage of GDP, 1980–2010</vt:lpstr>
      <vt:lpstr>Health Care Spending per Capita by Source of Funding, 2010 Adjusted for Differences in Cost of Living</vt:lpstr>
      <vt:lpstr>Pharmaceutical Spending per Capita, 2010 Adjusted for Differences in Cost of Living </vt:lpstr>
      <vt:lpstr>Health Care Supply and Utilization</vt:lpstr>
      <vt:lpstr>Hospital Discharges per 1,000 Population, 2010</vt:lpstr>
      <vt:lpstr>Average Length of Hospital Stay for Acute Myocardial Infarction, 2010</vt:lpstr>
      <vt:lpstr>Inpatient Coronary Bypass Procedures per 100,000 Population, 2010</vt:lpstr>
      <vt:lpstr>Average Annual Number of Physician Visits per Capita, 2010</vt:lpstr>
      <vt:lpstr>Number of Practicing Physicians per 1,000 Population, 2010</vt:lpstr>
      <vt:lpstr>Number of Acute Care Hospital Beds per 1,000 Population, 2010</vt:lpstr>
      <vt:lpstr>Magnetic Resonance Imaging (MRI) Units per Million Population, 2010</vt:lpstr>
      <vt:lpstr>Computed Tomography (CT) Scanners per Million Population, 2010</vt:lpstr>
      <vt:lpstr>Positron Emission Tomography (PET) Scanners  per Million Population, 2010</vt:lpstr>
      <vt:lpstr>Health Promotion and Disease Prevention</vt:lpstr>
      <vt:lpstr>Cervical Cancer Screening Rates, 2010</vt:lpstr>
      <vt:lpstr>Flu Immunization Among Adults Ages 65 or Older, 2010</vt:lpstr>
      <vt:lpstr>Adults Who Report Being Daily Smokers, 2010</vt:lpstr>
      <vt:lpstr>Obesity (BMI&gt;30) Prevalence Among Adult Population, 2010</vt:lpstr>
      <vt:lpstr>Quality and Patient Safety</vt:lpstr>
      <vt:lpstr>Mortality Amenable to Health Care</vt:lpstr>
      <vt:lpstr>Breast Cancer Five-Year Relative Survival Rate, 2004–2009 (or nearest period)</vt:lpstr>
      <vt:lpstr>PowerPoint Presentation</vt:lpstr>
      <vt:lpstr>In-Hospital Mortality After Admission for Acute Myocardial Infarction†  per 100 Patients, 2009</vt:lpstr>
      <vt:lpstr>Foreign Object Left in Body During Procedure  per 100,000 Hospital Discharges, 2009</vt:lpstr>
      <vt:lpstr>Postoperative Sepsis per 100,000 Hospital Discharges, 2009</vt:lpstr>
      <vt:lpstr>Prices</vt:lpstr>
      <vt:lpstr>Drug Prices for 30 Most Commonly Prescribed Drugs, 2006–2007 US is set at 1.0</vt:lpstr>
      <vt:lpstr>Diagnostic Imaging Prices, 2011</vt:lpstr>
      <vt:lpstr>Hospital Spending per Discharge, 2010 Adjusted for Differences in Cost of Living</vt:lpstr>
      <vt:lpstr>Physician Fee for Hip Replacement, 2008 Adjusted for Differences in Cost of Living</vt:lpstr>
      <vt:lpstr>Physician Incomes, 2008 Adjusted for Differences in Cost of Living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Multinational Comparisons of Health Systems Data, 2011</dc:title>
  <dc:creator>David Squires</dc:creator>
  <cp:lastModifiedBy>Paul Frame</cp:lastModifiedBy>
  <cp:revision>211</cp:revision>
  <cp:lastPrinted>2011-09-08T21:28:06Z</cp:lastPrinted>
  <dcterms:created xsi:type="dcterms:W3CDTF">2011-11-02T16:06:47Z</dcterms:created>
  <dcterms:modified xsi:type="dcterms:W3CDTF">2012-11-09T23:23:29Z</dcterms:modified>
</cp:coreProperties>
</file>