
<file path=[Content_Types].xml><?xml version="1.0" encoding="utf-8"?>
<Types xmlns="http://schemas.openxmlformats.org/package/2006/content-types">
  <Default Extension="xml" ContentType="application/xml"/>
  <Default Extension="xlsx" ContentType="application/vnd.openxmlformats-officedocument.spreadsheetml.sheet"/>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27" r:id="rId2"/>
    <p:sldId id="324" r:id="rId3"/>
    <p:sldId id="323" r:id="rId4"/>
    <p:sldId id="328" r:id="rId5"/>
    <p:sldId id="325" r:id="rId6"/>
    <p:sldId id="326" r:id="rId7"/>
    <p:sldId id="329"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ra W. Rasmussen" initials="PW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92" autoAdjust="0"/>
    <p:restoredTop sz="99537" autoAdjust="0"/>
  </p:normalViewPr>
  <p:slideViewPr>
    <p:cSldViewPr>
      <p:cViewPr varScale="1">
        <p:scale>
          <a:sx n="148" d="100"/>
          <a:sy n="148" d="100"/>
        </p:scale>
        <p:origin x="-1720" y="-104"/>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commentAuthors" Target="commentAuthor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11111111111111"/>
          <c:y val="0.0333333333333333"/>
          <c:w val="0.902777777777778"/>
          <c:h val="0.902777777777778"/>
        </c:manualLayout>
      </c:layout>
      <c:pieChart>
        <c:varyColors val="1"/>
        <c:ser>
          <c:idx val="0"/>
          <c:order val="0"/>
          <c:tx>
            <c:strRef>
              <c:f>Sheet1!$B$1</c:f>
              <c:strCache>
                <c:ptCount val="1"/>
                <c:pt idx="0">
                  <c:v>Sales</c:v>
                </c:pt>
              </c:strCache>
            </c:strRef>
          </c:tx>
          <c:dPt>
            <c:idx val="0"/>
            <c:bubble3D val="0"/>
            <c:spPr>
              <a:solidFill>
                <a:schemeClr val="tx2">
                  <a:lumMod val="50000"/>
                </a:schemeClr>
              </a:solidFill>
              <a:ln>
                <a:solidFill>
                  <a:schemeClr val="tx1"/>
                </a:solidFill>
              </a:ln>
            </c:spPr>
          </c:dPt>
          <c:dPt>
            <c:idx val="1"/>
            <c:bubble3D val="0"/>
            <c:spPr>
              <a:solidFill>
                <a:schemeClr val="tx2"/>
              </a:solidFill>
              <a:ln>
                <a:solidFill>
                  <a:schemeClr val="tx1"/>
                </a:solidFill>
              </a:ln>
            </c:spPr>
          </c:dPt>
          <c:dPt>
            <c:idx val="2"/>
            <c:bubble3D val="0"/>
            <c:spPr>
              <a:solidFill>
                <a:schemeClr val="tx2">
                  <a:lumMod val="40000"/>
                  <a:lumOff val="60000"/>
                </a:schemeClr>
              </a:solidFill>
              <a:ln>
                <a:solidFill>
                  <a:schemeClr val="tx1"/>
                </a:solidFill>
              </a:ln>
            </c:spPr>
          </c:dPt>
          <c:dPt>
            <c:idx val="3"/>
            <c:bubble3D val="0"/>
            <c:spPr>
              <a:solidFill>
                <a:schemeClr val="tx2">
                  <a:lumMod val="20000"/>
                  <a:lumOff val="80000"/>
                </a:schemeClr>
              </a:solidFill>
              <a:ln>
                <a:solidFill>
                  <a:schemeClr val="tx1"/>
                </a:solidFill>
              </a:ln>
            </c:spPr>
          </c:dPt>
          <c:dPt>
            <c:idx val="4"/>
            <c:bubble3D val="0"/>
            <c:spPr>
              <a:solidFill>
                <a:schemeClr val="tx2">
                  <a:lumMod val="40000"/>
                  <a:lumOff val="60000"/>
                </a:schemeClr>
              </a:solidFill>
            </c:spPr>
          </c:dPt>
          <c:dPt>
            <c:idx val="5"/>
            <c:bubble3D val="0"/>
            <c:spPr>
              <a:solidFill>
                <a:schemeClr val="accent1">
                  <a:lumMod val="20000"/>
                  <a:lumOff val="80000"/>
                </a:schemeClr>
              </a:solidFill>
              <a:ln>
                <a:solidFill>
                  <a:schemeClr val="tx1"/>
                </a:solidFill>
              </a:ln>
            </c:spPr>
          </c:dPt>
          <c:dPt>
            <c:idx val="6"/>
            <c:bubble3D val="0"/>
            <c:spPr>
              <a:solidFill>
                <a:schemeClr val="bg1"/>
              </a:solidFill>
              <a:ln>
                <a:solidFill>
                  <a:schemeClr val="tx1"/>
                </a:solidFill>
              </a:ln>
            </c:spPr>
          </c:dPt>
          <c:cat>
            <c:strRef>
              <c:f>Sheet1!$A$2:$A$4</c:f>
              <c:strCache>
                <c:ptCount val="3"/>
                <c:pt idx="0">
                  <c:v>Under age 23 and not a full-time student</c:v>
                </c:pt>
                <c:pt idx="1">
                  <c:v>Aged 23-25</c:v>
                </c:pt>
                <c:pt idx="2">
                  <c:v>Under age 23 and a full-time student</c:v>
                </c:pt>
              </c:strCache>
            </c:strRef>
          </c:cat>
          <c:val>
            <c:numRef>
              <c:f>Sheet1!$B$2:$B$4</c:f>
              <c:numCache>
                <c:formatCode>General</c:formatCode>
                <c:ptCount val="3"/>
                <c:pt idx="0">
                  <c:v>22.0</c:v>
                </c:pt>
                <c:pt idx="1">
                  <c:v>30.0</c:v>
                </c:pt>
                <c:pt idx="2">
                  <c:v>48.0</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525642147295691"/>
          <c:y val="0.0457546311046379"/>
          <c:w val="0.945300379119277"/>
          <c:h val="0.664180202248251"/>
        </c:manualLayout>
      </c:layout>
      <c:barChart>
        <c:barDir val="col"/>
        <c:grouping val="clustered"/>
        <c:varyColors val="0"/>
        <c:ser>
          <c:idx val="0"/>
          <c:order val="0"/>
          <c:tx>
            <c:strRef>
              <c:f>Sheet1!$B$1</c:f>
              <c:strCache>
                <c:ptCount val="1"/>
                <c:pt idx="0">
                  <c:v>2011 (November)</c:v>
                </c:pt>
              </c:strCache>
            </c:strRef>
          </c:tx>
          <c:spPr>
            <a:solidFill>
              <a:schemeClr val="tx2">
                <a:lumMod val="50000"/>
              </a:schemeClr>
            </a:solidFill>
            <a:ln>
              <a:solidFill>
                <a:schemeClr val="tx1"/>
              </a:solidFill>
            </a:ln>
            <a:effectLst/>
          </c:spPr>
          <c:invertIfNegative val="0"/>
          <c:dLbls>
            <c:txPr>
              <a:bodyPr/>
              <a:lstStyle/>
              <a:p>
                <a:pPr>
                  <a:defRPr sz="1400" b="1" i="0">
                    <a:solidFill>
                      <a:schemeClr val="tx1"/>
                    </a:solidFill>
                    <a:latin typeface="Arial"/>
                  </a:defRPr>
                </a:pPr>
                <a:endParaRPr lang="en-US"/>
              </a:p>
            </c:txPr>
            <c:showLegendKey val="0"/>
            <c:showVal val="1"/>
            <c:showCatName val="0"/>
            <c:showSerName val="0"/>
            <c:showPercent val="0"/>
            <c:showBubbleSize val="0"/>
            <c:showLeaderLines val="0"/>
          </c:dLbls>
          <c:cat>
            <c:strRef>
              <c:f>Sheet1!$A$2:$A$14</c:f>
              <c:strCache>
                <c:ptCount val="13"/>
                <c:pt idx="0">
                  <c:v>Total</c:v>
                </c:pt>
                <c:pt idx="2">
                  <c:v>19–22</c:v>
                </c:pt>
                <c:pt idx="3">
                  <c:v>23–25</c:v>
                </c:pt>
                <c:pt idx="5">
                  <c:v>&lt;133% FPL</c:v>
                </c:pt>
                <c:pt idx="6">
                  <c:v>133% FPL or more</c:v>
                </c:pt>
                <c:pt idx="8">
                  <c:v>High school or less</c:v>
                </c:pt>
                <c:pt idx="9">
                  <c:v>At least some college</c:v>
                </c:pt>
                <c:pt idx="11">
                  <c:v>Demo-crat</c:v>
                </c:pt>
                <c:pt idx="12">
                  <c:v>Repub-lican</c:v>
                </c:pt>
              </c:strCache>
            </c:strRef>
          </c:cat>
          <c:val>
            <c:numRef>
              <c:f>Sheet1!$B$2:$B$14</c:f>
              <c:numCache>
                <c:formatCode>General</c:formatCode>
                <c:ptCount val="13"/>
                <c:pt idx="0">
                  <c:v>59.0</c:v>
                </c:pt>
                <c:pt idx="2">
                  <c:v>60.0</c:v>
                </c:pt>
                <c:pt idx="3">
                  <c:v>57.0</c:v>
                </c:pt>
                <c:pt idx="5">
                  <c:v>29.0</c:v>
                </c:pt>
                <c:pt idx="6">
                  <c:v>66.0</c:v>
                </c:pt>
                <c:pt idx="8">
                  <c:v>38.0</c:v>
                </c:pt>
                <c:pt idx="9">
                  <c:v>72.0</c:v>
                </c:pt>
                <c:pt idx="11">
                  <c:v>64.0</c:v>
                </c:pt>
                <c:pt idx="12">
                  <c:v>62.0</c:v>
                </c:pt>
              </c:numCache>
            </c:numRef>
          </c:val>
        </c:ser>
        <c:ser>
          <c:idx val="1"/>
          <c:order val="1"/>
          <c:tx>
            <c:strRef>
              <c:f>Sheet1!$C$1</c:f>
              <c:strCache>
                <c:ptCount val="1"/>
                <c:pt idx="0">
                  <c:v>2013 (March)</c:v>
                </c:pt>
              </c:strCache>
            </c:strRef>
          </c:tx>
          <c:spPr>
            <a:solidFill>
              <a:schemeClr val="tx2">
                <a:lumMod val="40000"/>
                <a:lumOff val="60000"/>
              </a:schemeClr>
            </a:solidFill>
            <a:ln>
              <a:solidFill>
                <a:schemeClr val="tx1"/>
              </a:solidFill>
            </a:ln>
            <a:effectLst>
              <a:outerShdw sx="1000" sy="1000" rotWithShape="0">
                <a:srgbClr val="000000"/>
              </a:outerShdw>
            </a:effectLst>
          </c:spPr>
          <c:invertIfNegative val="0"/>
          <c:dLbls>
            <c:txPr>
              <a:bodyPr/>
              <a:lstStyle/>
              <a:p>
                <a:pPr>
                  <a:defRPr sz="1400" b="1">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Sheet1!$A$2:$A$14</c:f>
              <c:strCache>
                <c:ptCount val="13"/>
                <c:pt idx="0">
                  <c:v>Total</c:v>
                </c:pt>
                <c:pt idx="2">
                  <c:v>19–22</c:v>
                </c:pt>
                <c:pt idx="3">
                  <c:v>23–25</c:v>
                </c:pt>
                <c:pt idx="5">
                  <c:v>&lt;133% FPL</c:v>
                </c:pt>
                <c:pt idx="6">
                  <c:v>133% FPL or more</c:v>
                </c:pt>
                <c:pt idx="8">
                  <c:v>High school or less</c:v>
                </c:pt>
                <c:pt idx="9">
                  <c:v>At least some college</c:v>
                </c:pt>
                <c:pt idx="11">
                  <c:v>Demo-crat</c:v>
                </c:pt>
                <c:pt idx="12">
                  <c:v>Repub-lican</c:v>
                </c:pt>
              </c:strCache>
            </c:strRef>
          </c:cat>
          <c:val>
            <c:numRef>
              <c:f>Sheet1!$C$2:$C$14</c:f>
              <c:numCache>
                <c:formatCode>General</c:formatCode>
                <c:ptCount val="13"/>
                <c:pt idx="0">
                  <c:v>62.0</c:v>
                </c:pt>
                <c:pt idx="2">
                  <c:v>57.0</c:v>
                </c:pt>
                <c:pt idx="3">
                  <c:v>69.0</c:v>
                </c:pt>
                <c:pt idx="5">
                  <c:v>46.0</c:v>
                </c:pt>
                <c:pt idx="6">
                  <c:v>65.0</c:v>
                </c:pt>
                <c:pt idx="8">
                  <c:v>47.0</c:v>
                </c:pt>
                <c:pt idx="9">
                  <c:v>71.0</c:v>
                </c:pt>
                <c:pt idx="11">
                  <c:v>63.0</c:v>
                </c:pt>
                <c:pt idx="12">
                  <c:v>74.0</c:v>
                </c:pt>
              </c:numCache>
            </c:numRef>
          </c:val>
        </c:ser>
        <c:dLbls>
          <c:showLegendKey val="0"/>
          <c:showVal val="0"/>
          <c:showCatName val="0"/>
          <c:showSerName val="0"/>
          <c:showPercent val="0"/>
          <c:showBubbleSize val="0"/>
        </c:dLbls>
        <c:gapWidth val="50"/>
        <c:axId val="2108177352"/>
        <c:axId val="2108656456"/>
      </c:barChart>
      <c:catAx>
        <c:axId val="2108177352"/>
        <c:scaling>
          <c:orientation val="minMax"/>
        </c:scaling>
        <c:delete val="0"/>
        <c:axPos val="b"/>
        <c:numFmt formatCode="General" sourceLinked="1"/>
        <c:majorTickMark val="out"/>
        <c:minorTickMark val="none"/>
        <c:tickLblPos val="nextTo"/>
        <c:txPr>
          <a:bodyPr rot="0"/>
          <a:lstStyle/>
          <a:p>
            <a:pPr>
              <a:defRPr sz="1300" b="1" i="0">
                <a:latin typeface="Arial"/>
                <a:cs typeface="Arial"/>
              </a:defRPr>
            </a:pPr>
            <a:endParaRPr lang="en-US"/>
          </a:p>
        </c:txPr>
        <c:crossAx val="2108656456"/>
        <c:crosses val="autoZero"/>
        <c:auto val="1"/>
        <c:lblAlgn val="ctr"/>
        <c:lblOffset val="100"/>
        <c:noMultiLvlLbl val="0"/>
      </c:catAx>
      <c:valAx>
        <c:axId val="2108656456"/>
        <c:scaling>
          <c:orientation val="minMax"/>
          <c:max val="100.0"/>
        </c:scaling>
        <c:delete val="0"/>
        <c:axPos val="l"/>
        <c:numFmt formatCode="General" sourceLinked="1"/>
        <c:majorTickMark val="out"/>
        <c:minorTickMark val="none"/>
        <c:tickLblPos val="nextTo"/>
        <c:txPr>
          <a:bodyPr/>
          <a:lstStyle/>
          <a:p>
            <a:pPr>
              <a:defRPr sz="1400" b="1" i="0">
                <a:latin typeface="Arial"/>
                <a:cs typeface="Arial"/>
              </a:defRPr>
            </a:pPr>
            <a:endParaRPr lang="en-US"/>
          </a:p>
        </c:txPr>
        <c:crossAx val="2108177352"/>
        <c:crosses val="autoZero"/>
        <c:crossBetween val="between"/>
        <c:majorUnit val="25.0"/>
      </c:valAx>
      <c:spPr>
        <a:noFill/>
        <a:ln w="25400">
          <a:noFill/>
        </a:ln>
      </c:spPr>
    </c:plotArea>
    <c:legend>
      <c:legendPos val="t"/>
      <c:layout>
        <c:manualLayout>
          <c:xMode val="edge"/>
          <c:yMode val="edge"/>
          <c:x val="0.26959889629181"/>
          <c:y val="0.0771825950422077"/>
          <c:w val="0.46896215267548"/>
          <c:h val="0.080121320416017"/>
        </c:manualLayout>
      </c:layout>
      <c:overlay val="0"/>
      <c:txPr>
        <a:bodyPr/>
        <a:lstStyle/>
        <a:p>
          <a:pPr>
            <a:defRPr sz="1400" b="1">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676587702178253"/>
          <c:y val="0.0982605232956603"/>
          <c:w val="0.932341229782175"/>
          <c:h val="0.644330393185034"/>
        </c:manualLayout>
      </c:layout>
      <c:barChart>
        <c:barDir val="col"/>
        <c:grouping val="clustered"/>
        <c:varyColors val="0"/>
        <c:ser>
          <c:idx val="0"/>
          <c:order val="0"/>
          <c:tx>
            <c:strRef>
              <c:f>Sheet1!$B$1</c:f>
              <c:strCache>
                <c:ptCount val="1"/>
                <c:pt idx="0">
                  <c:v>2011 (November)</c:v>
                </c:pt>
              </c:strCache>
            </c:strRef>
          </c:tx>
          <c:spPr>
            <a:solidFill>
              <a:schemeClr val="tx2">
                <a:lumMod val="50000"/>
              </a:schemeClr>
            </a:solidFill>
            <a:ln>
              <a:solidFill>
                <a:schemeClr val="tx1"/>
              </a:solidFill>
            </a:ln>
            <a:effectLst/>
          </c:spPr>
          <c:invertIfNegative val="0"/>
          <c:dLbls>
            <c:txPr>
              <a:bodyPr/>
              <a:lstStyle/>
              <a:p>
                <a:pPr>
                  <a:defRPr sz="1400" b="1" i="0">
                    <a:solidFill>
                      <a:schemeClr val="tx1"/>
                    </a:solidFill>
                    <a:latin typeface="Arial"/>
                  </a:defRPr>
                </a:pPr>
                <a:endParaRPr lang="en-US"/>
              </a:p>
            </c:txPr>
            <c:showLegendKey val="0"/>
            <c:showVal val="1"/>
            <c:showCatName val="0"/>
            <c:showSerName val="0"/>
            <c:showPercent val="0"/>
            <c:showBubbleSize val="0"/>
            <c:showLeaderLines val="0"/>
          </c:dLbls>
          <c:cat>
            <c:strRef>
              <c:f>Sheet1!$A$2:$A$14</c:f>
              <c:strCache>
                <c:ptCount val="13"/>
                <c:pt idx="0">
                  <c:v>Total</c:v>
                </c:pt>
                <c:pt idx="2">
                  <c:v>19–22</c:v>
                </c:pt>
                <c:pt idx="3">
                  <c:v>23–25</c:v>
                </c:pt>
                <c:pt idx="5">
                  <c:v>&lt;133% FPL</c:v>
                </c:pt>
                <c:pt idx="6">
                  <c:v>133% FPL or more</c:v>
                </c:pt>
                <c:pt idx="8">
                  <c:v>High school or less</c:v>
                </c:pt>
                <c:pt idx="9">
                  <c:v>At least some college</c:v>
                </c:pt>
                <c:pt idx="11">
                  <c:v>Demo-crat</c:v>
                </c:pt>
                <c:pt idx="12">
                  <c:v>Repub-lican</c:v>
                </c:pt>
              </c:strCache>
            </c:strRef>
          </c:cat>
          <c:val>
            <c:numRef>
              <c:f>Sheet1!$B$2:$B$14</c:f>
              <c:numCache>
                <c:formatCode>General</c:formatCode>
                <c:ptCount val="13"/>
                <c:pt idx="0">
                  <c:v>47.0</c:v>
                </c:pt>
                <c:pt idx="2">
                  <c:v>62.0</c:v>
                </c:pt>
                <c:pt idx="3">
                  <c:v>26.0</c:v>
                </c:pt>
                <c:pt idx="5">
                  <c:v>17.0</c:v>
                </c:pt>
                <c:pt idx="6">
                  <c:v>55.0</c:v>
                </c:pt>
                <c:pt idx="8">
                  <c:v>27.0</c:v>
                </c:pt>
                <c:pt idx="9">
                  <c:v>60.0</c:v>
                </c:pt>
                <c:pt idx="11">
                  <c:v>50.0</c:v>
                </c:pt>
                <c:pt idx="12">
                  <c:v>54.0</c:v>
                </c:pt>
              </c:numCache>
            </c:numRef>
          </c:val>
        </c:ser>
        <c:ser>
          <c:idx val="1"/>
          <c:order val="1"/>
          <c:tx>
            <c:strRef>
              <c:f>Sheet1!$C$1</c:f>
              <c:strCache>
                <c:ptCount val="1"/>
                <c:pt idx="0">
                  <c:v>2013 (March)</c:v>
                </c:pt>
              </c:strCache>
            </c:strRef>
          </c:tx>
          <c:spPr>
            <a:solidFill>
              <a:schemeClr val="tx2">
                <a:lumMod val="40000"/>
                <a:lumOff val="60000"/>
              </a:schemeClr>
            </a:solidFill>
            <a:ln>
              <a:solidFill>
                <a:schemeClr val="tx1"/>
              </a:solidFill>
            </a:ln>
            <a:effectLst>
              <a:outerShdw sx="1000" sy="1000" rotWithShape="0">
                <a:srgbClr val="000000"/>
              </a:outerShdw>
            </a:effectLst>
          </c:spPr>
          <c:invertIfNegative val="0"/>
          <c:dLbls>
            <c:txPr>
              <a:bodyPr/>
              <a:lstStyle/>
              <a:p>
                <a:pPr>
                  <a:defRPr sz="1400" b="1">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Sheet1!$A$2:$A$14</c:f>
              <c:strCache>
                <c:ptCount val="13"/>
                <c:pt idx="0">
                  <c:v>Total</c:v>
                </c:pt>
                <c:pt idx="2">
                  <c:v>19–22</c:v>
                </c:pt>
                <c:pt idx="3">
                  <c:v>23–25</c:v>
                </c:pt>
                <c:pt idx="5">
                  <c:v>&lt;133% FPL</c:v>
                </c:pt>
                <c:pt idx="6">
                  <c:v>133% FPL or more</c:v>
                </c:pt>
                <c:pt idx="8">
                  <c:v>High school or less</c:v>
                </c:pt>
                <c:pt idx="9">
                  <c:v>At least some college</c:v>
                </c:pt>
                <c:pt idx="11">
                  <c:v>Demo-crat</c:v>
                </c:pt>
                <c:pt idx="12">
                  <c:v>Repub-lican</c:v>
                </c:pt>
              </c:strCache>
            </c:strRef>
          </c:cat>
          <c:val>
            <c:numRef>
              <c:f>Sheet1!$C$2:$C$14</c:f>
              <c:numCache>
                <c:formatCode>General</c:formatCode>
                <c:ptCount val="13"/>
                <c:pt idx="0">
                  <c:v>51.0</c:v>
                </c:pt>
                <c:pt idx="2">
                  <c:v>62.0</c:v>
                </c:pt>
                <c:pt idx="3">
                  <c:v>36.0</c:v>
                </c:pt>
                <c:pt idx="5">
                  <c:v>26.0</c:v>
                </c:pt>
                <c:pt idx="6">
                  <c:v>57.0</c:v>
                </c:pt>
                <c:pt idx="8">
                  <c:v>38.0</c:v>
                </c:pt>
                <c:pt idx="9">
                  <c:v>59.0</c:v>
                </c:pt>
                <c:pt idx="11">
                  <c:v>45.0</c:v>
                </c:pt>
                <c:pt idx="12">
                  <c:v>63.0</c:v>
                </c:pt>
              </c:numCache>
            </c:numRef>
          </c:val>
        </c:ser>
        <c:dLbls>
          <c:showLegendKey val="0"/>
          <c:showVal val="0"/>
          <c:showCatName val="0"/>
          <c:showSerName val="0"/>
          <c:showPercent val="0"/>
          <c:showBubbleSize val="0"/>
        </c:dLbls>
        <c:gapWidth val="50"/>
        <c:axId val="-2092760808"/>
        <c:axId val="-2092757768"/>
      </c:barChart>
      <c:catAx>
        <c:axId val="-2092760808"/>
        <c:scaling>
          <c:orientation val="minMax"/>
        </c:scaling>
        <c:delete val="0"/>
        <c:axPos val="b"/>
        <c:numFmt formatCode="General" sourceLinked="1"/>
        <c:majorTickMark val="out"/>
        <c:minorTickMark val="none"/>
        <c:tickLblPos val="nextTo"/>
        <c:txPr>
          <a:bodyPr rot="0" vert="horz" anchor="ctr" anchorCtr="1"/>
          <a:lstStyle/>
          <a:p>
            <a:pPr>
              <a:defRPr sz="1300" b="1" i="0">
                <a:latin typeface="Arial"/>
                <a:cs typeface="Arial"/>
              </a:defRPr>
            </a:pPr>
            <a:endParaRPr lang="en-US"/>
          </a:p>
        </c:txPr>
        <c:crossAx val="-2092757768"/>
        <c:crosses val="autoZero"/>
        <c:auto val="1"/>
        <c:lblAlgn val="ctr"/>
        <c:lblOffset val="100"/>
        <c:tickMarkSkip val="1"/>
        <c:noMultiLvlLbl val="0"/>
      </c:catAx>
      <c:valAx>
        <c:axId val="-2092757768"/>
        <c:scaling>
          <c:orientation val="minMax"/>
          <c:max val="100.0"/>
          <c:min val="0.0"/>
        </c:scaling>
        <c:delete val="0"/>
        <c:axPos val="l"/>
        <c:numFmt formatCode="General" sourceLinked="1"/>
        <c:majorTickMark val="out"/>
        <c:minorTickMark val="none"/>
        <c:tickLblPos val="nextTo"/>
        <c:txPr>
          <a:bodyPr/>
          <a:lstStyle/>
          <a:p>
            <a:pPr>
              <a:defRPr sz="1400" b="1" i="0">
                <a:latin typeface="Arial"/>
                <a:cs typeface="Arial"/>
              </a:defRPr>
            </a:pPr>
            <a:endParaRPr lang="en-US"/>
          </a:p>
        </c:txPr>
        <c:crossAx val="-2092760808"/>
        <c:crosses val="autoZero"/>
        <c:crossBetween val="between"/>
        <c:majorUnit val="25.0"/>
      </c:valAx>
      <c:spPr>
        <a:noFill/>
        <a:ln w="25400">
          <a:noFill/>
        </a:ln>
      </c:spPr>
    </c:plotArea>
    <c:legend>
      <c:legendPos val="t"/>
      <c:layout>
        <c:manualLayout>
          <c:xMode val="edge"/>
          <c:yMode val="edge"/>
          <c:x val="0.246806873499787"/>
          <c:y val="0.0815824966507326"/>
          <c:w val="0.486811360118447"/>
          <c:h val="0.0588768223181008"/>
        </c:manualLayout>
      </c:layout>
      <c:overlay val="0"/>
      <c:txPr>
        <a:bodyPr/>
        <a:lstStyle/>
        <a:p>
          <a:pPr>
            <a:defRPr sz="1400" b="1">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499381327334083"/>
          <c:y val="0.0457546311046379"/>
          <c:w val="0.939463699850019"/>
          <c:h val="0.8378168301588"/>
        </c:manualLayout>
      </c:layout>
      <c:barChart>
        <c:barDir val="col"/>
        <c:grouping val="stacked"/>
        <c:varyColors val="0"/>
        <c:ser>
          <c:idx val="0"/>
          <c:order val="0"/>
          <c:tx>
            <c:strRef>
              <c:f>Sheet1!$B$1</c:f>
              <c:strCache>
                <c:ptCount val="1"/>
                <c:pt idx="0">
                  <c:v>Uninsured now</c:v>
                </c:pt>
              </c:strCache>
            </c:strRef>
          </c:tx>
          <c:spPr>
            <a:solidFill>
              <a:schemeClr val="tx2">
                <a:lumMod val="50000"/>
              </a:schemeClr>
            </a:solidFill>
            <a:ln>
              <a:solidFill>
                <a:srgbClr val="000090"/>
              </a:solidFill>
            </a:ln>
            <a:effectLst/>
          </c:spPr>
          <c:invertIfNegative val="0"/>
          <c:dLbls>
            <c:txPr>
              <a:bodyPr/>
              <a:lstStyle/>
              <a:p>
                <a:pPr>
                  <a:defRPr sz="1600" b="1" i="0">
                    <a:solidFill>
                      <a:schemeClr val="bg1"/>
                    </a:solidFill>
                    <a:latin typeface="Arial"/>
                  </a:defRPr>
                </a:pPr>
                <a:endParaRPr lang="en-US"/>
              </a:p>
            </c:txPr>
            <c:showLegendKey val="0"/>
            <c:showVal val="1"/>
            <c:showCatName val="0"/>
            <c:showSerName val="0"/>
            <c:showPercent val="0"/>
            <c:showBubbleSize val="0"/>
            <c:showLeaderLines val="0"/>
          </c:dLbls>
          <c:cat>
            <c:numRef>
              <c:f>Sheet1!$A$2:$A$15</c:f>
              <c:numCache>
                <c:formatCode>General</c:formatCode>
                <c:ptCount val="14"/>
                <c:pt idx="0">
                  <c:v>2011.0</c:v>
                </c:pt>
                <c:pt idx="1">
                  <c:v>2013.0</c:v>
                </c:pt>
                <c:pt idx="3">
                  <c:v>2011.0</c:v>
                </c:pt>
                <c:pt idx="4">
                  <c:v>2013.0</c:v>
                </c:pt>
                <c:pt idx="6">
                  <c:v>2011.0</c:v>
                </c:pt>
                <c:pt idx="7">
                  <c:v>2013.0</c:v>
                </c:pt>
                <c:pt idx="9">
                  <c:v>2011.0</c:v>
                </c:pt>
                <c:pt idx="10">
                  <c:v>2013.0</c:v>
                </c:pt>
                <c:pt idx="12">
                  <c:v>2011.0</c:v>
                </c:pt>
                <c:pt idx="13">
                  <c:v>2013.0</c:v>
                </c:pt>
              </c:numCache>
            </c:numRef>
          </c:cat>
          <c:val>
            <c:numRef>
              <c:f>Sheet1!$B$2:$B$15</c:f>
              <c:numCache>
                <c:formatCode>General</c:formatCode>
                <c:ptCount val="14"/>
                <c:pt idx="0">
                  <c:v>22.0</c:v>
                </c:pt>
                <c:pt idx="1">
                  <c:v>21.0</c:v>
                </c:pt>
                <c:pt idx="3">
                  <c:v>48.0</c:v>
                </c:pt>
                <c:pt idx="4">
                  <c:v>41.0</c:v>
                </c:pt>
                <c:pt idx="6">
                  <c:v>27.0</c:v>
                </c:pt>
                <c:pt idx="7">
                  <c:v>27.0</c:v>
                </c:pt>
                <c:pt idx="9">
                  <c:v>15.0</c:v>
                </c:pt>
                <c:pt idx="10">
                  <c:v>16.0</c:v>
                </c:pt>
                <c:pt idx="12">
                  <c:v>9.0</c:v>
                </c:pt>
                <c:pt idx="13">
                  <c:v>9.0</c:v>
                </c:pt>
              </c:numCache>
            </c:numRef>
          </c:val>
        </c:ser>
        <c:ser>
          <c:idx val="1"/>
          <c:order val="1"/>
          <c:tx>
            <c:strRef>
              <c:f>Sheet1!$C$1</c:f>
              <c:strCache>
                <c:ptCount val="1"/>
                <c:pt idx="0">
                  <c:v>Insured now, time uninsured in past year</c:v>
                </c:pt>
              </c:strCache>
            </c:strRef>
          </c:tx>
          <c:spPr>
            <a:solidFill>
              <a:schemeClr val="tx2">
                <a:lumMod val="40000"/>
                <a:lumOff val="60000"/>
              </a:schemeClr>
            </a:solidFill>
            <a:ln>
              <a:solidFill>
                <a:schemeClr val="tx1"/>
              </a:solidFill>
            </a:ln>
            <a:effectLst/>
          </c:spPr>
          <c:invertIfNegative val="0"/>
          <c:dLbls>
            <c:txPr>
              <a:bodyPr/>
              <a:lstStyle/>
              <a:p>
                <a:pPr>
                  <a:defRPr sz="1600" b="1" i="0">
                    <a:latin typeface="Arial"/>
                  </a:defRPr>
                </a:pPr>
                <a:endParaRPr lang="en-US"/>
              </a:p>
            </c:txPr>
            <c:showLegendKey val="0"/>
            <c:showVal val="1"/>
            <c:showCatName val="0"/>
            <c:showSerName val="0"/>
            <c:showPercent val="0"/>
            <c:showBubbleSize val="0"/>
            <c:showLeaderLines val="0"/>
          </c:dLbls>
          <c:cat>
            <c:numRef>
              <c:f>Sheet1!$A$2:$A$15</c:f>
              <c:numCache>
                <c:formatCode>General</c:formatCode>
                <c:ptCount val="14"/>
                <c:pt idx="0">
                  <c:v>2011.0</c:v>
                </c:pt>
                <c:pt idx="1">
                  <c:v>2013.0</c:v>
                </c:pt>
                <c:pt idx="3">
                  <c:v>2011.0</c:v>
                </c:pt>
                <c:pt idx="4">
                  <c:v>2013.0</c:v>
                </c:pt>
                <c:pt idx="6">
                  <c:v>2011.0</c:v>
                </c:pt>
                <c:pt idx="7">
                  <c:v>2013.0</c:v>
                </c:pt>
                <c:pt idx="9">
                  <c:v>2011.0</c:v>
                </c:pt>
                <c:pt idx="10">
                  <c:v>2013.0</c:v>
                </c:pt>
                <c:pt idx="12">
                  <c:v>2011.0</c:v>
                </c:pt>
                <c:pt idx="13">
                  <c:v>2013.0</c:v>
                </c:pt>
              </c:numCache>
            </c:numRef>
          </c:cat>
          <c:val>
            <c:numRef>
              <c:f>Sheet1!$C$2:$C$15</c:f>
              <c:numCache>
                <c:formatCode>General</c:formatCode>
                <c:ptCount val="14"/>
                <c:pt idx="0">
                  <c:v>17.0</c:v>
                </c:pt>
                <c:pt idx="1">
                  <c:v>12.0</c:v>
                </c:pt>
                <c:pt idx="3">
                  <c:v>21.0</c:v>
                </c:pt>
                <c:pt idx="4">
                  <c:v>19.0</c:v>
                </c:pt>
                <c:pt idx="6">
                  <c:v>21.0</c:v>
                </c:pt>
                <c:pt idx="7">
                  <c:v>17.0</c:v>
                </c:pt>
                <c:pt idx="9">
                  <c:v>13.0</c:v>
                </c:pt>
                <c:pt idx="10">
                  <c:v>11.0</c:v>
                </c:pt>
                <c:pt idx="12">
                  <c:v>13.0</c:v>
                </c:pt>
                <c:pt idx="13">
                  <c:v>7.0</c:v>
                </c:pt>
              </c:numCache>
            </c:numRef>
          </c:val>
        </c:ser>
        <c:dLbls>
          <c:showLegendKey val="0"/>
          <c:showVal val="0"/>
          <c:showCatName val="0"/>
          <c:showSerName val="0"/>
          <c:showPercent val="0"/>
          <c:showBubbleSize val="0"/>
        </c:dLbls>
        <c:gapWidth val="25"/>
        <c:overlap val="100"/>
        <c:axId val="2069045336"/>
        <c:axId val="2068897000"/>
      </c:barChart>
      <c:catAx>
        <c:axId val="2069045336"/>
        <c:scaling>
          <c:orientation val="minMax"/>
        </c:scaling>
        <c:delete val="0"/>
        <c:axPos val="b"/>
        <c:numFmt formatCode="General" sourceLinked="1"/>
        <c:majorTickMark val="out"/>
        <c:minorTickMark val="none"/>
        <c:tickLblPos val="nextTo"/>
        <c:txPr>
          <a:bodyPr/>
          <a:lstStyle/>
          <a:p>
            <a:pPr>
              <a:defRPr sz="1400" b="1" i="0">
                <a:latin typeface="Arial"/>
                <a:cs typeface="Arial"/>
              </a:defRPr>
            </a:pPr>
            <a:endParaRPr lang="en-US"/>
          </a:p>
        </c:txPr>
        <c:crossAx val="2068897000"/>
        <c:crosses val="autoZero"/>
        <c:auto val="1"/>
        <c:lblAlgn val="ctr"/>
        <c:lblOffset val="100"/>
        <c:noMultiLvlLbl val="0"/>
      </c:catAx>
      <c:valAx>
        <c:axId val="2068897000"/>
        <c:scaling>
          <c:orientation val="minMax"/>
          <c:max val="100.0"/>
        </c:scaling>
        <c:delete val="0"/>
        <c:axPos val="l"/>
        <c:numFmt formatCode="General" sourceLinked="1"/>
        <c:majorTickMark val="out"/>
        <c:minorTickMark val="none"/>
        <c:tickLblPos val="nextTo"/>
        <c:txPr>
          <a:bodyPr/>
          <a:lstStyle/>
          <a:p>
            <a:pPr>
              <a:defRPr sz="1600" b="1" i="0">
                <a:latin typeface="Arial"/>
                <a:cs typeface="Arial"/>
              </a:defRPr>
            </a:pPr>
            <a:endParaRPr lang="en-US"/>
          </a:p>
        </c:txPr>
        <c:crossAx val="2069045336"/>
        <c:crosses val="autoZero"/>
        <c:crossBetween val="between"/>
        <c:majorUnit val="25.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528236353930335"/>
          <c:y val="0.0457546311046379"/>
          <c:w val="0.93870178833578"/>
          <c:h val="0.759035105702488"/>
        </c:manualLayout>
      </c:layout>
      <c:barChart>
        <c:barDir val="col"/>
        <c:grouping val="clustered"/>
        <c:varyColors val="0"/>
        <c:ser>
          <c:idx val="0"/>
          <c:order val="0"/>
          <c:tx>
            <c:strRef>
              <c:f>Sheet1!$B$1</c:f>
              <c:strCache>
                <c:ptCount val="1"/>
                <c:pt idx="0">
                  <c:v>Yes</c:v>
                </c:pt>
              </c:strCache>
            </c:strRef>
          </c:tx>
          <c:spPr>
            <a:solidFill>
              <a:schemeClr val="tx2">
                <a:lumMod val="50000"/>
              </a:schemeClr>
            </a:solidFill>
            <a:ln>
              <a:solidFill>
                <a:schemeClr val="tx1"/>
              </a:solidFill>
            </a:ln>
            <a:effectLst/>
          </c:spPr>
          <c:invertIfNegative val="0"/>
          <c:dLbls>
            <c:txPr>
              <a:bodyPr/>
              <a:lstStyle/>
              <a:p>
                <a:pPr>
                  <a:defRPr sz="1400" b="1" i="0">
                    <a:solidFill>
                      <a:schemeClr val="tx1"/>
                    </a:solidFill>
                    <a:latin typeface="Arial"/>
                  </a:defRPr>
                </a:pPr>
                <a:endParaRPr lang="en-US"/>
              </a:p>
            </c:txPr>
            <c:showLegendKey val="0"/>
            <c:showVal val="1"/>
            <c:showCatName val="0"/>
            <c:showSerName val="0"/>
            <c:showPercent val="0"/>
            <c:showBubbleSize val="0"/>
            <c:showLeaderLines val="0"/>
          </c:dLbls>
          <c:cat>
            <c:strRef>
              <c:f>Sheet1!$A$2:$A$10</c:f>
              <c:strCache>
                <c:ptCount val="9"/>
                <c:pt idx="0">
                  <c:v>Total</c:v>
                </c:pt>
                <c:pt idx="2">
                  <c:v>Insured_x000d_all year</c:v>
                </c:pt>
                <c:pt idx="3">
                  <c:v>Uninsured during_x000d_the year*</c:v>
                </c:pt>
                <c:pt idx="5">
                  <c:v>&lt;133%_x000d_FPL</c:v>
                </c:pt>
                <c:pt idx="6">
                  <c:v>133%–249%_x000d_FPL</c:v>
                </c:pt>
                <c:pt idx="7">
                  <c:v>250%–399%_x000d_FPL</c:v>
                </c:pt>
                <c:pt idx="8">
                  <c:v>400% FPL or more</c:v>
                </c:pt>
              </c:strCache>
            </c:strRef>
          </c:cat>
          <c:val>
            <c:numRef>
              <c:f>Sheet1!$B$2:$B$10</c:f>
              <c:numCache>
                <c:formatCode>General</c:formatCode>
                <c:ptCount val="9"/>
                <c:pt idx="0">
                  <c:v>27.0</c:v>
                </c:pt>
                <c:pt idx="2">
                  <c:v>31.0</c:v>
                </c:pt>
                <c:pt idx="3">
                  <c:v>19.0</c:v>
                </c:pt>
                <c:pt idx="5">
                  <c:v>18.0</c:v>
                </c:pt>
                <c:pt idx="6">
                  <c:v>26.0</c:v>
                </c:pt>
                <c:pt idx="7">
                  <c:v>28.0</c:v>
                </c:pt>
                <c:pt idx="8">
                  <c:v>32.0</c:v>
                </c:pt>
              </c:numCache>
            </c:numRef>
          </c:val>
        </c:ser>
        <c:ser>
          <c:idx val="1"/>
          <c:order val="1"/>
          <c:tx>
            <c:strRef>
              <c:f>Sheet1!$C$1</c:f>
              <c:strCache>
                <c:ptCount val="1"/>
                <c:pt idx="0">
                  <c:v>No</c:v>
                </c:pt>
              </c:strCache>
            </c:strRef>
          </c:tx>
          <c:spPr>
            <a:solidFill>
              <a:schemeClr val="tx2">
                <a:lumMod val="40000"/>
                <a:lumOff val="60000"/>
              </a:schemeClr>
            </a:solidFill>
            <a:ln>
              <a:solidFill>
                <a:schemeClr val="tx1"/>
              </a:solidFill>
            </a:ln>
          </c:spPr>
          <c:invertIfNegative val="0"/>
          <c:dLbls>
            <c:txPr>
              <a:bodyPr/>
              <a:lstStyle/>
              <a:p>
                <a:pPr>
                  <a:defRPr sz="1400" b="1">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Sheet1!$A$2:$A$10</c:f>
              <c:strCache>
                <c:ptCount val="9"/>
                <c:pt idx="0">
                  <c:v>Total</c:v>
                </c:pt>
                <c:pt idx="2">
                  <c:v>Insured_x000d_all year</c:v>
                </c:pt>
                <c:pt idx="3">
                  <c:v>Uninsured during_x000d_the year*</c:v>
                </c:pt>
                <c:pt idx="5">
                  <c:v>&lt;133%_x000d_FPL</c:v>
                </c:pt>
                <c:pt idx="6">
                  <c:v>133%–249%_x000d_FPL</c:v>
                </c:pt>
                <c:pt idx="7">
                  <c:v>250%–399%_x000d_FPL</c:v>
                </c:pt>
                <c:pt idx="8">
                  <c:v>400% FPL or more</c:v>
                </c:pt>
              </c:strCache>
            </c:strRef>
          </c:cat>
          <c:val>
            <c:numRef>
              <c:f>Sheet1!$C$2:$C$10</c:f>
              <c:numCache>
                <c:formatCode>General</c:formatCode>
                <c:ptCount val="9"/>
                <c:pt idx="0">
                  <c:v>70.0</c:v>
                </c:pt>
                <c:pt idx="2">
                  <c:v>68.0</c:v>
                </c:pt>
                <c:pt idx="3">
                  <c:v>74.0</c:v>
                </c:pt>
                <c:pt idx="5">
                  <c:v>79.0</c:v>
                </c:pt>
                <c:pt idx="6">
                  <c:v>70.0</c:v>
                </c:pt>
                <c:pt idx="7">
                  <c:v>69.0</c:v>
                </c:pt>
                <c:pt idx="8">
                  <c:v>65.0</c:v>
                </c:pt>
              </c:numCache>
            </c:numRef>
          </c:val>
        </c:ser>
        <c:dLbls>
          <c:showLegendKey val="0"/>
          <c:showVal val="0"/>
          <c:showCatName val="0"/>
          <c:showSerName val="0"/>
          <c:showPercent val="0"/>
          <c:showBubbleSize val="0"/>
        </c:dLbls>
        <c:gapWidth val="109"/>
        <c:axId val="-2092455192"/>
        <c:axId val="-2092452152"/>
      </c:barChart>
      <c:catAx>
        <c:axId val="-2092455192"/>
        <c:scaling>
          <c:orientation val="minMax"/>
        </c:scaling>
        <c:delete val="0"/>
        <c:axPos val="b"/>
        <c:numFmt formatCode="General" sourceLinked="1"/>
        <c:majorTickMark val="out"/>
        <c:minorTickMark val="none"/>
        <c:tickLblPos val="nextTo"/>
        <c:txPr>
          <a:bodyPr/>
          <a:lstStyle/>
          <a:p>
            <a:pPr>
              <a:defRPr sz="1400" b="1" i="0">
                <a:latin typeface="Arial"/>
                <a:cs typeface="Arial"/>
              </a:defRPr>
            </a:pPr>
            <a:endParaRPr lang="en-US"/>
          </a:p>
        </c:txPr>
        <c:crossAx val="-2092452152"/>
        <c:crosses val="autoZero"/>
        <c:auto val="1"/>
        <c:lblAlgn val="ctr"/>
        <c:lblOffset val="100"/>
        <c:noMultiLvlLbl val="0"/>
      </c:catAx>
      <c:valAx>
        <c:axId val="-2092452152"/>
        <c:scaling>
          <c:orientation val="minMax"/>
          <c:max val="100.0"/>
        </c:scaling>
        <c:delete val="0"/>
        <c:axPos val="l"/>
        <c:numFmt formatCode="General" sourceLinked="1"/>
        <c:majorTickMark val="out"/>
        <c:minorTickMark val="none"/>
        <c:tickLblPos val="nextTo"/>
        <c:txPr>
          <a:bodyPr/>
          <a:lstStyle/>
          <a:p>
            <a:pPr>
              <a:defRPr sz="1400" b="1" i="0">
                <a:latin typeface="Arial"/>
                <a:cs typeface="Arial"/>
              </a:defRPr>
            </a:pPr>
            <a:endParaRPr lang="en-US"/>
          </a:p>
        </c:txPr>
        <c:crossAx val="-2092455192"/>
        <c:crosses val="autoZero"/>
        <c:crossBetween val="between"/>
        <c:majorUnit val="25.0"/>
      </c:valAx>
      <c:spPr>
        <a:noFill/>
        <a:ln w="25400">
          <a:noFill/>
        </a:ln>
      </c:spPr>
    </c:plotArea>
    <c:legend>
      <c:legendPos val="t"/>
      <c:layout>
        <c:manualLayout>
          <c:xMode val="edge"/>
          <c:yMode val="edge"/>
          <c:x val="0.430615796966057"/>
          <c:y val="0.0359010125529211"/>
          <c:w val="0.178001690466658"/>
          <c:h val="0.0859105283851006"/>
        </c:manualLayout>
      </c:layout>
      <c:overlay val="0"/>
      <c:txPr>
        <a:bodyPr/>
        <a:lstStyle/>
        <a:p>
          <a:pPr>
            <a:defRPr sz="1400" b="1">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11111111111111"/>
          <c:y val="0.0333333333333333"/>
          <c:w val="0.902777777777778"/>
          <c:h val="0.902777777777778"/>
        </c:manualLayout>
      </c:layout>
      <c:pieChart>
        <c:varyColors val="1"/>
        <c:ser>
          <c:idx val="0"/>
          <c:order val="0"/>
          <c:tx>
            <c:strRef>
              <c:f>Sheet1!$B$1</c:f>
              <c:strCache>
                <c:ptCount val="1"/>
                <c:pt idx="0">
                  <c:v>Sales</c:v>
                </c:pt>
              </c:strCache>
            </c:strRef>
          </c:tx>
          <c:dPt>
            <c:idx val="0"/>
            <c:bubble3D val="0"/>
            <c:spPr>
              <a:solidFill>
                <a:schemeClr val="tx2">
                  <a:lumMod val="50000"/>
                </a:schemeClr>
              </a:solidFill>
              <a:ln>
                <a:solidFill>
                  <a:schemeClr val="tx1"/>
                </a:solidFill>
              </a:ln>
            </c:spPr>
          </c:dPt>
          <c:dPt>
            <c:idx val="1"/>
            <c:bubble3D val="0"/>
            <c:spPr>
              <a:solidFill>
                <a:schemeClr val="bg1">
                  <a:lumMod val="65000"/>
                </a:schemeClr>
              </a:solidFill>
              <a:ln>
                <a:solidFill>
                  <a:schemeClr val="tx1"/>
                </a:solidFill>
              </a:ln>
            </c:spPr>
          </c:dPt>
          <c:dPt>
            <c:idx val="2"/>
            <c:bubble3D val="0"/>
            <c:spPr>
              <a:solidFill>
                <a:schemeClr val="tx2">
                  <a:lumMod val="60000"/>
                  <a:lumOff val="40000"/>
                </a:schemeClr>
              </a:solidFill>
              <a:ln>
                <a:solidFill>
                  <a:schemeClr val="tx1"/>
                </a:solidFill>
              </a:ln>
            </c:spPr>
          </c:dPt>
          <c:dPt>
            <c:idx val="3"/>
            <c:bubble3D val="0"/>
            <c:spPr>
              <a:solidFill>
                <a:schemeClr val="accent1">
                  <a:lumMod val="40000"/>
                  <a:lumOff val="60000"/>
                </a:schemeClr>
              </a:solidFill>
              <a:ln>
                <a:solidFill>
                  <a:schemeClr val="tx1"/>
                </a:solidFill>
              </a:ln>
            </c:spPr>
          </c:dPt>
          <c:dPt>
            <c:idx val="4"/>
            <c:bubble3D val="0"/>
            <c:spPr>
              <a:solidFill>
                <a:schemeClr val="bg1"/>
              </a:solidFill>
              <a:ln>
                <a:solidFill>
                  <a:schemeClr val="tx1"/>
                </a:solidFill>
              </a:ln>
            </c:spPr>
          </c:dPt>
          <c:dPt>
            <c:idx val="5"/>
            <c:bubble3D val="0"/>
            <c:spPr>
              <a:ln>
                <a:solidFill>
                  <a:schemeClr val="tx1"/>
                </a:solidFill>
              </a:ln>
            </c:spPr>
          </c:dPt>
          <c:dPt>
            <c:idx val="6"/>
            <c:bubble3D val="0"/>
            <c:spPr>
              <a:ln>
                <a:solidFill>
                  <a:schemeClr val="tx1"/>
                </a:solidFill>
              </a:ln>
            </c:spPr>
          </c:dPt>
          <c:cat>
            <c:strRef>
              <c:f>Sheet1!$A$2:$A$6</c:f>
              <c:strCache>
                <c:ptCount val="5"/>
                <c:pt idx="0">
                  <c:v>&lt;100%</c:v>
                </c:pt>
                <c:pt idx="1">
                  <c:v>100-&lt;133%</c:v>
                </c:pt>
                <c:pt idx="2">
                  <c:v>133-249%</c:v>
                </c:pt>
                <c:pt idx="3">
                  <c:v>250-399%</c:v>
                </c:pt>
                <c:pt idx="4">
                  <c:v>400+</c:v>
                </c:pt>
              </c:strCache>
            </c:strRef>
          </c:cat>
          <c:val>
            <c:numRef>
              <c:f>Sheet1!$B$2:$B$6</c:f>
              <c:numCache>
                <c:formatCode>General</c:formatCode>
                <c:ptCount val="5"/>
                <c:pt idx="0">
                  <c:v>28.0</c:v>
                </c:pt>
                <c:pt idx="1">
                  <c:v>5.0</c:v>
                </c:pt>
                <c:pt idx="2">
                  <c:v>33.0</c:v>
                </c:pt>
                <c:pt idx="3">
                  <c:v>15.0</c:v>
                </c:pt>
                <c:pt idx="4">
                  <c:v>17.0</c:v>
                </c:pt>
              </c:numCache>
            </c:numRef>
          </c:val>
        </c:ser>
        <c:dLbls>
          <c:showLegendKey val="0"/>
          <c:showVal val="0"/>
          <c:showCatName val="0"/>
          <c:showSerName val="0"/>
          <c:showPercent val="0"/>
          <c:showBubbleSize val="0"/>
          <c:showLeaderLines val="0"/>
        </c:dLbls>
        <c:firstSliceAng val="257"/>
      </c:pieChart>
    </c:plotArea>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45927404475158"/>
          <c:y val="0.145669336778066"/>
          <c:w val="0.910102653561005"/>
          <c:h val="0.785054256752408"/>
        </c:manualLayout>
      </c:layout>
      <c:barChart>
        <c:barDir val="col"/>
        <c:grouping val="stacked"/>
        <c:varyColors val="0"/>
        <c:ser>
          <c:idx val="0"/>
          <c:order val="0"/>
          <c:tx>
            <c:strRef>
              <c:f>Sheet1!$B$1</c:f>
              <c:strCache>
                <c:ptCount val="1"/>
                <c:pt idx="0">
                  <c:v>Premium paid by holder</c:v>
                </c:pt>
              </c:strCache>
            </c:strRef>
          </c:tx>
          <c:spPr>
            <a:solidFill>
              <a:srgbClr val="002060"/>
            </a:solidFill>
            <a:ln>
              <a:solidFill>
                <a:srgbClr val="000090"/>
              </a:solidFill>
            </a:ln>
          </c:spPr>
          <c:invertIfNegative val="0"/>
          <c:dPt>
            <c:idx val="2"/>
            <c:invertIfNegative val="0"/>
            <c:bubble3D val="0"/>
          </c:dPt>
          <c:dPt>
            <c:idx val="5"/>
            <c:invertIfNegative val="0"/>
            <c:bubble3D val="0"/>
          </c:dPt>
          <c:dPt>
            <c:idx val="8"/>
            <c:invertIfNegative val="0"/>
            <c:bubble3D val="0"/>
          </c:dPt>
          <c:dPt>
            <c:idx val="11"/>
            <c:invertIfNegative val="0"/>
            <c:bubble3D val="0"/>
          </c:dPt>
          <c:dPt>
            <c:idx val="14"/>
            <c:invertIfNegative val="0"/>
            <c:bubble3D val="0"/>
          </c:dPt>
          <c:dPt>
            <c:idx val="17"/>
            <c:invertIfNegative val="0"/>
            <c:bubble3D val="0"/>
          </c:dPt>
          <c:dLbls>
            <c:dLbl>
              <c:idx val="17"/>
              <c:layout>
                <c:manualLayout>
                  <c:x val="-0.0518544823092989"/>
                  <c:y val="-0.126846938028113"/>
                </c:manualLayout>
              </c:layout>
              <c:showLegendKey val="0"/>
              <c:showVal val="1"/>
              <c:showCatName val="0"/>
              <c:showSerName val="0"/>
              <c:showPercent val="0"/>
              <c:showBubbleSize val="0"/>
            </c:dLbl>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Sheet1!$A$2:$A$15</c:f>
              <c:strCache>
                <c:ptCount val="14"/>
                <c:pt idx="1">
                  <c:v>100% FPL</c:v>
                </c:pt>
                <c:pt idx="3">
                  <c:v>138% FPL</c:v>
                </c:pt>
                <c:pt idx="5">
                  <c:v>150% FPL</c:v>
                </c:pt>
                <c:pt idx="7">
                  <c:v>200% FPL</c:v>
                </c:pt>
                <c:pt idx="9">
                  <c:v>250% FPL</c:v>
                </c:pt>
                <c:pt idx="11">
                  <c:v>300% FPL</c:v>
                </c:pt>
                <c:pt idx="13">
                  <c:v>400% FPL</c:v>
                </c:pt>
              </c:strCache>
            </c:strRef>
          </c:cat>
          <c:val>
            <c:numRef>
              <c:f>Sheet1!$B$2:$B$15</c:f>
              <c:numCache>
                <c:formatCode>General</c:formatCode>
                <c:ptCount val="14"/>
                <c:pt idx="1">
                  <c:v>19.16666666666667</c:v>
                </c:pt>
                <c:pt idx="3">
                  <c:v>38.25</c:v>
                </c:pt>
                <c:pt idx="5">
                  <c:v>57.5</c:v>
                </c:pt>
                <c:pt idx="7">
                  <c:v>120.8333333333333</c:v>
                </c:pt>
                <c:pt idx="9">
                  <c:v>192.9166666666666</c:v>
                </c:pt>
                <c:pt idx="11">
                  <c:v>273.25</c:v>
                </c:pt>
                <c:pt idx="13">
                  <c:v>282.5833333333333</c:v>
                </c:pt>
              </c:numCache>
            </c:numRef>
          </c:val>
        </c:ser>
        <c:ser>
          <c:idx val="1"/>
          <c:order val="1"/>
          <c:tx>
            <c:strRef>
              <c:f>Sheet1!$C$1</c:f>
              <c:strCache>
                <c:ptCount val="1"/>
                <c:pt idx="0">
                  <c:v>tax credit</c:v>
                </c:pt>
              </c:strCache>
            </c:strRef>
          </c:tx>
          <c:spPr>
            <a:noFill/>
            <a:ln>
              <a:solidFill>
                <a:srgbClr val="002060"/>
              </a:solidFill>
            </a:ln>
          </c:spPr>
          <c:invertIfNegative val="0"/>
          <c:dPt>
            <c:idx val="2"/>
            <c:invertIfNegative val="0"/>
            <c:bubble3D val="0"/>
          </c:dPt>
          <c:dPt>
            <c:idx val="5"/>
            <c:invertIfNegative val="0"/>
            <c:bubble3D val="0"/>
          </c:dPt>
          <c:dPt>
            <c:idx val="8"/>
            <c:invertIfNegative val="0"/>
            <c:bubble3D val="0"/>
          </c:dPt>
          <c:dPt>
            <c:idx val="11"/>
            <c:invertIfNegative val="0"/>
            <c:bubble3D val="0"/>
          </c:dPt>
          <c:dPt>
            <c:idx val="14"/>
            <c:invertIfNegative val="0"/>
            <c:bubble3D val="0"/>
          </c:dPt>
          <c:dLbls>
            <c:dLbl>
              <c:idx val="13"/>
              <c:delete val="1"/>
            </c:dLbl>
            <c:numFmt formatCode="#,##0" sourceLinked="0"/>
            <c:spPr>
              <a:noFill/>
            </c:spPr>
            <c:showLegendKey val="0"/>
            <c:showVal val="1"/>
            <c:showCatName val="0"/>
            <c:showSerName val="0"/>
            <c:showPercent val="0"/>
            <c:showBubbleSize val="0"/>
            <c:showLeaderLines val="0"/>
          </c:dLbls>
          <c:cat>
            <c:strRef>
              <c:f>Sheet1!$A$2:$A$15</c:f>
              <c:strCache>
                <c:ptCount val="14"/>
                <c:pt idx="1">
                  <c:v>100% FPL</c:v>
                </c:pt>
                <c:pt idx="3">
                  <c:v>138% FPL</c:v>
                </c:pt>
                <c:pt idx="5">
                  <c:v>150% FPL</c:v>
                </c:pt>
                <c:pt idx="7">
                  <c:v>200% FPL</c:v>
                </c:pt>
                <c:pt idx="9">
                  <c:v>250% FPL</c:v>
                </c:pt>
                <c:pt idx="11">
                  <c:v>300% FPL</c:v>
                </c:pt>
                <c:pt idx="13">
                  <c:v>400% FPL</c:v>
                </c:pt>
              </c:strCache>
            </c:strRef>
          </c:cat>
          <c:val>
            <c:numRef>
              <c:f>Sheet1!$C$2:$C$15</c:f>
              <c:numCache>
                <c:formatCode>General</c:formatCode>
                <c:ptCount val="14"/>
                <c:pt idx="1">
                  <c:v>263.4166666666667</c:v>
                </c:pt>
                <c:pt idx="3">
                  <c:v>244.3333333333333</c:v>
                </c:pt>
                <c:pt idx="5">
                  <c:v>225.0833333333333</c:v>
                </c:pt>
                <c:pt idx="7">
                  <c:v>161.75</c:v>
                </c:pt>
                <c:pt idx="9">
                  <c:v>89.66666666666665</c:v>
                </c:pt>
                <c:pt idx="11">
                  <c:v>9.333333333333314</c:v>
                </c:pt>
                <c:pt idx="13">
                  <c:v>0.0</c:v>
                </c:pt>
              </c:numCache>
            </c:numRef>
          </c:val>
        </c:ser>
        <c:dLbls>
          <c:showLegendKey val="0"/>
          <c:showVal val="0"/>
          <c:showCatName val="0"/>
          <c:showSerName val="0"/>
          <c:showPercent val="0"/>
          <c:showBubbleSize val="0"/>
        </c:dLbls>
        <c:gapWidth val="32"/>
        <c:overlap val="100"/>
        <c:axId val="-2092530776"/>
        <c:axId val="-2092527800"/>
      </c:barChart>
      <c:catAx>
        <c:axId val="-2092530776"/>
        <c:scaling>
          <c:orientation val="minMax"/>
        </c:scaling>
        <c:delete val="0"/>
        <c:axPos val="b"/>
        <c:majorTickMark val="out"/>
        <c:minorTickMark val="none"/>
        <c:tickLblPos val="none"/>
        <c:crossAx val="-2092527800"/>
        <c:crosses val="autoZero"/>
        <c:auto val="1"/>
        <c:lblAlgn val="ctr"/>
        <c:lblOffset val="100"/>
        <c:noMultiLvlLbl val="0"/>
      </c:catAx>
      <c:valAx>
        <c:axId val="-2092527800"/>
        <c:scaling>
          <c:orientation val="minMax"/>
          <c:max val="300.0"/>
          <c:min val="0.0"/>
        </c:scaling>
        <c:delete val="0"/>
        <c:axPos val="l"/>
        <c:numFmt formatCode="&quot;$&quot;#,##0" sourceLinked="0"/>
        <c:majorTickMark val="out"/>
        <c:minorTickMark val="none"/>
        <c:tickLblPos val="nextTo"/>
        <c:crossAx val="-2092530776"/>
        <c:crosses val="autoZero"/>
        <c:crossBetween val="between"/>
        <c:majorUnit val="50.0"/>
      </c:valAx>
      <c:spPr>
        <a:noFill/>
      </c:spPr>
    </c:plotArea>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43979" cy="465773"/>
          </a:xfrm>
          <a:prstGeom prst="rect">
            <a:avLst/>
          </a:prstGeom>
        </p:spPr>
        <p:txBody>
          <a:bodyPr vert="horz" lIns="91566" tIns="45783" rIns="91566" bIns="45783" rtlCol="0"/>
          <a:lstStyle>
            <a:lvl1pPr algn="l">
              <a:defRPr sz="1200"/>
            </a:lvl1pPr>
          </a:lstStyle>
          <a:p>
            <a:endParaRPr lang="en-US"/>
          </a:p>
        </p:txBody>
      </p:sp>
      <p:sp>
        <p:nvSpPr>
          <p:cNvPr id="3" name="Date Placeholder 2"/>
          <p:cNvSpPr>
            <a:spLocks noGrp="1"/>
          </p:cNvSpPr>
          <p:nvPr>
            <p:ph type="dt" sz="quarter" idx="1"/>
          </p:nvPr>
        </p:nvSpPr>
        <p:spPr>
          <a:xfrm>
            <a:off x="3977532" y="1"/>
            <a:ext cx="3043979" cy="465773"/>
          </a:xfrm>
          <a:prstGeom prst="rect">
            <a:avLst/>
          </a:prstGeom>
        </p:spPr>
        <p:txBody>
          <a:bodyPr vert="horz" lIns="91566" tIns="45783" rIns="91566" bIns="45783" rtlCol="0"/>
          <a:lstStyle>
            <a:lvl1pPr algn="r">
              <a:defRPr sz="1200"/>
            </a:lvl1pPr>
          </a:lstStyle>
          <a:p>
            <a:fld id="{39E67B52-80C7-4D34-A850-F38D023F2EA2}" type="datetimeFigureOut">
              <a:rPr lang="en-US" smtClean="0"/>
              <a:pPr/>
              <a:t>8/19/13</a:t>
            </a:fld>
            <a:endParaRPr lang="en-US"/>
          </a:p>
        </p:txBody>
      </p:sp>
      <p:sp>
        <p:nvSpPr>
          <p:cNvPr id="4" name="Footer Placeholder 3"/>
          <p:cNvSpPr>
            <a:spLocks noGrp="1"/>
          </p:cNvSpPr>
          <p:nvPr>
            <p:ph type="ftr" sz="quarter" idx="2"/>
          </p:nvPr>
        </p:nvSpPr>
        <p:spPr>
          <a:xfrm>
            <a:off x="2" y="8841739"/>
            <a:ext cx="3043979" cy="465773"/>
          </a:xfrm>
          <a:prstGeom prst="rect">
            <a:avLst/>
          </a:prstGeom>
        </p:spPr>
        <p:txBody>
          <a:bodyPr vert="horz" lIns="91566" tIns="45783" rIns="91566" bIns="45783" rtlCol="0" anchor="b"/>
          <a:lstStyle>
            <a:lvl1pPr algn="l">
              <a:defRPr sz="1200"/>
            </a:lvl1pPr>
          </a:lstStyle>
          <a:p>
            <a:endParaRPr lang="en-US"/>
          </a:p>
        </p:txBody>
      </p:sp>
      <p:sp>
        <p:nvSpPr>
          <p:cNvPr id="5" name="Slide Number Placeholder 4"/>
          <p:cNvSpPr>
            <a:spLocks noGrp="1"/>
          </p:cNvSpPr>
          <p:nvPr>
            <p:ph type="sldNum" sz="quarter" idx="3"/>
          </p:nvPr>
        </p:nvSpPr>
        <p:spPr>
          <a:xfrm>
            <a:off x="3977532" y="8841739"/>
            <a:ext cx="3043979" cy="465773"/>
          </a:xfrm>
          <a:prstGeom prst="rect">
            <a:avLst/>
          </a:prstGeom>
        </p:spPr>
        <p:txBody>
          <a:bodyPr vert="horz" lIns="91566" tIns="45783" rIns="91566" bIns="45783" rtlCol="0" anchor="b"/>
          <a:lstStyle>
            <a:lvl1pPr algn="r">
              <a:defRPr sz="1200"/>
            </a:lvl1pPr>
          </a:lstStyle>
          <a:p>
            <a:fld id="{FFCCA814-A3C7-40B8-9055-7CA5CB9AABC0}" type="slidenum">
              <a:rPr lang="en-US" smtClean="0"/>
              <a:pPr/>
              <a:t>‹#›</a:t>
            </a:fld>
            <a:endParaRPr lang="en-US"/>
          </a:p>
        </p:txBody>
      </p:sp>
    </p:spTree>
    <p:extLst>
      <p:ext uri="{BB962C8B-B14F-4D97-AF65-F5344CB8AC3E}">
        <p14:creationId xmlns:p14="http://schemas.microsoft.com/office/powerpoint/2010/main" val="295616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05" tIns="46653" rIns="93305" bIns="46653" rtlCol="0"/>
          <a:lstStyle>
            <a:lvl1pPr algn="l">
              <a:defRPr sz="1200"/>
            </a:lvl1pPr>
          </a:lstStyle>
          <a:p>
            <a:endParaRPr lang="en-US"/>
          </a:p>
        </p:txBody>
      </p:sp>
      <p:sp>
        <p:nvSpPr>
          <p:cNvPr id="3" name="Date Placeholder 2"/>
          <p:cNvSpPr>
            <a:spLocks noGrp="1"/>
          </p:cNvSpPr>
          <p:nvPr>
            <p:ph type="dt" idx="1"/>
          </p:nvPr>
        </p:nvSpPr>
        <p:spPr>
          <a:xfrm>
            <a:off x="3978133" y="0"/>
            <a:ext cx="3043343" cy="465455"/>
          </a:xfrm>
          <a:prstGeom prst="rect">
            <a:avLst/>
          </a:prstGeom>
        </p:spPr>
        <p:txBody>
          <a:bodyPr vert="horz" lIns="93305" tIns="46653" rIns="93305" bIns="46653" rtlCol="0"/>
          <a:lstStyle>
            <a:lvl1pPr algn="r">
              <a:defRPr sz="1200"/>
            </a:lvl1pPr>
          </a:lstStyle>
          <a:p>
            <a:fld id="{E7CB309F-5874-40CF-8B18-D1AFE763A083}" type="datetimeFigureOut">
              <a:rPr lang="en-US" smtClean="0"/>
              <a:pPr/>
              <a:t>8/19/13</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05" tIns="46653" rIns="93305" bIns="46653"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05" tIns="46653" rIns="93305" bIns="466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05" tIns="46653" rIns="93305" bIns="46653"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3305" tIns="46653" rIns="93305" bIns="46653" rtlCol="0" anchor="b"/>
          <a:lstStyle>
            <a:lvl1pPr algn="r">
              <a:defRPr sz="1200"/>
            </a:lvl1pPr>
          </a:lstStyle>
          <a:p>
            <a:fld id="{00081437-9092-44B2-90C7-3C6D59153FF0}" type="slidenum">
              <a:rPr lang="en-US" smtClean="0"/>
              <a:pPr/>
              <a:t>‹#›</a:t>
            </a:fld>
            <a:endParaRPr lang="en-US"/>
          </a:p>
        </p:txBody>
      </p:sp>
    </p:spTree>
    <p:extLst>
      <p:ext uri="{BB962C8B-B14F-4D97-AF65-F5344CB8AC3E}">
        <p14:creationId xmlns:p14="http://schemas.microsoft.com/office/powerpoint/2010/main" val="1911232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894A6D8-1E13-41FF-9700-24EE8D86F380}" type="slidenum">
              <a:rPr lang="en-US">
                <a:solidFill>
                  <a:prstClr val="black"/>
                </a:solidFill>
              </a:rPr>
              <a:pPr/>
              <a:t>7</a:t>
            </a:fld>
            <a:endParaRPr lang="en-US">
              <a:solidFill>
                <a:prstClr val="black"/>
              </a:solidFill>
            </a:endParaRPr>
          </a:p>
        </p:txBody>
      </p:sp>
      <p:sp>
        <p:nvSpPr>
          <p:cNvPr id="276482" name="Rectangle 7"/>
          <p:cNvSpPr txBox="1">
            <a:spLocks noGrp="1" noChangeArrowheads="1"/>
          </p:cNvSpPr>
          <p:nvPr/>
        </p:nvSpPr>
        <p:spPr bwMode="auto">
          <a:xfrm>
            <a:off x="3977532" y="8844917"/>
            <a:ext cx="3043979" cy="462594"/>
          </a:xfrm>
          <a:prstGeom prst="rect">
            <a:avLst/>
          </a:prstGeom>
          <a:noFill/>
          <a:ln w="9525">
            <a:noFill/>
            <a:miter lim="800000"/>
            <a:headEnd/>
            <a:tailEnd/>
          </a:ln>
        </p:spPr>
        <p:txBody>
          <a:bodyPr lIns="93440" tIns="46722" rIns="93440" bIns="46722" anchor="b"/>
          <a:lstStyle/>
          <a:p>
            <a:pPr algn="r" defTabSz="934975" fontAlgn="base">
              <a:spcBef>
                <a:spcPct val="0"/>
              </a:spcBef>
              <a:spcAft>
                <a:spcPct val="0"/>
              </a:spcAft>
            </a:pPr>
            <a:fld id="{7E49C247-E26B-422B-97E8-9D2E14588DE3}" type="slidenum">
              <a:rPr lang="en-US" sz="1400">
                <a:solidFill>
                  <a:prstClr val="black"/>
                </a:solidFill>
                <a:latin typeface="Arial" charset="0"/>
                <a:ea typeface="ＭＳ Ｐゴシック" pitchFamily="-111" charset="-128"/>
              </a:rPr>
              <a:pPr algn="r" defTabSz="934975" fontAlgn="base">
                <a:spcBef>
                  <a:spcPct val="0"/>
                </a:spcBef>
                <a:spcAft>
                  <a:spcPct val="0"/>
                </a:spcAft>
              </a:pPr>
              <a:t>7</a:t>
            </a:fld>
            <a:endParaRPr lang="en-US" sz="1400">
              <a:solidFill>
                <a:prstClr val="black"/>
              </a:solidFill>
              <a:latin typeface="Arial" charset="0"/>
              <a:ea typeface="ＭＳ Ｐゴシック" pitchFamily="-111" charset="-128"/>
            </a:endParaRPr>
          </a:p>
        </p:txBody>
      </p:sp>
      <p:sp>
        <p:nvSpPr>
          <p:cNvPr id="276483" name="Rectangle 2"/>
          <p:cNvSpPr>
            <a:spLocks noGrp="1" noRot="1" noChangeAspect="1" noChangeArrowheads="1" noTextEdit="1"/>
          </p:cNvSpPr>
          <p:nvPr>
            <p:ph type="sldImg"/>
          </p:nvPr>
        </p:nvSpPr>
        <p:spPr>
          <a:xfrm>
            <a:off x="1184275" y="701675"/>
            <a:ext cx="4654550" cy="3490913"/>
          </a:xfrm>
          <a:ln/>
        </p:spPr>
      </p:sp>
      <p:sp>
        <p:nvSpPr>
          <p:cNvPr id="276484" name="Rectangle 3"/>
          <p:cNvSpPr>
            <a:spLocks noGrp="1" noChangeArrowheads="1"/>
          </p:cNvSpPr>
          <p:nvPr>
            <p:ph type="body" idx="1"/>
          </p:nvPr>
        </p:nvSpPr>
        <p:spPr>
          <a:xfrm>
            <a:off x="702947" y="4422459"/>
            <a:ext cx="5617208" cy="4185598"/>
          </a:xfrm>
        </p:spPr>
        <p:txBody>
          <a:bodyPr lIns="93440" tIns="46722" rIns="93440" bIns="46722"/>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E64A2-374F-429D-B13E-B0707E8B047F}" type="datetimeFigureOut">
              <a:rPr lang="en-US" smtClean="0"/>
              <a:pPr/>
              <a:t>8/19/13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62D85-3706-4161-BEE2-A2B6A37C7DB0}" type="slidenum">
              <a:rPr lang="en-US" smtClean="0"/>
              <a:pPr/>
              <a:t>‹#›</a:t>
            </a:fld>
            <a:endParaRPr lang="en-US"/>
          </a:p>
        </p:txBody>
      </p:sp>
    </p:spTree>
    <p:extLst>
      <p:ext uri="{BB962C8B-B14F-4D97-AF65-F5344CB8AC3E}">
        <p14:creationId xmlns:p14="http://schemas.microsoft.com/office/powerpoint/2010/main" val="2508376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E64A2-374F-429D-B13E-B0707E8B047F}" type="datetimeFigureOut">
              <a:rPr lang="en-US" smtClean="0"/>
              <a:pPr/>
              <a:t>8/19/13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62D85-3706-4161-BEE2-A2B6A37C7DB0}" type="slidenum">
              <a:rPr lang="en-US" smtClean="0"/>
              <a:pPr/>
              <a:t>‹#›</a:t>
            </a:fld>
            <a:endParaRPr lang="en-US"/>
          </a:p>
        </p:txBody>
      </p:sp>
    </p:spTree>
    <p:extLst>
      <p:ext uri="{BB962C8B-B14F-4D97-AF65-F5344CB8AC3E}">
        <p14:creationId xmlns:p14="http://schemas.microsoft.com/office/powerpoint/2010/main" val="89571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E64A2-374F-429D-B13E-B0707E8B047F}" type="datetimeFigureOut">
              <a:rPr lang="en-US" smtClean="0"/>
              <a:pPr/>
              <a:t>8/19/13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62D85-3706-4161-BEE2-A2B6A37C7DB0}" type="slidenum">
              <a:rPr lang="en-US" smtClean="0"/>
              <a:pPr/>
              <a:t>‹#›</a:t>
            </a:fld>
            <a:endParaRPr lang="en-US"/>
          </a:p>
        </p:txBody>
      </p:sp>
    </p:spTree>
    <p:extLst>
      <p:ext uri="{BB962C8B-B14F-4D97-AF65-F5344CB8AC3E}">
        <p14:creationId xmlns:p14="http://schemas.microsoft.com/office/powerpoint/2010/main" val="3487852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781480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E64A2-374F-429D-B13E-B0707E8B047F}" type="datetimeFigureOut">
              <a:rPr lang="en-US" smtClean="0"/>
              <a:pPr/>
              <a:t>8/19/13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62D85-3706-4161-BEE2-A2B6A37C7DB0}" type="slidenum">
              <a:rPr lang="en-US" smtClean="0"/>
              <a:pPr/>
              <a:t>‹#›</a:t>
            </a:fld>
            <a:endParaRPr lang="en-US"/>
          </a:p>
        </p:txBody>
      </p:sp>
    </p:spTree>
    <p:extLst>
      <p:ext uri="{BB962C8B-B14F-4D97-AF65-F5344CB8AC3E}">
        <p14:creationId xmlns:p14="http://schemas.microsoft.com/office/powerpoint/2010/main" val="1377550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1E64A2-374F-429D-B13E-B0707E8B047F}" type="datetimeFigureOut">
              <a:rPr lang="en-US" smtClean="0"/>
              <a:pPr/>
              <a:t>8/19/13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62D85-3706-4161-BEE2-A2B6A37C7DB0}" type="slidenum">
              <a:rPr lang="en-US" smtClean="0"/>
              <a:pPr/>
              <a:t>‹#›</a:t>
            </a:fld>
            <a:endParaRPr lang="en-US"/>
          </a:p>
        </p:txBody>
      </p:sp>
    </p:spTree>
    <p:extLst>
      <p:ext uri="{BB962C8B-B14F-4D97-AF65-F5344CB8AC3E}">
        <p14:creationId xmlns:p14="http://schemas.microsoft.com/office/powerpoint/2010/main" val="3909665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E64A2-374F-429D-B13E-B0707E8B047F}" type="datetimeFigureOut">
              <a:rPr lang="en-US" smtClean="0"/>
              <a:pPr/>
              <a:t>8/19/13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62D85-3706-4161-BEE2-A2B6A37C7DB0}" type="slidenum">
              <a:rPr lang="en-US" smtClean="0"/>
              <a:pPr/>
              <a:t>‹#›</a:t>
            </a:fld>
            <a:endParaRPr lang="en-US"/>
          </a:p>
        </p:txBody>
      </p:sp>
    </p:spTree>
    <p:extLst>
      <p:ext uri="{BB962C8B-B14F-4D97-AF65-F5344CB8AC3E}">
        <p14:creationId xmlns:p14="http://schemas.microsoft.com/office/powerpoint/2010/main" val="3666766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E64A2-374F-429D-B13E-B0707E8B047F}" type="datetimeFigureOut">
              <a:rPr lang="en-US" smtClean="0"/>
              <a:pPr/>
              <a:t>8/19/13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62D85-3706-4161-BEE2-A2B6A37C7DB0}" type="slidenum">
              <a:rPr lang="en-US" smtClean="0"/>
              <a:pPr/>
              <a:t>‹#›</a:t>
            </a:fld>
            <a:endParaRPr lang="en-US"/>
          </a:p>
        </p:txBody>
      </p:sp>
    </p:spTree>
    <p:extLst>
      <p:ext uri="{BB962C8B-B14F-4D97-AF65-F5344CB8AC3E}">
        <p14:creationId xmlns:p14="http://schemas.microsoft.com/office/powerpoint/2010/main" val="47766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E64A2-374F-429D-B13E-B0707E8B047F}" type="datetimeFigureOut">
              <a:rPr lang="en-US" smtClean="0"/>
              <a:pPr/>
              <a:t>8/19/13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62D85-3706-4161-BEE2-A2B6A37C7DB0}" type="slidenum">
              <a:rPr lang="en-US" smtClean="0"/>
              <a:pPr/>
              <a:t>‹#›</a:t>
            </a:fld>
            <a:endParaRPr lang="en-US"/>
          </a:p>
        </p:txBody>
      </p:sp>
    </p:spTree>
    <p:extLst>
      <p:ext uri="{BB962C8B-B14F-4D97-AF65-F5344CB8AC3E}">
        <p14:creationId xmlns:p14="http://schemas.microsoft.com/office/powerpoint/2010/main" val="67629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E64A2-374F-429D-B13E-B0707E8B047F}" type="datetimeFigureOut">
              <a:rPr lang="en-US" smtClean="0"/>
              <a:pPr/>
              <a:t>8/19/13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62D85-3706-4161-BEE2-A2B6A37C7DB0}" type="slidenum">
              <a:rPr lang="en-US" smtClean="0"/>
              <a:pPr/>
              <a:t>‹#›</a:t>
            </a:fld>
            <a:endParaRPr lang="en-US"/>
          </a:p>
        </p:txBody>
      </p:sp>
    </p:spTree>
    <p:extLst>
      <p:ext uri="{BB962C8B-B14F-4D97-AF65-F5344CB8AC3E}">
        <p14:creationId xmlns:p14="http://schemas.microsoft.com/office/powerpoint/2010/main" val="3239715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E64A2-374F-429D-B13E-B0707E8B047F}" type="datetimeFigureOut">
              <a:rPr lang="en-US" smtClean="0"/>
              <a:pPr/>
              <a:t>8/19/13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62D85-3706-4161-BEE2-A2B6A37C7DB0}" type="slidenum">
              <a:rPr lang="en-US" smtClean="0"/>
              <a:pPr/>
              <a:t>‹#›</a:t>
            </a:fld>
            <a:endParaRPr lang="en-US"/>
          </a:p>
        </p:txBody>
      </p:sp>
    </p:spTree>
    <p:extLst>
      <p:ext uri="{BB962C8B-B14F-4D97-AF65-F5344CB8AC3E}">
        <p14:creationId xmlns:p14="http://schemas.microsoft.com/office/powerpoint/2010/main" val="150274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E64A2-374F-429D-B13E-B0707E8B047F}" type="datetimeFigureOut">
              <a:rPr lang="en-US" smtClean="0"/>
              <a:pPr/>
              <a:t>8/19/13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62D85-3706-4161-BEE2-A2B6A37C7DB0}" type="slidenum">
              <a:rPr lang="en-US" smtClean="0"/>
              <a:pPr/>
              <a:t>‹#›</a:t>
            </a:fld>
            <a:endParaRPr lang="en-US"/>
          </a:p>
        </p:txBody>
      </p:sp>
    </p:spTree>
    <p:extLst>
      <p:ext uri="{BB962C8B-B14F-4D97-AF65-F5344CB8AC3E}">
        <p14:creationId xmlns:p14="http://schemas.microsoft.com/office/powerpoint/2010/main" val="6913600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E64A2-374F-429D-B13E-B0707E8B047F}" type="datetimeFigureOut">
              <a:rPr lang="en-US" smtClean="0"/>
              <a:pPr/>
              <a:t>8/19/13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362D85-3706-4161-BEE2-A2B6A37C7DB0}" type="slidenum">
              <a:rPr lang="en-US" smtClean="0"/>
              <a:pPr/>
              <a:t>‹#›</a:t>
            </a:fld>
            <a:endParaRPr lang="en-US"/>
          </a:p>
        </p:txBody>
      </p:sp>
    </p:spTree>
    <p:extLst>
      <p:ext uri="{BB962C8B-B14F-4D97-AF65-F5344CB8AC3E}">
        <p14:creationId xmlns:p14="http://schemas.microsoft.com/office/powerpoint/2010/main" val="2585957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4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chart" Target="../charts/char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chart" Target="../charts/char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hyperlink" Target="http://healthreform.kff.org/Subsidycalculator.aspx" TargetMode="External"/><Relationship Id="rId4" Type="http://schemas.openxmlformats.org/officeDocument/2006/relationships/chart" Target="../charts/chart7.xml"/><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83561264"/>
              </p:ext>
            </p:extLst>
          </p:nvPr>
        </p:nvGraphicFramePr>
        <p:xfrm>
          <a:off x="665858" y="948873"/>
          <a:ext cx="5181600" cy="4696814"/>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a:spLocks noGrp="1" noChangeArrowheads="1"/>
          </p:cNvSpPr>
          <p:nvPr>
            <p:ph type="title"/>
          </p:nvPr>
        </p:nvSpPr>
        <p:spPr>
          <a:xfrm>
            <a:off x="1" y="91440"/>
            <a:ext cx="9144000" cy="731520"/>
          </a:xfrm>
          <a:noFill/>
          <a:ln/>
        </p:spPr>
        <p:txBody>
          <a:bodyPr anchor="t" anchorCtr="1">
            <a:noAutofit/>
          </a:bodyPr>
          <a:lstStyle/>
          <a:p>
            <a:pPr marL="0" marR="0" lvl="0" indent="0" defTabSz="914400" rtl="0" eaLnBrk="1" fontAlgn="base" latinLnBrk="0" hangingPunct="1">
              <a:lnSpc>
                <a:spcPct val="100000"/>
              </a:lnSpc>
              <a:spcBef>
                <a:spcPct val="0"/>
              </a:spcBef>
              <a:spcAft>
                <a:spcPct val="0"/>
              </a:spcAft>
              <a:tabLst/>
              <a:defRPr/>
            </a:pPr>
            <a:r>
              <a:rPr lang="en-US" sz="2000" b="1" dirty="0" smtClean="0">
                <a:latin typeface="Arial" pitchFamily="34" charset="0"/>
                <a:cs typeface="Arial" pitchFamily="34" charset="0"/>
              </a:rPr>
              <a:t>Exhibit </a:t>
            </a:r>
            <a:fld id="{7A31F4F6-4F3E-477C-949A-2AC532B1AF9A}" type="slidenum">
              <a:rPr lang="en-US" sz="2000" b="1" kern="0" smtClean="0">
                <a:solidFill>
                  <a:srgbClr val="000000"/>
                </a:solidFill>
                <a:latin typeface="Arial"/>
                <a:ea typeface="ＭＳ Ｐゴシック"/>
              </a:rPr>
              <a:pPr marL="0" marR="0" lvl="0" indent="0" defTabSz="914400" rtl="0" eaLnBrk="1" fontAlgn="base" latinLnBrk="0" hangingPunct="1">
                <a:lnSpc>
                  <a:spcPct val="100000"/>
                </a:lnSpc>
                <a:spcBef>
                  <a:spcPct val="0"/>
                </a:spcBef>
                <a:spcAft>
                  <a:spcPct val="0"/>
                </a:spcAft>
                <a:tabLst/>
                <a:defRPr/>
              </a:pPr>
              <a:t>1</a:t>
            </a:fld>
            <a:r>
              <a:rPr lang="en-US" sz="2000" b="1" kern="0" dirty="0" smtClean="0">
                <a:solidFill>
                  <a:srgbClr val="000000"/>
                </a:solidFill>
                <a:latin typeface="Arial"/>
                <a:ea typeface="ＭＳ Ｐゴシック"/>
              </a:rPr>
              <a:t>. Fifteen Million Young Adults Ages 19–25 Enrolled in </a:t>
            </a:r>
            <a:br>
              <a:rPr lang="en-US" sz="2000" b="1" kern="0" dirty="0" smtClean="0">
                <a:solidFill>
                  <a:srgbClr val="000000"/>
                </a:solidFill>
                <a:latin typeface="Arial"/>
                <a:ea typeface="ＭＳ Ｐゴシック"/>
              </a:rPr>
            </a:br>
            <a:r>
              <a:rPr lang="en-US" sz="2000" b="1" kern="0" dirty="0" smtClean="0">
                <a:solidFill>
                  <a:srgbClr val="000000"/>
                </a:solidFill>
                <a:latin typeface="Arial"/>
                <a:ea typeface="ＭＳ Ｐゴシック"/>
              </a:rPr>
              <a:t>or Stayed on Their Parents’ Health Plan in Past 12 Months</a:t>
            </a:r>
            <a:endParaRPr lang="en-US" sz="2000" b="1" dirty="0">
              <a:latin typeface="Arial" pitchFamily="34" charset="0"/>
              <a:cs typeface="Arial" pitchFamily="34" charset="0"/>
            </a:endParaRPr>
          </a:p>
        </p:txBody>
      </p:sp>
      <p:sp>
        <p:nvSpPr>
          <p:cNvPr id="31" name="TextBox 30"/>
          <p:cNvSpPr txBox="1"/>
          <p:nvPr/>
        </p:nvSpPr>
        <p:spPr>
          <a:xfrm>
            <a:off x="0" y="5654040"/>
            <a:ext cx="9144000" cy="594360"/>
          </a:xfrm>
          <a:prstGeom prst="rect">
            <a:avLst/>
          </a:prstGeom>
          <a:noFill/>
        </p:spPr>
        <p:txBody>
          <a:bodyPr wrap="square" rtlCol="0" anchor="t" anchorCtr="1">
            <a:spAutoFit/>
          </a:bodyPr>
          <a:lstStyle/>
          <a:p>
            <a:pPr algn="ctr"/>
            <a:r>
              <a:rPr lang="en-US" sz="1600" b="1" dirty="0">
                <a:solidFill>
                  <a:prstClr val="black"/>
                </a:solidFill>
                <a:latin typeface="Arial" pitchFamily="34" charset="0"/>
                <a:cs typeface="Arial" pitchFamily="34" charset="0"/>
              </a:rPr>
              <a:t>Distribution of </a:t>
            </a:r>
            <a:r>
              <a:rPr lang="en-US" sz="1600" b="1" dirty="0" smtClean="0">
                <a:solidFill>
                  <a:prstClr val="black"/>
                </a:solidFill>
                <a:latin typeface="Arial" pitchFamily="34" charset="0"/>
                <a:cs typeface="Arial" pitchFamily="34" charset="0"/>
              </a:rPr>
              <a:t>15 million adults ages 19–25 who enrolled in </a:t>
            </a:r>
            <a:br>
              <a:rPr lang="en-US" sz="1600" b="1" dirty="0" smtClean="0">
                <a:solidFill>
                  <a:prstClr val="black"/>
                </a:solidFill>
                <a:latin typeface="Arial" pitchFamily="34" charset="0"/>
                <a:cs typeface="Arial" pitchFamily="34" charset="0"/>
              </a:rPr>
            </a:br>
            <a:r>
              <a:rPr lang="en-US" sz="1600" b="1" dirty="0" smtClean="0">
                <a:solidFill>
                  <a:prstClr val="black"/>
                </a:solidFill>
                <a:latin typeface="Arial" pitchFamily="34" charset="0"/>
                <a:cs typeface="Arial" pitchFamily="34" charset="0"/>
              </a:rPr>
              <a:t>or stayed on their parents’ health plan in past 12 months</a:t>
            </a:r>
          </a:p>
        </p:txBody>
      </p:sp>
      <p:sp>
        <p:nvSpPr>
          <p:cNvPr id="33" name="Text Box 16"/>
          <p:cNvSpPr txBox="1">
            <a:spLocks noChangeArrowheads="1"/>
          </p:cNvSpPr>
          <p:nvPr/>
        </p:nvSpPr>
        <p:spPr bwMode="auto">
          <a:xfrm>
            <a:off x="41876" y="6554514"/>
            <a:ext cx="9052560" cy="261610"/>
          </a:xfrm>
          <a:prstGeom prst="rect">
            <a:avLst/>
          </a:prstGeom>
          <a:noFill/>
          <a:ln w="9525">
            <a:noFill/>
            <a:miter lim="800000"/>
            <a:headEnd/>
            <a:tailEnd/>
          </a:ln>
          <a:effectLst/>
        </p:spPr>
        <p:txBody>
          <a:bodyPr wrap="square">
            <a:spAutoFit/>
          </a:bodyPr>
          <a:lstStyle/>
          <a:p>
            <a:r>
              <a:rPr lang="en-US" sz="1100" dirty="0" smtClean="0">
                <a:solidFill>
                  <a:prstClr val="black"/>
                </a:solidFill>
                <a:latin typeface="Arial" pitchFamily="34" charset="0"/>
                <a:cs typeface="Arial" pitchFamily="34" charset="0"/>
              </a:rPr>
              <a:t>Source: </a:t>
            </a:r>
            <a:r>
              <a:rPr lang="en-US" sz="1100" dirty="0">
                <a:solidFill>
                  <a:prstClr val="black"/>
                </a:solidFill>
                <a:latin typeface="Arial" pitchFamily="34" charset="0"/>
                <a:cs typeface="Arial" pitchFamily="34" charset="0"/>
              </a:rPr>
              <a:t>The Commonwealth Fund Health Insurance Tracking Survey of </a:t>
            </a:r>
            <a:r>
              <a:rPr lang="en-US" sz="1100" dirty="0" smtClean="0">
                <a:solidFill>
                  <a:prstClr val="black"/>
                </a:solidFill>
                <a:latin typeface="Arial" pitchFamily="34" charset="0"/>
                <a:cs typeface="Arial" pitchFamily="34" charset="0"/>
              </a:rPr>
              <a:t>Young Adults, 2013.</a:t>
            </a:r>
            <a:endParaRPr lang="en-US" sz="1100" dirty="0">
              <a:solidFill>
                <a:prstClr val="black"/>
              </a:solidFill>
              <a:latin typeface="Arial" pitchFamily="34" charset="0"/>
              <a:cs typeface="Arial" pitchFamily="34" charset="0"/>
            </a:endParaRPr>
          </a:p>
        </p:txBody>
      </p:sp>
      <p:sp>
        <p:nvSpPr>
          <p:cNvPr id="2" name="TextBox 1"/>
          <p:cNvSpPr txBox="1"/>
          <p:nvPr/>
        </p:nvSpPr>
        <p:spPr>
          <a:xfrm>
            <a:off x="3238923" y="1451206"/>
            <a:ext cx="1443186" cy="1569660"/>
          </a:xfrm>
          <a:prstGeom prst="rect">
            <a:avLst/>
          </a:prstGeom>
          <a:noFill/>
        </p:spPr>
        <p:txBody>
          <a:bodyPr wrap="square" rtlCol="0">
            <a:spAutoFit/>
          </a:bodyPr>
          <a:lstStyle/>
          <a:p>
            <a:pPr algn="ctr"/>
            <a:r>
              <a:rPr lang="en-US" sz="1600" b="1" dirty="0" smtClean="0">
                <a:solidFill>
                  <a:prstClr val="white"/>
                </a:solidFill>
                <a:latin typeface="Arial" pitchFamily="34" charset="0"/>
                <a:cs typeface="Arial" pitchFamily="34" charset="0"/>
              </a:rPr>
              <a:t>Ages 19–22 and </a:t>
            </a:r>
            <a:r>
              <a:rPr lang="en-US" sz="1600" b="1" u="sng" dirty="0" smtClean="0">
                <a:solidFill>
                  <a:prstClr val="white"/>
                </a:solidFill>
                <a:latin typeface="Arial" pitchFamily="34" charset="0"/>
                <a:cs typeface="Arial" pitchFamily="34" charset="0"/>
              </a:rPr>
              <a:t>not</a:t>
            </a:r>
            <a:r>
              <a:rPr lang="en-US" sz="1600" b="1" dirty="0" smtClean="0">
                <a:solidFill>
                  <a:prstClr val="white"/>
                </a:solidFill>
                <a:latin typeface="Arial" pitchFamily="34" charset="0"/>
                <a:cs typeface="Arial" pitchFamily="34" charset="0"/>
              </a:rPr>
              <a:t> a full-time student</a:t>
            </a:r>
          </a:p>
          <a:p>
            <a:pPr algn="ctr"/>
            <a:r>
              <a:rPr lang="en-US" sz="1600" b="1" dirty="0" smtClean="0">
                <a:solidFill>
                  <a:prstClr val="white"/>
                </a:solidFill>
                <a:latin typeface="Arial" pitchFamily="34" charset="0"/>
                <a:cs typeface="Arial" pitchFamily="34" charset="0"/>
              </a:rPr>
              <a:t>3.3 million</a:t>
            </a:r>
            <a:br>
              <a:rPr lang="en-US" sz="1600" b="1" dirty="0" smtClean="0">
                <a:solidFill>
                  <a:prstClr val="white"/>
                </a:solidFill>
                <a:latin typeface="Arial" pitchFamily="34" charset="0"/>
                <a:cs typeface="Arial" pitchFamily="34" charset="0"/>
              </a:rPr>
            </a:br>
            <a:r>
              <a:rPr lang="en-US" sz="1600" b="1" dirty="0" smtClean="0">
                <a:solidFill>
                  <a:prstClr val="white"/>
                </a:solidFill>
                <a:latin typeface="Arial" pitchFamily="34" charset="0"/>
                <a:cs typeface="Arial" pitchFamily="34" charset="0"/>
              </a:rPr>
              <a:t>(22%)</a:t>
            </a:r>
          </a:p>
        </p:txBody>
      </p:sp>
      <p:sp>
        <p:nvSpPr>
          <p:cNvPr id="30" name="TextBox 29"/>
          <p:cNvSpPr txBox="1"/>
          <p:nvPr/>
        </p:nvSpPr>
        <p:spPr>
          <a:xfrm>
            <a:off x="3294859" y="3596639"/>
            <a:ext cx="1792282" cy="830997"/>
          </a:xfrm>
          <a:prstGeom prst="rect">
            <a:avLst/>
          </a:prstGeom>
          <a:noFill/>
        </p:spPr>
        <p:txBody>
          <a:bodyPr wrap="square" rtlCol="0">
            <a:spAutoFit/>
          </a:bodyPr>
          <a:lstStyle/>
          <a:p>
            <a:pPr algn="ctr"/>
            <a:r>
              <a:rPr lang="en-US" sz="1600" b="1" dirty="0" smtClean="0">
                <a:solidFill>
                  <a:prstClr val="white"/>
                </a:solidFill>
                <a:latin typeface="Arial" pitchFamily="34" charset="0"/>
                <a:cs typeface="Arial" pitchFamily="34" charset="0"/>
              </a:rPr>
              <a:t>Ages 23–25 </a:t>
            </a:r>
          </a:p>
          <a:p>
            <a:pPr algn="ctr"/>
            <a:r>
              <a:rPr lang="en-US" sz="1600" b="1" dirty="0" smtClean="0">
                <a:solidFill>
                  <a:prstClr val="white"/>
                </a:solidFill>
                <a:latin typeface="Arial" pitchFamily="34" charset="0"/>
                <a:cs typeface="Arial" pitchFamily="34" charset="0"/>
              </a:rPr>
              <a:t>4.5 million</a:t>
            </a:r>
            <a:br>
              <a:rPr lang="en-US" sz="1600" b="1" dirty="0" smtClean="0">
                <a:solidFill>
                  <a:prstClr val="white"/>
                </a:solidFill>
                <a:latin typeface="Arial" pitchFamily="34" charset="0"/>
                <a:cs typeface="Arial" pitchFamily="34" charset="0"/>
              </a:rPr>
            </a:br>
            <a:r>
              <a:rPr lang="en-US" sz="1600" b="1" dirty="0" smtClean="0">
                <a:solidFill>
                  <a:prstClr val="white"/>
                </a:solidFill>
                <a:latin typeface="Arial" pitchFamily="34" charset="0"/>
                <a:cs typeface="Arial" pitchFamily="34" charset="0"/>
              </a:rPr>
              <a:t>(30%)</a:t>
            </a:r>
            <a:endParaRPr lang="en-US" sz="1600" b="1" dirty="0">
              <a:solidFill>
                <a:prstClr val="white"/>
              </a:solidFill>
              <a:latin typeface="Arial" pitchFamily="34" charset="0"/>
              <a:cs typeface="Arial" pitchFamily="34" charset="0"/>
            </a:endParaRPr>
          </a:p>
        </p:txBody>
      </p:sp>
      <p:sp>
        <p:nvSpPr>
          <p:cNvPr id="34" name="TextBox 33"/>
          <p:cNvSpPr txBox="1"/>
          <p:nvPr/>
        </p:nvSpPr>
        <p:spPr>
          <a:xfrm>
            <a:off x="1348239" y="2538153"/>
            <a:ext cx="1840864" cy="1323439"/>
          </a:xfrm>
          <a:prstGeom prst="rect">
            <a:avLst/>
          </a:prstGeom>
          <a:noFill/>
        </p:spPr>
        <p:txBody>
          <a:bodyPr wrap="square" rtlCol="0">
            <a:spAutoFit/>
          </a:bodyPr>
          <a:lstStyle/>
          <a:p>
            <a:pPr algn="ctr"/>
            <a:r>
              <a:rPr lang="en-US" sz="1600" b="1" dirty="0" smtClean="0">
                <a:solidFill>
                  <a:prstClr val="black"/>
                </a:solidFill>
                <a:latin typeface="Arial" pitchFamily="34" charset="0"/>
                <a:cs typeface="Arial" pitchFamily="34" charset="0"/>
              </a:rPr>
              <a:t>Ages 19–22 </a:t>
            </a:r>
            <a:br>
              <a:rPr lang="en-US" sz="1600" b="1" dirty="0" smtClean="0">
                <a:solidFill>
                  <a:prstClr val="black"/>
                </a:solidFill>
                <a:latin typeface="Arial" pitchFamily="34" charset="0"/>
                <a:cs typeface="Arial" pitchFamily="34" charset="0"/>
              </a:rPr>
            </a:br>
            <a:r>
              <a:rPr lang="en-US" sz="1600" b="1" dirty="0" smtClean="0">
                <a:solidFill>
                  <a:prstClr val="black"/>
                </a:solidFill>
                <a:latin typeface="Arial" pitchFamily="34" charset="0"/>
                <a:cs typeface="Arial" pitchFamily="34" charset="0"/>
              </a:rPr>
              <a:t>and a full-time student</a:t>
            </a:r>
          </a:p>
          <a:p>
            <a:pPr algn="ctr"/>
            <a:r>
              <a:rPr lang="en-US" sz="1600" b="1" dirty="0" smtClean="0">
                <a:solidFill>
                  <a:prstClr val="black"/>
                </a:solidFill>
                <a:latin typeface="Arial" pitchFamily="34" charset="0"/>
                <a:cs typeface="Arial" pitchFamily="34" charset="0"/>
              </a:rPr>
              <a:t>7.2 million</a:t>
            </a:r>
            <a:br>
              <a:rPr lang="en-US" sz="1600" b="1" dirty="0" smtClean="0">
                <a:solidFill>
                  <a:prstClr val="black"/>
                </a:solidFill>
                <a:latin typeface="Arial" pitchFamily="34" charset="0"/>
                <a:cs typeface="Arial" pitchFamily="34" charset="0"/>
              </a:rPr>
            </a:br>
            <a:r>
              <a:rPr lang="en-US" sz="1600" b="1" dirty="0" smtClean="0">
                <a:solidFill>
                  <a:prstClr val="black"/>
                </a:solidFill>
                <a:latin typeface="Arial" pitchFamily="34" charset="0"/>
                <a:cs typeface="Arial" pitchFamily="34" charset="0"/>
              </a:rPr>
              <a:t>(48%)</a:t>
            </a:r>
            <a:endParaRPr lang="en-US" sz="1600" b="1" dirty="0">
              <a:solidFill>
                <a:prstClr val="black"/>
              </a:solidFill>
              <a:latin typeface="Arial" pitchFamily="34" charset="0"/>
              <a:cs typeface="Arial" pitchFamily="34" charset="0"/>
            </a:endParaRPr>
          </a:p>
        </p:txBody>
      </p:sp>
      <p:sp>
        <p:nvSpPr>
          <p:cNvPr id="23" name="TextBox 22"/>
          <p:cNvSpPr txBox="1"/>
          <p:nvPr/>
        </p:nvSpPr>
        <p:spPr>
          <a:xfrm>
            <a:off x="6483611" y="2029982"/>
            <a:ext cx="1840864" cy="2377440"/>
          </a:xfrm>
          <a:prstGeom prst="rect">
            <a:avLst/>
          </a:prstGeom>
          <a:noFill/>
        </p:spPr>
        <p:txBody>
          <a:bodyPr wrap="square" rtlCol="0">
            <a:spAutoFit/>
          </a:bodyPr>
          <a:lstStyle/>
          <a:p>
            <a:pPr algn="ctr"/>
            <a:r>
              <a:rPr lang="en-US" sz="1600" b="1" dirty="0" smtClean="0">
                <a:solidFill>
                  <a:prstClr val="black"/>
                </a:solidFill>
                <a:latin typeface="Arial" pitchFamily="34" charset="0"/>
                <a:cs typeface="Arial" pitchFamily="34" charset="0"/>
              </a:rPr>
              <a:t>7.8 million young adults who likely would not have been able to enroll in parents’ health plan prior to the passage of the Affordable Care Act</a:t>
            </a:r>
            <a:endParaRPr lang="en-US" sz="1600" b="1" dirty="0">
              <a:solidFill>
                <a:prstClr val="black"/>
              </a:solidFill>
              <a:latin typeface="Arial" pitchFamily="34" charset="0"/>
              <a:cs typeface="Arial" pitchFamily="34" charset="0"/>
            </a:endParaRPr>
          </a:p>
        </p:txBody>
      </p:sp>
      <p:sp>
        <p:nvSpPr>
          <p:cNvPr id="14" name="Right Brace 13"/>
          <p:cNvSpPr/>
          <p:nvPr/>
        </p:nvSpPr>
        <p:spPr>
          <a:xfrm>
            <a:off x="5446582" y="1725828"/>
            <a:ext cx="905930" cy="2950956"/>
          </a:xfrm>
          <a:prstGeom prst="rightBrace">
            <a:avLst>
              <a:gd name="adj1" fmla="val 15427"/>
              <a:gd name="adj2" fmla="val 49974"/>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40888352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lstStyle/>
          <a:p>
            <a:r>
              <a:rPr lang="en-US" sz="2000" b="1" kern="0" dirty="0" smtClean="0">
                <a:solidFill>
                  <a:srgbClr val="000000"/>
                </a:solidFill>
                <a:latin typeface="Arial"/>
                <a:ea typeface="ＭＳ Ｐゴシック"/>
              </a:rPr>
              <a:t>Exhibit </a:t>
            </a:r>
            <a:r>
              <a:rPr lang="en-US" sz="2000" b="1" kern="0" dirty="0">
                <a:solidFill>
                  <a:srgbClr val="000000"/>
                </a:solidFill>
                <a:latin typeface="Arial"/>
                <a:ea typeface="ＭＳ Ｐゴシック"/>
              </a:rPr>
              <a:t>2</a:t>
            </a:r>
            <a:r>
              <a:rPr lang="en-US" sz="2000" b="1" kern="0" dirty="0" smtClean="0">
                <a:solidFill>
                  <a:srgbClr val="000000"/>
                </a:solidFill>
                <a:latin typeface="Arial"/>
                <a:ea typeface="ＭＳ Ｐゴシック"/>
              </a:rPr>
              <a:t>. </a:t>
            </a:r>
            <a:r>
              <a:rPr lang="en-US" sz="2000" b="1" dirty="0" smtClean="0">
                <a:latin typeface="Arial"/>
                <a:cs typeface="Arial"/>
              </a:rPr>
              <a:t>Awareness of the Ability to Enroll in Parents’ Health Plans </a:t>
            </a:r>
            <a:br>
              <a:rPr lang="en-US" sz="2000" b="1" dirty="0" smtClean="0">
                <a:latin typeface="Arial"/>
                <a:cs typeface="Arial"/>
              </a:rPr>
            </a:br>
            <a:r>
              <a:rPr lang="en-US" sz="2000" b="1" dirty="0" smtClean="0">
                <a:latin typeface="Arial"/>
                <a:cs typeface="Arial"/>
              </a:rPr>
              <a:t>Among </a:t>
            </a:r>
            <a:r>
              <a:rPr lang="en-US" sz="2000" b="1" dirty="0" smtClean="0">
                <a:solidFill>
                  <a:schemeClr val="tx1"/>
                </a:solidFill>
                <a:latin typeface="Arial"/>
                <a:cs typeface="Arial"/>
              </a:rPr>
              <a:t>19-to-25-Year-Olds Climbed from 2011 to 2013</a:t>
            </a:r>
            <a:endParaRPr lang="en-US" sz="2000" b="1" dirty="0">
              <a:solidFill>
                <a:schemeClr val="tx1"/>
              </a:solidFill>
              <a:latin typeface="Arial"/>
              <a:cs typeface="Arial"/>
            </a:endParaRPr>
          </a:p>
        </p:txBody>
      </p:sp>
      <p:sp>
        <p:nvSpPr>
          <p:cNvPr id="4" name="Text Box 49"/>
          <p:cNvSpPr txBox="1">
            <a:spLocks noChangeArrowheads="1"/>
          </p:cNvSpPr>
          <p:nvPr/>
        </p:nvSpPr>
        <p:spPr bwMode="auto">
          <a:xfrm>
            <a:off x="42905" y="6387791"/>
            <a:ext cx="9052560" cy="446276"/>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a:solidFill>
                  <a:srgbClr val="000000"/>
                </a:solidFill>
                <a:latin typeface="Arial"/>
              </a:rPr>
              <a:t>Notes: FPL refers to federal poverty level</a:t>
            </a:r>
            <a:r>
              <a:rPr lang="en-US" sz="1100" dirty="0" smtClean="0">
                <a:solidFill>
                  <a:srgbClr val="000000"/>
                </a:solidFill>
                <a:latin typeface="Arial"/>
              </a:rPr>
              <a:t>. Base: Among adults ages 19–25. </a:t>
            </a:r>
            <a:endParaRPr lang="en-US" sz="1100" dirty="0">
              <a:solidFill>
                <a:srgbClr val="000000"/>
              </a:solidFill>
              <a:latin typeface="Arial"/>
            </a:endParaRPr>
          </a:p>
          <a:p>
            <a:pPr fontAlgn="base">
              <a:spcBef>
                <a:spcPct val="0"/>
              </a:spcBef>
              <a:spcAft>
                <a:spcPct val="0"/>
              </a:spcAft>
            </a:pPr>
            <a:r>
              <a:rPr lang="en-US" sz="1100" dirty="0">
                <a:solidFill>
                  <a:srgbClr val="000000"/>
                </a:solidFill>
                <a:latin typeface="Arial"/>
              </a:rPr>
              <a:t>Source: </a:t>
            </a:r>
            <a:r>
              <a:rPr lang="en-US" sz="1100" dirty="0">
                <a:solidFill>
                  <a:srgbClr val="000000"/>
                </a:solidFill>
                <a:latin typeface="Arial" pitchFamily="34" charset="0"/>
                <a:cs typeface="Arial" pitchFamily="34" charset="0"/>
              </a:rPr>
              <a:t>The Commonwealth Fund Health Insurance Tracking </a:t>
            </a:r>
            <a:r>
              <a:rPr lang="en-US" sz="1100" dirty="0" smtClean="0">
                <a:solidFill>
                  <a:srgbClr val="000000"/>
                </a:solidFill>
                <a:latin typeface="Arial" pitchFamily="34" charset="0"/>
                <a:cs typeface="Arial" pitchFamily="34" charset="0"/>
              </a:rPr>
              <a:t>Surveys </a:t>
            </a:r>
            <a:r>
              <a:rPr lang="en-US" sz="1100" dirty="0">
                <a:solidFill>
                  <a:srgbClr val="000000"/>
                </a:solidFill>
                <a:latin typeface="Arial" pitchFamily="34" charset="0"/>
                <a:cs typeface="Arial" pitchFamily="34" charset="0"/>
              </a:rPr>
              <a:t>of Young </a:t>
            </a:r>
            <a:r>
              <a:rPr lang="en-US" sz="1100" dirty="0" smtClean="0">
                <a:solidFill>
                  <a:srgbClr val="000000"/>
                </a:solidFill>
                <a:latin typeface="Arial" pitchFamily="34" charset="0"/>
                <a:cs typeface="Arial" pitchFamily="34" charset="0"/>
              </a:rPr>
              <a:t>Adults</a:t>
            </a:r>
            <a:r>
              <a:rPr lang="en-US" sz="1100" dirty="0">
                <a:solidFill>
                  <a:srgbClr val="000000"/>
                </a:solidFill>
                <a:latin typeface="Arial" pitchFamily="34" charset="0"/>
                <a:cs typeface="Arial" pitchFamily="34" charset="0"/>
              </a:rPr>
              <a:t>, </a:t>
            </a:r>
            <a:r>
              <a:rPr lang="en-US" sz="1100" dirty="0" smtClean="0">
                <a:solidFill>
                  <a:srgbClr val="000000"/>
                </a:solidFill>
                <a:latin typeface="Arial" pitchFamily="34" charset="0"/>
                <a:cs typeface="Arial" pitchFamily="34" charset="0"/>
              </a:rPr>
              <a:t>2011 and 2013.</a:t>
            </a:r>
            <a:endParaRPr lang="en-US" sz="1100" dirty="0">
              <a:solidFill>
                <a:srgbClr val="000000"/>
              </a:solidFill>
              <a:latin typeface="Arial" charset="0"/>
              <a:ea typeface="ＭＳ Ｐゴシック" charset="-128"/>
            </a:endParaRPr>
          </a:p>
        </p:txBody>
      </p:sp>
      <p:sp>
        <p:nvSpPr>
          <p:cNvPr id="5" name="TextBox 4"/>
          <p:cNvSpPr txBox="1"/>
          <p:nvPr/>
        </p:nvSpPr>
        <p:spPr>
          <a:xfrm>
            <a:off x="1" y="914400"/>
            <a:ext cx="9144000" cy="892552"/>
          </a:xfrm>
          <a:prstGeom prst="rect">
            <a:avLst/>
          </a:prstGeom>
          <a:noFill/>
        </p:spPr>
        <p:txBody>
          <a:bodyPr wrap="square" rtlCol="0">
            <a:spAutoFit/>
          </a:bodyPr>
          <a:lstStyle/>
          <a:p>
            <a:pPr algn="ctr" fontAlgn="b"/>
            <a:r>
              <a:rPr lang="en-US" sz="1600" b="1" dirty="0">
                <a:solidFill>
                  <a:srgbClr val="000000"/>
                </a:solidFill>
                <a:latin typeface="Arial" pitchFamily="34" charset="0"/>
                <a:cs typeface="Arial" pitchFamily="34" charset="0"/>
              </a:rPr>
              <a:t>Under the new health reform law, children up to the age of 26 can stay on </a:t>
            </a:r>
            <a:r>
              <a:rPr lang="en-US" sz="1600" b="1" dirty="0" smtClean="0">
                <a:solidFill>
                  <a:srgbClr val="000000"/>
                </a:solidFill>
                <a:latin typeface="Arial" pitchFamily="34" charset="0"/>
                <a:cs typeface="Arial" pitchFamily="34" charset="0"/>
              </a:rPr>
              <a:t/>
            </a:r>
            <a:br>
              <a:rPr lang="en-US" sz="1600" b="1" dirty="0" smtClean="0">
                <a:solidFill>
                  <a:srgbClr val="000000"/>
                </a:solidFill>
                <a:latin typeface="Arial" pitchFamily="34" charset="0"/>
                <a:cs typeface="Arial" pitchFamily="34" charset="0"/>
              </a:rPr>
            </a:br>
            <a:r>
              <a:rPr lang="en-US" sz="1600" b="1" dirty="0" smtClean="0">
                <a:solidFill>
                  <a:srgbClr val="000000"/>
                </a:solidFill>
                <a:latin typeface="Arial" pitchFamily="34" charset="0"/>
                <a:cs typeface="Arial" pitchFamily="34" charset="0"/>
              </a:rPr>
              <a:t>or </a:t>
            </a:r>
            <a:r>
              <a:rPr lang="en-US" sz="1600" b="1" dirty="0">
                <a:solidFill>
                  <a:srgbClr val="000000"/>
                </a:solidFill>
                <a:latin typeface="Arial" pitchFamily="34" charset="0"/>
                <a:cs typeface="Arial" pitchFamily="34" charset="0"/>
              </a:rPr>
              <a:t>enroll in their </a:t>
            </a:r>
            <a:r>
              <a:rPr lang="en-US" sz="1600" b="1" dirty="0" smtClean="0">
                <a:solidFill>
                  <a:srgbClr val="000000"/>
                </a:solidFill>
                <a:latin typeface="Arial" pitchFamily="34" charset="0"/>
                <a:cs typeface="Arial" pitchFamily="34" charset="0"/>
              </a:rPr>
              <a:t>parents’ </a:t>
            </a:r>
            <a:r>
              <a:rPr lang="en-US" sz="1600" b="1" dirty="0">
                <a:solidFill>
                  <a:srgbClr val="000000"/>
                </a:solidFill>
                <a:latin typeface="Arial" pitchFamily="34" charset="0"/>
                <a:cs typeface="Arial" pitchFamily="34" charset="0"/>
              </a:rPr>
              <a:t>health plans if they include dependent </a:t>
            </a:r>
            <a:r>
              <a:rPr lang="en-US" sz="1600" b="1" dirty="0" smtClean="0">
                <a:solidFill>
                  <a:srgbClr val="000000"/>
                </a:solidFill>
                <a:latin typeface="Arial" pitchFamily="34" charset="0"/>
                <a:cs typeface="Arial" pitchFamily="34" charset="0"/>
              </a:rPr>
              <a:t>coverage.</a:t>
            </a:r>
          </a:p>
          <a:p>
            <a:pPr algn="ctr" fontAlgn="b"/>
            <a:r>
              <a:rPr lang="en-US" sz="1600" b="1" dirty="0" smtClean="0">
                <a:solidFill>
                  <a:srgbClr val="000000"/>
                </a:solidFill>
                <a:latin typeface="Arial" pitchFamily="34" charset="0"/>
                <a:cs typeface="Arial" pitchFamily="34" charset="0"/>
              </a:rPr>
              <a:t>Were you aware of this change? </a:t>
            </a:r>
            <a:r>
              <a:rPr lang="en-US" sz="2000" b="1" dirty="0" smtClean="0">
                <a:solidFill>
                  <a:srgbClr val="FF0000"/>
                </a:solidFill>
                <a:latin typeface="Arial" pitchFamily="34" charset="0"/>
                <a:ea typeface="+mj-ea"/>
                <a:cs typeface="Arial" pitchFamily="34" charset="0"/>
              </a:rPr>
              <a:t> </a:t>
            </a:r>
          </a:p>
        </p:txBody>
      </p:sp>
      <p:graphicFrame>
        <p:nvGraphicFramePr>
          <p:cNvPr id="6" name="Chart 5"/>
          <p:cNvGraphicFramePr/>
          <p:nvPr>
            <p:extLst>
              <p:ext uri="{D42A27DB-BD31-4B8C-83A1-F6EECF244321}">
                <p14:modId xmlns:p14="http://schemas.microsoft.com/office/powerpoint/2010/main" val="3483947925"/>
              </p:ext>
            </p:extLst>
          </p:nvPr>
        </p:nvGraphicFramePr>
        <p:xfrm>
          <a:off x="89375" y="1525176"/>
          <a:ext cx="8915400" cy="5003356"/>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Connector 6"/>
          <p:cNvCxnSpPr/>
          <p:nvPr/>
        </p:nvCxnSpPr>
        <p:spPr>
          <a:xfrm>
            <a:off x="1880286" y="5884562"/>
            <a:ext cx="128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29914" y="5884562"/>
            <a:ext cx="128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774038" y="5884562"/>
            <a:ext cx="128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21943" y="5884562"/>
            <a:ext cx="128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14610" y="5940785"/>
            <a:ext cx="1216152"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Age</a:t>
            </a:r>
            <a:endParaRPr lang="en-US" sz="1400" b="1" dirty="0">
              <a:latin typeface="Arial" pitchFamily="34" charset="0"/>
              <a:cs typeface="Arial" pitchFamily="34" charset="0"/>
            </a:endParaRPr>
          </a:p>
        </p:txBody>
      </p:sp>
      <p:sp>
        <p:nvSpPr>
          <p:cNvPr id="12" name="TextBox 11"/>
          <p:cNvSpPr txBox="1"/>
          <p:nvPr/>
        </p:nvSpPr>
        <p:spPr>
          <a:xfrm>
            <a:off x="3750963" y="5940785"/>
            <a:ext cx="1447800"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Poverty </a:t>
            </a:r>
            <a:r>
              <a:rPr lang="en-US" sz="1400" b="1" dirty="0">
                <a:latin typeface="Arial" pitchFamily="34" charset="0"/>
                <a:cs typeface="Arial" pitchFamily="34" charset="0"/>
              </a:rPr>
              <a:t>s</a:t>
            </a:r>
            <a:r>
              <a:rPr lang="en-US" sz="1400" b="1" dirty="0" smtClean="0">
                <a:latin typeface="Arial" pitchFamily="34" charset="0"/>
                <a:cs typeface="Arial" pitchFamily="34" charset="0"/>
              </a:rPr>
              <a:t>tatus</a:t>
            </a:r>
            <a:endParaRPr lang="en-US" sz="1400" b="1" dirty="0">
              <a:latin typeface="Arial" pitchFamily="34" charset="0"/>
              <a:cs typeface="Arial" pitchFamily="34" charset="0"/>
            </a:endParaRPr>
          </a:p>
        </p:txBody>
      </p:sp>
      <p:sp>
        <p:nvSpPr>
          <p:cNvPr id="13" name="TextBox 12"/>
          <p:cNvSpPr txBox="1"/>
          <p:nvPr/>
        </p:nvSpPr>
        <p:spPr>
          <a:xfrm>
            <a:off x="5808362" y="5940785"/>
            <a:ext cx="1219200"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Education</a:t>
            </a:r>
            <a:endParaRPr lang="en-US" sz="1400" b="1" dirty="0">
              <a:latin typeface="Arial" pitchFamily="34" charset="0"/>
              <a:cs typeface="Arial" pitchFamily="34" charset="0"/>
            </a:endParaRPr>
          </a:p>
        </p:txBody>
      </p:sp>
      <p:sp>
        <p:nvSpPr>
          <p:cNvPr id="14" name="TextBox 13"/>
          <p:cNvSpPr txBox="1"/>
          <p:nvPr/>
        </p:nvSpPr>
        <p:spPr>
          <a:xfrm>
            <a:off x="7756267" y="5940785"/>
            <a:ext cx="1219200" cy="523220"/>
          </a:xfrm>
          <a:prstGeom prst="rect">
            <a:avLst/>
          </a:prstGeom>
          <a:noFill/>
        </p:spPr>
        <p:txBody>
          <a:bodyPr wrap="square" rtlCol="0">
            <a:spAutoFit/>
          </a:bodyPr>
          <a:lstStyle/>
          <a:p>
            <a:pPr algn="ctr"/>
            <a:r>
              <a:rPr lang="en-US" sz="1400" b="1" dirty="0" smtClean="0">
                <a:latin typeface="Arial" pitchFamily="34" charset="0"/>
                <a:cs typeface="Arial" pitchFamily="34" charset="0"/>
              </a:rPr>
              <a:t>Political affiliation</a:t>
            </a:r>
            <a:endParaRPr lang="en-US" sz="1400" b="1" dirty="0">
              <a:latin typeface="Arial" pitchFamily="34" charset="0"/>
              <a:cs typeface="Arial" pitchFamily="34" charset="0"/>
            </a:endParaRPr>
          </a:p>
        </p:txBody>
      </p:sp>
    </p:spTree>
    <p:extLst>
      <p:ext uri="{BB962C8B-B14F-4D97-AF65-F5344CB8AC3E}">
        <p14:creationId xmlns:p14="http://schemas.microsoft.com/office/powerpoint/2010/main" val="658810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rmAutofit/>
          </a:bodyPr>
          <a:lstStyle/>
          <a:p>
            <a:pPr lvl="0"/>
            <a:r>
              <a:rPr lang="en-US" sz="2000" b="1" kern="0" dirty="0" smtClean="0">
                <a:solidFill>
                  <a:srgbClr val="000000"/>
                </a:solidFill>
                <a:latin typeface="Arial" pitchFamily="34" charset="0"/>
                <a:ea typeface="ＭＳ Ｐゴシック"/>
                <a:cs typeface="Arial" pitchFamily="34" charset="0"/>
              </a:rPr>
              <a:t>Exhibit </a:t>
            </a:r>
            <a:r>
              <a:rPr lang="en-US" sz="2000" b="1" kern="0" dirty="0">
                <a:solidFill>
                  <a:srgbClr val="000000"/>
                </a:solidFill>
                <a:latin typeface="Arial" pitchFamily="34" charset="0"/>
                <a:ea typeface="ＭＳ Ｐゴシック"/>
                <a:cs typeface="Arial" pitchFamily="34" charset="0"/>
              </a:rPr>
              <a:t>3</a:t>
            </a:r>
            <a:r>
              <a:rPr lang="en-US" sz="2000" b="1" kern="0" dirty="0" smtClean="0">
                <a:solidFill>
                  <a:srgbClr val="000000"/>
                </a:solidFill>
                <a:latin typeface="Arial" pitchFamily="34" charset="0"/>
                <a:ea typeface="ＭＳ Ｐゴシック"/>
                <a:cs typeface="Arial" pitchFamily="34" charset="0"/>
              </a:rPr>
              <a:t>. Enrollment on </a:t>
            </a:r>
            <a:r>
              <a:rPr lang="en-US" sz="2000" b="1" dirty="0" smtClean="0">
                <a:latin typeface="Arial" pitchFamily="34" charset="0"/>
                <a:cs typeface="Arial" pitchFamily="34" charset="0"/>
              </a:rPr>
              <a:t>Parents’ </a:t>
            </a:r>
            <a:r>
              <a:rPr lang="en-US" sz="2000" b="1" dirty="0">
                <a:latin typeface="Arial" pitchFamily="34" charset="0"/>
                <a:cs typeface="Arial" pitchFamily="34" charset="0"/>
              </a:rPr>
              <a:t>Health </a:t>
            </a:r>
            <a:r>
              <a:rPr lang="en-US" sz="2000" b="1" dirty="0" smtClean="0">
                <a:latin typeface="Arial" pitchFamily="34" charset="0"/>
                <a:cs typeface="Arial" pitchFamily="34" charset="0"/>
              </a:rPr>
              <a:t>Plans Among 19-to-25-Year-Olds Increased from 2011 to 2013</a:t>
            </a:r>
            <a:endParaRPr lang="en-US" sz="2000" b="1" dirty="0">
              <a:solidFill>
                <a:schemeClr val="tx1"/>
              </a:solidFill>
              <a:latin typeface="Arial" pitchFamily="34" charset="0"/>
              <a:cs typeface="Arial" pitchFamily="34" charset="0"/>
            </a:endParaRPr>
          </a:p>
        </p:txBody>
      </p:sp>
      <p:sp>
        <p:nvSpPr>
          <p:cNvPr id="34" name="TextBox 33"/>
          <p:cNvSpPr txBox="1"/>
          <p:nvPr/>
        </p:nvSpPr>
        <p:spPr>
          <a:xfrm>
            <a:off x="63242" y="863943"/>
            <a:ext cx="8455025" cy="584775"/>
          </a:xfrm>
          <a:prstGeom prst="rect">
            <a:avLst/>
          </a:prstGeom>
          <a:noFill/>
        </p:spPr>
        <p:txBody>
          <a:bodyPr wrap="square" rtlCol="0">
            <a:spAutoFit/>
          </a:bodyPr>
          <a:lstStyle/>
          <a:p>
            <a:r>
              <a:rPr lang="en-US" sz="1600" b="1" dirty="0" smtClean="0">
                <a:solidFill>
                  <a:prstClr val="black"/>
                </a:solidFill>
                <a:latin typeface="Arial" pitchFamily="34" charset="0"/>
                <a:cs typeface="Arial" pitchFamily="34" charset="0"/>
              </a:rPr>
              <a:t>Percent of adults ages 19–25 who stayed on or newly enrolled in parents’ health plan in past 12 months</a:t>
            </a:r>
            <a:endParaRPr lang="en-US" sz="1600" b="1" dirty="0">
              <a:solidFill>
                <a:prstClr val="black"/>
              </a:solidFill>
              <a:latin typeface="Arial" pitchFamily="34" charset="0"/>
              <a:cs typeface="Arial" pitchFamily="34" charset="0"/>
            </a:endParaRPr>
          </a:p>
        </p:txBody>
      </p:sp>
      <p:sp>
        <p:nvSpPr>
          <p:cNvPr id="35" name="Text Box 47"/>
          <p:cNvSpPr txBox="1">
            <a:spLocks noChangeArrowheads="1"/>
          </p:cNvSpPr>
          <p:nvPr/>
        </p:nvSpPr>
        <p:spPr bwMode="auto">
          <a:xfrm>
            <a:off x="46080" y="6392789"/>
            <a:ext cx="905256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100" dirty="0" smtClean="0">
                <a:solidFill>
                  <a:srgbClr val="000000"/>
                </a:solidFill>
              </a:rPr>
              <a:t>Notes: FPL </a:t>
            </a:r>
            <a:r>
              <a:rPr lang="en-US" sz="1100" dirty="0">
                <a:solidFill>
                  <a:srgbClr val="000000"/>
                </a:solidFill>
              </a:rPr>
              <a:t>refers to federal poverty level. </a:t>
            </a:r>
            <a:endParaRPr lang="en-US" sz="1100" dirty="0" smtClean="0">
              <a:solidFill>
                <a:srgbClr val="000000"/>
              </a:solidFill>
            </a:endParaRPr>
          </a:p>
          <a:p>
            <a:pPr eaLnBrk="1" fontAlgn="base" hangingPunct="1">
              <a:spcBef>
                <a:spcPct val="0"/>
              </a:spcBef>
              <a:spcAft>
                <a:spcPct val="0"/>
              </a:spcAft>
            </a:pPr>
            <a:r>
              <a:rPr lang="en-US" sz="1100" dirty="0" smtClean="0">
                <a:solidFill>
                  <a:srgbClr val="000000"/>
                </a:solidFill>
              </a:rPr>
              <a:t>Source</a:t>
            </a:r>
            <a:r>
              <a:rPr lang="en-US" sz="1100" dirty="0">
                <a:solidFill>
                  <a:srgbClr val="000000"/>
                </a:solidFill>
              </a:rPr>
              <a:t>: </a:t>
            </a:r>
            <a:r>
              <a:rPr lang="en-US" sz="1100" dirty="0">
                <a:solidFill>
                  <a:prstClr val="black"/>
                </a:solidFill>
                <a:latin typeface="Arial" pitchFamily="34" charset="0"/>
                <a:cs typeface="Arial" pitchFamily="34" charset="0"/>
              </a:rPr>
              <a:t>The Commonwealth Fund Health Insurance Tracking </a:t>
            </a:r>
            <a:r>
              <a:rPr lang="en-US" sz="1100" dirty="0" smtClean="0">
                <a:solidFill>
                  <a:prstClr val="black"/>
                </a:solidFill>
                <a:latin typeface="Arial" pitchFamily="34" charset="0"/>
                <a:cs typeface="Arial" pitchFamily="34" charset="0"/>
              </a:rPr>
              <a:t>Surveys </a:t>
            </a:r>
            <a:r>
              <a:rPr lang="en-US" sz="1100" dirty="0">
                <a:solidFill>
                  <a:prstClr val="black"/>
                </a:solidFill>
                <a:latin typeface="Arial" pitchFamily="34" charset="0"/>
                <a:cs typeface="Arial" pitchFamily="34" charset="0"/>
              </a:rPr>
              <a:t>of Young </a:t>
            </a:r>
            <a:r>
              <a:rPr lang="en-US" sz="1100" dirty="0" smtClean="0">
                <a:solidFill>
                  <a:prstClr val="black"/>
                </a:solidFill>
                <a:latin typeface="Arial" pitchFamily="34" charset="0"/>
                <a:cs typeface="Arial" pitchFamily="34" charset="0"/>
              </a:rPr>
              <a:t>Adults</a:t>
            </a:r>
            <a:r>
              <a:rPr lang="en-US" sz="1100" dirty="0">
                <a:solidFill>
                  <a:prstClr val="black"/>
                </a:solidFill>
                <a:latin typeface="Arial" pitchFamily="34" charset="0"/>
                <a:cs typeface="Arial" pitchFamily="34" charset="0"/>
              </a:rPr>
              <a:t>, </a:t>
            </a:r>
            <a:r>
              <a:rPr lang="en-US" sz="1100" dirty="0" smtClean="0">
                <a:solidFill>
                  <a:prstClr val="black"/>
                </a:solidFill>
                <a:latin typeface="Arial" pitchFamily="34" charset="0"/>
                <a:cs typeface="Arial" pitchFamily="34" charset="0"/>
              </a:rPr>
              <a:t>2011 and 2013.</a:t>
            </a:r>
            <a:endParaRPr lang="en-US" sz="1100" dirty="0">
              <a:solidFill>
                <a:prstClr val="black"/>
              </a:solidFill>
              <a:latin typeface="Arial" pitchFamily="34" charset="0"/>
              <a:cs typeface="Arial" pitchFamily="34" charset="0"/>
            </a:endParaRPr>
          </a:p>
        </p:txBody>
      </p:sp>
      <p:graphicFrame>
        <p:nvGraphicFramePr>
          <p:cNvPr id="37" name="Chart 36"/>
          <p:cNvGraphicFramePr/>
          <p:nvPr>
            <p:extLst>
              <p:ext uri="{D42A27DB-BD31-4B8C-83A1-F6EECF244321}">
                <p14:modId xmlns:p14="http://schemas.microsoft.com/office/powerpoint/2010/main" val="2702765773"/>
              </p:ext>
            </p:extLst>
          </p:nvPr>
        </p:nvGraphicFramePr>
        <p:xfrm>
          <a:off x="152400" y="1676400"/>
          <a:ext cx="8763000" cy="4406913"/>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p:cNvCxnSpPr/>
          <p:nvPr/>
        </p:nvCxnSpPr>
        <p:spPr>
          <a:xfrm>
            <a:off x="1886809" y="5879592"/>
            <a:ext cx="128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15786" y="5879592"/>
            <a:ext cx="128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731133" y="5879592"/>
            <a:ext cx="128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44714" y="5879592"/>
            <a:ext cx="128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18085" y="5943600"/>
            <a:ext cx="1219200"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Age</a:t>
            </a:r>
            <a:endParaRPr lang="en-US" sz="1400" b="1" dirty="0">
              <a:latin typeface="Arial" pitchFamily="34" charset="0"/>
              <a:cs typeface="Arial" pitchFamily="34" charset="0"/>
            </a:endParaRPr>
          </a:p>
        </p:txBody>
      </p:sp>
      <p:sp>
        <p:nvSpPr>
          <p:cNvPr id="13" name="TextBox 12"/>
          <p:cNvSpPr txBox="1"/>
          <p:nvPr/>
        </p:nvSpPr>
        <p:spPr>
          <a:xfrm>
            <a:off x="3733800" y="5943600"/>
            <a:ext cx="1447800"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Poverty status</a:t>
            </a:r>
            <a:endParaRPr lang="en-US" sz="1400" b="1" dirty="0">
              <a:latin typeface="Arial" pitchFamily="34" charset="0"/>
              <a:cs typeface="Arial" pitchFamily="34" charset="0"/>
            </a:endParaRPr>
          </a:p>
        </p:txBody>
      </p:sp>
      <p:sp>
        <p:nvSpPr>
          <p:cNvPr id="14" name="TextBox 13"/>
          <p:cNvSpPr txBox="1"/>
          <p:nvPr/>
        </p:nvSpPr>
        <p:spPr>
          <a:xfrm>
            <a:off x="5765457" y="5943600"/>
            <a:ext cx="1219200"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Education</a:t>
            </a:r>
            <a:endParaRPr lang="en-US" sz="1400" b="1" dirty="0">
              <a:latin typeface="Arial" pitchFamily="34" charset="0"/>
              <a:cs typeface="Arial" pitchFamily="34" charset="0"/>
            </a:endParaRPr>
          </a:p>
        </p:txBody>
      </p:sp>
      <p:sp>
        <p:nvSpPr>
          <p:cNvPr id="15" name="TextBox 14"/>
          <p:cNvSpPr txBox="1"/>
          <p:nvPr/>
        </p:nvSpPr>
        <p:spPr>
          <a:xfrm>
            <a:off x="7679038" y="5943600"/>
            <a:ext cx="1219200" cy="523220"/>
          </a:xfrm>
          <a:prstGeom prst="rect">
            <a:avLst/>
          </a:prstGeom>
          <a:noFill/>
        </p:spPr>
        <p:txBody>
          <a:bodyPr wrap="square" rtlCol="0">
            <a:spAutoFit/>
          </a:bodyPr>
          <a:lstStyle/>
          <a:p>
            <a:pPr algn="ctr"/>
            <a:r>
              <a:rPr lang="en-US" sz="1400" b="1" dirty="0" smtClean="0">
                <a:latin typeface="Arial" pitchFamily="34" charset="0"/>
                <a:cs typeface="Arial" pitchFamily="34" charset="0"/>
              </a:rPr>
              <a:t>Political affiliation</a:t>
            </a:r>
            <a:endParaRPr lang="en-US" sz="1400" b="1" dirty="0">
              <a:latin typeface="Arial" pitchFamily="34" charset="0"/>
              <a:cs typeface="Arial" pitchFamily="34" charset="0"/>
            </a:endParaRPr>
          </a:p>
        </p:txBody>
      </p:sp>
    </p:spTree>
    <p:extLst>
      <p:ext uri="{BB962C8B-B14F-4D97-AF65-F5344CB8AC3E}">
        <p14:creationId xmlns:p14="http://schemas.microsoft.com/office/powerpoint/2010/main" val="32683785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rmAutofit/>
          </a:bodyPr>
          <a:lstStyle/>
          <a:p>
            <a:r>
              <a:rPr lang="en-US" sz="2000" b="1" kern="0" dirty="0">
                <a:solidFill>
                  <a:srgbClr val="000000"/>
                </a:solidFill>
                <a:latin typeface="Arial"/>
                <a:ea typeface="ＭＳ Ｐゴシック"/>
              </a:rPr>
              <a:t>Exhibit </a:t>
            </a:r>
            <a:fld id="{7A31F4F6-4F3E-477C-949A-2AC532B1AF9A}" type="slidenum">
              <a:rPr lang="en-US" sz="2000" b="1" kern="0">
                <a:solidFill>
                  <a:srgbClr val="000000"/>
                </a:solidFill>
                <a:latin typeface="Arial"/>
                <a:ea typeface="ＭＳ Ｐゴシック"/>
              </a:rPr>
              <a:pPr/>
              <a:t>4</a:t>
            </a:fld>
            <a:r>
              <a:rPr lang="en-US" sz="2000" b="1" kern="0" dirty="0">
                <a:solidFill>
                  <a:srgbClr val="000000"/>
                </a:solidFill>
                <a:latin typeface="Arial"/>
                <a:ea typeface="ＭＳ Ｐゴシック"/>
              </a:rPr>
              <a:t>. </a:t>
            </a:r>
            <a:r>
              <a:rPr lang="en-US" sz="2000" b="1" dirty="0" smtClean="0">
                <a:solidFill>
                  <a:schemeClr val="tx1"/>
                </a:solidFill>
                <a:latin typeface="Arial"/>
                <a:cs typeface="Arial"/>
              </a:rPr>
              <a:t>Percentage of Uninsured Young Adults Declined from </a:t>
            </a:r>
            <a:br>
              <a:rPr lang="en-US" sz="2000" b="1" dirty="0" smtClean="0">
                <a:solidFill>
                  <a:schemeClr val="tx1"/>
                </a:solidFill>
                <a:latin typeface="Arial"/>
                <a:cs typeface="Arial"/>
              </a:rPr>
            </a:br>
            <a:r>
              <a:rPr lang="en-US" sz="2000" b="1" dirty="0" smtClean="0">
                <a:solidFill>
                  <a:schemeClr val="tx1"/>
                </a:solidFill>
                <a:latin typeface="Arial"/>
                <a:cs typeface="Arial"/>
              </a:rPr>
              <a:t>2011 to 2013; Gains Wer</a:t>
            </a:r>
            <a:r>
              <a:rPr lang="en-US" sz="2000" b="1" dirty="0" smtClean="0">
                <a:latin typeface="Arial"/>
                <a:cs typeface="Arial"/>
              </a:rPr>
              <a:t>e Largest Among Low-Income Young Adults</a:t>
            </a:r>
            <a:endParaRPr lang="en-US" sz="2000" b="1" dirty="0">
              <a:solidFill>
                <a:schemeClr val="tx1"/>
              </a:solidFill>
              <a:latin typeface="Arial"/>
              <a:cs typeface="Arial"/>
            </a:endParaRPr>
          </a:p>
        </p:txBody>
      </p:sp>
      <p:sp>
        <p:nvSpPr>
          <p:cNvPr id="4" name="Text Box 49"/>
          <p:cNvSpPr txBox="1">
            <a:spLocks noChangeArrowheads="1"/>
          </p:cNvSpPr>
          <p:nvPr/>
        </p:nvSpPr>
        <p:spPr bwMode="auto">
          <a:xfrm>
            <a:off x="42905" y="6393069"/>
            <a:ext cx="9144000" cy="430887"/>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a:solidFill>
                  <a:srgbClr val="000000"/>
                </a:solidFill>
                <a:latin typeface="Arial" charset="0"/>
                <a:ea typeface="ＭＳ Ｐゴシック" charset="-128"/>
              </a:rPr>
              <a:t>Note: Totals may not equal sum of bars </a:t>
            </a:r>
            <a:r>
              <a:rPr lang="en-US" sz="1100" dirty="0" smtClean="0">
                <a:solidFill>
                  <a:srgbClr val="000000"/>
                </a:solidFill>
                <a:latin typeface="Arial" charset="0"/>
                <a:ea typeface="ＭＳ Ｐゴシック" charset="-128"/>
              </a:rPr>
              <a:t>because of </a:t>
            </a:r>
            <a:r>
              <a:rPr lang="en-US" sz="1100" dirty="0">
                <a:solidFill>
                  <a:srgbClr val="000000"/>
                </a:solidFill>
                <a:latin typeface="Arial" charset="0"/>
                <a:ea typeface="ＭＳ Ｐゴシック" charset="-128"/>
              </a:rPr>
              <a:t>rounding. FPL refers to federal poverty level.</a:t>
            </a:r>
            <a:endParaRPr lang="en-US" sz="1100" dirty="0" smtClean="0">
              <a:solidFill>
                <a:srgbClr val="000000"/>
              </a:solidFill>
              <a:latin typeface="Arial" charset="0"/>
              <a:ea typeface="ＭＳ Ｐゴシック" charset="-128"/>
            </a:endParaRPr>
          </a:p>
          <a:p>
            <a:pPr fontAlgn="base">
              <a:spcBef>
                <a:spcPct val="0"/>
              </a:spcBef>
              <a:spcAft>
                <a:spcPct val="0"/>
              </a:spcAft>
            </a:pPr>
            <a:r>
              <a:rPr lang="en-US" sz="1100" dirty="0" smtClean="0">
                <a:solidFill>
                  <a:srgbClr val="000000"/>
                </a:solidFill>
                <a:latin typeface="Arial" charset="0"/>
                <a:ea typeface="ＭＳ Ｐゴシック" charset="-128"/>
              </a:rPr>
              <a:t>Source</a:t>
            </a:r>
            <a:r>
              <a:rPr lang="en-US" sz="1100" dirty="0">
                <a:solidFill>
                  <a:srgbClr val="000000"/>
                </a:solidFill>
                <a:latin typeface="Arial" charset="0"/>
                <a:ea typeface="ＭＳ Ｐゴシック" charset="-128"/>
              </a:rPr>
              <a:t>: The Commonwealth Fund </a:t>
            </a:r>
            <a:r>
              <a:rPr lang="en-US" sz="1100" dirty="0" smtClean="0">
                <a:solidFill>
                  <a:srgbClr val="000000"/>
                </a:solidFill>
                <a:latin typeface="Arial" charset="0"/>
                <a:ea typeface="ＭＳ Ｐゴシック" charset="-128"/>
              </a:rPr>
              <a:t>Health Insurance Tracking Surveys of Young Adults, 2011 and 2013.</a:t>
            </a:r>
            <a:endParaRPr lang="en-US" sz="1100" dirty="0">
              <a:solidFill>
                <a:srgbClr val="000000"/>
              </a:solidFill>
              <a:latin typeface="Arial" charset="0"/>
              <a:ea typeface="ＭＳ Ｐゴシック" charset="-128"/>
            </a:endParaRPr>
          </a:p>
        </p:txBody>
      </p:sp>
      <p:sp>
        <p:nvSpPr>
          <p:cNvPr id="5" name="TextBox 4"/>
          <p:cNvSpPr txBox="1"/>
          <p:nvPr/>
        </p:nvSpPr>
        <p:spPr>
          <a:xfrm>
            <a:off x="177114" y="982690"/>
            <a:ext cx="3657600" cy="338554"/>
          </a:xfrm>
          <a:prstGeom prst="rect">
            <a:avLst/>
          </a:prstGeom>
          <a:noFill/>
        </p:spPr>
        <p:txBody>
          <a:bodyPr wrap="square" rtlCol="0">
            <a:spAutoFit/>
          </a:bodyPr>
          <a:lstStyle/>
          <a:p>
            <a:pPr fontAlgn="base">
              <a:spcBef>
                <a:spcPct val="0"/>
              </a:spcBef>
              <a:spcAft>
                <a:spcPct val="0"/>
              </a:spcAft>
            </a:pPr>
            <a:r>
              <a:rPr lang="en-US" sz="1600" b="1" dirty="0" smtClean="0">
                <a:solidFill>
                  <a:srgbClr val="000000"/>
                </a:solidFill>
                <a:latin typeface="Arial" charset="0"/>
                <a:ea typeface="ＭＳ Ｐゴシック" charset="-128"/>
              </a:rPr>
              <a:t>Percent of young adults ages 19–29</a:t>
            </a:r>
            <a:endParaRPr lang="en-US" sz="1600" b="1" dirty="0">
              <a:solidFill>
                <a:srgbClr val="000000"/>
              </a:solidFill>
              <a:latin typeface="Arial" charset="0"/>
              <a:ea typeface="ＭＳ Ｐゴシック" charset="-128"/>
            </a:endParaRPr>
          </a:p>
        </p:txBody>
      </p:sp>
      <p:graphicFrame>
        <p:nvGraphicFramePr>
          <p:cNvPr id="6" name="Chart 5"/>
          <p:cNvGraphicFramePr/>
          <p:nvPr>
            <p:extLst>
              <p:ext uri="{D42A27DB-BD31-4B8C-83A1-F6EECF244321}">
                <p14:modId xmlns:p14="http://schemas.microsoft.com/office/powerpoint/2010/main" val="3753743742"/>
              </p:ext>
            </p:extLst>
          </p:nvPr>
        </p:nvGraphicFramePr>
        <p:xfrm>
          <a:off x="261895" y="1397000"/>
          <a:ext cx="8534400" cy="4546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498455" y="5867400"/>
            <a:ext cx="1192440" cy="307777"/>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000000"/>
                </a:solidFill>
                <a:latin typeface="Arial" charset="0"/>
                <a:ea typeface="ＭＳ Ｐゴシック" charset="-128"/>
              </a:rPr>
              <a:t>&lt;133% FPL </a:t>
            </a:r>
            <a:endParaRPr lang="en-US" sz="1400" b="1" dirty="0">
              <a:solidFill>
                <a:srgbClr val="000000"/>
              </a:solidFill>
              <a:latin typeface="Arial" charset="0"/>
              <a:ea typeface="ＭＳ Ｐゴシック" charset="-128"/>
            </a:endParaRPr>
          </a:p>
        </p:txBody>
      </p:sp>
      <p:sp>
        <p:nvSpPr>
          <p:cNvPr id="8" name="TextBox 7"/>
          <p:cNvSpPr txBox="1"/>
          <p:nvPr/>
        </p:nvSpPr>
        <p:spPr>
          <a:xfrm>
            <a:off x="4192698" y="5867400"/>
            <a:ext cx="1223751"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000000"/>
                </a:solidFill>
                <a:latin typeface="Arial" charset="0"/>
                <a:ea typeface="ＭＳ Ｐゴシック" charset="-128"/>
              </a:rPr>
              <a:t>133%–249% FPL</a:t>
            </a:r>
            <a:endParaRPr lang="en-US" sz="1400" b="1" dirty="0">
              <a:solidFill>
                <a:srgbClr val="000000"/>
              </a:solidFill>
              <a:latin typeface="Arial" charset="0"/>
              <a:ea typeface="ＭＳ Ｐゴシック" charset="-128"/>
            </a:endParaRPr>
          </a:p>
        </p:txBody>
      </p:sp>
      <p:sp>
        <p:nvSpPr>
          <p:cNvPr id="10" name="TextBox 9"/>
          <p:cNvSpPr txBox="1"/>
          <p:nvPr/>
        </p:nvSpPr>
        <p:spPr>
          <a:xfrm>
            <a:off x="795295" y="5867400"/>
            <a:ext cx="1143000" cy="307777"/>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000000"/>
                </a:solidFill>
                <a:latin typeface="Arial" charset="0"/>
                <a:ea typeface="ＭＳ Ｐゴシック" charset="-128"/>
              </a:rPr>
              <a:t>Total</a:t>
            </a:r>
            <a:endParaRPr lang="en-US" sz="1400" b="1" dirty="0">
              <a:solidFill>
                <a:srgbClr val="000000"/>
              </a:solidFill>
              <a:latin typeface="Arial" charset="0"/>
              <a:ea typeface="ＭＳ Ｐゴシック" charset="-128"/>
            </a:endParaRPr>
          </a:p>
        </p:txBody>
      </p:sp>
      <p:sp>
        <p:nvSpPr>
          <p:cNvPr id="13" name="TextBox 12"/>
          <p:cNvSpPr txBox="1"/>
          <p:nvPr/>
        </p:nvSpPr>
        <p:spPr>
          <a:xfrm>
            <a:off x="858522" y="3539467"/>
            <a:ext cx="457200" cy="338554"/>
          </a:xfrm>
          <a:prstGeom prst="rect">
            <a:avLst/>
          </a:prstGeom>
          <a:noFill/>
        </p:spPr>
        <p:txBody>
          <a:bodyPr wrap="square" rtlCol="0">
            <a:spAutoFit/>
          </a:bodyPr>
          <a:lstStyle/>
          <a:p>
            <a:pPr algn="ctr" fontAlgn="base">
              <a:spcBef>
                <a:spcPct val="0"/>
              </a:spcBef>
              <a:spcAft>
                <a:spcPct val="0"/>
              </a:spcAft>
            </a:pPr>
            <a:r>
              <a:rPr lang="en-US" sz="1600" b="1" dirty="0" smtClean="0">
                <a:solidFill>
                  <a:srgbClr val="000000"/>
                </a:solidFill>
                <a:latin typeface="Arial" charset="0"/>
                <a:ea typeface="ＭＳ Ｐゴシック" charset="-128"/>
              </a:rPr>
              <a:t>39</a:t>
            </a:r>
            <a:endParaRPr lang="en-US" sz="1600" b="1" dirty="0">
              <a:solidFill>
                <a:srgbClr val="000000"/>
              </a:solidFill>
              <a:latin typeface="Arial" charset="0"/>
              <a:ea typeface="ＭＳ Ｐゴシック" charset="-128"/>
            </a:endParaRPr>
          </a:p>
        </p:txBody>
      </p:sp>
      <p:sp>
        <p:nvSpPr>
          <p:cNvPr id="14" name="TextBox 13"/>
          <p:cNvSpPr txBox="1"/>
          <p:nvPr/>
        </p:nvSpPr>
        <p:spPr>
          <a:xfrm>
            <a:off x="1425750" y="3775106"/>
            <a:ext cx="457200" cy="338554"/>
          </a:xfrm>
          <a:prstGeom prst="rect">
            <a:avLst/>
          </a:prstGeom>
          <a:noFill/>
        </p:spPr>
        <p:txBody>
          <a:bodyPr wrap="square" rtlCol="0">
            <a:spAutoFit/>
          </a:bodyPr>
          <a:lstStyle/>
          <a:p>
            <a:pPr algn="ctr" fontAlgn="base">
              <a:spcBef>
                <a:spcPct val="0"/>
              </a:spcBef>
              <a:spcAft>
                <a:spcPct val="0"/>
              </a:spcAft>
            </a:pPr>
            <a:r>
              <a:rPr lang="en-US" sz="1600" b="1" dirty="0" smtClean="0">
                <a:solidFill>
                  <a:srgbClr val="000000"/>
                </a:solidFill>
                <a:latin typeface="Arial" charset="0"/>
                <a:ea typeface="ＭＳ Ｐゴシック" charset="-128"/>
              </a:rPr>
              <a:t>34</a:t>
            </a:r>
            <a:endParaRPr lang="en-US" sz="1600" b="1" dirty="0">
              <a:solidFill>
                <a:srgbClr val="000000"/>
              </a:solidFill>
              <a:latin typeface="Arial" charset="0"/>
              <a:ea typeface="ＭＳ Ｐゴシック" charset="-128"/>
            </a:endParaRPr>
          </a:p>
        </p:txBody>
      </p:sp>
      <p:sp>
        <p:nvSpPr>
          <p:cNvPr id="21" name="TextBox 20"/>
          <p:cNvSpPr txBox="1"/>
          <p:nvPr/>
        </p:nvSpPr>
        <p:spPr>
          <a:xfrm>
            <a:off x="4280518" y="3194144"/>
            <a:ext cx="457200" cy="338554"/>
          </a:xfrm>
          <a:prstGeom prst="rect">
            <a:avLst/>
          </a:prstGeom>
          <a:noFill/>
        </p:spPr>
        <p:txBody>
          <a:bodyPr wrap="square" rtlCol="0">
            <a:spAutoFit/>
          </a:bodyPr>
          <a:lstStyle/>
          <a:p>
            <a:pPr algn="ctr" fontAlgn="base">
              <a:spcBef>
                <a:spcPct val="0"/>
              </a:spcBef>
              <a:spcAft>
                <a:spcPct val="0"/>
              </a:spcAft>
            </a:pPr>
            <a:r>
              <a:rPr lang="en-US" sz="1600" b="1" dirty="0">
                <a:solidFill>
                  <a:srgbClr val="000000"/>
                </a:solidFill>
                <a:latin typeface="Arial" charset="0"/>
                <a:ea typeface="ＭＳ Ｐゴシック" charset="-128"/>
              </a:rPr>
              <a:t>4</a:t>
            </a:r>
            <a:r>
              <a:rPr lang="en-US" sz="1600" b="1" dirty="0" smtClean="0">
                <a:solidFill>
                  <a:srgbClr val="000000"/>
                </a:solidFill>
                <a:latin typeface="Arial" charset="0"/>
                <a:ea typeface="ＭＳ Ｐゴシック" charset="-128"/>
              </a:rPr>
              <a:t>8</a:t>
            </a:r>
            <a:endParaRPr lang="en-US" sz="1600" b="1" dirty="0">
              <a:solidFill>
                <a:srgbClr val="000000"/>
              </a:solidFill>
              <a:latin typeface="Arial" charset="0"/>
              <a:ea typeface="ＭＳ Ｐゴシック" charset="-128"/>
            </a:endParaRPr>
          </a:p>
        </p:txBody>
      </p:sp>
      <p:sp>
        <p:nvSpPr>
          <p:cNvPr id="22" name="TextBox 21"/>
          <p:cNvSpPr txBox="1"/>
          <p:nvPr/>
        </p:nvSpPr>
        <p:spPr>
          <a:xfrm>
            <a:off x="4786712" y="3354653"/>
            <a:ext cx="603993" cy="338554"/>
          </a:xfrm>
          <a:prstGeom prst="rect">
            <a:avLst/>
          </a:prstGeom>
          <a:noFill/>
        </p:spPr>
        <p:txBody>
          <a:bodyPr wrap="square" rtlCol="0">
            <a:spAutoFit/>
          </a:bodyPr>
          <a:lstStyle/>
          <a:p>
            <a:pPr algn="ctr" fontAlgn="base">
              <a:spcBef>
                <a:spcPct val="0"/>
              </a:spcBef>
              <a:spcAft>
                <a:spcPct val="0"/>
              </a:spcAft>
            </a:pPr>
            <a:r>
              <a:rPr lang="en-US" sz="1600" b="1" dirty="0" smtClean="0">
                <a:solidFill>
                  <a:srgbClr val="000000"/>
                </a:solidFill>
                <a:latin typeface="Arial" charset="0"/>
                <a:ea typeface="ＭＳ Ｐゴシック" charset="-128"/>
              </a:rPr>
              <a:t>44</a:t>
            </a:r>
            <a:endParaRPr lang="en-US" sz="1600" b="1" dirty="0">
              <a:solidFill>
                <a:srgbClr val="000000"/>
              </a:solidFill>
              <a:latin typeface="Arial" charset="0"/>
              <a:ea typeface="ＭＳ Ｐゴシック" charset="-128"/>
            </a:endParaRPr>
          </a:p>
        </p:txBody>
      </p:sp>
      <p:sp>
        <p:nvSpPr>
          <p:cNvPr id="26" name="TextBox 25"/>
          <p:cNvSpPr txBox="1"/>
          <p:nvPr/>
        </p:nvSpPr>
        <p:spPr>
          <a:xfrm>
            <a:off x="6566574" y="3995125"/>
            <a:ext cx="457200" cy="338554"/>
          </a:xfrm>
          <a:prstGeom prst="rect">
            <a:avLst/>
          </a:prstGeom>
          <a:noFill/>
        </p:spPr>
        <p:txBody>
          <a:bodyPr wrap="square" rtlCol="0">
            <a:spAutoFit/>
          </a:bodyPr>
          <a:lstStyle/>
          <a:p>
            <a:pPr algn="ctr" fontAlgn="base">
              <a:spcBef>
                <a:spcPct val="0"/>
              </a:spcBef>
              <a:spcAft>
                <a:spcPct val="0"/>
              </a:spcAft>
            </a:pPr>
            <a:r>
              <a:rPr lang="en-US" sz="1600" b="1" dirty="0" smtClean="0">
                <a:solidFill>
                  <a:srgbClr val="000000"/>
                </a:solidFill>
                <a:latin typeface="Arial" charset="0"/>
                <a:ea typeface="ＭＳ Ｐゴシック" charset="-128"/>
              </a:rPr>
              <a:t>27</a:t>
            </a:r>
            <a:endParaRPr lang="en-US" sz="1600" b="1" dirty="0">
              <a:solidFill>
                <a:srgbClr val="000000"/>
              </a:solidFill>
              <a:latin typeface="Arial" charset="0"/>
              <a:ea typeface="ＭＳ Ｐゴシック" charset="-128"/>
            </a:endParaRPr>
          </a:p>
        </p:txBody>
      </p:sp>
      <p:sp>
        <p:nvSpPr>
          <p:cNvPr id="27" name="TextBox 26"/>
          <p:cNvSpPr txBox="1"/>
          <p:nvPr/>
        </p:nvSpPr>
        <p:spPr>
          <a:xfrm>
            <a:off x="4479655" y="1406136"/>
            <a:ext cx="4191000" cy="338554"/>
          </a:xfrm>
          <a:prstGeom prst="rect">
            <a:avLst/>
          </a:prstGeom>
          <a:noFill/>
        </p:spPr>
        <p:txBody>
          <a:bodyPr wrap="square" rtlCol="0">
            <a:spAutoFit/>
          </a:bodyPr>
          <a:lstStyle/>
          <a:p>
            <a:pPr fontAlgn="base">
              <a:spcBef>
                <a:spcPct val="0"/>
              </a:spcBef>
              <a:spcAft>
                <a:spcPct val="0"/>
              </a:spcAft>
            </a:pPr>
            <a:r>
              <a:rPr lang="en-US" sz="1600" b="1" dirty="0" smtClean="0">
                <a:solidFill>
                  <a:srgbClr val="000000"/>
                </a:solidFill>
                <a:latin typeface="Arial" charset="0"/>
                <a:ea typeface="ＭＳ Ｐゴシック" charset="-128"/>
              </a:rPr>
              <a:t>Insured now, time uninsured in past year</a:t>
            </a:r>
            <a:endParaRPr lang="en-US" sz="1600" b="1" dirty="0">
              <a:solidFill>
                <a:srgbClr val="000000"/>
              </a:solidFill>
              <a:latin typeface="Arial" charset="0"/>
              <a:ea typeface="ＭＳ Ｐゴシック" charset="-128"/>
            </a:endParaRPr>
          </a:p>
        </p:txBody>
      </p:sp>
      <p:sp>
        <p:nvSpPr>
          <p:cNvPr id="28" name="TextBox 27"/>
          <p:cNvSpPr txBox="1"/>
          <p:nvPr/>
        </p:nvSpPr>
        <p:spPr>
          <a:xfrm>
            <a:off x="4479655" y="1744580"/>
            <a:ext cx="4191000" cy="338554"/>
          </a:xfrm>
          <a:prstGeom prst="rect">
            <a:avLst/>
          </a:prstGeom>
          <a:noFill/>
        </p:spPr>
        <p:txBody>
          <a:bodyPr wrap="square" rtlCol="0">
            <a:spAutoFit/>
          </a:bodyPr>
          <a:lstStyle/>
          <a:p>
            <a:pPr fontAlgn="base">
              <a:spcBef>
                <a:spcPct val="0"/>
              </a:spcBef>
              <a:spcAft>
                <a:spcPct val="0"/>
              </a:spcAft>
            </a:pPr>
            <a:r>
              <a:rPr lang="en-US" sz="1600" b="1" dirty="0" smtClean="0">
                <a:solidFill>
                  <a:srgbClr val="000000"/>
                </a:solidFill>
                <a:latin typeface="Arial" charset="0"/>
                <a:ea typeface="ＭＳ Ｐゴシック" charset="-128"/>
              </a:rPr>
              <a:t>Uninsured now</a:t>
            </a:r>
            <a:endParaRPr lang="en-US" sz="1600" b="1" dirty="0">
              <a:solidFill>
                <a:srgbClr val="000000"/>
              </a:solidFill>
              <a:latin typeface="Arial" charset="0"/>
              <a:ea typeface="ＭＳ Ｐゴシック" charset="-128"/>
            </a:endParaRPr>
          </a:p>
        </p:txBody>
      </p:sp>
      <p:sp>
        <p:nvSpPr>
          <p:cNvPr id="29" name="Rectangle 28"/>
          <p:cNvSpPr/>
          <p:nvPr/>
        </p:nvSpPr>
        <p:spPr>
          <a:xfrm>
            <a:off x="4300495" y="1836710"/>
            <a:ext cx="182880" cy="182880"/>
          </a:xfrm>
          <a:prstGeom prst="rect">
            <a:avLst/>
          </a:prstGeom>
          <a:solidFill>
            <a:schemeClr val="accent1">
              <a:lumMod val="50000"/>
            </a:schemeClr>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30" name="Rectangle 29"/>
          <p:cNvSpPr/>
          <p:nvPr/>
        </p:nvSpPr>
        <p:spPr>
          <a:xfrm>
            <a:off x="4300495" y="1490356"/>
            <a:ext cx="182880" cy="182880"/>
          </a:xfrm>
          <a:prstGeom prst="rect">
            <a:avLst/>
          </a:prstGeom>
          <a:solidFill>
            <a:schemeClr val="tx2">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23" name="TextBox 22"/>
          <p:cNvSpPr txBox="1"/>
          <p:nvPr/>
        </p:nvSpPr>
        <p:spPr>
          <a:xfrm>
            <a:off x="5997917" y="3961545"/>
            <a:ext cx="457200" cy="338554"/>
          </a:xfrm>
          <a:prstGeom prst="rect">
            <a:avLst/>
          </a:prstGeom>
          <a:noFill/>
        </p:spPr>
        <p:txBody>
          <a:bodyPr wrap="square" rtlCol="0">
            <a:spAutoFit/>
          </a:bodyPr>
          <a:lstStyle/>
          <a:p>
            <a:pPr algn="ctr" fontAlgn="base">
              <a:spcBef>
                <a:spcPct val="0"/>
              </a:spcBef>
              <a:spcAft>
                <a:spcPct val="0"/>
              </a:spcAft>
            </a:pPr>
            <a:r>
              <a:rPr lang="en-US" sz="1600" b="1" dirty="0" smtClean="0">
                <a:solidFill>
                  <a:srgbClr val="000000"/>
                </a:solidFill>
                <a:latin typeface="Arial" charset="0"/>
                <a:ea typeface="ＭＳ Ｐゴシック" charset="-128"/>
              </a:rPr>
              <a:t>28</a:t>
            </a:r>
            <a:endParaRPr lang="en-US" sz="1600" b="1" dirty="0">
              <a:solidFill>
                <a:srgbClr val="000000"/>
              </a:solidFill>
              <a:latin typeface="Arial" charset="0"/>
              <a:ea typeface="ＭＳ Ｐゴシック" charset="-128"/>
            </a:endParaRPr>
          </a:p>
        </p:txBody>
      </p:sp>
      <p:sp>
        <p:nvSpPr>
          <p:cNvPr id="19" name="TextBox 18"/>
          <p:cNvSpPr txBox="1"/>
          <p:nvPr/>
        </p:nvSpPr>
        <p:spPr>
          <a:xfrm>
            <a:off x="7578945" y="5867400"/>
            <a:ext cx="1295400"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000000"/>
                </a:solidFill>
                <a:latin typeface="Arial" charset="0"/>
                <a:ea typeface="ＭＳ Ｐゴシック" charset="-128"/>
              </a:rPr>
              <a:t>400% FPL </a:t>
            </a:r>
            <a:br>
              <a:rPr lang="en-US" sz="1400" b="1" dirty="0" smtClean="0">
                <a:solidFill>
                  <a:srgbClr val="000000"/>
                </a:solidFill>
                <a:latin typeface="Arial" charset="0"/>
                <a:ea typeface="ＭＳ Ｐゴシック" charset="-128"/>
              </a:rPr>
            </a:br>
            <a:r>
              <a:rPr lang="en-US" sz="1400" b="1" dirty="0" smtClean="0">
                <a:solidFill>
                  <a:srgbClr val="000000"/>
                </a:solidFill>
                <a:latin typeface="Arial" charset="0"/>
                <a:ea typeface="ＭＳ Ｐゴシック" charset="-128"/>
              </a:rPr>
              <a:t>or more</a:t>
            </a:r>
            <a:endParaRPr lang="en-US" sz="1400" b="1" dirty="0">
              <a:solidFill>
                <a:srgbClr val="000000"/>
              </a:solidFill>
              <a:latin typeface="Arial" charset="0"/>
              <a:ea typeface="ＭＳ Ｐゴシック" charset="-128"/>
            </a:endParaRPr>
          </a:p>
        </p:txBody>
      </p:sp>
      <p:sp>
        <p:nvSpPr>
          <p:cNvPr id="20" name="TextBox 19"/>
          <p:cNvSpPr txBox="1"/>
          <p:nvPr/>
        </p:nvSpPr>
        <p:spPr>
          <a:xfrm>
            <a:off x="5866371" y="5867400"/>
            <a:ext cx="1295400"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000000"/>
                </a:solidFill>
                <a:latin typeface="Arial" charset="0"/>
                <a:ea typeface="ＭＳ Ｐゴシック" charset="-128"/>
              </a:rPr>
              <a:t>250%–399% FPL</a:t>
            </a:r>
            <a:endParaRPr lang="en-US" sz="1400" b="1" dirty="0">
              <a:solidFill>
                <a:srgbClr val="000000"/>
              </a:solidFill>
              <a:latin typeface="Arial" charset="0"/>
              <a:ea typeface="ＭＳ Ｐゴシック" charset="-128"/>
            </a:endParaRPr>
          </a:p>
        </p:txBody>
      </p:sp>
      <p:sp>
        <p:nvSpPr>
          <p:cNvPr id="24" name="TextBox 23"/>
          <p:cNvSpPr txBox="1"/>
          <p:nvPr/>
        </p:nvSpPr>
        <p:spPr>
          <a:xfrm>
            <a:off x="7703752" y="4195997"/>
            <a:ext cx="457200" cy="338554"/>
          </a:xfrm>
          <a:prstGeom prst="rect">
            <a:avLst/>
          </a:prstGeom>
          <a:noFill/>
        </p:spPr>
        <p:txBody>
          <a:bodyPr wrap="square" rtlCol="0">
            <a:spAutoFit/>
          </a:bodyPr>
          <a:lstStyle/>
          <a:p>
            <a:pPr algn="ctr" fontAlgn="base">
              <a:spcBef>
                <a:spcPct val="0"/>
              </a:spcBef>
              <a:spcAft>
                <a:spcPct val="0"/>
              </a:spcAft>
            </a:pPr>
            <a:r>
              <a:rPr lang="en-US" sz="1600" b="1" dirty="0" smtClean="0">
                <a:solidFill>
                  <a:srgbClr val="000000"/>
                </a:solidFill>
                <a:latin typeface="Arial" charset="0"/>
                <a:ea typeface="ＭＳ Ｐゴシック" charset="-128"/>
              </a:rPr>
              <a:t>22</a:t>
            </a:r>
            <a:endParaRPr lang="en-US" sz="1600" b="1" dirty="0">
              <a:solidFill>
                <a:srgbClr val="000000"/>
              </a:solidFill>
              <a:latin typeface="Arial" charset="0"/>
              <a:ea typeface="ＭＳ Ｐゴシック" charset="-128"/>
            </a:endParaRPr>
          </a:p>
        </p:txBody>
      </p:sp>
      <p:sp>
        <p:nvSpPr>
          <p:cNvPr id="25" name="TextBox 24"/>
          <p:cNvSpPr txBox="1"/>
          <p:nvPr/>
        </p:nvSpPr>
        <p:spPr>
          <a:xfrm>
            <a:off x="8260275" y="4414684"/>
            <a:ext cx="501869" cy="338554"/>
          </a:xfrm>
          <a:prstGeom prst="rect">
            <a:avLst/>
          </a:prstGeom>
          <a:noFill/>
        </p:spPr>
        <p:txBody>
          <a:bodyPr wrap="square" rtlCol="0">
            <a:spAutoFit/>
          </a:bodyPr>
          <a:lstStyle/>
          <a:p>
            <a:pPr algn="ctr" fontAlgn="base">
              <a:spcBef>
                <a:spcPct val="0"/>
              </a:spcBef>
              <a:spcAft>
                <a:spcPct val="0"/>
              </a:spcAft>
            </a:pPr>
            <a:r>
              <a:rPr lang="en-US" sz="1600" b="1" dirty="0">
                <a:solidFill>
                  <a:srgbClr val="000000"/>
                </a:solidFill>
                <a:latin typeface="Arial" charset="0"/>
                <a:ea typeface="ＭＳ Ｐゴシック" charset="-128"/>
              </a:rPr>
              <a:t>1</a:t>
            </a:r>
            <a:r>
              <a:rPr lang="en-US" sz="1600" b="1" dirty="0" smtClean="0">
                <a:solidFill>
                  <a:srgbClr val="000000"/>
                </a:solidFill>
                <a:latin typeface="Arial" charset="0"/>
                <a:ea typeface="ＭＳ Ｐゴシック" charset="-128"/>
              </a:rPr>
              <a:t>6</a:t>
            </a:r>
            <a:endParaRPr lang="en-US" sz="1600" b="1" dirty="0">
              <a:solidFill>
                <a:srgbClr val="000000"/>
              </a:solidFill>
              <a:latin typeface="Arial" charset="0"/>
              <a:ea typeface="ＭＳ Ｐゴシック" charset="-128"/>
            </a:endParaRPr>
          </a:p>
        </p:txBody>
      </p:sp>
      <p:sp>
        <p:nvSpPr>
          <p:cNvPr id="31" name="TextBox 30"/>
          <p:cNvSpPr txBox="1"/>
          <p:nvPr/>
        </p:nvSpPr>
        <p:spPr>
          <a:xfrm>
            <a:off x="2567713" y="2395495"/>
            <a:ext cx="457200" cy="338554"/>
          </a:xfrm>
          <a:prstGeom prst="rect">
            <a:avLst/>
          </a:prstGeom>
          <a:noFill/>
        </p:spPr>
        <p:txBody>
          <a:bodyPr wrap="square" rtlCol="0">
            <a:spAutoFit/>
          </a:bodyPr>
          <a:lstStyle/>
          <a:p>
            <a:pPr algn="ctr" fontAlgn="base">
              <a:spcBef>
                <a:spcPct val="0"/>
              </a:spcBef>
              <a:spcAft>
                <a:spcPct val="0"/>
              </a:spcAft>
            </a:pPr>
            <a:r>
              <a:rPr lang="en-US" sz="1600" b="1" dirty="0" smtClean="0">
                <a:solidFill>
                  <a:srgbClr val="000000"/>
                </a:solidFill>
                <a:latin typeface="Arial" charset="0"/>
                <a:ea typeface="ＭＳ Ｐゴシック" charset="-128"/>
              </a:rPr>
              <a:t>70</a:t>
            </a:r>
            <a:endParaRPr lang="en-US" sz="1600" b="1" dirty="0">
              <a:solidFill>
                <a:srgbClr val="000000"/>
              </a:solidFill>
              <a:latin typeface="Arial" charset="0"/>
              <a:ea typeface="ＭＳ Ｐゴシック" charset="-128"/>
            </a:endParaRPr>
          </a:p>
        </p:txBody>
      </p:sp>
      <p:sp>
        <p:nvSpPr>
          <p:cNvPr id="32" name="TextBox 31"/>
          <p:cNvSpPr txBox="1"/>
          <p:nvPr/>
        </p:nvSpPr>
        <p:spPr>
          <a:xfrm>
            <a:off x="3140333" y="2742630"/>
            <a:ext cx="457200" cy="338554"/>
          </a:xfrm>
          <a:prstGeom prst="rect">
            <a:avLst/>
          </a:prstGeom>
          <a:noFill/>
        </p:spPr>
        <p:txBody>
          <a:bodyPr wrap="square" rtlCol="0">
            <a:spAutoFit/>
          </a:bodyPr>
          <a:lstStyle/>
          <a:p>
            <a:pPr algn="ctr" fontAlgn="base">
              <a:spcBef>
                <a:spcPct val="0"/>
              </a:spcBef>
              <a:spcAft>
                <a:spcPct val="0"/>
              </a:spcAft>
            </a:pPr>
            <a:r>
              <a:rPr lang="en-US" sz="1600" b="1" dirty="0" smtClean="0">
                <a:solidFill>
                  <a:srgbClr val="000000"/>
                </a:solidFill>
                <a:latin typeface="Arial" charset="0"/>
                <a:ea typeface="ＭＳ Ｐゴシック" charset="-128"/>
              </a:rPr>
              <a:t>59</a:t>
            </a:r>
            <a:endParaRPr lang="en-US" sz="1600" b="1" dirty="0">
              <a:solidFill>
                <a:srgbClr val="000000"/>
              </a:solidFill>
              <a:latin typeface="Arial" charset="0"/>
              <a:ea typeface="ＭＳ Ｐゴシック" charset="-128"/>
            </a:endParaRPr>
          </a:p>
        </p:txBody>
      </p:sp>
      <p:cxnSp>
        <p:nvCxnSpPr>
          <p:cNvPr id="33" name="Straight Connector 32"/>
          <p:cNvCxnSpPr/>
          <p:nvPr/>
        </p:nvCxnSpPr>
        <p:spPr>
          <a:xfrm>
            <a:off x="4229925" y="5825524"/>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539314" y="5824495"/>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20009" y="5824495"/>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968314" y="5825524"/>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661876" y="5824495"/>
            <a:ext cx="1143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82531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rmAutofit/>
          </a:bodyPr>
          <a:lstStyle/>
          <a:p>
            <a:r>
              <a:rPr lang="en-US" sz="2000" b="1" kern="0" dirty="0" smtClean="0">
                <a:solidFill>
                  <a:srgbClr val="000000"/>
                </a:solidFill>
                <a:latin typeface="Arial"/>
                <a:ea typeface="ＭＳ Ｐゴシック"/>
              </a:rPr>
              <a:t>Exhibit 5. </a:t>
            </a:r>
            <a:r>
              <a:rPr lang="en-US" sz="2000" b="1" dirty="0" smtClean="0">
                <a:latin typeface="Arial"/>
                <a:cs typeface="Arial"/>
              </a:rPr>
              <a:t>Awareness of Health Insurance Marketplaces Is Low</a:t>
            </a:r>
            <a:br>
              <a:rPr lang="en-US" sz="2000" b="1" dirty="0" smtClean="0">
                <a:latin typeface="Arial"/>
                <a:cs typeface="Arial"/>
              </a:rPr>
            </a:br>
            <a:r>
              <a:rPr lang="en-US" sz="2000" b="1" dirty="0" smtClean="0">
                <a:latin typeface="Arial"/>
                <a:cs typeface="Arial"/>
              </a:rPr>
              <a:t>Among </a:t>
            </a:r>
            <a:r>
              <a:rPr lang="en-US" sz="2000" b="1" dirty="0" smtClean="0">
                <a:solidFill>
                  <a:schemeClr val="tx1"/>
                </a:solidFill>
                <a:latin typeface="Arial"/>
                <a:cs typeface="Arial"/>
              </a:rPr>
              <a:t>19-to-29-Year-Olds</a:t>
            </a:r>
            <a:endParaRPr lang="en-US" sz="2000" b="1" dirty="0">
              <a:solidFill>
                <a:schemeClr val="tx1"/>
              </a:solidFill>
              <a:latin typeface="Arial"/>
              <a:cs typeface="Arial"/>
            </a:endParaRPr>
          </a:p>
        </p:txBody>
      </p:sp>
      <p:sp>
        <p:nvSpPr>
          <p:cNvPr id="4" name="Text Box 49"/>
          <p:cNvSpPr txBox="1">
            <a:spLocks noChangeArrowheads="1"/>
          </p:cNvSpPr>
          <p:nvPr/>
        </p:nvSpPr>
        <p:spPr bwMode="auto">
          <a:xfrm>
            <a:off x="42905" y="6393069"/>
            <a:ext cx="9052560" cy="430887"/>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a:solidFill>
                  <a:srgbClr val="000000"/>
                </a:solidFill>
                <a:latin typeface="Arial"/>
              </a:rPr>
              <a:t>Notes: FPL refers to federal poverty level</a:t>
            </a:r>
            <a:r>
              <a:rPr lang="en-US" sz="1100" dirty="0" smtClean="0">
                <a:solidFill>
                  <a:srgbClr val="000000"/>
                </a:solidFill>
                <a:latin typeface="Arial"/>
              </a:rPr>
              <a:t>. *</a:t>
            </a:r>
            <a:r>
              <a:rPr lang="en-US" sz="1100" dirty="0" smtClean="0">
                <a:solidFill>
                  <a:srgbClr val="000000"/>
                </a:solidFill>
                <a:latin typeface="Arial" charset="0"/>
                <a:ea typeface="ＭＳ Ｐゴシック" charset="-128"/>
              </a:rPr>
              <a:t> Combines “Insured now, time uninsured in past year” and “Uninsured now.”</a:t>
            </a:r>
            <a:endParaRPr lang="en-US" sz="1100" dirty="0">
              <a:solidFill>
                <a:srgbClr val="000000"/>
              </a:solidFill>
              <a:latin typeface="Arial"/>
            </a:endParaRPr>
          </a:p>
          <a:p>
            <a:pPr lvl="0" fontAlgn="base">
              <a:spcBef>
                <a:spcPct val="0"/>
              </a:spcBef>
              <a:spcAft>
                <a:spcPct val="0"/>
              </a:spcAft>
            </a:pPr>
            <a:r>
              <a:rPr lang="en-US" sz="1100" dirty="0">
                <a:solidFill>
                  <a:srgbClr val="000000"/>
                </a:solidFill>
                <a:latin typeface="Arial"/>
              </a:rPr>
              <a:t>Source: </a:t>
            </a:r>
            <a:r>
              <a:rPr lang="en-US" sz="1100" dirty="0">
                <a:solidFill>
                  <a:srgbClr val="000000"/>
                </a:solidFill>
                <a:latin typeface="Arial" pitchFamily="34" charset="0"/>
                <a:cs typeface="Arial" pitchFamily="34" charset="0"/>
              </a:rPr>
              <a:t>The Commonwealth Fund Health Insurance Tracking Survey of Young </a:t>
            </a:r>
            <a:r>
              <a:rPr lang="en-US" sz="1100" dirty="0" smtClean="0">
                <a:solidFill>
                  <a:srgbClr val="000000"/>
                </a:solidFill>
                <a:latin typeface="Arial" pitchFamily="34" charset="0"/>
                <a:cs typeface="Arial" pitchFamily="34" charset="0"/>
              </a:rPr>
              <a:t>Adults</a:t>
            </a:r>
            <a:r>
              <a:rPr lang="en-US" sz="1100" dirty="0">
                <a:solidFill>
                  <a:srgbClr val="000000"/>
                </a:solidFill>
                <a:latin typeface="Arial" pitchFamily="34" charset="0"/>
                <a:cs typeface="Arial" pitchFamily="34" charset="0"/>
              </a:rPr>
              <a:t>, </a:t>
            </a:r>
            <a:r>
              <a:rPr lang="en-US" sz="1100" dirty="0" smtClean="0">
                <a:solidFill>
                  <a:srgbClr val="000000"/>
                </a:solidFill>
                <a:latin typeface="Arial" pitchFamily="34" charset="0"/>
                <a:cs typeface="Arial" pitchFamily="34" charset="0"/>
              </a:rPr>
              <a:t>2013.</a:t>
            </a:r>
            <a:endParaRPr lang="en-US" sz="1100" dirty="0">
              <a:solidFill>
                <a:srgbClr val="000000"/>
              </a:solidFill>
              <a:latin typeface="Arial" charset="0"/>
              <a:ea typeface="ＭＳ Ｐゴシック" charset="-128"/>
            </a:endParaRPr>
          </a:p>
        </p:txBody>
      </p:sp>
      <p:sp>
        <p:nvSpPr>
          <p:cNvPr id="5" name="TextBox 4"/>
          <p:cNvSpPr txBox="1"/>
          <p:nvPr/>
        </p:nvSpPr>
        <p:spPr>
          <a:xfrm>
            <a:off x="0" y="859536"/>
            <a:ext cx="9144000" cy="830997"/>
          </a:xfrm>
          <a:prstGeom prst="rect">
            <a:avLst/>
          </a:prstGeom>
          <a:noFill/>
        </p:spPr>
        <p:txBody>
          <a:bodyPr wrap="square" rtlCol="0">
            <a:spAutoFit/>
          </a:bodyPr>
          <a:lstStyle/>
          <a:p>
            <a:pPr algn="ctr" fontAlgn="b"/>
            <a:r>
              <a:rPr lang="en-US" sz="1600" b="1" i="0" u="none" strike="noStrike" dirty="0" smtClean="0">
                <a:solidFill>
                  <a:srgbClr val="000000"/>
                </a:solidFill>
                <a:effectLst/>
                <a:latin typeface="Arial" pitchFamily="34" charset="0"/>
                <a:cs typeface="Arial" pitchFamily="34" charset="0"/>
              </a:rPr>
              <a:t>Starting in October, people without health insurance through a job will be able to go </a:t>
            </a:r>
            <a:br>
              <a:rPr lang="en-US" sz="1600" b="1" i="0" u="none" strike="noStrike" dirty="0" smtClean="0">
                <a:solidFill>
                  <a:srgbClr val="000000"/>
                </a:solidFill>
                <a:effectLst/>
                <a:latin typeface="Arial" pitchFamily="34" charset="0"/>
                <a:cs typeface="Arial" pitchFamily="34" charset="0"/>
              </a:rPr>
            </a:br>
            <a:r>
              <a:rPr lang="en-US" sz="1600" b="1" i="0" u="none" strike="noStrike" dirty="0" smtClean="0">
                <a:solidFill>
                  <a:srgbClr val="000000"/>
                </a:solidFill>
                <a:effectLst/>
                <a:latin typeface="Arial" pitchFamily="34" charset="0"/>
                <a:cs typeface="Arial" pitchFamily="34" charset="0"/>
              </a:rPr>
              <a:t>to a new insurance “exchange</a:t>
            </a:r>
            <a:r>
              <a:rPr lang="en-US" sz="1600" b="1" dirty="0" smtClean="0">
                <a:solidFill>
                  <a:srgbClr val="000000"/>
                </a:solidFill>
                <a:latin typeface="Arial" pitchFamily="34" charset="0"/>
                <a:cs typeface="Arial" pitchFamily="34" charset="0"/>
              </a:rPr>
              <a:t>”</a:t>
            </a:r>
            <a:r>
              <a:rPr lang="en-US" sz="1600" b="1" i="0" u="none" strike="noStrike" dirty="0" smtClean="0">
                <a:solidFill>
                  <a:srgbClr val="000000"/>
                </a:solidFill>
                <a:effectLst/>
                <a:latin typeface="Arial" pitchFamily="34" charset="0"/>
                <a:cs typeface="Arial" pitchFamily="34" charset="0"/>
              </a:rPr>
              <a:t> or marketplace in their state and buy a health plan.</a:t>
            </a:r>
            <a:br>
              <a:rPr lang="en-US" sz="1600" b="1" i="0" u="none" strike="noStrike" dirty="0" smtClean="0">
                <a:solidFill>
                  <a:srgbClr val="000000"/>
                </a:solidFill>
                <a:effectLst/>
                <a:latin typeface="Arial" pitchFamily="34" charset="0"/>
                <a:cs typeface="Arial" pitchFamily="34" charset="0"/>
              </a:rPr>
            </a:br>
            <a:r>
              <a:rPr lang="en-US" sz="1600" b="1" i="0" u="none" strike="noStrike" dirty="0" smtClean="0">
                <a:solidFill>
                  <a:srgbClr val="000000"/>
                </a:solidFill>
                <a:effectLst/>
                <a:latin typeface="Arial" pitchFamily="34" charset="0"/>
                <a:cs typeface="Arial" pitchFamily="34" charset="0"/>
              </a:rPr>
              <a:t>Have you heard about this new health insurance option?</a:t>
            </a:r>
            <a:endParaRPr lang="en-US" sz="1600" b="1" i="0" u="none" strike="noStrike" dirty="0">
              <a:solidFill>
                <a:srgbClr val="000000"/>
              </a:solidFill>
              <a:effectLst/>
              <a:latin typeface="Arial" pitchFamily="34" charset="0"/>
              <a:cs typeface="Arial" pitchFamily="34" charset="0"/>
            </a:endParaRPr>
          </a:p>
        </p:txBody>
      </p:sp>
      <p:graphicFrame>
        <p:nvGraphicFramePr>
          <p:cNvPr id="6" name="Chart 5"/>
          <p:cNvGraphicFramePr/>
          <p:nvPr>
            <p:extLst>
              <p:ext uri="{D42A27DB-BD31-4B8C-83A1-F6EECF244321}">
                <p14:modId xmlns:p14="http://schemas.microsoft.com/office/powerpoint/2010/main" val="1040122440"/>
              </p:ext>
            </p:extLst>
          </p:nvPr>
        </p:nvGraphicFramePr>
        <p:xfrm>
          <a:off x="76200" y="1600199"/>
          <a:ext cx="8991600" cy="438742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362200" y="5992109"/>
            <a:ext cx="1981200"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Insurance continuity </a:t>
            </a:r>
            <a:endParaRPr lang="en-US" sz="1400" b="1" dirty="0">
              <a:latin typeface="Arial" pitchFamily="34" charset="0"/>
              <a:cs typeface="Arial" pitchFamily="34" charset="0"/>
            </a:endParaRPr>
          </a:p>
        </p:txBody>
      </p:sp>
      <p:sp>
        <p:nvSpPr>
          <p:cNvPr id="8" name="TextBox 7"/>
          <p:cNvSpPr txBox="1"/>
          <p:nvPr/>
        </p:nvSpPr>
        <p:spPr>
          <a:xfrm>
            <a:off x="6248400" y="5992109"/>
            <a:ext cx="1828800" cy="307777"/>
          </a:xfrm>
          <a:prstGeom prst="rect">
            <a:avLst/>
          </a:prstGeom>
          <a:noFill/>
        </p:spPr>
        <p:txBody>
          <a:bodyPr wrap="square" rtlCol="0">
            <a:spAutoFit/>
          </a:bodyPr>
          <a:lstStyle/>
          <a:p>
            <a:pPr algn="ctr"/>
            <a:r>
              <a:rPr lang="en-US" sz="1400" b="1" dirty="0" smtClean="0">
                <a:latin typeface="Arial" pitchFamily="34" charset="0"/>
                <a:cs typeface="Arial" pitchFamily="34" charset="0"/>
              </a:rPr>
              <a:t>Poverty status</a:t>
            </a:r>
            <a:endParaRPr lang="en-US" sz="1400" b="1" dirty="0">
              <a:latin typeface="Arial" pitchFamily="34" charset="0"/>
              <a:cs typeface="Arial" pitchFamily="34" charset="0"/>
            </a:endParaRPr>
          </a:p>
        </p:txBody>
      </p:sp>
      <p:cxnSp>
        <p:nvCxnSpPr>
          <p:cNvPr id="9" name="Straight Connector 8"/>
          <p:cNvCxnSpPr/>
          <p:nvPr/>
        </p:nvCxnSpPr>
        <p:spPr>
          <a:xfrm>
            <a:off x="2438400" y="5969343"/>
            <a:ext cx="18653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49219" y="5969343"/>
            <a:ext cx="37490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36716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65590588"/>
              </p:ext>
            </p:extLst>
          </p:nvPr>
        </p:nvGraphicFramePr>
        <p:xfrm>
          <a:off x="2362200" y="1513739"/>
          <a:ext cx="4520666" cy="4315814"/>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a:spLocks noGrp="1" noChangeArrowheads="1"/>
          </p:cNvSpPr>
          <p:nvPr>
            <p:ph type="title"/>
          </p:nvPr>
        </p:nvSpPr>
        <p:spPr>
          <a:xfrm>
            <a:off x="1" y="91440"/>
            <a:ext cx="9144000" cy="1051560"/>
          </a:xfrm>
          <a:noFill/>
          <a:ln/>
        </p:spPr>
        <p:txBody>
          <a:bodyPr anchor="t" anchorCtr="1">
            <a:noAutofit/>
          </a:bodyPr>
          <a:lstStyle/>
          <a:p>
            <a:pPr marL="0" marR="0" lvl="0" indent="0" defTabSz="914400" rtl="0" eaLnBrk="1" fontAlgn="base" latinLnBrk="0" hangingPunct="1">
              <a:lnSpc>
                <a:spcPct val="100000"/>
              </a:lnSpc>
              <a:spcBef>
                <a:spcPct val="0"/>
              </a:spcBef>
              <a:spcAft>
                <a:spcPct val="0"/>
              </a:spcAft>
              <a:tabLst/>
              <a:defRPr/>
            </a:pPr>
            <a:r>
              <a:rPr lang="en-US" sz="2000" b="1" kern="0" dirty="0" smtClean="0">
                <a:solidFill>
                  <a:srgbClr val="000000"/>
                </a:solidFill>
                <a:latin typeface="Arial"/>
                <a:ea typeface="ＭＳ Ｐゴシック"/>
              </a:rPr>
              <a:t>Exhibit </a:t>
            </a:r>
            <a:r>
              <a:rPr lang="en-US" sz="2000" b="1" kern="0" dirty="0">
                <a:solidFill>
                  <a:srgbClr val="000000"/>
                </a:solidFill>
                <a:latin typeface="Arial"/>
                <a:ea typeface="ＭＳ Ｐゴシック"/>
              </a:rPr>
              <a:t>6</a:t>
            </a:r>
            <a:r>
              <a:rPr lang="en-US" sz="2000" b="1" kern="0" dirty="0" smtClean="0">
                <a:solidFill>
                  <a:srgbClr val="000000"/>
                </a:solidFill>
                <a:latin typeface="Arial"/>
                <a:ea typeface="ＭＳ Ｐゴシック"/>
              </a:rPr>
              <a:t>. </a:t>
            </a:r>
            <a:r>
              <a:rPr lang="en-US" sz="2000" b="1" dirty="0" smtClean="0">
                <a:latin typeface="Arial" pitchFamily="34" charset="0"/>
                <a:cs typeface="Arial" pitchFamily="34" charset="0"/>
              </a:rPr>
              <a:t>Eighty-Two Percent of Young Adults with a Time Uninsured</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Had Incomes Under 400 Percent of Poverty, Making Them Potentially Eligible for Medicaid or Subsidies to Buy Insurance in the Marketplaces</a:t>
            </a:r>
            <a:endParaRPr lang="en-US" sz="2000" b="1" dirty="0">
              <a:latin typeface="Arial" pitchFamily="34" charset="0"/>
              <a:cs typeface="Arial" pitchFamily="34" charset="0"/>
            </a:endParaRPr>
          </a:p>
        </p:txBody>
      </p:sp>
      <p:sp>
        <p:nvSpPr>
          <p:cNvPr id="31" name="TextBox 30"/>
          <p:cNvSpPr txBox="1"/>
          <p:nvPr/>
        </p:nvSpPr>
        <p:spPr>
          <a:xfrm>
            <a:off x="0" y="5681246"/>
            <a:ext cx="9144000" cy="338554"/>
          </a:xfrm>
          <a:prstGeom prst="rect">
            <a:avLst/>
          </a:prstGeom>
          <a:noFill/>
        </p:spPr>
        <p:txBody>
          <a:bodyPr wrap="square" rtlCol="0">
            <a:spAutoFit/>
          </a:bodyPr>
          <a:lstStyle/>
          <a:p>
            <a:pPr algn="ctr" fontAlgn="base">
              <a:spcBef>
                <a:spcPct val="0"/>
              </a:spcBef>
              <a:spcAft>
                <a:spcPct val="0"/>
              </a:spcAft>
            </a:pPr>
            <a:r>
              <a:rPr lang="en-US" sz="1600" b="1" dirty="0">
                <a:solidFill>
                  <a:srgbClr val="000000"/>
                </a:solidFill>
                <a:latin typeface="Arial" pitchFamily="34" charset="0"/>
                <a:cs typeface="Arial" pitchFamily="34" charset="0"/>
              </a:rPr>
              <a:t>15.7 million young adults ages 19–</a:t>
            </a:r>
            <a:r>
              <a:rPr lang="en-US" sz="1600" b="1" dirty="0" smtClean="0">
                <a:solidFill>
                  <a:srgbClr val="000000"/>
                </a:solidFill>
                <a:latin typeface="Arial" pitchFamily="34" charset="0"/>
                <a:cs typeface="Arial" pitchFamily="34" charset="0"/>
              </a:rPr>
              <a:t>29 who </a:t>
            </a:r>
            <a:r>
              <a:rPr lang="en-US" sz="1600" b="1" dirty="0">
                <a:solidFill>
                  <a:srgbClr val="000000"/>
                </a:solidFill>
                <a:latin typeface="Arial" pitchFamily="34" charset="0"/>
                <a:cs typeface="Arial" pitchFamily="34" charset="0"/>
              </a:rPr>
              <a:t>were uninsured during the year*</a:t>
            </a:r>
          </a:p>
        </p:txBody>
      </p:sp>
      <p:sp>
        <p:nvSpPr>
          <p:cNvPr id="33" name="Text Box 16"/>
          <p:cNvSpPr txBox="1">
            <a:spLocks noChangeArrowheads="1"/>
          </p:cNvSpPr>
          <p:nvPr/>
        </p:nvSpPr>
        <p:spPr bwMode="auto">
          <a:xfrm>
            <a:off x="42905" y="6062816"/>
            <a:ext cx="8491495" cy="769441"/>
          </a:xfrm>
          <a:prstGeom prst="rect">
            <a:avLst/>
          </a:prstGeom>
          <a:noFill/>
          <a:ln w="9525">
            <a:noFill/>
            <a:miter lim="800000"/>
            <a:headEnd/>
            <a:tailEnd/>
          </a:ln>
          <a:effectLst/>
        </p:spPr>
        <p:txBody>
          <a:bodyPr wrap="square">
            <a:spAutoFit/>
          </a:bodyPr>
          <a:lstStyle/>
          <a:p>
            <a:r>
              <a:rPr lang="en-US" sz="1100" dirty="0" smtClean="0">
                <a:solidFill>
                  <a:prstClr val="black"/>
                </a:solidFill>
                <a:latin typeface="Arial" pitchFamily="34" charset="0"/>
                <a:cs typeface="Arial" pitchFamily="34" charset="0"/>
              </a:rPr>
              <a:t>* Combines </a:t>
            </a:r>
            <a:r>
              <a:rPr lang="en-US" sz="1100" dirty="0" smtClean="0">
                <a:solidFill>
                  <a:prstClr val="black"/>
                </a:solidFill>
                <a:latin typeface="Arial" pitchFamily="34" charset="0"/>
                <a:cs typeface="Arial" pitchFamily="34" charset="0"/>
              </a:rPr>
              <a:t>“Insured </a:t>
            </a:r>
            <a:r>
              <a:rPr lang="en-US" sz="1100" dirty="0">
                <a:solidFill>
                  <a:prstClr val="black"/>
                </a:solidFill>
                <a:latin typeface="Arial" pitchFamily="34" charset="0"/>
                <a:cs typeface="Arial" pitchFamily="34" charset="0"/>
              </a:rPr>
              <a:t>now, time uninsured in past year” and </a:t>
            </a:r>
            <a:r>
              <a:rPr lang="en-US" sz="1100" dirty="0" smtClean="0">
                <a:solidFill>
                  <a:prstClr val="black"/>
                </a:solidFill>
                <a:latin typeface="Arial" pitchFamily="34" charset="0"/>
                <a:cs typeface="Arial" pitchFamily="34" charset="0"/>
              </a:rPr>
              <a:t>“Uninsured </a:t>
            </a:r>
            <a:r>
              <a:rPr lang="en-US" sz="1100" dirty="0">
                <a:solidFill>
                  <a:prstClr val="black"/>
                </a:solidFill>
                <a:latin typeface="Arial" pitchFamily="34" charset="0"/>
                <a:cs typeface="Arial" pitchFamily="34" charset="0"/>
              </a:rPr>
              <a:t>now.” </a:t>
            </a:r>
          </a:p>
          <a:p>
            <a:r>
              <a:rPr lang="en-US" sz="1100" dirty="0">
                <a:solidFill>
                  <a:prstClr val="black"/>
                </a:solidFill>
                <a:latin typeface="Arial" pitchFamily="34" charset="0"/>
                <a:cs typeface="Arial" pitchFamily="34" charset="0"/>
              </a:rPr>
              <a:t>Notes: FPL refers to federal poverty level. 15 respondents who did not give updated income information are included in the distribution </a:t>
            </a:r>
            <a:r>
              <a:rPr lang="en-US" sz="1100" dirty="0" smtClean="0">
                <a:solidFill>
                  <a:prstClr val="black"/>
                </a:solidFill>
                <a:latin typeface="Arial" pitchFamily="34" charset="0"/>
                <a:cs typeface="Arial" pitchFamily="34" charset="0"/>
              </a:rPr>
              <a:t/>
            </a:r>
            <a:br>
              <a:rPr lang="en-US" sz="1100" dirty="0" smtClean="0">
                <a:solidFill>
                  <a:prstClr val="black"/>
                </a:solidFill>
                <a:latin typeface="Arial" pitchFamily="34" charset="0"/>
                <a:cs typeface="Arial" pitchFamily="34" charset="0"/>
              </a:rPr>
            </a:br>
            <a:r>
              <a:rPr lang="en-US" sz="1100" dirty="0" smtClean="0">
                <a:solidFill>
                  <a:prstClr val="black"/>
                </a:solidFill>
                <a:latin typeface="Arial" pitchFamily="34" charset="0"/>
                <a:cs typeface="Arial" pitchFamily="34" charset="0"/>
              </a:rPr>
              <a:t>but </a:t>
            </a:r>
            <a:r>
              <a:rPr lang="en-US" sz="1100" dirty="0">
                <a:solidFill>
                  <a:prstClr val="black"/>
                </a:solidFill>
                <a:latin typeface="Arial" pitchFamily="34" charset="0"/>
                <a:cs typeface="Arial" pitchFamily="34" charset="0"/>
              </a:rPr>
              <a:t>not shown in the chart above. </a:t>
            </a:r>
          </a:p>
          <a:p>
            <a:r>
              <a:rPr lang="en-US" sz="1100" dirty="0">
                <a:solidFill>
                  <a:prstClr val="black"/>
                </a:solidFill>
                <a:latin typeface="Arial" pitchFamily="34" charset="0"/>
                <a:cs typeface="Arial" pitchFamily="34" charset="0"/>
              </a:rPr>
              <a:t>Source: </a:t>
            </a:r>
            <a:r>
              <a:rPr lang="en-US" sz="1100" dirty="0" smtClean="0">
                <a:solidFill>
                  <a:prstClr val="black"/>
                </a:solidFill>
                <a:latin typeface="Arial" pitchFamily="34" charset="0"/>
                <a:cs typeface="Arial" pitchFamily="34" charset="0"/>
              </a:rPr>
              <a:t>The </a:t>
            </a:r>
            <a:r>
              <a:rPr lang="en-US" sz="1100" dirty="0">
                <a:solidFill>
                  <a:prstClr val="black"/>
                </a:solidFill>
                <a:latin typeface="Arial" pitchFamily="34" charset="0"/>
                <a:cs typeface="Arial" pitchFamily="34" charset="0"/>
              </a:rPr>
              <a:t>Commonwealth Fund Health Insurance Tracking Survey of Young Adults, 2013.</a:t>
            </a:r>
          </a:p>
        </p:txBody>
      </p:sp>
      <p:sp>
        <p:nvSpPr>
          <p:cNvPr id="2" name="TextBox 1"/>
          <p:cNvSpPr txBox="1"/>
          <p:nvPr/>
        </p:nvSpPr>
        <p:spPr>
          <a:xfrm>
            <a:off x="3073326" y="2774734"/>
            <a:ext cx="1443186" cy="584775"/>
          </a:xfrm>
          <a:prstGeom prst="rect">
            <a:avLst/>
          </a:prstGeom>
          <a:noFill/>
        </p:spPr>
        <p:txBody>
          <a:bodyPr wrap="square" rtlCol="0">
            <a:spAutoFit/>
          </a:bodyPr>
          <a:lstStyle/>
          <a:p>
            <a:pPr algn="ctr"/>
            <a:r>
              <a:rPr lang="en-US" sz="1600" b="1" dirty="0" smtClean="0">
                <a:solidFill>
                  <a:prstClr val="white"/>
                </a:solidFill>
                <a:latin typeface="Arial" pitchFamily="34" charset="0"/>
                <a:cs typeface="Arial" pitchFamily="34" charset="0"/>
              </a:rPr>
              <a:t>&lt;100% FPL</a:t>
            </a:r>
          </a:p>
          <a:p>
            <a:pPr algn="ctr"/>
            <a:r>
              <a:rPr lang="en-US" sz="1600" b="1" dirty="0" smtClean="0">
                <a:solidFill>
                  <a:prstClr val="white"/>
                </a:solidFill>
                <a:latin typeface="Arial" pitchFamily="34" charset="0"/>
                <a:cs typeface="Arial" pitchFamily="34" charset="0"/>
              </a:rPr>
              <a:t>28%</a:t>
            </a:r>
            <a:endParaRPr lang="en-US" sz="1600" b="1" dirty="0">
              <a:solidFill>
                <a:prstClr val="white"/>
              </a:solidFill>
              <a:latin typeface="Arial" pitchFamily="34" charset="0"/>
              <a:cs typeface="Arial" pitchFamily="34" charset="0"/>
            </a:endParaRPr>
          </a:p>
        </p:txBody>
      </p:sp>
      <p:sp>
        <p:nvSpPr>
          <p:cNvPr id="30" name="TextBox 29"/>
          <p:cNvSpPr txBox="1"/>
          <p:nvPr/>
        </p:nvSpPr>
        <p:spPr>
          <a:xfrm>
            <a:off x="4800600" y="3200400"/>
            <a:ext cx="1792282" cy="584775"/>
          </a:xfrm>
          <a:prstGeom prst="rect">
            <a:avLst/>
          </a:prstGeom>
          <a:noFill/>
        </p:spPr>
        <p:txBody>
          <a:bodyPr wrap="square" rtlCol="0">
            <a:spAutoFit/>
          </a:bodyPr>
          <a:lstStyle/>
          <a:p>
            <a:pPr algn="ctr"/>
            <a:r>
              <a:rPr lang="en-US" sz="1600" b="1" dirty="0" smtClean="0">
                <a:solidFill>
                  <a:prstClr val="black"/>
                </a:solidFill>
                <a:latin typeface="Arial" pitchFamily="34" charset="0"/>
                <a:cs typeface="Arial" pitchFamily="34" charset="0"/>
              </a:rPr>
              <a:t>133%–249% FPL</a:t>
            </a:r>
          </a:p>
          <a:p>
            <a:pPr algn="ctr"/>
            <a:r>
              <a:rPr lang="en-US" sz="1600" b="1" dirty="0" smtClean="0">
                <a:solidFill>
                  <a:prstClr val="black"/>
                </a:solidFill>
                <a:latin typeface="Arial" pitchFamily="34" charset="0"/>
                <a:cs typeface="Arial" pitchFamily="34" charset="0"/>
              </a:rPr>
              <a:t>33%</a:t>
            </a:r>
            <a:endParaRPr lang="en-US" sz="1600" b="1" dirty="0">
              <a:solidFill>
                <a:prstClr val="black"/>
              </a:solidFill>
              <a:latin typeface="Arial" pitchFamily="34" charset="0"/>
              <a:cs typeface="Arial" pitchFamily="34" charset="0"/>
            </a:endParaRPr>
          </a:p>
        </p:txBody>
      </p:sp>
      <p:sp>
        <p:nvSpPr>
          <p:cNvPr id="35" name="TextBox 34"/>
          <p:cNvSpPr txBox="1"/>
          <p:nvPr/>
        </p:nvSpPr>
        <p:spPr>
          <a:xfrm>
            <a:off x="2984180" y="4198817"/>
            <a:ext cx="1295400" cy="830997"/>
          </a:xfrm>
          <a:prstGeom prst="rect">
            <a:avLst/>
          </a:prstGeom>
          <a:noFill/>
        </p:spPr>
        <p:txBody>
          <a:bodyPr wrap="square" rtlCol="0">
            <a:spAutoFit/>
          </a:bodyPr>
          <a:lstStyle/>
          <a:p>
            <a:pPr algn="ctr"/>
            <a:r>
              <a:rPr lang="en-US" sz="1600" b="1" dirty="0" smtClean="0">
                <a:solidFill>
                  <a:prstClr val="black"/>
                </a:solidFill>
                <a:latin typeface="Arial" pitchFamily="34" charset="0"/>
                <a:cs typeface="Arial" pitchFamily="34" charset="0"/>
              </a:rPr>
              <a:t>400% FPL or more</a:t>
            </a:r>
          </a:p>
          <a:p>
            <a:pPr algn="ctr"/>
            <a:r>
              <a:rPr lang="en-US" sz="1600" b="1" dirty="0" smtClean="0">
                <a:solidFill>
                  <a:prstClr val="black"/>
                </a:solidFill>
                <a:latin typeface="Arial" pitchFamily="34" charset="0"/>
                <a:cs typeface="Arial" pitchFamily="34" charset="0"/>
              </a:rPr>
              <a:t>17%</a:t>
            </a:r>
            <a:endParaRPr lang="en-US" sz="1600" b="1" dirty="0">
              <a:solidFill>
                <a:prstClr val="black"/>
              </a:solidFill>
              <a:latin typeface="Arial" pitchFamily="34" charset="0"/>
              <a:cs typeface="Arial" pitchFamily="34" charset="0"/>
            </a:endParaRPr>
          </a:p>
        </p:txBody>
      </p:sp>
      <p:sp>
        <p:nvSpPr>
          <p:cNvPr id="9" name="TextBox 8"/>
          <p:cNvSpPr txBox="1"/>
          <p:nvPr/>
        </p:nvSpPr>
        <p:spPr>
          <a:xfrm>
            <a:off x="4267837" y="4655403"/>
            <a:ext cx="1477820" cy="830997"/>
          </a:xfrm>
          <a:prstGeom prst="rect">
            <a:avLst/>
          </a:prstGeom>
          <a:noFill/>
        </p:spPr>
        <p:txBody>
          <a:bodyPr wrap="square" rtlCol="0">
            <a:spAutoFit/>
          </a:bodyPr>
          <a:lstStyle/>
          <a:p>
            <a:pPr algn="ctr"/>
            <a:r>
              <a:rPr lang="en-US" sz="1600" b="1" dirty="0" smtClean="0">
                <a:solidFill>
                  <a:prstClr val="black"/>
                </a:solidFill>
                <a:latin typeface="Arial" pitchFamily="34" charset="0"/>
                <a:cs typeface="Arial" pitchFamily="34" charset="0"/>
              </a:rPr>
              <a:t>250%–399% FPL</a:t>
            </a:r>
          </a:p>
          <a:p>
            <a:pPr algn="ctr"/>
            <a:r>
              <a:rPr lang="en-US" sz="1600" b="1" dirty="0" smtClean="0">
                <a:solidFill>
                  <a:prstClr val="black"/>
                </a:solidFill>
                <a:latin typeface="Arial" pitchFamily="34" charset="0"/>
                <a:cs typeface="Arial" pitchFamily="34" charset="0"/>
              </a:rPr>
              <a:t>15%</a:t>
            </a:r>
            <a:endParaRPr lang="en-US" sz="1600" b="1" dirty="0">
              <a:solidFill>
                <a:prstClr val="black"/>
              </a:solidFill>
              <a:latin typeface="Arial" pitchFamily="34" charset="0"/>
              <a:cs typeface="Arial" pitchFamily="34" charset="0"/>
            </a:endParaRPr>
          </a:p>
        </p:txBody>
      </p:sp>
      <p:sp>
        <p:nvSpPr>
          <p:cNvPr id="11" name="TextBox 16"/>
          <p:cNvSpPr txBox="1">
            <a:spLocks noChangeArrowheads="1"/>
          </p:cNvSpPr>
          <p:nvPr/>
        </p:nvSpPr>
        <p:spPr bwMode="auto">
          <a:xfrm>
            <a:off x="7381304" y="4131962"/>
            <a:ext cx="168649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sz="1600" b="1" dirty="0">
                <a:solidFill>
                  <a:prstClr val="black"/>
                </a:solidFill>
              </a:rPr>
              <a:t>Subsidized private </a:t>
            </a:r>
            <a:br>
              <a:rPr lang="en-US" sz="1600" b="1" dirty="0">
                <a:solidFill>
                  <a:prstClr val="black"/>
                </a:solidFill>
              </a:rPr>
            </a:br>
            <a:r>
              <a:rPr lang="en-US" sz="1600" b="1" dirty="0">
                <a:solidFill>
                  <a:prstClr val="black"/>
                </a:solidFill>
              </a:rPr>
              <a:t>coverage with consumer protections</a:t>
            </a:r>
          </a:p>
        </p:txBody>
      </p:sp>
      <p:sp>
        <p:nvSpPr>
          <p:cNvPr id="13" name="TextBox 18"/>
          <p:cNvSpPr txBox="1">
            <a:spLocks noChangeArrowheads="1"/>
          </p:cNvSpPr>
          <p:nvPr/>
        </p:nvSpPr>
        <p:spPr bwMode="auto">
          <a:xfrm>
            <a:off x="136267" y="4622108"/>
            <a:ext cx="3200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sz="1600" b="1" dirty="0">
                <a:solidFill>
                  <a:prstClr val="black"/>
                </a:solidFill>
              </a:rPr>
              <a:t>Nonsubsidized private coverage with consumer protections or parents’ policies</a:t>
            </a:r>
          </a:p>
        </p:txBody>
      </p:sp>
      <p:cxnSp>
        <p:nvCxnSpPr>
          <p:cNvPr id="6" name="Straight Connector 5"/>
          <p:cNvCxnSpPr/>
          <p:nvPr/>
        </p:nvCxnSpPr>
        <p:spPr>
          <a:xfrm flipV="1">
            <a:off x="2730335" y="4953000"/>
            <a:ext cx="546265" cy="1150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endCxn id="11" idx="1"/>
          </p:cNvCxnSpPr>
          <p:nvPr/>
        </p:nvCxnSpPr>
        <p:spPr>
          <a:xfrm>
            <a:off x="6629400" y="3429000"/>
            <a:ext cx="751904" cy="13646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11" idx="1"/>
          </p:cNvCxnSpPr>
          <p:nvPr/>
        </p:nvCxnSpPr>
        <p:spPr>
          <a:xfrm flipV="1">
            <a:off x="5181600" y="4793682"/>
            <a:ext cx="2199704" cy="6927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16"/>
          <p:cNvSpPr txBox="1">
            <a:spLocks noChangeArrowheads="1"/>
          </p:cNvSpPr>
          <p:nvPr/>
        </p:nvSpPr>
        <p:spPr bwMode="auto">
          <a:xfrm>
            <a:off x="4379919" y="1122060"/>
            <a:ext cx="2020881"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sz="1600" b="1" dirty="0" smtClean="0">
                <a:solidFill>
                  <a:prstClr val="black"/>
                </a:solidFill>
              </a:rPr>
              <a:t>100%–&lt;133% FPL</a:t>
            </a:r>
          </a:p>
          <a:p>
            <a:pPr algn="ctr" eaLnBrk="1" hangingPunct="1"/>
            <a:r>
              <a:rPr lang="en-US" sz="1600" b="1" dirty="0" smtClean="0">
                <a:solidFill>
                  <a:prstClr val="black"/>
                </a:solidFill>
              </a:rPr>
              <a:t>5%</a:t>
            </a:r>
            <a:endParaRPr lang="en-US" sz="1600" b="1" dirty="0">
              <a:solidFill>
                <a:prstClr val="black"/>
              </a:solidFill>
            </a:endParaRPr>
          </a:p>
        </p:txBody>
      </p:sp>
      <p:cxnSp>
        <p:nvCxnSpPr>
          <p:cNvPr id="24" name="Straight Connector 23"/>
          <p:cNvCxnSpPr/>
          <p:nvPr/>
        </p:nvCxnSpPr>
        <p:spPr>
          <a:xfrm flipH="1" flipV="1">
            <a:off x="2362200" y="2514600"/>
            <a:ext cx="607126" cy="1476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a:spLocks noChangeArrowheads="1"/>
          </p:cNvSpPr>
          <p:nvPr/>
        </p:nvSpPr>
        <p:spPr bwMode="auto">
          <a:xfrm>
            <a:off x="1327666" y="2289335"/>
            <a:ext cx="1371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sz="1600" b="1" dirty="0" smtClean="0">
                <a:solidFill>
                  <a:prstClr val="black"/>
                </a:solidFill>
              </a:rPr>
              <a:t>Medicaid</a:t>
            </a:r>
            <a:endParaRPr lang="en-US" sz="1600" b="1" dirty="0">
              <a:solidFill>
                <a:prstClr val="black"/>
              </a:solidFill>
            </a:endParaRPr>
          </a:p>
        </p:txBody>
      </p:sp>
      <p:cxnSp>
        <p:nvCxnSpPr>
          <p:cNvPr id="18" name="Straight Connector 17"/>
          <p:cNvCxnSpPr/>
          <p:nvPr/>
        </p:nvCxnSpPr>
        <p:spPr>
          <a:xfrm flipH="1">
            <a:off x="4987700" y="1447800"/>
            <a:ext cx="98650" cy="2285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a:spLocks noChangeArrowheads="1"/>
          </p:cNvSpPr>
          <p:nvPr/>
        </p:nvSpPr>
        <p:spPr bwMode="auto">
          <a:xfrm>
            <a:off x="6553200" y="1122060"/>
            <a:ext cx="1905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sz="1600" b="1" dirty="0" smtClean="0">
                <a:solidFill>
                  <a:prstClr val="black"/>
                </a:solidFill>
              </a:rPr>
              <a:t>Medicaid or subsidized private coverage </a:t>
            </a:r>
            <a:endParaRPr lang="en-US" sz="1600" b="1" dirty="0">
              <a:solidFill>
                <a:prstClr val="black"/>
              </a:solidFill>
            </a:endParaRPr>
          </a:p>
        </p:txBody>
      </p:sp>
      <p:cxnSp>
        <p:nvCxnSpPr>
          <p:cNvPr id="22" name="Straight Connector 21"/>
          <p:cNvCxnSpPr/>
          <p:nvPr/>
        </p:nvCxnSpPr>
        <p:spPr>
          <a:xfrm flipV="1">
            <a:off x="6248400" y="1320800"/>
            <a:ext cx="3048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255093" y="1549400"/>
            <a:ext cx="298107"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39581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9" name="Text Box 5"/>
          <p:cNvSpPr txBox="1">
            <a:spLocks noChangeArrowheads="1"/>
          </p:cNvSpPr>
          <p:nvPr/>
        </p:nvSpPr>
        <p:spPr bwMode="auto">
          <a:xfrm>
            <a:off x="59038" y="838200"/>
            <a:ext cx="7162800" cy="338554"/>
          </a:xfrm>
          <a:prstGeom prst="rect">
            <a:avLst/>
          </a:prstGeom>
          <a:noFill/>
          <a:ln w="9525">
            <a:noFill/>
            <a:miter lim="800000"/>
            <a:headEnd/>
            <a:tailEnd/>
          </a:ln>
        </p:spPr>
        <p:txBody>
          <a:bodyPr wrap="square">
            <a:spAutoFit/>
          </a:bodyPr>
          <a:lstStyle/>
          <a:p>
            <a:pPr fontAlgn="base">
              <a:spcBef>
                <a:spcPct val="0"/>
              </a:spcBef>
              <a:spcAft>
                <a:spcPct val="0"/>
              </a:spcAft>
            </a:pPr>
            <a:r>
              <a:rPr lang="en-US" sz="1600" b="1" dirty="0" smtClean="0">
                <a:solidFill>
                  <a:srgbClr val="000000"/>
                </a:solidFill>
                <a:latin typeface="Arial" pitchFamily="34" charset="0"/>
                <a:ea typeface="ＭＳ Ｐゴシック" pitchFamily="-111" charset="-128"/>
                <a:cs typeface="Arial" pitchFamily="34" charset="0"/>
              </a:rPr>
              <a:t>Monthly premium amount paid by policy holder and premium tax credit</a:t>
            </a:r>
          </a:p>
        </p:txBody>
      </p:sp>
      <p:sp>
        <p:nvSpPr>
          <p:cNvPr id="275468" name="Rectangle 2"/>
          <p:cNvSpPr>
            <a:spLocks noChangeArrowheads="1"/>
          </p:cNvSpPr>
          <p:nvPr/>
        </p:nvSpPr>
        <p:spPr bwMode="auto">
          <a:xfrm>
            <a:off x="0" y="91440"/>
            <a:ext cx="9144000" cy="731837"/>
          </a:xfrm>
          <a:prstGeom prst="rect">
            <a:avLst/>
          </a:prstGeom>
          <a:noFill/>
          <a:ln w="9525" algn="ctr">
            <a:noFill/>
            <a:miter lim="800000"/>
            <a:headEnd/>
            <a:tailEnd/>
          </a:ln>
          <a:effectLst/>
        </p:spPr>
        <p:txBody>
          <a:bodyPr anchorCtr="1"/>
          <a:lstStyle/>
          <a:p>
            <a:pPr algn="ctr" fontAlgn="base">
              <a:spcBef>
                <a:spcPct val="0"/>
              </a:spcBef>
              <a:spcAft>
                <a:spcPct val="0"/>
              </a:spcAft>
            </a:pPr>
            <a:r>
              <a:rPr lang="en-US" sz="2000" b="1" dirty="0" smtClean="0">
                <a:solidFill>
                  <a:srgbClr val="000000"/>
                </a:solidFill>
                <a:latin typeface="Arial" pitchFamily="34" charset="0"/>
                <a:cs typeface="Arial" pitchFamily="34" charset="0"/>
              </a:rPr>
              <a:t>Exhibit 7. Monthly Premium Amount and Tax Credits </a:t>
            </a:r>
            <a:br>
              <a:rPr lang="en-US" sz="2000" b="1" dirty="0" smtClean="0">
                <a:solidFill>
                  <a:srgbClr val="000000"/>
                </a:solidFill>
                <a:latin typeface="Arial" pitchFamily="34" charset="0"/>
                <a:cs typeface="Arial" pitchFamily="34" charset="0"/>
              </a:rPr>
            </a:br>
            <a:r>
              <a:rPr lang="en-US" sz="2000" b="1" dirty="0" smtClean="0">
                <a:solidFill>
                  <a:srgbClr val="000000"/>
                </a:solidFill>
                <a:latin typeface="Arial" pitchFamily="34" charset="0"/>
                <a:cs typeface="Arial" pitchFamily="34" charset="0"/>
              </a:rPr>
              <a:t>for a Young Adult Under the Affordable Care Act, 2014</a:t>
            </a:r>
          </a:p>
        </p:txBody>
      </p:sp>
      <p:sp>
        <p:nvSpPr>
          <p:cNvPr id="275481" name="Text Box 6"/>
          <p:cNvSpPr txBox="1">
            <a:spLocks noChangeArrowheads="1"/>
          </p:cNvSpPr>
          <p:nvPr/>
        </p:nvSpPr>
        <p:spPr bwMode="auto">
          <a:xfrm>
            <a:off x="43960" y="5884957"/>
            <a:ext cx="8185640" cy="938719"/>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Arial" pitchFamily="34" charset="0"/>
                <a:cs typeface="Arial" pitchFamily="34" charset="0"/>
              </a:rPr>
              <a:t>Notes: For an individual policy holder in a medium-cost area in 2014. Incomes are projected annual incomes for 2014. Premium estimates are based on an actuarial value of 0.70. Actuarial value is the average percent of medical costs covered by a health plan. FPL refers to federal poverty level.</a:t>
            </a:r>
          </a:p>
          <a:p>
            <a:pPr fontAlgn="base">
              <a:spcBef>
                <a:spcPct val="0"/>
              </a:spcBef>
              <a:spcAft>
                <a:spcPct val="0"/>
              </a:spcAft>
            </a:pPr>
            <a:r>
              <a:rPr lang="en-US" sz="1100" dirty="0" smtClean="0">
                <a:solidFill>
                  <a:srgbClr val="000000"/>
                </a:solidFill>
                <a:latin typeface="Arial" pitchFamily="34" charset="0"/>
                <a:ea typeface="ＭＳ Ｐゴシック" pitchFamily="-111" charset="-128"/>
                <a:cs typeface="Arial" pitchFamily="34" charset="0"/>
              </a:rPr>
              <a:t>Source: </a:t>
            </a:r>
            <a:r>
              <a:rPr lang="en-US" sz="1100" dirty="0" smtClean="0">
                <a:solidFill>
                  <a:srgbClr val="000000"/>
                </a:solidFill>
                <a:latin typeface="Arial" pitchFamily="34" charset="0"/>
                <a:cs typeface="Arial" pitchFamily="34" charset="0"/>
              </a:rPr>
              <a:t>Premium estimates are from Kaiser Family Foundation Health Reform Subsidy Calculator </a:t>
            </a:r>
            <a:r>
              <a:rPr lang="en-US" sz="1100" dirty="0" err="1" smtClean="0">
                <a:solidFill>
                  <a:srgbClr val="000000"/>
                </a:solidFill>
                <a:latin typeface="Arial" pitchFamily="34" charset="0"/>
                <a:cs typeface="Arial" pitchFamily="34" charset="0"/>
              </a:rPr>
              <a:t>at</a:t>
            </a:r>
            <a:r>
              <a:rPr lang="en-US" sz="1100" dirty="0" err="1" smtClean="0">
                <a:solidFill>
                  <a:srgbClr val="000000"/>
                </a:solidFill>
                <a:latin typeface="Arial" pitchFamily="34" charset="0"/>
                <a:cs typeface="Arial" pitchFamily="34" charset="0"/>
                <a:hlinkClick r:id="rId3"/>
              </a:rPr>
              <a:t>http</a:t>
            </a:r>
            <a:r>
              <a:rPr lang="en-US" sz="1100" dirty="0" smtClean="0">
                <a:solidFill>
                  <a:srgbClr val="000000"/>
                </a:solidFill>
                <a:latin typeface="Arial" pitchFamily="34" charset="0"/>
                <a:cs typeface="Arial" pitchFamily="34" charset="0"/>
                <a:hlinkClick r:id="rId3"/>
              </a:rPr>
              <a:t>://healthreform.kff.org/Subsidycalculator.aspx</a:t>
            </a:r>
            <a:r>
              <a:rPr lang="en-US" sz="1100" dirty="0" smtClean="0">
                <a:solidFill>
                  <a:srgbClr val="000000"/>
                </a:solidFill>
                <a:latin typeface="Arial" pitchFamily="34" charset="0"/>
                <a:cs typeface="Arial" pitchFamily="34" charset="0"/>
              </a:rPr>
              <a:t>.</a:t>
            </a:r>
          </a:p>
        </p:txBody>
      </p:sp>
      <p:graphicFrame>
        <p:nvGraphicFramePr>
          <p:cNvPr id="11" name="Chart 10"/>
          <p:cNvGraphicFramePr/>
          <p:nvPr>
            <p:extLst>
              <p:ext uri="{D42A27DB-BD31-4B8C-83A1-F6EECF244321}">
                <p14:modId xmlns:p14="http://schemas.microsoft.com/office/powerpoint/2010/main" val="4262723771"/>
              </p:ext>
            </p:extLst>
          </p:nvPr>
        </p:nvGraphicFramePr>
        <p:xfrm>
          <a:off x="-51486" y="1066797"/>
          <a:ext cx="9061936" cy="4505430"/>
        </p:xfrm>
        <a:graphic>
          <a:graphicData uri="http://schemas.openxmlformats.org/drawingml/2006/chart">
            <c:chart xmlns:c="http://schemas.openxmlformats.org/drawingml/2006/chart" xmlns:r="http://schemas.openxmlformats.org/officeDocument/2006/relationships" r:id="rId4"/>
          </a:graphicData>
        </a:graphic>
      </p:graphicFrame>
      <p:sp>
        <p:nvSpPr>
          <p:cNvPr id="275460" name="Rectangle 4"/>
          <p:cNvSpPr>
            <a:spLocks noChangeArrowheads="1"/>
          </p:cNvSpPr>
          <p:nvPr/>
        </p:nvSpPr>
        <p:spPr bwMode="auto">
          <a:xfrm>
            <a:off x="4516764" y="1323201"/>
            <a:ext cx="152400" cy="152400"/>
          </a:xfrm>
          <a:prstGeom prst="rect">
            <a:avLst/>
          </a:prstGeom>
          <a:solidFill>
            <a:srgbClr val="002060"/>
          </a:solidFill>
          <a:ln w="9525">
            <a:solidFill>
              <a:schemeClr val="tx1"/>
            </a:solidFill>
            <a:miter lim="800000"/>
            <a:headEnd/>
            <a:tailEnd/>
          </a:ln>
          <a:effectLst/>
        </p:spPr>
        <p:txBody>
          <a:bodyPr wrap="none" anchor="ctr"/>
          <a:lstStyle/>
          <a:p>
            <a:pPr fontAlgn="base">
              <a:spcBef>
                <a:spcPct val="0"/>
              </a:spcBef>
              <a:spcAft>
                <a:spcPct val="0"/>
              </a:spcAft>
            </a:pPr>
            <a:endParaRPr lang="en-US" sz="2000" smtClean="0">
              <a:solidFill>
                <a:srgbClr val="000000"/>
              </a:solidFill>
            </a:endParaRPr>
          </a:p>
        </p:txBody>
      </p:sp>
      <p:sp>
        <p:nvSpPr>
          <p:cNvPr id="275461" name="Text Box 5"/>
          <p:cNvSpPr txBox="1">
            <a:spLocks noChangeArrowheads="1"/>
          </p:cNvSpPr>
          <p:nvPr/>
        </p:nvSpPr>
        <p:spPr bwMode="auto">
          <a:xfrm>
            <a:off x="4635869" y="1247001"/>
            <a:ext cx="3966150" cy="276999"/>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200" b="1" dirty="0" smtClean="0">
                <a:solidFill>
                  <a:srgbClr val="000000"/>
                </a:solidFill>
                <a:latin typeface="Arial" pitchFamily="34" charset="0"/>
                <a:cs typeface="Arial" pitchFamily="34" charset="0"/>
              </a:rPr>
              <a:t>Required premium payment by policy holder age 25</a:t>
            </a:r>
          </a:p>
        </p:txBody>
      </p:sp>
      <p:sp>
        <p:nvSpPr>
          <p:cNvPr id="275467" name="Text Box 11"/>
          <p:cNvSpPr txBox="1">
            <a:spLocks noChangeArrowheads="1"/>
          </p:cNvSpPr>
          <p:nvPr/>
        </p:nvSpPr>
        <p:spPr bwMode="auto">
          <a:xfrm>
            <a:off x="982019" y="1271963"/>
            <a:ext cx="3340979" cy="276999"/>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200" b="1" dirty="0" smtClean="0">
                <a:solidFill>
                  <a:srgbClr val="000000"/>
                </a:solidFill>
                <a:latin typeface="Arial" pitchFamily="34" charset="0"/>
                <a:cs typeface="Arial" pitchFamily="34" charset="0"/>
              </a:rPr>
              <a:t>Premium tax credit for policy holder age 25</a:t>
            </a:r>
          </a:p>
        </p:txBody>
      </p:sp>
      <p:sp>
        <p:nvSpPr>
          <p:cNvPr id="12" name="Rectangle 4"/>
          <p:cNvSpPr>
            <a:spLocks noChangeArrowheads="1"/>
          </p:cNvSpPr>
          <p:nvPr/>
        </p:nvSpPr>
        <p:spPr bwMode="auto">
          <a:xfrm>
            <a:off x="862914" y="1346749"/>
            <a:ext cx="152400" cy="152400"/>
          </a:xfrm>
          <a:prstGeom prst="rect">
            <a:avLst/>
          </a:prstGeom>
          <a:noFill/>
          <a:ln w="9525">
            <a:solidFill>
              <a:srgbClr val="002060"/>
            </a:solidFill>
            <a:miter lim="800000"/>
            <a:headEnd/>
            <a:tailEnd/>
          </a:ln>
          <a:effectLst/>
        </p:spPr>
        <p:txBody>
          <a:bodyPr wrap="none" anchor="ctr"/>
          <a:lstStyle/>
          <a:p>
            <a:pPr fontAlgn="base">
              <a:spcBef>
                <a:spcPct val="0"/>
              </a:spcBef>
              <a:spcAft>
                <a:spcPct val="0"/>
              </a:spcAft>
            </a:pPr>
            <a:endParaRPr lang="en-US" sz="2000" smtClean="0">
              <a:solidFill>
                <a:srgbClr val="000000"/>
              </a:solidFill>
            </a:endParaRPr>
          </a:p>
        </p:txBody>
      </p:sp>
      <p:sp>
        <p:nvSpPr>
          <p:cNvPr id="13" name="TextBox 12"/>
          <p:cNvSpPr txBox="1"/>
          <p:nvPr/>
        </p:nvSpPr>
        <p:spPr>
          <a:xfrm>
            <a:off x="2946057" y="4166681"/>
            <a:ext cx="914400" cy="938719"/>
          </a:xfrm>
          <a:prstGeom prst="rect">
            <a:avLst/>
          </a:prstGeom>
          <a:noFill/>
        </p:spPr>
        <p:txBody>
          <a:bodyPr wrap="square" rtlCol="0">
            <a:spAutoFit/>
          </a:bodyPr>
          <a:lstStyle/>
          <a:p>
            <a:pPr fontAlgn="base">
              <a:spcBef>
                <a:spcPct val="0"/>
              </a:spcBef>
              <a:spcAft>
                <a:spcPct val="0"/>
              </a:spcAft>
            </a:pPr>
            <a:r>
              <a:rPr lang="en-US" sz="1100" b="1" dirty="0" err="1" smtClean="0">
                <a:solidFill>
                  <a:srgbClr val="000000"/>
                </a:solidFill>
                <a:latin typeface="Arial" pitchFamily="34" charset="0"/>
                <a:cs typeface="Arial" pitchFamily="34" charset="0"/>
              </a:rPr>
              <a:t>Contri</a:t>
            </a:r>
            <a:r>
              <a:rPr lang="en-US" sz="1100" b="1" dirty="0" smtClean="0">
                <a:solidFill>
                  <a:srgbClr val="000000"/>
                </a:solidFill>
                <a:latin typeface="Arial" pitchFamily="34" charset="0"/>
                <a:cs typeface="Arial" pitchFamily="34" charset="0"/>
              </a:rPr>
              <a:t>-</a:t>
            </a:r>
            <a:br>
              <a:rPr lang="en-US" sz="1100" b="1" dirty="0" smtClean="0">
                <a:solidFill>
                  <a:srgbClr val="000000"/>
                </a:solidFill>
                <a:latin typeface="Arial" pitchFamily="34" charset="0"/>
                <a:cs typeface="Arial" pitchFamily="34" charset="0"/>
              </a:rPr>
            </a:br>
            <a:r>
              <a:rPr lang="en-US" sz="1100" b="1" dirty="0" err="1" smtClean="0">
                <a:solidFill>
                  <a:srgbClr val="000000"/>
                </a:solidFill>
                <a:latin typeface="Arial" pitchFamily="34" charset="0"/>
                <a:cs typeface="Arial" pitchFamily="34" charset="0"/>
              </a:rPr>
              <a:t>bution</a:t>
            </a:r>
            <a:r>
              <a:rPr lang="en-US" sz="1100" b="1" dirty="0" smtClean="0">
                <a:solidFill>
                  <a:srgbClr val="000000"/>
                </a:solidFill>
                <a:latin typeface="Arial" pitchFamily="34" charset="0"/>
                <a:cs typeface="Arial" pitchFamily="34" charset="0"/>
              </a:rPr>
              <a:t> </a:t>
            </a:r>
            <a:br>
              <a:rPr lang="en-US" sz="1100" b="1" dirty="0" smtClean="0">
                <a:solidFill>
                  <a:srgbClr val="000000"/>
                </a:solidFill>
                <a:latin typeface="Arial" pitchFamily="34" charset="0"/>
                <a:cs typeface="Arial" pitchFamily="34" charset="0"/>
              </a:rPr>
            </a:br>
            <a:r>
              <a:rPr lang="en-US" sz="1100" b="1" dirty="0" smtClean="0">
                <a:solidFill>
                  <a:srgbClr val="000000"/>
                </a:solidFill>
                <a:latin typeface="Arial" pitchFamily="34" charset="0"/>
                <a:cs typeface="Arial" pitchFamily="34" charset="0"/>
              </a:rPr>
              <a:t>capped at 3.0% of income</a:t>
            </a:r>
            <a:endParaRPr lang="en-US" sz="1100" b="1" dirty="0">
              <a:solidFill>
                <a:srgbClr val="000000"/>
              </a:solidFill>
              <a:latin typeface="Arial" pitchFamily="34" charset="0"/>
              <a:cs typeface="Arial" pitchFamily="34" charset="0"/>
            </a:endParaRPr>
          </a:p>
        </p:txBody>
      </p:sp>
      <p:sp>
        <p:nvSpPr>
          <p:cNvPr id="14" name="TextBox 13"/>
          <p:cNvSpPr txBox="1"/>
          <p:nvPr/>
        </p:nvSpPr>
        <p:spPr>
          <a:xfrm>
            <a:off x="4130722" y="3962400"/>
            <a:ext cx="846992" cy="938719"/>
          </a:xfrm>
          <a:prstGeom prst="rect">
            <a:avLst/>
          </a:prstGeom>
          <a:noFill/>
        </p:spPr>
        <p:txBody>
          <a:bodyPr wrap="square" rtlCol="0">
            <a:spAutoFit/>
          </a:bodyPr>
          <a:lstStyle/>
          <a:p>
            <a:pPr fontAlgn="base">
              <a:spcBef>
                <a:spcPct val="0"/>
              </a:spcBef>
              <a:spcAft>
                <a:spcPct val="0"/>
              </a:spcAft>
            </a:pPr>
            <a:r>
              <a:rPr lang="en-US" sz="1100" b="1" dirty="0" err="1" smtClean="0">
                <a:solidFill>
                  <a:srgbClr val="000000"/>
                </a:solidFill>
                <a:latin typeface="Arial" pitchFamily="34" charset="0"/>
                <a:cs typeface="Arial" pitchFamily="34" charset="0"/>
              </a:rPr>
              <a:t>Contri</a:t>
            </a:r>
            <a:r>
              <a:rPr lang="en-US" sz="1100" b="1" dirty="0" smtClean="0">
                <a:solidFill>
                  <a:srgbClr val="000000"/>
                </a:solidFill>
                <a:latin typeface="Arial" pitchFamily="34" charset="0"/>
                <a:cs typeface="Arial" pitchFamily="34" charset="0"/>
              </a:rPr>
              <a:t>-</a:t>
            </a:r>
            <a:br>
              <a:rPr lang="en-US" sz="1100" b="1" dirty="0" smtClean="0">
                <a:solidFill>
                  <a:srgbClr val="000000"/>
                </a:solidFill>
                <a:latin typeface="Arial" pitchFamily="34" charset="0"/>
                <a:cs typeface="Arial" pitchFamily="34" charset="0"/>
              </a:rPr>
            </a:br>
            <a:r>
              <a:rPr lang="en-US" sz="1100" b="1" dirty="0" err="1" smtClean="0">
                <a:solidFill>
                  <a:srgbClr val="000000"/>
                </a:solidFill>
                <a:latin typeface="Arial" pitchFamily="34" charset="0"/>
                <a:cs typeface="Arial" pitchFamily="34" charset="0"/>
              </a:rPr>
              <a:t>bution</a:t>
            </a:r>
            <a:r>
              <a:rPr lang="en-US" sz="1100" b="1" dirty="0" smtClean="0">
                <a:solidFill>
                  <a:srgbClr val="000000"/>
                </a:solidFill>
                <a:latin typeface="Arial" pitchFamily="34" charset="0"/>
                <a:cs typeface="Arial" pitchFamily="34" charset="0"/>
              </a:rPr>
              <a:t> </a:t>
            </a:r>
            <a:br>
              <a:rPr lang="en-US" sz="1100" b="1" dirty="0" smtClean="0">
                <a:solidFill>
                  <a:srgbClr val="000000"/>
                </a:solidFill>
                <a:latin typeface="Arial" pitchFamily="34" charset="0"/>
                <a:cs typeface="Arial" pitchFamily="34" charset="0"/>
              </a:rPr>
            </a:br>
            <a:r>
              <a:rPr lang="en-US" sz="1100" b="1" dirty="0" smtClean="0">
                <a:solidFill>
                  <a:srgbClr val="000000"/>
                </a:solidFill>
                <a:latin typeface="Arial" pitchFamily="34" charset="0"/>
                <a:cs typeface="Arial" pitchFamily="34" charset="0"/>
              </a:rPr>
              <a:t>capped at 4.0% of income</a:t>
            </a:r>
            <a:endParaRPr lang="en-US" sz="1100" b="1" dirty="0">
              <a:solidFill>
                <a:srgbClr val="000000"/>
              </a:solidFill>
              <a:latin typeface="Arial" pitchFamily="34" charset="0"/>
              <a:cs typeface="Arial" pitchFamily="34" charset="0"/>
            </a:endParaRPr>
          </a:p>
        </p:txBody>
      </p:sp>
      <p:sp>
        <p:nvSpPr>
          <p:cNvPr id="15" name="TextBox 14"/>
          <p:cNvSpPr txBox="1"/>
          <p:nvPr/>
        </p:nvSpPr>
        <p:spPr>
          <a:xfrm>
            <a:off x="5299676" y="3201824"/>
            <a:ext cx="855784" cy="938719"/>
          </a:xfrm>
          <a:prstGeom prst="rect">
            <a:avLst/>
          </a:prstGeom>
          <a:noFill/>
        </p:spPr>
        <p:txBody>
          <a:bodyPr wrap="square" rtlCol="0">
            <a:spAutoFit/>
          </a:bodyPr>
          <a:lstStyle/>
          <a:p>
            <a:pPr fontAlgn="base">
              <a:spcBef>
                <a:spcPct val="0"/>
              </a:spcBef>
              <a:spcAft>
                <a:spcPct val="0"/>
              </a:spcAft>
            </a:pPr>
            <a:r>
              <a:rPr lang="en-US" sz="1100" b="1" dirty="0" err="1" smtClean="0">
                <a:solidFill>
                  <a:srgbClr val="000000"/>
                </a:solidFill>
                <a:latin typeface="Arial" pitchFamily="34" charset="0"/>
                <a:cs typeface="Arial" pitchFamily="34" charset="0"/>
              </a:rPr>
              <a:t>Contri</a:t>
            </a:r>
            <a:r>
              <a:rPr lang="en-US" sz="1100" b="1" dirty="0" smtClean="0">
                <a:solidFill>
                  <a:srgbClr val="000000"/>
                </a:solidFill>
                <a:latin typeface="Arial" pitchFamily="34" charset="0"/>
                <a:cs typeface="Arial" pitchFamily="34" charset="0"/>
              </a:rPr>
              <a:t>-</a:t>
            </a:r>
            <a:br>
              <a:rPr lang="en-US" sz="1100" b="1" dirty="0" smtClean="0">
                <a:solidFill>
                  <a:srgbClr val="000000"/>
                </a:solidFill>
                <a:latin typeface="Arial" pitchFamily="34" charset="0"/>
                <a:cs typeface="Arial" pitchFamily="34" charset="0"/>
              </a:rPr>
            </a:br>
            <a:r>
              <a:rPr lang="en-US" sz="1100" b="1" dirty="0" err="1" smtClean="0">
                <a:solidFill>
                  <a:srgbClr val="000000"/>
                </a:solidFill>
                <a:latin typeface="Arial" pitchFamily="34" charset="0"/>
                <a:cs typeface="Arial" pitchFamily="34" charset="0"/>
              </a:rPr>
              <a:t>bution</a:t>
            </a:r>
            <a:r>
              <a:rPr lang="en-US" sz="1100" b="1" dirty="0" smtClean="0">
                <a:solidFill>
                  <a:srgbClr val="000000"/>
                </a:solidFill>
                <a:latin typeface="Arial" pitchFamily="34" charset="0"/>
                <a:cs typeface="Arial" pitchFamily="34" charset="0"/>
              </a:rPr>
              <a:t> </a:t>
            </a:r>
            <a:br>
              <a:rPr lang="en-US" sz="1100" b="1" dirty="0" smtClean="0">
                <a:solidFill>
                  <a:srgbClr val="000000"/>
                </a:solidFill>
                <a:latin typeface="Arial" pitchFamily="34" charset="0"/>
                <a:cs typeface="Arial" pitchFamily="34" charset="0"/>
              </a:rPr>
            </a:br>
            <a:r>
              <a:rPr lang="en-US" sz="1100" b="1" dirty="0" smtClean="0">
                <a:solidFill>
                  <a:srgbClr val="000000"/>
                </a:solidFill>
                <a:latin typeface="Arial" pitchFamily="34" charset="0"/>
                <a:cs typeface="Arial" pitchFamily="34" charset="0"/>
              </a:rPr>
              <a:t>capped at 6.3% of income</a:t>
            </a:r>
            <a:endParaRPr lang="en-US" sz="1100" b="1" dirty="0">
              <a:solidFill>
                <a:srgbClr val="000000"/>
              </a:solidFill>
              <a:latin typeface="Arial" pitchFamily="34" charset="0"/>
              <a:cs typeface="Arial" pitchFamily="34" charset="0"/>
            </a:endParaRPr>
          </a:p>
        </p:txBody>
      </p:sp>
      <p:sp>
        <p:nvSpPr>
          <p:cNvPr id="16" name="TextBox 15"/>
          <p:cNvSpPr txBox="1"/>
          <p:nvPr/>
        </p:nvSpPr>
        <p:spPr>
          <a:xfrm>
            <a:off x="6484130" y="2362200"/>
            <a:ext cx="855784" cy="938719"/>
          </a:xfrm>
          <a:prstGeom prst="rect">
            <a:avLst/>
          </a:prstGeom>
          <a:noFill/>
        </p:spPr>
        <p:txBody>
          <a:bodyPr wrap="square" rtlCol="0">
            <a:spAutoFit/>
          </a:bodyPr>
          <a:lstStyle/>
          <a:p>
            <a:pPr fontAlgn="base">
              <a:spcBef>
                <a:spcPct val="0"/>
              </a:spcBef>
              <a:spcAft>
                <a:spcPct val="0"/>
              </a:spcAft>
            </a:pPr>
            <a:r>
              <a:rPr lang="en-US" sz="1100" b="1" dirty="0" err="1" smtClean="0">
                <a:solidFill>
                  <a:srgbClr val="000000"/>
                </a:solidFill>
                <a:latin typeface="Arial" pitchFamily="34" charset="0"/>
                <a:cs typeface="Arial" pitchFamily="34" charset="0"/>
              </a:rPr>
              <a:t>Contri</a:t>
            </a:r>
            <a:r>
              <a:rPr lang="en-US" sz="1100" b="1" dirty="0" smtClean="0">
                <a:solidFill>
                  <a:srgbClr val="000000"/>
                </a:solidFill>
                <a:latin typeface="Arial" pitchFamily="34" charset="0"/>
                <a:cs typeface="Arial" pitchFamily="34" charset="0"/>
              </a:rPr>
              <a:t>-</a:t>
            </a:r>
            <a:br>
              <a:rPr lang="en-US" sz="1100" b="1" dirty="0" smtClean="0">
                <a:solidFill>
                  <a:srgbClr val="000000"/>
                </a:solidFill>
                <a:latin typeface="Arial" pitchFamily="34" charset="0"/>
                <a:cs typeface="Arial" pitchFamily="34" charset="0"/>
              </a:rPr>
            </a:br>
            <a:r>
              <a:rPr lang="en-US" sz="1100" b="1" dirty="0" err="1" smtClean="0">
                <a:solidFill>
                  <a:srgbClr val="000000"/>
                </a:solidFill>
                <a:latin typeface="Arial" pitchFamily="34" charset="0"/>
                <a:cs typeface="Arial" pitchFamily="34" charset="0"/>
              </a:rPr>
              <a:t>bution</a:t>
            </a:r>
            <a:r>
              <a:rPr lang="en-US" sz="1100" b="1" dirty="0" smtClean="0">
                <a:solidFill>
                  <a:srgbClr val="000000"/>
                </a:solidFill>
                <a:latin typeface="Arial" pitchFamily="34" charset="0"/>
                <a:cs typeface="Arial" pitchFamily="34" charset="0"/>
              </a:rPr>
              <a:t> </a:t>
            </a:r>
            <a:br>
              <a:rPr lang="en-US" sz="1100" b="1" dirty="0" smtClean="0">
                <a:solidFill>
                  <a:srgbClr val="000000"/>
                </a:solidFill>
                <a:latin typeface="Arial" pitchFamily="34" charset="0"/>
                <a:cs typeface="Arial" pitchFamily="34" charset="0"/>
              </a:rPr>
            </a:br>
            <a:r>
              <a:rPr lang="en-US" sz="1100" b="1" dirty="0" smtClean="0">
                <a:solidFill>
                  <a:srgbClr val="000000"/>
                </a:solidFill>
                <a:latin typeface="Arial" pitchFamily="34" charset="0"/>
                <a:cs typeface="Arial" pitchFamily="34" charset="0"/>
              </a:rPr>
              <a:t>capped at 8.05% of income</a:t>
            </a:r>
            <a:endParaRPr lang="en-US" sz="1100" b="1" dirty="0">
              <a:solidFill>
                <a:srgbClr val="000000"/>
              </a:solidFill>
              <a:latin typeface="Arial" pitchFamily="34" charset="0"/>
              <a:cs typeface="Arial" pitchFamily="34" charset="0"/>
            </a:endParaRPr>
          </a:p>
        </p:txBody>
      </p:sp>
      <p:sp>
        <p:nvSpPr>
          <p:cNvPr id="18" name="TextBox 17"/>
          <p:cNvSpPr txBox="1"/>
          <p:nvPr/>
        </p:nvSpPr>
        <p:spPr>
          <a:xfrm>
            <a:off x="7644714" y="1870676"/>
            <a:ext cx="858712" cy="938719"/>
          </a:xfrm>
          <a:prstGeom prst="rect">
            <a:avLst/>
          </a:prstGeom>
          <a:noFill/>
        </p:spPr>
        <p:txBody>
          <a:bodyPr wrap="square" rtlCol="0">
            <a:spAutoFit/>
          </a:bodyPr>
          <a:lstStyle/>
          <a:p>
            <a:pPr fontAlgn="base">
              <a:spcBef>
                <a:spcPct val="0"/>
              </a:spcBef>
              <a:spcAft>
                <a:spcPct val="0"/>
              </a:spcAft>
            </a:pPr>
            <a:r>
              <a:rPr lang="en-US" sz="1100" b="1" dirty="0" err="1" smtClean="0">
                <a:solidFill>
                  <a:srgbClr val="000000"/>
                </a:solidFill>
                <a:latin typeface="Arial" pitchFamily="34" charset="0"/>
                <a:cs typeface="Arial" pitchFamily="34" charset="0"/>
              </a:rPr>
              <a:t>Contri</a:t>
            </a:r>
            <a:r>
              <a:rPr lang="en-US" sz="1100" b="1" dirty="0" smtClean="0">
                <a:solidFill>
                  <a:srgbClr val="000000"/>
                </a:solidFill>
                <a:latin typeface="Arial" pitchFamily="34" charset="0"/>
                <a:cs typeface="Arial" pitchFamily="34" charset="0"/>
              </a:rPr>
              <a:t>-</a:t>
            </a:r>
            <a:br>
              <a:rPr lang="en-US" sz="1100" b="1" dirty="0" smtClean="0">
                <a:solidFill>
                  <a:srgbClr val="000000"/>
                </a:solidFill>
                <a:latin typeface="Arial" pitchFamily="34" charset="0"/>
                <a:cs typeface="Arial" pitchFamily="34" charset="0"/>
              </a:rPr>
            </a:br>
            <a:r>
              <a:rPr lang="en-US" sz="1100" b="1" dirty="0" err="1" smtClean="0">
                <a:solidFill>
                  <a:srgbClr val="000000"/>
                </a:solidFill>
                <a:latin typeface="Arial" pitchFamily="34" charset="0"/>
                <a:cs typeface="Arial" pitchFamily="34" charset="0"/>
              </a:rPr>
              <a:t>bution</a:t>
            </a:r>
            <a:r>
              <a:rPr lang="en-US" sz="1100" b="1" dirty="0" smtClean="0">
                <a:solidFill>
                  <a:srgbClr val="000000"/>
                </a:solidFill>
                <a:latin typeface="Arial" pitchFamily="34" charset="0"/>
                <a:cs typeface="Arial" pitchFamily="34" charset="0"/>
              </a:rPr>
              <a:t> </a:t>
            </a:r>
            <a:br>
              <a:rPr lang="en-US" sz="1100" b="1" dirty="0" smtClean="0">
                <a:solidFill>
                  <a:srgbClr val="000000"/>
                </a:solidFill>
                <a:latin typeface="Arial" pitchFamily="34" charset="0"/>
                <a:cs typeface="Arial" pitchFamily="34" charset="0"/>
              </a:rPr>
            </a:br>
            <a:r>
              <a:rPr lang="en-US" sz="1100" b="1" dirty="0" smtClean="0">
                <a:solidFill>
                  <a:srgbClr val="000000"/>
                </a:solidFill>
                <a:latin typeface="Arial" pitchFamily="34" charset="0"/>
                <a:cs typeface="Arial" pitchFamily="34" charset="0"/>
              </a:rPr>
              <a:t>capped at 9.5% of income</a:t>
            </a:r>
            <a:endParaRPr lang="en-US" sz="1100" b="1" dirty="0">
              <a:solidFill>
                <a:srgbClr val="000000"/>
              </a:solidFill>
              <a:latin typeface="Arial" pitchFamily="34" charset="0"/>
              <a:cs typeface="Arial" pitchFamily="34" charset="0"/>
            </a:endParaRPr>
          </a:p>
        </p:txBody>
      </p:sp>
      <p:sp>
        <p:nvSpPr>
          <p:cNvPr id="19" name="TextBox 18"/>
          <p:cNvSpPr txBox="1"/>
          <p:nvPr/>
        </p:nvSpPr>
        <p:spPr>
          <a:xfrm>
            <a:off x="2234514" y="5257800"/>
            <a:ext cx="1049216"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000000"/>
                </a:solidFill>
                <a:latin typeface="Arial" pitchFamily="34" charset="0"/>
                <a:cs typeface="Arial" pitchFamily="34" charset="0"/>
              </a:rPr>
              <a:t>133% FPL</a:t>
            </a:r>
          </a:p>
          <a:p>
            <a:pPr algn="ctr" fontAlgn="base">
              <a:spcBef>
                <a:spcPct val="0"/>
              </a:spcBef>
              <a:spcAft>
                <a:spcPct val="0"/>
              </a:spcAft>
            </a:pPr>
            <a:r>
              <a:rPr lang="en-US" sz="1400" b="1" dirty="0" smtClean="0">
                <a:solidFill>
                  <a:srgbClr val="000000"/>
                </a:solidFill>
                <a:latin typeface="Arial" pitchFamily="34" charset="0"/>
                <a:cs typeface="Arial" pitchFamily="34" charset="0"/>
              </a:rPr>
              <a:t>$15,302</a:t>
            </a:r>
            <a:endParaRPr lang="en-US" sz="1400" b="1" dirty="0">
              <a:solidFill>
                <a:srgbClr val="000000"/>
              </a:solidFill>
              <a:latin typeface="Arial" pitchFamily="34" charset="0"/>
              <a:cs typeface="Arial" pitchFamily="34" charset="0"/>
            </a:endParaRPr>
          </a:p>
        </p:txBody>
      </p:sp>
      <p:sp>
        <p:nvSpPr>
          <p:cNvPr id="20" name="TextBox 19"/>
          <p:cNvSpPr txBox="1"/>
          <p:nvPr/>
        </p:nvSpPr>
        <p:spPr>
          <a:xfrm>
            <a:off x="3453714" y="5257800"/>
            <a:ext cx="1066800"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000000"/>
                </a:solidFill>
                <a:latin typeface="Arial" pitchFamily="34" charset="0"/>
                <a:cs typeface="Arial" pitchFamily="34" charset="0"/>
              </a:rPr>
              <a:t>150% FPL</a:t>
            </a:r>
          </a:p>
          <a:p>
            <a:pPr algn="ctr" fontAlgn="base">
              <a:spcBef>
                <a:spcPct val="0"/>
              </a:spcBef>
              <a:spcAft>
                <a:spcPct val="0"/>
              </a:spcAft>
            </a:pPr>
            <a:r>
              <a:rPr lang="en-US" sz="1400" b="1" dirty="0" smtClean="0">
                <a:solidFill>
                  <a:srgbClr val="000000"/>
                </a:solidFill>
                <a:latin typeface="Arial" pitchFamily="34" charset="0"/>
                <a:cs typeface="Arial" pitchFamily="34" charset="0"/>
              </a:rPr>
              <a:t>$17,258</a:t>
            </a:r>
            <a:endParaRPr lang="en-US" sz="1400" b="1" dirty="0">
              <a:solidFill>
                <a:srgbClr val="000000"/>
              </a:solidFill>
              <a:latin typeface="Arial" pitchFamily="34" charset="0"/>
              <a:cs typeface="Arial" pitchFamily="34" charset="0"/>
            </a:endParaRPr>
          </a:p>
        </p:txBody>
      </p:sp>
      <p:sp>
        <p:nvSpPr>
          <p:cNvPr id="21" name="TextBox 20"/>
          <p:cNvSpPr txBox="1"/>
          <p:nvPr/>
        </p:nvSpPr>
        <p:spPr>
          <a:xfrm>
            <a:off x="4596714" y="5257800"/>
            <a:ext cx="1066800"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000000"/>
                </a:solidFill>
                <a:latin typeface="Arial" pitchFamily="34" charset="0"/>
                <a:cs typeface="Arial" pitchFamily="34" charset="0"/>
              </a:rPr>
              <a:t>200% FPL</a:t>
            </a:r>
          </a:p>
          <a:p>
            <a:pPr algn="ctr" fontAlgn="base">
              <a:spcBef>
                <a:spcPct val="0"/>
              </a:spcBef>
              <a:spcAft>
                <a:spcPct val="0"/>
              </a:spcAft>
            </a:pPr>
            <a:r>
              <a:rPr lang="en-US" sz="1400" b="1" dirty="0" smtClean="0">
                <a:solidFill>
                  <a:srgbClr val="000000"/>
                </a:solidFill>
                <a:latin typeface="Arial" pitchFamily="34" charset="0"/>
                <a:cs typeface="Arial" pitchFamily="34" charset="0"/>
              </a:rPr>
              <a:t>$23,011</a:t>
            </a:r>
            <a:endParaRPr lang="en-US" sz="1400" b="1" dirty="0">
              <a:solidFill>
                <a:srgbClr val="000000"/>
              </a:solidFill>
              <a:latin typeface="Arial" pitchFamily="34" charset="0"/>
              <a:cs typeface="Arial" pitchFamily="34" charset="0"/>
            </a:endParaRPr>
          </a:p>
        </p:txBody>
      </p:sp>
      <p:sp>
        <p:nvSpPr>
          <p:cNvPr id="22" name="TextBox 21"/>
          <p:cNvSpPr txBox="1"/>
          <p:nvPr/>
        </p:nvSpPr>
        <p:spPr>
          <a:xfrm>
            <a:off x="5815914" y="5257800"/>
            <a:ext cx="1066800"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000000"/>
                </a:solidFill>
                <a:latin typeface="Arial" pitchFamily="34" charset="0"/>
                <a:cs typeface="Arial" pitchFamily="34" charset="0"/>
              </a:rPr>
              <a:t>250% FPL</a:t>
            </a:r>
          </a:p>
          <a:p>
            <a:pPr algn="ctr" fontAlgn="base">
              <a:spcBef>
                <a:spcPct val="0"/>
              </a:spcBef>
              <a:spcAft>
                <a:spcPct val="0"/>
              </a:spcAft>
            </a:pPr>
            <a:r>
              <a:rPr lang="en-US" sz="1400" b="1" dirty="0" smtClean="0">
                <a:solidFill>
                  <a:srgbClr val="000000"/>
                </a:solidFill>
                <a:latin typeface="Arial" pitchFamily="34" charset="0"/>
                <a:cs typeface="Arial" pitchFamily="34" charset="0"/>
              </a:rPr>
              <a:t>$28,763</a:t>
            </a:r>
            <a:endParaRPr lang="en-US" sz="1400" b="1" dirty="0">
              <a:solidFill>
                <a:srgbClr val="000000"/>
              </a:solidFill>
              <a:latin typeface="Arial" pitchFamily="34" charset="0"/>
              <a:cs typeface="Arial" pitchFamily="34" charset="0"/>
            </a:endParaRPr>
          </a:p>
        </p:txBody>
      </p:sp>
      <p:sp>
        <p:nvSpPr>
          <p:cNvPr id="23" name="TextBox 22"/>
          <p:cNvSpPr txBox="1"/>
          <p:nvPr/>
        </p:nvSpPr>
        <p:spPr>
          <a:xfrm>
            <a:off x="6958914" y="5257800"/>
            <a:ext cx="1066800"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000000"/>
                </a:solidFill>
                <a:latin typeface="Arial" pitchFamily="34" charset="0"/>
                <a:cs typeface="Arial" pitchFamily="34" charset="0"/>
              </a:rPr>
              <a:t>300% FPL</a:t>
            </a:r>
          </a:p>
          <a:p>
            <a:pPr algn="ctr" fontAlgn="base">
              <a:spcBef>
                <a:spcPct val="0"/>
              </a:spcBef>
              <a:spcAft>
                <a:spcPct val="0"/>
              </a:spcAft>
            </a:pPr>
            <a:r>
              <a:rPr lang="en-US" sz="1400" b="1" dirty="0" smtClean="0">
                <a:solidFill>
                  <a:srgbClr val="000000"/>
                </a:solidFill>
                <a:latin typeface="Arial" pitchFamily="34" charset="0"/>
                <a:cs typeface="Arial" pitchFamily="34" charset="0"/>
              </a:rPr>
              <a:t>$34,516</a:t>
            </a:r>
            <a:endParaRPr lang="en-US" sz="1400" b="1" dirty="0">
              <a:solidFill>
                <a:srgbClr val="000000"/>
              </a:solidFill>
              <a:latin typeface="Arial" pitchFamily="34" charset="0"/>
              <a:cs typeface="Arial" pitchFamily="34" charset="0"/>
            </a:endParaRPr>
          </a:p>
        </p:txBody>
      </p:sp>
      <p:sp>
        <p:nvSpPr>
          <p:cNvPr id="24" name="TextBox 23"/>
          <p:cNvSpPr txBox="1"/>
          <p:nvPr/>
        </p:nvSpPr>
        <p:spPr>
          <a:xfrm>
            <a:off x="8101914" y="5257800"/>
            <a:ext cx="1066800"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000000"/>
                </a:solidFill>
                <a:latin typeface="Arial" pitchFamily="34" charset="0"/>
                <a:cs typeface="Arial" pitchFamily="34" charset="0"/>
              </a:rPr>
              <a:t>400% FPL</a:t>
            </a:r>
          </a:p>
          <a:p>
            <a:pPr algn="ctr" fontAlgn="base">
              <a:spcBef>
                <a:spcPct val="0"/>
              </a:spcBef>
              <a:spcAft>
                <a:spcPct val="0"/>
              </a:spcAft>
            </a:pPr>
            <a:r>
              <a:rPr lang="en-US" sz="1400" b="1" dirty="0" smtClean="0">
                <a:solidFill>
                  <a:srgbClr val="000000"/>
                </a:solidFill>
                <a:latin typeface="Arial" pitchFamily="34" charset="0"/>
                <a:cs typeface="Arial" pitchFamily="34" charset="0"/>
              </a:rPr>
              <a:t>$46,021</a:t>
            </a:r>
            <a:endParaRPr lang="en-US" sz="1400" b="1" dirty="0">
              <a:solidFill>
                <a:srgbClr val="000000"/>
              </a:solidFill>
              <a:latin typeface="Arial" pitchFamily="34" charset="0"/>
              <a:cs typeface="Arial" pitchFamily="34" charset="0"/>
            </a:endParaRPr>
          </a:p>
        </p:txBody>
      </p:sp>
      <p:sp>
        <p:nvSpPr>
          <p:cNvPr id="275483" name="Text Box 27"/>
          <p:cNvSpPr txBox="1">
            <a:spLocks noChangeArrowheads="1"/>
          </p:cNvSpPr>
          <p:nvPr/>
        </p:nvSpPr>
        <p:spPr bwMode="auto">
          <a:xfrm>
            <a:off x="7068409" y="1600200"/>
            <a:ext cx="1828800" cy="261610"/>
          </a:xfrm>
          <a:prstGeom prst="rect">
            <a:avLst/>
          </a:prstGeom>
          <a:noFill/>
          <a:ln w="9525">
            <a:noFill/>
            <a:miter lim="800000"/>
            <a:headEnd/>
            <a:tailEnd/>
          </a:ln>
          <a:effectLst/>
        </p:spPr>
        <p:txBody>
          <a:bodyPr wrap="square">
            <a:spAutoFit/>
          </a:bodyPr>
          <a:lstStyle/>
          <a:p>
            <a:pPr algn="r" fontAlgn="base">
              <a:spcBef>
                <a:spcPct val="0"/>
              </a:spcBef>
              <a:spcAft>
                <a:spcPct val="0"/>
              </a:spcAft>
            </a:pPr>
            <a:r>
              <a:rPr lang="en-US" sz="1100" b="1" dirty="0" smtClean="0">
                <a:solidFill>
                  <a:srgbClr val="000000"/>
                </a:solidFill>
                <a:latin typeface="Arial" pitchFamily="34" charset="0"/>
                <a:cs typeface="Arial" pitchFamily="34" charset="0"/>
              </a:rPr>
              <a:t>Full premium = $283</a:t>
            </a:r>
          </a:p>
        </p:txBody>
      </p:sp>
      <p:cxnSp>
        <p:nvCxnSpPr>
          <p:cNvPr id="3" name="Straight Connector 2"/>
          <p:cNvCxnSpPr/>
          <p:nvPr/>
        </p:nvCxnSpPr>
        <p:spPr>
          <a:xfrm>
            <a:off x="803876" y="1920848"/>
            <a:ext cx="8077200" cy="0"/>
          </a:xfrm>
          <a:prstGeom prst="line">
            <a:avLst/>
          </a:prstGeom>
          <a:ln w="952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768733" y="4396310"/>
            <a:ext cx="914400" cy="938719"/>
          </a:xfrm>
          <a:prstGeom prst="rect">
            <a:avLst/>
          </a:prstGeom>
          <a:noFill/>
        </p:spPr>
        <p:txBody>
          <a:bodyPr wrap="square" rtlCol="0">
            <a:spAutoFit/>
          </a:bodyPr>
          <a:lstStyle/>
          <a:p>
            <a:pPr fontAlgn="base">
              <a:spcBef>
                <a:spcPct val="0"/>
              </a:spcBef>
              <a:spcAft>
                <a:spcPct val="0"/>
              </a:spcAft>
            </a:pPr>
            <a:r>
              <a:rPr lang="en-US" sz="1100" b="1" dirty="0" err="1" smtClean="0">
                <a:solidFill>
                  <a:srgbClr val="000000"/>
                </a:solidFill>
                <a:latin typeface="Arial" pitchFamily="34" charset="0"/>
                <a:cs typeface="Arial" pitchFamily="34" charset="0"/>
              </a:rPr>
              <a:t>Contri</a:t>
            </a:r>
            <a:r>
              <a:rPr lang="en-US" sz="1100" b="1" dirty="0" smtClean="0">
                <a:solidFill>
                  <a:srgbClr val="000000"/>
                </a:solidFill>
                <a:latin typeface="Arial" pitchFamily="34" charset="0"/>
                <a:cs typeface="Arial" pitchFamily="34" charset="0"/>
              </a:rPr>
              <a:t>-</a:t>
            </a:r>
            <a:br>
              <a:rPr lang="en-US" sz="1100" b="1" dirty="0" smtClean="0">
                <a:solidFill>
                  <a:srgbClr val="000000"/>
                </a:solidFill>
                <a:latin typeface="Arial" pitchFamily="34" charset="0"/>
                <a:cs typeface="Arial" pitchFamily="34" charset="0"/>
              </a:rPr>
            </a:br>
            <a:r>
              <a:rPr lang="en-US" sz="1100" b="1" dirty="0" err="1" smtClean="0">
                <a:solidFill>
                  <a:srgbClr val="000000"/>
                </a:solidFill>
                <a:latin typeface="Arial" pitchFamily="34" charset="0"/>
                <a:cs typeface="Arial" pitchFamily="34" charset="0"/>
              </a:rPr>
              <a:t>bution</a:t>
            </a:r>
            <a:r>
              <a:rPr lang="en-US" sz="1100" b="1" dirty="0" smtClean="0">
                <a:solidFill>
                  <a:srgbClr val="000000"/>
                </a:solidFill>
                <a:latin typeface="Arial" pitchFamily="34" charset="0"/>
                <a:cs typeface="Arial" pitchFamily="34" charset="0"/>
              </a:rPr>
              <a:t> </a:t>
            </a:r>
            <a:br>
              <a:rPr lang="en-US" sz="1100" b="1" dirty="0" smtClean="0">
                <a:solidFill>
                  <a:srgbClr val="000000"/>
                </a:solidFill>
                <a:latin typeface="Arial" pitchFamily="34" charset="0"/>
                <a:cs typeface="Arial" pitchFamily="34" charset="0"/>
              </a:rPr>
            </a:br>
            <a:r>
              <a:rPr lang="en-US" sz="1100" b="1" dirty="0" smtClean="0">
                <a:solidFill>
                  <a:srgbClr val="000000"/>
                </a:solidFill>
                <a:latin typeface="Arial" pitchFamily="34" charset="0"/>
                <a:cs typeface="Arial" pitchFamily="34" charset="0"/>
              </a:rPr>
              <a:t>capped at 2.0% of income</a:t>
            </a:r>
            <a:endParaRPr lang="en-US" sz="1100" b="1" dirty="0">
              <a:solidFill>
                <a:srgbClr val="000000"/>
              </a:solidFill>
              <a:latin typeface="Arial" pitchFamily="34" charset="0"/>
              <a:cs typeface="Arial" pitchFamily="34" charset="0"/>
            </a:endParaRPr>
          </a:p>
        </p:txBody>
      </p:sp>
      <p:sp>
        <p:nvSpPr>
          <p:cNvPr id="32" name="TextBox 31"/>
          <p:cNvSpPr txBox="1"/>
          <p:nvPr/>
        </p:nvSpPr>
        <p:spPr>
          <a:xfrm>
            <a:off x="1091514" y="5267980"/>
            <a:ext cx="1049216"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000000"/>
                </a:solidFill>
                <a:latin typeface="Arial" pitchFamily="34" charset="0"/>
                <a:cs typeface="Arial" pitchFamily="34" charset="0"/>
              </a:rPr>
              <a:t>100% FPL</a:t>
            </a:r>
          </a:p>
          <a:p>
            <a:pPr algn="ctr" fontAlgn="base">
              <a:spcBef>
                <a:spcPct val="0"/>
              </a:spcBef>
              <a:spcAft>
                <a:spcPct val="0"/>
              </a:spcAft>
            </a:pPr>
            <a:r>
              <a:rPr lang="en-US" sz="1400" b="1" dirty="0" smtClean="0">
                <a:solidFill>
                  <a:srgbClr val="000000"/>
                </a:solidFill>
                <a:latin typeface="Arial" pitchFamily="34" charset="0"/>
                <a:cs typeface="Arial" pitchFamily="34" charset="0"/>
              </a:rPr>
              <a:t>$11,505</a:t>
            </a:r>
            <a:endParaRPr lang="en-US" sz="14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5732415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7143</TotalTime>
  <Words>705</Words>
  <Application>Microsoft Macintosh PowerPoint</Application>
  <PresentationFormat>On-screen Show (4:3)</PresentationFormat>
  <Paragraphs>106</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Exhibit 1. Fifteen Million Young Adults Ages 19–25 Enrolled in  or Stayed on Their Parents’ Health Plan in Past 12 Months</vt:lpstr>
      <vt:lpstr>Exhibit 2. Awareness of the Ability to Enroll in Parents’ Health Plans  Among 19-to-25-Year-Olds Climbed from 2011 to 2013</vt:lpstr>
      <vt:lpstr>Exhibit 3. Enrollment on Parents’ Health Plans Among 19-to-25-Year-Olds Increased from 2011 to 2013</vt:lpstr>
      <vt:lpstr>Exhibit 4. Percentage of Uninsured Young Adults Declined from  2011 to 2013; Gains Were Largest Among Low-Income Young Adults</vt:lpstr>
      <vt:lpstr>Exhibit 5. Awareness of Health Insurance Marketplaces Is Low Among 19-to-29-Year-Olds</vt:lpstr>
      <vt:lpstr>Exhibit 6. Eighty-Two Percent of Young Adults with a Time Uninsured Had Incomes Under 400 Percent of Poverty, Making Them Potentially Eligible for Medicaid or Subsidies to Buy Insurance in the Marketplaces</vt:lpstr>
      <vt:lpstr>PowerPoint Presentation</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Your User Name</dc:creator>
  <cp:lastModifiedBy>Paul Frame</cp:lastModifiedBy>
  <cp:revision>508</cp:revision>
  <cp:lastPrinted>2013-07-19T23:42:17Z</cp:lastPrinted>
  <dcterms:created xsi:type="dcterms:W3CDTF">2012-04-19T20:33:14Z</dcterms:created>
  <dcterms:modified xsi:type="dcterms:W3CDTF">2013-08-19T18:47:18Z</dcterms:modified>
</cp:coreProperties>
</file>