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63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21" autoAdjust="0"/>
  </p:normalViewPr>
  <p:slideViewPr>
    <p:cSldViewPr>
      <p:cViewPr varScale="1">
        <p:scale>
          <a:sx n="41" d="100"/>
          <a:sy n="41" d="100"/>
        </p:scale>
        <p:origin x="-23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77777777777801"/>
          <c:y val="3.77358490566038E-2"/>
          <c:w val="0.68518518518518501"/>
          <c:h val="0.930817610062892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00B0F0"/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cat>
            <c:strRef>
              <c:f>Sheet1!$A$2:$A$9</c:f>
              <c:strCache>
                <c:ptCount val="8"/>
                <c:pt idx="0">
                  <c:v>ESI</c:v>
                </c:pt>
                <c:pt idx="1">
                  <c:v>Medicaid/CHIP</c:v>
                </c:pt>
                <c:pt idx="2">
                  <c:v>Individual Off-Marketplace</c:v>
                </c:pt>
                <c:pt idx="3">
                  <c:v>Exchange Private Plans</c:v>
                </c:pt>
                <c:pt idx="4">
                  <c:v>Exchange Public Plans</c:v>
                </c:pt>
                <c:pt idx="5">
                  <c:v>Military </c:v>
                </c:pt>
                <c:pt idx="6">
                  <c:v>Medicare</c:v>
                </c:pt>
                <c:pt idx="7">
                  <c:v>Uninsured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153</c:v>
                </c:pt>
                <c:pt idx="1">
                  <c:v>50</c:v>
                </c:pt>
                <c:pt idx="2">
                  <c:v>10</c:v>
                </c:pt>
                <c:pt idx="3">
                  <c:v>6.7</c:v>
                </c:pt>
                <c:pt idx="5">
                  <c:v>6.3</c:v>
                </c:pt>
                <c:pt idx="6">
                  <c:v>7.5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1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92471772811101"/>
          <c:y val="0.158863460652202"/>
          <c:w val="0.84521238157474399"/>
          <c:h val="0.74142480735887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  <c:pt idx="4">
                  <c:v>2003</c:v>
                </c:pt>
                <c:pt idx="5">
                  <c:v>2010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3481</c:v>
                </c:pt>
                <c:pt idx="1">
                  <c:v>4940</c:v>
                </c:pt>
                <c:pt idx="2">
                  <c:v>5571</c:v>
                </c:pt>
                <c:pt idx="4">
                  <c:v>9249</c:v>
                </c:pt>
                <c:pt idx="5">
                  <c:v>13871</c:v>
                </c:pt>
                <c:pt idx="6">
                  <c:v>16029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42496"/>
        <c:axId val="102444032"/>
      </c:barChart>
      <c:catAx>
        <c:axId val="10244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444032"/>
        <c:crosses val="autoZero"/>
        <c:auto val="1"/>
        <c:lblAlgn val="ctr"/>
        <c:lblOffset val="100"/>
        <c:noMultiLvlLbl val="0"/>
      </c:catAx>
      <c:valAx>
        <c:axId val="10244403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442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68529847845805E-2"/>
          <c:y val="0.13654571264733401"/>
          <c:w val="0.89175615022527999"/>
          <c:h val="0.6699957666582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2003–
2013</c:v>
                </c:pt>
                <c:pt idx="1">
                  <c:v>2003–
2010</c:v>
                </c:pt>
                <c:pt idx="2">
                  <c:v>2010–
2013</c:v>
                </c:pt>
                <c:pt idx="4">
                  <c:v>2003–
2013</c:v>
                </c:pt>
                <c:pt idx="5">
                  <c:v>2003–
2010</c:v>
                </c:pt>
                <c:pt idx="6">
                  <c:v>2010–
2013</c:v>
                </c:pt>
                <c:pt idx="8">
                  <c:v>2003–
2013</c:v>
                </c:pt>
                <c:pt idx="9">
                  <c:v>2003–
2010</c:v>
                </c:pt>
                <c:pt idx="10">
                  <c:v>2010–
2013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4.8000000000000001E-2</c:v>
                </c:pt>
                <c:pt idx="1">
                  <c:v>5.0999999999999997E-2</c:v>
                </c:pt>
                <c:pt idx="2">
                  <c:v>4.1000000000000002E-2</c:v>
                </c:pt>
                <c:pt idx="4">
                  <c:v>4.4999999999999998E-2</c:v>
                </c:pt>
                <c:pt idx="5">
                  <c:v>4.5999999999999999E-2</c:v>
                </c:pt>
                <c:pt idx="6">
                  <c:v>4.2999999999999997E-2</c:v>
                </c:pt>
                <c:pt idx="8">
                  <c:v>4.9000000000000002E-2</c:v>
                </c:pt>
                <c:pt idx="9">
                  <c:v>5.2999999999999999E-2</c:v>
                </c:pt>
                <c:pt idx="10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532224"/>
        <c:axId val="102533760"/>
      </c:barChart>
      <c:catAx>
        <c:axId val="10253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 b="1" baseline="0">
                <a:latin typeface="Calibri" panose="020F0502020204030204" pitchFamily="34" charset="0"/>
              </a:defRPr>
            </a:pPr>
            <a:endParaRPr lang="en-US"/>
          </a:p>
        </c:txPr>
        <c:crossAx val="102533760"/>
        <c:crosses val="autoZero"/>
        <c:auto val="1"/>
        <c:lblAlgn val="ctr"/>
        <c:lblOffset val="100"/>
        <c:noMultiLvlLbl val="0"/>
      </c:catAx>
      <c:valAx>
        <c:axId val="1025337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5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43484144006706E-2"/>
          <c:y val="0.15170201047694001"/>
          <c:w val="0.89906876448487805"/>
          <c:h val="0.75363835681067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  <c:pt idx="4">
                  <c:v>2003</c:v>
                </c:pt>
                <c:pt idx="5">
                  <c:v>2010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0.2</c:v>
                </c:pt>
                <c:pt idx="2">
                  <c:v>0.21</c:v>
                </c:pt>
                <c:pt idx="4">
                  <c:v>0.15</c:v>
                </c:pt>
                <c:pt idx="5">
                  <c:v>0.21</c:v>
                </c:pt>
                <c:pt idx="6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77664"/>
        <c:axId val="102579200"/>
      </c:barChart>
      <c:catAx>
        <c:axId val="10257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579200"/>
        <c:crosses val="autoZero"/>
        <c:auto val="1"/>
        <c:lblAlgn val="ctr"/>
        <c:lblOffset val="100"/>
        <c:noMultiLvlLbl val="0"/>
      </c:catAx>
      <c:valAx>
        <c:axId val="1025792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57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Percent</a:t>
            </a:r>
            <a:r>
              <a:rPr lang="en-US" sz="1600" baseline="0" dirty="0" smtClean="0">
                <a:latin typeface="Calibri" panose="020F0502020204030204" pitchFamily="34" charset="0"/>
              </a:rPr>
              <a:t> per year for single coverage paid by employee</a:t>
            </a:r>
            <a:endParaRPr lang="en-US" sz="1600" dirty="0"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9498322984293201"/>
          <c:y val="1.5156297829606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6767972153101"/>
          <c:y val="0.15869916797494199"/>
          <c:w val="0.82068204499564301"/>
          <c:h val="0.73473495274994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0.21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59200"/>
        <c:axId val="102660736"/>
      </c:barChart>
      <c:catAx>
        <c:axId val="1026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660736"/>
        <c:crosses val="autoZero"/>
        <c:auto val="1"/>
        <c:lblAlgn val="ctr"/>
        <c:lblOffset val="100"/>
        <c:noMultiLvlLbl val="0"/>
      </c:catAx>
      <c:valAx>
        <c:axId val="1026607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65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Dollar</a:t>
            </a:r>
            <a:r>
              <a:rPr lang="en-US" sz="1600" baseline="0" dirty="0" smtClean="0">
                <a:latin typeface="Calibri" panose="020F0502020204030204" pitchFamily="34" charset="0"/>
              </a:rPr>
              <a:t> amount per year for single coverage paid by employee</a:t>
            </a:r>
            <a:endParaRPr lang="en-US" sz="1600" dirty="0"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4793848137403901"/>
          <c:y val="1.5156297829606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303633098494299"/>
          <c:y val="0.15869916797494199"/>
          <c:w val="0.77479992632499906"/>
          <c:h val="0.73473495274994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"$"#,##0</c:formatCode>
                <c:ptCount val="3"/>
                <c:pt idx="0">
                  <c:v>606</c:v>
                </c:pt>
                <c:pt idx="1">
                  <c:v>1021</c:v>
                </c:pt>
                <c:pt idx="2">
                  <c:v>1170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93504"/>
        <c:axId val="102703488"/>
      </c:barChart>
      <c:catAx>
        <c:axId val="1026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703488"/>
        <c:crosses val="autoZero"/>
        <c:auto val="1"/>
        <c:lblAlgn val="ctr"/>
        <c:lblOffset val="100"/>
        <c:noMultiLvlLbl val="0"/>
      </c:catAx>
      <c:valAx>
        <c:axId val="102703488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269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6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6D0CE-8857-40CE-83C3-B7177E2F5F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762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762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  <p:sldLayoutId id="2147483704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00110"/>
          </a:xfrm>
        </p:spPr>
        <p:txBody>
          <a:bodyPr anchor="t" anchorCtr="1"/>
          <a:lstStyle/>
          <a:p>
            <a:pPr algn="ctr"/>
            <a:r>
              <a:rPr lang="en-US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Exhibit 1. Estimated Source of Insurance </a:t>
            </a:r>
            <a:r>
              <a:rPr lang="en-US" sz="20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Coverage, </a:t>
            </a:r>
            <a:r>
              <a:rPr lang="en-US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2014</a:t>
            </a:r>
            <a:endParaRPr lang="en-US" sz="2000" dirty="0">
              <a:latin typeface="Georgia" charset="0"/>
              <a:ea typeface="ＭＳ Ｐゴシック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78123345"/>
              </p:ext>
            </p:extLst>
          </p:nvPr>
        </p:nvGraphicFramePr>
        <p:xfrm>
          <a:off x="1905000" y="457200"/>
          <a:ext cx="5486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335" y="5274734"/>
            <a:ext cx="9025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Note: The number of uninsured in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2014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was calculated using CPS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estimates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for 2013 minus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estimated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9.5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million fewer uninsured in 2014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. 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number of people enrolled in Medicaid/CHIP in 2014 includes the approximately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9.1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million new Medicaid enrollees in 2014. Estimate of individual off-marketplace is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midrange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of ASPE 2014 estimate.</a:t>
            </a: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lvl="0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Sources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: Analysis of 2014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Current Population Survey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by Sherry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Glied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and Claudia Solis-Roman 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New York University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for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Commonwealth Fund; ASPE, How Many Individuals Might Have Marketplace Coverage After the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2015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Open Enrollment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Period?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Nov.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2014;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Centers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for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Medicare and Medicaid Services, Medicaid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and CHIP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: September 2014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Monthly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Application, Eligibility Determinations, and Enrollment Report,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Nov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.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2014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;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Commonwealth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Fund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Affordable Care Act Tracking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Survey, April–June 2014.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66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6.7 M (2%) Marketplace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4480" y="199165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6.3 M (2%) Military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38400" y="2651760"/>
            <a:ext cx="3048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6400" y="132278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7.5 M (3%) Medicare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1905000"/>
            <a:ext cx="1706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/>
                <a:cs typeface="Calibri"/>
              </a:rPr>
              <a:t>153 M (57%) Employer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2375" y="4521201"/>
            <a:ext cx="2667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Affordable Care Act, 2014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626575" y="4930579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7075" y="4936066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269 million people under age 65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33528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10 M (4%)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Individual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Off-Marketplace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4200" y="3352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50 M (19%)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Medicaid/CHIP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26664" y="136245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32 M (12%)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Uninsured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41908" y="3017520"/>
            <a:ext cx="277492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91109" y="2286276"/>
            <a:ext cx="252091" cy="75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60320" y="1763056"/>
            <a:ext cx="224783" cy="29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Exhibit 2. Average Premiums for Employer-Sponsored Single-Person and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Family Health Insurance Plans, 2003, 2010, and 2013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15693"/>
              </p:ext>
            </p:extLst>
          </p:nvPr>
        </p:nvGraphicFramePr>
        <p:xfrm>
          <a:off x="344487" y="838201"/>
          <a:ext cx="853122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5900" y="5562600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Single-person coverage 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254" y="5566117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Family coverage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537960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1033046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Annual premium cost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675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Exhibit 3. Average Annual Rate of Growth for Employer-Sponsored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Single-Person Health Insurance Plans in All, Small, and Large Firms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010869"/>
              </p:ext>
            </p:extLst>
          </p:nvPr>
        </p:nvGraphicFramePr>
        <p:xfrm>
          <a:off x="193675" y="838201"/>
          <a:ext cx="86836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9144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Average annual growth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0" y="5334000"/>
            <a:ext cx="224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All firms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19500" y="5334000"/>
            <a:ext cx="247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Small firms </a:t>
            </a:r>
          </a:p>
          <a:p>
            <a:pPr algn="ctr"/>
            <a:r>
              <a:rPr lang="en-US" sz="1400" b="1" dirty="0" smtClean="0"/>
              <a:t>(fewer than 50 employees)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334000"/>
            <a:ext cx="2324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Large firms</a:t>
            </a:r>
          </a:p>
          <a:p>
            <a:pPr algn="ctr"/>
            <a:r>
              <a:rPr lang="en-US" sz="1400" b="1" dirty="0" smtClean="0"/>
              <a:t>(50 or more employees)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53796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70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Exhibit 4</a:t>
            </a:r>
            <a:r>
              <a:rPr lang="en-US" sz="2000" b="1" dirty="0" smtClean="0">
                <a:latin typeface="Calibri" panose="020F0502020204030204" pitchFamily="34" charset="0"/>
              </a:rPr>
              <a:t>. </a:t>
            </a:r>
            <a:r>
              <a:rPr lang="en-US" sz="2000" b="1" dirty="0">
                <a:latin typeface="Calibri" panose="020F0502020204030204" pitchFamily="34" charset="0"/>
              </a:rPr>
              <a:t>Average Health Insurance Premiums as Percent </a:t>
            </a:r>
            <a:r>
              <a:rPr lang="en-US" sz="2000" b="1">
                <a:latin typeface="Calibri" panose="020F0502020204030204" pitchFamily="34" charset="0"/>
              </a:rPr>
              <a:t>of </a:t>
            </a:r>
            <a:r>
              <a:rPr lang="en-US" sz="2000" b="1" smtClean="0">
                <a:latin typeface="Calibri" panose="020F0502020204030204" pitchFamily="34" charset="0"/>
              </a:rPr>
              <a:t>Median </a:t>
            </a:r>
            <a:r>
              <a:rPr lang="en-US" sz="2000" b="1" dirty="0">
                <a:latin typeface="Calibri" panose="020F0502020204030204" pitchFamily="34" charset="0"/>
              </a:rPr>
              <a:t>Income, </a:t>
            </a:r>
            <a:r>
              <a:rPr lang="en-US" sz="2000" b="1" dirty="0" smtClean="0">
                <a:latin typeface="Calibri" panose="020F0502020204030204" pitchFamily="34" charset="0"/>
              </a:rPr>
              <a:t/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2003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2010, </a:t>
            </a:r>
            <a:r>
              <a:rPr lang="en-US" sz="2000" b="1" dirty="0">
                <a:latin typeface="Calibri" panose="020F0502020204030204" pitchFamily="34" charset="0"/>
              </a:rPr>
              <a:t>and </a:t>
            </a:r>
            <a:r>
              <a:rPr lang="en-US" sz="2000" b="1" dirty="0" smtClean="0">
                <a:latin typeface="Calibri" panose="020F0502020204030204" pitchFamily="34" charset="0"/>
              </a:rPr>
              <a:t>2013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78000"/>
              </p:ext>
            </p:extLst>
          </p:nvPr>
        </p:nvGraphicFramePr>
        <p:xfrm>
          <a:off x="231775" y="838201"/>
          <a:ext cx="8683625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2500" y="5562600"/>
            <a:ext cx="339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Single-person coverage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48300" y="5562600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Family coverage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180667"/>
            <a:ext cx="605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Analysis of </a:t>
            </a:r>
            <a:r>
              <a:rPr lang="en-US" sz="1200" dirty="0" smtClean="0">
                <a:solidFill>
                  <a:prstClr val="black"/>
                </a:solidFill>
              </a:rPr>
              <a:t>2003–2014 </a:t>
            </a:r>
            <a:r>
              <a:rPr lang="en-US" sz="1200" dirty="0">
                <a:solidFill>
                  <a:prstClr val="black"/>
                </a:solidFill>
              </a:rPr>
              <a:t>Current Population Surveys by Sherry </a:t>
            </a:r>
            <a:r>
              <a:rPr lang="en-US" sz="1200" dirty="0" err="1">
                <a:solidFill>
                  <a:prstClr val="black"/>
                </a:solidFill>
              </a:rPr>
              <a:t>Glied</a:t>
            </a:r>
            <a:r>
              <a:rPr lang="en-US" sz="1200" dirty="0">
                <a:solidFill>
                  <a:prstClr val="black"/>
                </a:solidFill>
              </a:rPr>
              <a:t> and Claudia Solis-Roman of New York University for The Commonwealth </a:t>
            </a:r>
            <a:r>
              <a:rPr lang="en-US" sz="1200" dirty="0" smtClean="0">
                <a:solidFill>
                  <a:prstClr val="black"/>
                </a:solidFill>
              </a:rPr>
              <a:t>Fund.</a:t>
            </a:r>
            <a:endParaRPr lang="en-US" sz="1200" dirty="0">
              <a:solidFill>
                <a:prstClr val="black"/>
              </a:solidFill>
            </a:endParaRPr>
          </a:p>
          <a:p>
            <a:pPr lvl="0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Source</a:t>
            </a:r>
            <a:r>
              <a:rPr lang="en-US" sz="1200" dirty="0">
                <a:solidFill>
                  <a:prstClr val="black"/>
                </a:solidFill>
              </a:rPr>
              <a:t>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184" y="100584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of median income</a:t>
            </a:r>
            <a:endParaRPr lang="en-US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Exhibit 5. Total Employee Contribution to Single-Person Employer-Sponsored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Health Insurance Premiums, 2003, 2010, and 2013 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205214"/>
              </p:ext>
            </p:extLst>
          </p:nvPr>
        </p:nvGraphicFramePr>
        <p:xfrm>
          <a:off x="155575" y="990600"/>
          <a:ext cx="4265613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647392"/>
              </p:ext>
            </p:extLst>
          </p:nvPr>
        </p:nvGraphicFramePr>
        <p:xfrm>
          <a:off x="4724400" y="990600"/>
          <a:ext cx="4343400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" y="653796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75910"/>
              </p:ext>
            </p:extLst>
          </p:nvPr>
        </p:nvGraphicFramePr>
        <p:xfrm>
          <a:off x="186738" y="1280160"/>
          <a:ext cx="8801100" cy="4149247"/>
        </p:xfrm>
        <a:graphic>
          <a:graphicData uri="http://schemas.openxmlformats.org/drawingml/2006/table">
            <a:tbl>
              <a:tblPr/>
              <a:tblGrid>
                <a:gridCol w="2346552"/>
                <a:gridCol w="1279751"/>
                <a:gridCol w="1221491"/>
                <a:gridCol w="1259663"/>
                <a:gridCol w="1316920"/>
                <a:gridCol w="1376723"/>
              </a:tblGrid>
              <a:tr h="3505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annual growth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2003–10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2010–13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Share of enrollees who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have a deductible on their employer-sponsored plan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all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$1,273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10.2%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7.5%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$1,079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$1,975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$2,491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small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$1,695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10.9%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5.4%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8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$3,761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large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$1,169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8.4%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$2,307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8.1%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latin typeface="Calibri" panose="020F0502020204030204" pitchFamily="34" charset="0"/>
              </a:rPr>
              <a:t>Exhibit </a:t>
            </a:r>
            <a:r>
              <a:rPr lang="en-US" sz="2000" b="1" dirty="0">
                <a:latin typeface="Calibri" panose="020F0502020204030204" pitchFamily="34" charset="0"/>
              </a:rPr>
              <a:t>6</a:t>
            </a:r>
            <a:r>
              <a:rPr lang="en-US" sz="2000" b="1" dirty="0" smtClean="0">
                <a:latin typeface="Calibri" panose="020F0502020204030204" pitchFamily="34" charset="0"/>
              </a:rPr>
              <a:t>. Private Health Insurance Deductibles: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State Averages by Firm Size and Household Type, 2003, 2010, and 2013</a:t>
            </a:r>
          </a:p>
        </p:txBody>
      </p:sp>
      <p:sp>
        <p:nvSpPr>
          <p:cNvPr id="7228" name="Rectangle 6"/>
          <p:cNvSpPr>
            <a:spLocks noChangeArrowheads="1"/>
          </p:cNvSpPr>
          <p:nvPr/>
        </p:nvSpPr>
        <p:spPr bwMode="auto">
          <a:xfrm>
            <a:off x="45720" y="6358692"/>
            <a:ext cx="909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 smtClean="0"/>
              <a:t>Note</a:t>
            </a:r>
            <a:r>
              <a:rPr lang="en-US" sz="1200" dirty="0"/>
              <a:t>: </a:t>
            </a:r>
            <a:r>
              <a:rPr lang="en-US" sz="1200" dirty="0" smtClean="0"/>
              <a:t>Small </a:t>
            </a:r>
            <a:r>
              <a:rPr lang="en-US" sz="1200" dirty="0"/>
              <a:t>firms </a:t>
            </a:r>
            <a:r>
              <a:rPr lang="en-US" sz="1200" dirty="0" smtClean="0"/>
              <a:t>= firms with fewer </a:t>
            </a:r>
            <a:r>
              <a:rPr lang="en-US" sz="1200" dirty="0"/>
              <a:t>than 50 employees; large firms </a:t>
            </a:r>
            <a:r>
              <a:rPr lang="en-US" sz="1200" dirty="0" smtClean="0"/>
              <a:t>= firms with 50 or more employees</a:t>
            </a:r>
            <a:r>
              <a:rPr lang="en-US" sz="1200" dirty="0"/>
              <a:t>.</a:t>
            </a:r>
            <a:endParaRPr lang="en-US" sz="1200" dirty="0" smtClean="0"/>
          </a:p>
          <a:p>
            <a:pPr>
              <a:spcAft>
                <a:spcPts val="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Component, </a:t>
            </a:r>
            <a:r>
              <a:rPr lang="en-US" sz="1200" dirty="0" smtClean="0"/>
              <a:t>2003–2013.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1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Exhibit 7. Private Insurance 2008–2012: Change in Average Use and Prices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240764"/>
              </p:ext>
            </p:extLst>
          </p:nvPr>
        </p:nvGraphicFramePr>
        <p:xfrm>
          <a:off x="228600" y="1005840"/>
          <a:ext cx="8665741" cy="429093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286405"/>
                <a:gridCol w="2139722"/>
                <a:gridCol w="1619807"/>
                <a:gridCol w="1619807"/>
              </a:tblGrid>
              <a:tr h="4602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Percent 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change </a:t>
                      </a:r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use and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verage price paid per service, </a:t>
                      </a:r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2009/2010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2010/2011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2011/2012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7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Hospital 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(inpatient)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61">
                <a:tc>
                  <a:txBody>
                    <a:bodyPr/>
                    <a:lstStyle/>
                    <a:p>
                      <a:pPr marL="2286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Use</a:t>
                      </a:r>
                      <a:r>
                        <a:rPr lang="en-US" sz="1400" b="0" u="none" strike="noStrike" baseline="30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–2.4%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–1.5%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–2.9%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61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price paid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Outpatient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37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Use</a:t>
                      </a:r>
                      <a:r>
                        <a:rPr kumimoji="0" lang="en-US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–0.7%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70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price paid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Professional  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procedures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Use</a:t>
                      </a:r>
                      <a:r>
                        <a:rPr lang="en-US" sz="1400" b="0" u="none" strike="noStrike" baseline="30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–1.4%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779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price paid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Prescriptions 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(filled 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ays)</a:t>
                      </a:r>
                      <a:r>
                        <a:rPr lang="en-US" sz="1400" b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9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Use</a:t>
                      </a:r>
                      <a:r>
                        <a:rPr lang="en-US" sz="1400" b="0" u="none" strike="noStrike" baseline="30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"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lvl="1" algn="l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price paid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" y="598932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a</a:t>
            </a:r>
            <a:r>
              <a:rPr lang="en-US" sz="1200" dirty="0"/>
              <a:t> Per 1,000 insured people younger than age 65 and covered by </a:t>
            </a:r>
            <a:r>
              <a:rPr lang="en-US" sz="1200" dirty="0" smtClean="0"/>
              <a:t>employer-sponsored </a:t>
            </a:r>
            <a:r>
              <a:rPr lang="en-US" sz="1200" dirty="0"/>
              <a:t>i</a:t>
            </a:r>
            <a:r>
              <a:rPr lang="en-US" sz="1200" dirty="0" smtClean="0"/>
              <a:t>nsurance.</a:t>
            </a:r>
          </a:p>
          <a:p>
            <a:r>
              <a:rPr lang="en-US" sz="1200" baseline="30000" dirty="0"/>
              <a:t>b</a:t>
            </a:r>
            <a:r>
              <a:rPr lang="en-US" sz="1200" dirty="0"/>
              <a:t> Includes </a:t>
            </a:r>
            <a:r>
              <a:rPr lang="en-US" sz="1200" dirty="0" smtClean="0"/>
              <a:t>brand-name drugs </a:t>
            </a:r>
            <a:r>
              <a:rPr lang="en-US" sz="1200" dirty="0"/>
              <a:t>and generics. </a:t>
            </a:r>
            <a:r>
              <a:rPr lang="en-US" sz="1200" dirty="0" smtClean="0"/>
              <a:t>Prescriptions </a:t>
            </a:r>
            <a:r>
              <a:rPr lang="en-US" sz="1200" dirty="0"/>
              <a:t>uncategorized as </a:t>
            </a:r>
            <a:r>
              <a:rPr lang="en-US" sz="1200" dirty="0" smtClean="0"/>
              <a:t>brand-name </a:t>
            </a:r>
            <a:r>
              <a:rPr lang="en-US" sz="1200" dirty="0"/>
              <a:t>or </a:t>
            </a:r>
            <a:r>
              <a:rPr lang="en-US" sz="1200" dirty="0" smtClean="0"/>
              <a:t>generic </a:t>
            </a:r>
            <a:br>
              <a:rPr lang="en-US" sz="1200" dirty="0" smtClean="0"/>
            </a:br>
            <a:r>
              <a:rPr lang="en-US" sz="1200" dirty="0" smtClean="0"/>
              <a:t>not included in </a:t>
            </a:r>
            <a:r>
              <a:rPr lang="en-US" sz="1200" dirty="0"/>
              <a:t>the data </a:t>
            </a:r>
            <a:r>
              <a:rPr lang="en-US" sz="1200" dirty="0" smtClean="0"/>
              <a:t>because of </a:t>
            </a:r>
            <a:r>
              <a:rPr lang="en-US" sz="1200" dirty="0"/>
              <a:t>low dollar </a:t>
            </a:r>
            <a:r>
              <a:rPr lang="en-US" sz="1200" dirty="0" smtClean="0"/>
              <a:t>amounts</a:t>
            </a:r>
            <a:r>
              <a:rPr lang="en-US" sz="1200" dirty="0"/>
              <a:t> </a:t>
            </a:r>
            <a:r>
              <a:rPr lang="en-US" sz="1200" dirty="0" smtClean="0"/>
              <a:t>and </a:t>
            </a:r>
            <a:r>
              <a:rPr lang="en-US" sz="1200" dirty="0"/>
              <a:t>low utilization</a:t>
            </a:r>
            <a:r>
              <a:rPr lang="en-US" sz="1200" dirty="0" smtClean="0"/>
              <a:t>.</a:t>
            </a:r>
            <a:endParaRPr lang="en-US" sz="1200" b="1" dirty="0"/>
          </a:p>
          <a:p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2012 </a:t>
            </a:r>
            <a:r>
              <a:rPr lang="en-US" sz="1200" dirty="0"/>
              <a:t>Health Care Cost and Utilization Report, Health Care Cost Institute, </a:t>
            </a:r>
            <a:r>
              <a:rPr lang="en-US" sz="1200" dirty="0" smtClean="0"/>
              <a:t>Sept. </a:t>
            </a:r>
            <a:r>
              <a:rPr lang="en-US" sz="1200" dirty="0"/>
              <a:t>2013.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2082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		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6_Default Design 15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FF"/>
    </a:hlink>
    <a:folHlink>
      <a:srgbClr val="9933FF"/>
    </a:folHlink>
  </a:clrScheme>
  <a:fontScheme name="6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213</TotalTime>
  <Words>598</Words>
  <Application>Microsoft Office PowerPoint</Application>
  <PresentationFormat>On-screen Show (4:3)</PresentationFormat>
  <Paragraphs>140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CMWF_template_5-2014_white_bg</vt:lpstr>
      <vt:lpstr>Exhibit 1. Estimated Source of Insurance Coverage, 2014</vt:lpstr>
      <vt:lpstr>Exhibit 2. Average Premiums for Employer-Sponsored Single-Person and  Family Health Insurance Plans, 2003, 2010, and 2013</vt:lpstr>
      <vt:lpstr>Exhibit 3. Average Annual Rate of Growth for Employer-Sponsored  Single-Person Health Insurance Plans in All, Small, and Large Firms</vt:lpstr>
      <vt:lpstr>Exhibit 4. Average Health Insurance Premiums as Percent of Median Income,  2003, 2010, and 2013</vt:lpstr>
      <vt:lpstr>Exhibit 5. Total Employee Contribution to Single-Person Employer-Sponsored  Health Insurance Premiums, 2003, 2010, and 2013 </vt:lpstr>
      <vt:lpstr>Exhibit 6. Private Health Insurance Deductibles:  State Averages by Firm Size and Household Type, 2003, 2010, and 2013</vt:lpstr>
      <vt:lpstr>Exhibit 7. Private Insurance 2008–2012: Change in Average Use and Prices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107</cp:revision>
  <dcterms:created xsi:type="dcterms:W3CDTF">2014-11-21T14:27:39Z</dcterms:created>
  <dcterms:modified xsi:type="dcterms:W3CDTF">2014-12-08T19:32:09Z</dcterms:modified>
</cp:coreProperties>
</file>