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9.xml" ContentType="application/vnd.openxmlformats-officedocument.presentationml.notesSlide+xml"/>
  <Override PartName="/ppt/charts/chart11.xml" ContentType="application/vnd.openxmlformats-officedocument.drawingml.chart+xml"/>
  <Override PartName="/ppt/notesSlides/notesSlide10.xml" ContentType="application/vnd.openxmlformats-officedocument.presentationml.notesSlide+xml"/>
  <Override PartName="/ppt/charts/chart12.xml" ContentType="application/vnd.openxmlformats-officedocument.drawingml.chart+xml"/>
  <Override PartName="/ppt/notesSlides/notesSlide11.xml" ContentType="application/vnd.openxmlformats-officedocument.presentationml.notesSlide+xml"/>
  <Override PartName="/ppt/charts/chart13.xml" ContentType="application/vnd.openxmlformats-officedocument.drawingml.chart+xml"/>
  <Override PartName="/ppt/notesSlides/notesSlide12.xml" ContentType="application/vnd.openxmlformats-officedocument.presentationml.notesSlide+xml"/>
  <Override PartName="/ppt/charts/chart14.xml" ContentType="application/vnd.openxmlformats-officedocument.drawingml.chart+xml"/>
  <Override PartName="/ppt/notesSlides/notesSlide13.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14.xml" ContentType="application/vnd.openxmlformats-officedocument.presentationml.notesSlide+xml"/>
  <Override PartName="/ppt/charts/chart17.xml" ContentType="application/vnd.openxmlformats-officedocument.drawingml.chart+xml"/>
  <Override PartName="/ppt/notesSlides/notesSlide15.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notesSlides/notesSlide16.xml" ContentType="application/vnd.openxmlformats-officedocument.presentationml.notesSlide+xml"/>
  <Override PartName="/ppt/charts/chart20.xml" ContentType="application/vnd.openxmlformats-officedocument.drawingml.chart+xml"/>
  <Override PartName="/ppt/notesSlides/notesSlide17.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notesSlides/notesSlide18.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63" r:id="rId2"/>
    <p:sldId id="264" r:id="rId3"/>
    <p:sldId id="265" r:id="rId4"/>
    <p:sldId id="307" r:id="rId5"/>
    <p:sldId id="269" r:id="rId6"/>
    <p:sldId id="271" r:id="rId7"/>
    <p:sldId id="272" r:id="rId8"/>
    <p:sldId id="306" r:id="rId9"/>
    <p:sldId id="274" r:id="rId10"/>
    <p:sldId id="308" r:id="rId11"/>
    <p:sldId id="277" r:id="rId12"/>
    <p:sldId id="318" r:id="rId13"/>
    <p:sldId id="298" r:id="rId14"/>
    <p:sldId id="296" r:id="rId15"/>
    <p:sldId id="314" r:id="rId16"/>
    <p:sldId id="315" r:id="rId17"/>
    <p:sldId id="316" r:id="rId18"/>
    <p:sldId id="295" r:id="rId19"/>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36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72" autoAdjust="0"/>
  </p:normalViewPr>
  <p:slideViewPr>
    <p:cSldViewPr>
      <p:cViewPr varScale="1">
        <p:scale>
          <a:sx n="153" d="100"/>
          <a:sy n="153" d="100"/>
        </p:scale>
        <p:origin x="-1464"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4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Sheet24.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80274669613667"/>
          <c:y val="0.051274391770326"/>
          <c:w val="0.904114518579914"/>
          <c:h val="0.840720376809311"/>
        </c:manualLayout>
      </c:layout>
      <c:barChart>
        <c:barDir val="col"/>
        <c:grouping val="clustered"/>
        <c:varyColors val="0"/>
        <c:ser>
          <c:idx val="2"/>
          <c:order val="0"/>
          <c:tx>
            <c:strRef>
              <c:f>Sheet1!$A$2</c:f>
              <c:strCache>
                <c:ptCount val="1"/>
                <c:pt idx="0">
                  <c:v>July–Sept. 2013</c:v>
                </c:pt>
              </c:strCache>
            </c:strRef>
          </c:tx>
          <c:spPr>
            <a:solidFill>
              <a:schemeClr val="tx2">
                <a:lumMod val="50000"/>
              </a:schemeClr>
            </a:solidFill>
            <a:ln>
              <a:solidFill>
                <a:schemeClr val="tx1"/>
              </a:solidFill>
            </a:ln>
          </c:spPr>
          <c:invertIfNegative val="0"/>
          <c:dPt>
            <c:idx val="0"/>
            <c:invertIfNegative val="0"/>
            <c:bubble3D val="0"/>
            <c:spPr>
              <a:solidFill>
                <a:schemeClr val="tx2">
                  <a:lumMod val="50000"/>
                </a:schemeClr>
              </a:solidFill>
              <a:ln>
                <a:noFill/>
              </a:ln>
            </c:spPr>
          </c:dPt>
          <c:dPt>
            <c:idx val="1"/>
            <c:invertIfNegative val="0"/>
            <c:bubble3D val="0"/>
          </c:dPt>
          <c:dPt>
            <c:idx val="2"/>
            <c:invertIfNegative val="0"/>
            <c:bubble3D val="0"/>
          </c:dPt>
          <c:dPt>
            <c:idx val="3"/>
            <c:invertIfNegative val="0"/>
            <c:bubble3D val="0"/>
          </c:dPt>
          <c:dPt>
            <c:idx val="5"/>
            <c:invertIfNegative val="0"/>
            <c:bubble3D val="0"/>
          </c:dPt>
          <c:dPt>
            <c:idx val="6"/>
            <c:invertIfNegative val="0"/>
            <c:bubble3D val="0"/>
          </c:dPt>
          <c:dPt>
            <c:idx val="7"/>
            <c:invertIfNegative val="0"/>
            <c:bubble3D val="0"/>
          </c:dPt>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Sheet1!$B$1:$E$1</c:f>
              <c:strCache>
                <c:ptCount val="4"/>
                <c:pt idx="0">
                  <c:v>Total</c:v>
                </c:pt>
                <c:pt idx="1">
                  <c:v>Ages 19–34</c:v>
                </c:pt>
                <c:pt idx="2">
                  <c:v>Ages 35–49</c:v>
                </c:pt>
                <c:pt idx="3">
                  <c:v>Ages 50–64</c:v>
                </c:pt>
              </c:strCache>
            </c:strRef>
          </c:cat>
          <c:val>
            <c:numRef>
              <c:f>Sheet1!$B$2:$E$2</c:f>
              <c:numCache>
                <c:formatCode>General</c:formatCode>
                <c:ptCount val="4"/>
                <c:pt idx="0">
                  <c:v>20.0</c:v>
                </c:pt>
                <c:pt idx="1">
                  <c:v>28.0</c:v>
                </c:pt>
                <c:pt idx="2">
                  <c:v>18.0</c:v>
                </c:pt>
                <c:pt idx="3">
                  <c:v>14.0</c:v>
                </c:pt>
              </c:numCache>
            </c:numRef>
          </c:val>
        </c:ser>
        <c:ser>
          <c:idx val="0"/>
          <c:order val="1"/>
          <c:tx>
            <c:strRef>
              <c:f>Sheet1!$A$3</c:f>
              <c:strCache>
                <c:ptCount val="1"/>
                <c:pt idx="0">
                  <c:v>April–June 2014</c:v>
                </c:pt>
              </c:strCache>
            </c:strRef>
          </c:tx>
          <c:spPr>
            <a:solidFill>
              <a:schemeClr val="accent1"/>
            </a:solidFill>
            <a:ln>
              <a:noFill/>
            </a:ln>
          </c:spPr>
          <c:invertIfNegative val="0"/>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Sheet1!$B$1:$E$1</c:f>
              <c:strCache>
                <c:ptCount val="4"/>
                <c:pt idx="0">
                  <c:v>Total</c:v>
                </c:pt>
                <c:pt idx="1">
                  <c:v>Ages 19–34</c:v>
                </c:pt>
                <c:pt idx="2">
                  <c:v>Ages 35–49</c:v>
                </c:pt>
                <c:pt idx="3">
                  <c:v>Ages 50–64</c:v>
                </c:pt>
              </c:strCache>
            </c:strRef>
          </c:cat>
          <c:val>
            <c:numRef>
              <c:f>Sheet1!$B$3:$E$3</c:f>
              <c:numCache>
                <c:formatCode>General</c:formatCode>
                <c:ptCount val="4"/>
                <c:pt idx="0">
                  <c:v>15.0</c:v>
                </c:pt>
                <c:pt idx="1">
                  <c:v>18.0</c:v>
                </c:pt>
                <c:pt idx="2">
                  <c:v>15.0</c:v>
                </c:pt>
                <c:pt idx="3">
                  <c:v>11.0</c:v>
                </c:pt>
              </c:numCache>
            </c:numRef>
          </c:val>
        </c:ser>
        <c:dLbls>
          <c:showLegendKey val="0"/>
          <c:showVal val="0"/>
          <c:showCatName val="0"/>
          <c:showSerName val="0"/>
          <c:showPercent val="0"/>
          <c:showBubbleSize val="0"/>
        </c:dLbls>
        <c:gapWidth val="205"/>
        <c:axId val="2132136936"/>
        <c:axId val="2046702472"/>
      </c:barChart>
      <c:catAx>
        <c:axId val="2132136936"/>
        <c:scaling>
          <c:orientation val="minMax"/>
        </c:scaling>
        <c:delete val="0"/>
        <c:axPos val="b"/>
        <c:numFmt formatCode="General" sourceLinked="1"/>
        <c:majorTickMark val="out"/>
        <c:minorTickMark val="none"/>
        <c:tickLblPos val="nextTo"/>
        <c:crossAx val="2046702472"/>
        <c:crosses val="autoZero"/>
        <c:auto val="1"/>
        <c:lblAlgn val="ctr"/>
        <c:lblOffset val="100"/>
        <c:noMultiLvlLbl val="0"/>
      </c:catAx>
      <c:valAx>
        <c:axId val="2046702472"/>
        <c:scaling>
          <c:orientation val="minMax"/>
          <c:max val="50.0"/>
        </c:scaling>
        <c:delete val="0"/>
        <c:axPos val="l"/>
        <c:numFmt formatCode="General" sourceLinked="1"/>
        <c:majorTickMark val="out"/>
        <c:minorTickMark val="none"/>
        <c:tickLblPos val="nextTo"/>
        <c:crossAx val="2132136936"/>
        <c:crosses val="autoZero"/>
        <c:crossBetween val="between"/>
        <c:majorUnit val="10.0"/>
      </c:valAx>
    </c:plotArea>
    <c:legend>
      <c:legendPos val="t"/>
      <c:layout>
        <c:manualLayout>
          <c:xMode val="edge"/>
          <c:yMode val="edge"/>
          <c:x val="0.336836522947194"/>
          <c:y val="0.0178633719294692"/>
          <c:w val="0.453350963039168"/>
          <c:h val="0.215356779829487"/>
        </c:manualLayout>
      </c:layout>
      <c:overlay val="0"/>
    </c:legend>
    <c:plotVisOnly val="1"/>
    <c:dispBlanksAs val="gap"/>
    <c:showDLblsOverMax val="0"/>
  </c:chart>
  <c:txPr>
    <a:bodyPr/>
    <a:lstStyle/>
    <a:p>
      <a:pPr>
        <a:defRPr sz="1600" b="1"/>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97588888345"/>
          <c:y val="0.0814713361736523"/>
          <c:w val="0.641908959749597"/>
          <c:h val="0.918528663826348"/>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lumMod val="50000"/>
                </a:schemeClr>
              </a:solidFill>
              <a:ln>
                <a:solidFill>
                  <a:schemeClr val="tx1"/>
                </a:solidFill>
              </a:ln>
            </c:spPr>
          </c:dPt>
          <c:dPt>
            <c:idx val="1"/>
            <c:bubble3D val="0"/>
            <c:spPr>
              <a:solidFill>
                <a:schemeClr val="bg1"/>
              </a:solidFill>
              <a:ln>
                <a:solidFill>
                  <a:schemeClr val="tx1"/>
                </a:solidFill>
              </a:ln>
            </c:spPr>
          </c:dPt>
          <c:dPt>
            <c:idx val="2"/>
            <c:bubble3D val="0"/>
            <c:spPr>
              <a:solidFill>
                <a:schemeClr val="accent1"/>
              </a:solidFill>
              <a:ln>
                <a:solidFill>
                  <a:schemeClr val="tx1"/>
                </a:solidFill>
              </a:ln>
            </c:spPr>
          </c:dPt>
          <c:dPt>
            <c:idx val="3"/>
            <c:bubble3D val="0"/>
            <c:spPr>
              <a:solidFill>
                <a:schemeClr val="accent2"/>
              </a:solidFill>
              <a:ln>
                <a:solidFill>
                  <a:schemeClr val="tx1"/>
                </a:solidFill>
              </a:ln>
            </c:spPr>
          </c:dPt>
          <c:cat>
            <c:strRef>
              <c:f>Sheet1!$A$2:$A$5</c:f>
              <c:strCache>
                <c:ptCount val="4"/>
                <c:pt idx="0">
                  <c:v>19-34</c:v>
                </c:pt>
                <c:pt idx="1">
                  <c:v>35-49</c:v>
                </c:pt>
                <c:pt idx="2">
                  <c:v>50-64</c:v>
                </c:pt>
                <c:pt idx="3">
                  <c:v>DK/Refused</c:v>
                </c:pt>
              </c:strCache>
            </c:strRef>
          </c:cat>
          <c:val>
            <c:numRef>
              <c:f>Sheet1!$B$2:$B$5</c:f>
              <c:numCache>
                <c:formatCode>General</c:formatCode>
                <c:ptCount val="4"/>
                <c:pt idx="0">
                  <c:v>42.0</c:v>
                </c:pt>
                <c:pt idx="1">
                  <c:v>33.0</c:v>
                </c:pt>
                <c:pt idx="2">
                  <c:v>25.0</c:v>
                </c:pt>
                <c:pt idx="3">
                  <c:v>1.0</c:v>
                </c:pt>
              </c:numCache>
            </c:numRef>
          </c:val>
        </c:ser>
        <c:dLbls>
          <c:showLegendKey val="0"/>
          <c:showVal val="0"/>
          <c:showCatName val="0"/>
          <c:showSerName val="0"/>
          <c:showPercent val="0"/>
          <c:showBubbleSize val="0"/>
          <c:showLeaderLines val="1"/>
        </c:dLbls>
        <c:firstSliceAng val="216"/>
      </c:pieChart>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08192537490602"/>
          <c:y val="0.0561507183750983"/>
          <c:w val="0.904114518579914"/>
          <c:h val="0.772244094488189"/>
        </c:manualLayout>
      </c:layout>
      <c:barChart>
        <c:barDir val="col"/>
        <c:grouping val="clustered"/>
        <c:varyColors val="0"/>
        <c:ser>
          <c:idx val="2"/>
          <c:order val="0"/>
          <c:tx>
            <c:strRef>
              <c:f>Sheet1!$A$2</c:f>
              <c:strCache>
                <c:ptCount val="1"/>
                <c:pt idx="0">
                  <c:v>Uninsured</c:v>
                </c:pt>
              </c:strCache>
            </c:strRef>
          </c:tx>
          <c:spPr>
            <a:solidFill>
              <a:schemeClr val="tx2">
                <a:lumMod val="50000"/>
              </a:schemeClr>
            </a:solidFill>
            <a:ln>
              <a:noFill/>
            </a:ln>
          </c:spPr>
          <c:invertIfNegative val="0"/>
          <c:dPt>
            <c:idx val="1"/>
            <c:invertIfNegative val="0"/>
            <c:bubble3D val="0"/>
          </c:dPt>
          <c:dPt>
            <c:idx val="2"/>
            <c:invertIfNegative val="0"/>
            <c:bubble3D val="0"/>
          </c:dPt>
          <c:dPt>
            <c:idx val="3"/>
            <c:invertIfNegative val="0"/>
            <c:bubble3D val="0"/>
          </c:dPt>
          <c:dPt>
            <c:idx val="5"/>
            <c:invertIfNegative val="0"/>
            <c:bubble3D val="0"/>
          </c:dPt>
          <c:dPt>
            <c:idx val="6"/>
            <c:invertIfNegative val="0"/>
            <c:bubble3D val="0"/>
          </c:dPt>
          <c:dPt>
            <c:idx val="7"/>
            <c:invertIfNegative val="0"/>
            <c:bubble3D val="0"/>
          </c:dPt>
          <c:dLbls>
            <c:dLblPos val="outEnd"/>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Sheet1!$B$2:$D$2</c:f>
              <c:numCache>
                <c:formatCode>General</c:formatCode>
                <c:ptCount val="3"/>
                <c:pt idx="0">
                  <c:v>63.0</c:v>
                </c:pt>
                <c:pt idx="1">
                  <c:v>59.0</c:v>
                </c:pt>
                <c:pt idx="2">
                  <c:v>66.0</c:v>
                </c:pt>
              </c:numCache>
            </c:numRef>
          </c:val>
        </c:ser>
        <c:ser>
          <c:idx val="0"/>
          <c:order val="1"/>
          <c:tx>
            <c:strRef>
              <c:f>Sheet1!$A$3</c:f>
              <c:strCache>
                <c:ptCount val="1"/>
                <c:pt idx="0">
                  <c:v>Employer coverage</c:v>
                </c:pt>
              </c:strCache>
            </c:strRef>
          </c:tx>
          <c:spPr>
            <a:ln>
              <a:no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Sheet1!$B$3:$D$3</c:f>
              <c:numCache>
                <c:formatCode>General</c:formatCode>
                <c:ptCount val="3"/>
                <c:pt idx="0">
                  <c:v>18.0</c:v>
                </c:pt>
                <c:pt idx="1">
                  <c:v>21.0</c:v>
                </c:pt>
                <c:pt idx="2">
                  <c:v>17.0</c:v>
                </c:pt>
              </c:numCache>
            </c:numRef>
          </c:val>
        </c:ser>
        <c:ser>
          <c:idx val="1"/>
          <c:order val="2"/>
          <c:tx>
            <c:strRef>
              <c:f>Sheet1!$A$4</c:f>
              <c:strCache>
                <c:ptCount val="1"/>
                <c:pt idx="0">
                  <c:v>Individual coverage</c:v>
                </c:pt>
              </c:strCache>
            </c:strRef>
          </c:tx>
          <c:spPr>
            <a:solidFill>
              <a:schemeClr val="accent3"/>
            </a:solidFill>
            <a:ln>
              <a:no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Sheet1!$B$4:$D$4</c:f>
              <c:numCache>
                <c:formatCode>General</c:formatCode>
                <c:ptCount val="3"/>
                <c:pt idx="0">
                  <c:v>9.0</c:v>
                </c:pt>
                <c:pt idx="1">
                  <c:v>17.0</c:v>
                </c:pt>
                <c:pt idx="2">
                  <c:v>1.0</c:v>
                </c:pt>
              </c:numCache>
            </c:numRef>
          </c:val>
        </c:ser>
        <c:ser>
          <c:idx val="3"/>
          <c:order val="3"/>
          <c:tx>
            <c:strRef>
              <c:f>Sheet1!$A$5</c:f>
              <c:strCache>
                <c:ptCount val="1"/>
                <c:pt idx="0">
                  <c:v>Medicaid</c:v>
                </c:pt>
              </c:strCache>
            </c:strRef>
          </c:tx>
          <c:spPr>
            <a:solidFill>
              <a:schemeClr val="bg1"/>
            </a:solidFill>
            <a:ln>
              <a:solidFill>
                <a:schemeClr val="tx1"/>
              </a:solid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Sheet1!$B$5:$D$5</c:f>
              <c:numCache>
                <c:formatCode>General</c:formatCode>
                <c:ptCount val="3"/>
                <c:pt idx="0">
                  <c:v>4.0</c:v>
                </c:pt>
                <c:pt idx="1">
                  <c:v>1.0</c:v>
                </c:pt>
                <c:pt idx="2">
                  <c:v>8.0</c:v>
                </c:pt>
              </c:numCache>
            </c:numRef>
          </c:val>
        </c:ser>
        <c:ser>
          <c:idx val="4"/>
          <c:order val="4"/>
          <c:tx>
            <c:strRef>
              <c:f>Sheet1!$A$6</c:f>
              <c:strCache>
                <c:ptCount val="1"/>
                <c:pt idx="0">
                  <c:v>Other</c:v>
                </c:pt>
              </c:strCache>
            </c:strRef>
          </c:tx>
          <c:spPr>
            <a:solidFill>
              <a:schemeClr val="accent2"/>
            </a:solidFill>
            <a:ln>
              <a:no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Sheet1!$B$6:$D$6</c:f>
              <c:numCache>
                <c:formatCode>General</c:formatCode>
                <c:ptCount val="3"/>
                <c:pt idx="0">
                  <c:v>1.0</c:v>
                </c:pt>
                <c:pt idx="1">
                  <c:v>1.0</c:v>
                </c:pt>
                <c:pt idx="2">
                  <c:v>1.0</c:v>
                </c:pt>
              </c:numCache>
            </c:numRef>
          </c:val>
        </c:ser>
        <c:dLbls>
          <c:showLegendKey val="0"/>
          <c:showVal val="0"/>
          <c:showCatName val="0"/>
          <c:showSerName val="0"/>
          <c:showPercent val="0"/>
          <c:showBubbleSize val="0"/>
        </c:dLbls>
        <c:gapWidth val="149"/>
        <c:axId val="2096328584"/>
        <c:axId val="2096331592"/>
      </c:barChart>
      <c:catAx>
        <c:axId val="2096328584"/>
        <c:scaling>
          <c:orientation val="minMax"/>
        </c:scaling>
        <c:delete val="0"/>
        <c:axPos val="b"/>
        <c:numFmt formatCode="General" sourceLinked="1"/>
        <c:majorTickMark val="out"/>
        <c:minorTickMark val="none"/>
        <c:tickLblPos val="nextTo"/>
        <c:txPr>
          <a:bodyPr/>
          <a:lstStyle/>
          <a:p>
            <a:pPr>
              <a:defRPr sz="1400"/>
            </a:pPr>
            <a:endParaRPr lang="en-US"/>
          </a:p>
        </c:txPr>
        <c:crossAx val="2096331592"/>
        <c:crosses val="autoZero"/>
        <c:auto val="1"/>
        <c:lblAlgn val="ctr"/>
        <c:lblOffset val="100"/>
        <c:noMultiLvlLbl val="0"/>
      </c:catAx>
      <c:valAx>
        <c:axId val="2096331592"/>
        <c:scaling>
          <c:orientation val="minMax"/>
          <c:max val="100.0"/>
        </c:scaling>
        <c:delete val="0"/>
        <c:axPos val="l"/>
        <c:numFmt formatCode="General" sourceLinked="1"/>
        <c:majorTickMark val="out"/>
        <c:minorTickMark val="none"/>
        <c:tickLblPos val="nextTo"/>
        <c:crossAx val="2096328584"/>
        <c:crosses val="autoZero"/>
        <c:crossBetween val="between"/>
        <c:majorUnit val="25.0"/>
      </c:valAx>
    </c:plotArea>
    <c:legend>
      <c:legendPos val="t"/>
      <c:layout>
        <c:manualLayout>
          <c:xMode val="edge"/>
          <c:yMode val="edge"/>
          <c:x val="0.0939554509203937"/>
          <c:y val="0.045085191163011"/>
          <c:w val="0.887898262089098"/>
          <c:h val="0.143903296401801"/>
        </c:manualLayout>
      </c:layout>
      <c:overlay val="0"/>
      <c:txPr>
        <a:bodyPr/>
        <a:lstStyle/>
        <a:p>
          <a:pPr>
            <a:defRPr sz="1400"/>
          </a:pPr>
          <a:endParaRPr lang="en-US"/>
        </a:p>
      </c:txPr>
    </c:legend>
    <c:plotVisOnly val="1"/>
    <c:dispBlanksAs val="gap"/>
    <c:showDLblsOverMax val="0"/>
  </c:chart>
  <c:txPr>
    <a:bodyPr/>
    <a:lstStyle/>
    <a:p>
      <a:pPr>
        <a:defRPr sz="1600" b="1"/>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56442885928755"/>
          <c:y val="0.146559108613216"/>
          <c:w val="0.743557114071245"/>
          <c:h val="0.774259644431238"/>
        </c:manualLayout>
      </c:layout>
      <c:barChart>
        <c:barDir val="bar"/>
        <c:grouping val="stacked"/>
        <c:varyColors val="0"/>
        <c:ser>
          <c:idx val="1"/>
          <c:order val="0"/>
          <c:tx>
            <c:strRef>
              <c:f>Sheet1!$B$1</c:f>
              <c:strCache>
                <c:ptCount val="1"/>
                <c:pt idx="0">
                  <c:v>Not very optimistic</c:v>
                </c:pt>
              </c:strCache>
            </c:strRef>
          </c:tx>
          <c:spPr>
            <a:solidFill>
              <a:schemeClr val="accent2"/>
            </a:solidFill>
            <a:ln>
              <a:solidFill>
                <a:schemeClr val="tx1"/>
              </a:solidFill>
            </a:ln>
            <a:effectLst/>
          </c:spPr>
          <c:invertIfNegative val="0"/>
          <c:dLbls>
            <c:dLbl>
              <c:idx val="0"/>
              <c:layout/>
              <c:tx>
                <c:rich>
                  <a:bodyPr/>
                  <a:lstStyle/>
                  <a:p>
                    <a:r>
                      <a:rPr lang="en-US" sz="1400" smtClean="0"/>
                      <a:t>4</a:t>
                    </a:r>
                    <a:endParaRPr lang="en-US"/>
                  </a:p>
                </c:rich>
              </c:tx>
              <c:showLegendKey val="0"/>
              <c:showVal val="1"/>
              <c:showCatName val="0"/>
              <c:showSerName val="0"/>
              <c:showPercent val="0"/>
              <c:showBubbleSize val="0"/>
            </c:dLbl>
            <c:dLbl>
              <c:idx val="1"/>
              <c:layout/>
              <c:tx>
                <c:rich>
                  <a:bodyPr/>
                  <a:lstStyle/>
                  <a:p>
                    <a:r>
                      <a:rPr lang="en-US" sz="1400" smtClean="0"/>
                      <a:t>10</a:t>
                    </a:r>
                    <a:endParaRPr lang="en-US"/>
                  </a:p>
                </c:rich>
              </c:tx>
              <c:showLegendKey val="0"/>
              <c:showVal val="1"/>
              <c:showCatName val="0"/>
              <c:showSerName val="0"/>
              <c:showPercent val="0"/>
              <c:showBubbleSize val="0"/>
            </c:dLbl>
            <c:dLbl>
              <c:idx val="2"/>
              <c:layout/>
              <c:tx>
                <c:rich>
                  <a:bodyPr/>
                  <a:lstStyle/>
                  <a:p>
                    <a:r>
                      <a:rPr lang="en-US" sz="1400" smtClean="0"/>
                      <a:t>6</a:t>
                    </a:r>
                    <a:endParaRPr lang="en-US"/>
                  </a:p>
                </c:rich>
              </c:tx>
              <c:showLegendKey val="0"/>
              <c:showVal val="1"/>
              <c:showCatName val="0"/>
              <c:showSerName val="0"/>
              <c:showPercent val="0"/>
              <c:showBubbleSize val="0"/>
            </c:dLbl>
            <c:dLbl>
              <c:idx val="4"/>
              <c:layout/>
              <c:tx>
                <c:rich>
                  <a:bodyPr/>
                  <a:lstStyle/>
                  <a:p>
                    <a:r>
                      <a:rPr lang="en-US" sz="1400" smtClean="0"/>
                      <a:t>13</a:t>
                    </a:r>
                    <a:endParaRPr lang="en-US"/>
                  </a:p>
                </c:rich>
              </c:tx>
              <c:showLegendKey val="0"/>
              <c:showVal val="1"/>
              <c:showCatName val="0"/>
              <c:showSerName val="0"/>
              <c:showPercent val="0"/>
              <c:showBubbleSize val="0"/>
            </c:dLbl>
            <c:dLbl>
              <c:idx val="5"/>
              <c:layout/>
              <c:tx>
                <c:rich>
                  <a:bodyPr/>
                  <a:lstStyle/>
                  <a:p>
                    <a:r>
                      <a:rPr lang="en-US" sz="1400" smtClean="0"/>
                      <a:t>5</a:t>
                    </a:r>
                    <a:endParaRPr lang="en-US"/>
                  </a:p>
                </c:rich>
              </c:tx>
              <c:showLegendKey val="0"/>
              <c:showVal val="1"/>
              <c:showCatName val="0"/>
              <c:showSerName val="0"/>
              <c:showPercent val="0"/>
              <c:showBubbleSize val="0"/>
            </c:dLbl>
            <c:dLbl>
              <c:idx val="7"/>
              <c:layout/>
              <c:tx>
                <c:rich>
                  <a:bodyPr/>
                  <a:lstStyle/>
                  <a:p>
                    <a:r>
                      <a:rPr lang="en-US" sz="1400" smtClean="0"/>
                      <a:t>9</a:t>
                    </a:r>
                    <a:endParaRPr lang="en-US"/>
                  </a:p>
                </c:rich>
              </c:tx>
              <c:showLegendKey val="0"/>
              <c:showVal val="1"/>
              <c:showCatName val="0"/>
              <c:showSerName val="0"/>
              <c:showPercent val="0"/>
              <c:showBubbleSize val="0"/>
            </c:dLbl>
            <c:dLbl>
              <c:idx val="8"/>
              <c:layout/>
              <c:tx>
                <c:rich>
                  <a:bodyPr/>
                  <a:lstStyle/>
                  <a:p>
                    <a:r>
                      <a:rPr lang="en-US" sz="1400" smtClean="0"/>
                      <a:t>7</a:t>
                    </a:r>
                    <a:endParaRPr lang="en-US"/>
                  </a:p>
                </c:rich>
              </c:tx>
              <c:showLegendKey val="0"/>
              <c:showVal val="1"/>
              <c:showCatName val="0"/>
              <c:showSerName val="0"/>
              <c:showPercent val="0"/>
              <c:showBubbleSize val="0"/>
            </c:dLbl>
            <c:dLbl>
              <c:idx val="9"/>
              <c:layout/>
              <c:tx>
                <c:rich>
                  <a:bodyPr/>
                  <a:lstStyle/>
                  <a:p>
                    <a:r>
                      <a:rPr lang="en-US" sz="1400" smtClean="0"/>
                      <a:t>6</a:t>
                    </a:r>
                    <a:endParaRPr lang="en-US"/>
                  </a:p>
                </c:rich>
              </c:tx>
              <c:showLegendKey val="0"/>
              <c:showVal val="1"/>
              <c:showCatName val="0"/>
              <c:showSerName val="0"/>
              <c:showPercent val="0"/>
              <c:showBubbleSize val="0"/>
            </c:dLbl>
            <c:dLbl>
              <c:idx val="11"/>
              <c:layout/>
              <c:tx>
                <c:rich>
                  <a:bodyPr/>
                  <a:lstStyle/>
                  <a:p>
                    <a:r>
                      <a:rPr lang="en-US" sz="1400" smtClean="0"/>
                      <a:t>10</a:t>
                    </a:r>
                    <a:endParaRPr lang="en-US"/>
                  </a:p>
                </c:rich>
              </c:tx>
              <c:showLegendKey val="0"/>
              <c:showVal val="1"/>
              <c:showCatName val="0"/>
              <c:showSerName val="0"/>
              <c:showPercent val="0"/>
              <c:showBubbleSize val="0"/>
            </c:dLbl>
            <c:dLbl>
              <c:idx val="12"/>
              <c:layout/>
              <c:tx>
                <c:rich>
                  <a:bodyPr/>
                  <a:lstStyle/>
                  <a:p>
                    <a:r>
                      <a:rPr lang="en-US" sz="1400" smtClean="0"/>
                      <a:t>5</a:t>
                    </a:r>
                    <a:endParaRPr lang="en-US"/>
                  </a:p>
                </c:rich>
              </c:tx>
              <c:showLegendKey val="0"/>
              <c:showVal val="1"/>
              <c:showCatName val="0"/>
              <c:showSerName val="0"/>
              <c:showPercent val="0"/>
              <c:showBubbleSize val="0"/>
            </c:dLbl>
            <c:dLbl>
              <c:idx val="14"/>
              <c:layout/>
              <c:tx>
                <c:rich>
                  <a:bodyPr/>
                  <a:lstStyle/>
                  <a:p>
                    <a:r>
                      <a:rPr lang="en-US" sz="1400" smtClean="0"/>
                      <a:t>7</a:t>
                    </a:r>
                    <a:endParaRPr lang="en-US"/>
                  </a:p>
                </c:rich>
              </c:tx>
              <c:showLegendKey val="0"/>
              <c:showVal val="1"/>
              <c:showCatName val="0"/>
              <c:showSerName val="0"/>
              <c:showPercent val="0"/>
              <c:showBubbleSize val="0"/>
            </c:dLbl>
            <c:dLbl>
              <c:idx val="15"/>
              <c:layout/>
              <c:tx>
                <c:rich>
                  <a:bodyPr/>
                  <a:lstStyle/>
                  <a:p>
                    <a:r>
                      <a:rPr lang="en-US" sz="1400" smtClean="0"/>
                      <a:t>7</a:t>
                    </a:r>
                    <a:endParaRPr lang="en-US"/>
                  </a:p>
                </c:rich>
              </c:tx>
              <c:showLegendKey val="0"/>
              <c:showVal val="1"/>
              <c:showCatName val="0"/>
              <c:showSerName val="0"/>
              <c:showPercent val="0"/>
              <c:showBubbleSize val="0"/>
            </c:dLbl>
            <c:dLbl>
              <c:idx val="16"/>
              <c:delete val="1"/>
            </c:dLbl>
            <c:dLbl>
              <c:idx val="17"/>
              <c:layout/>
              <c:tx>
                <c:rich>
                  <a:bodyPr/>
                  <a:lstStyle/>
                  <a:p>
                    <a:r>
                      <a:rPr lang="en-US" sz="1400" smtClean="0"/>
                      <a:t>7</a:t>
                    </a:r>
                    <a:endParaRPr lang="en-US"/>
                  </a:p>
                </c:rich>
              </c:tx>
              <c:showLegendKey val="0"/>
              <c:showVal val="1"/>
              <c:showCatName val="0"/>
              <c:showSerName val="0"/>
              <c:showPercent val="0"/>
              <c:showBubbleSize val="0"/>
            </c:dLbl>
            <c:spPr>
              <a:effectLst/>
            </c:spPr>
            <c:txPr>
              <a:bodyPr/>
              <a:lstStyle/>
              <a:p>
                <a:pPr>
                  <a:defRPr sz="1400"/>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Sheet1!$B$2:$B$19</c:f>
              <c:numCache>
                <c:formatCode>General</c:formatCode>
                <c:ptCount val="18"/>
                <c:pt idx="0">
                  <c:v>-4.0</c:v>
                </c:pt>
                <c:pt idx="1">
                  <c:v>-10.0</c:v>
                </c:pt>
                <c:pt idx="2">
                  <c:v>-6.0</c:v>
                </c:pt>
                <c:pt idx="4">
                  <c:v>-13.0</c:v>
                </c:pt>
                <c:pt idx="5">
                  <c:v>-5.0</c:v>
                </c:pt>
                <c:pt idx="7">
                  <c:v>-9.0</c:v>
                </c:pt>
                <c:pt idx="8">
                  <c:v>-7.0</c:v>
                </c:pt>
                <c:pt idx="9">
                  <c:v>-6.0</c:v>
                </c:pt>
                <c:pt idx="11">
                  <c:v>-10.0</c:v>
                </c:pt>
                <c:pt idx="12">
                  <c:v>-5.0</c:v>
                </c:pt>
                <c:pt idx="14">
                  <c:v>-7.0</c:v>
                </c:pt>
                <c:pt idx="15">
                  <c:v>-7.0</c:v>
                </c:pt>
                <c:pt idx="17">
                  <c:v>-7.0</c:v>
                </c:pt>
              </c:numCache>
            </c:numRef>
          </c:val>
        </c:ser>
        <c:ser>
          <c:idx val="0"/>
          <c:order val="1"/>
          <c:tx>
            <c:strRef>
              <c:f>Sheet1!$C$1</c:f>
              <c:strCache>
                <c:ptCount val="1"/>
                <c:pt idx="0">
                  <c:v>Not at all optimistic</c:v>
                </c:pt>
              </c:strCache>
            </c:strRef>
          </c:tx>
          <c:spPr>
            <a:solidFill>
              <a:schemeClr val="accent1">
                <a:alpha val="85000"/>
              </a:schemeClr>
            </a:solidFill>
            <a:ln>
              <a:solidFill>
                <a:schemeClr val="tx1"/>
              </a:solidFill>
            </a:ln>
            <a:effectLst/>
          </c:spPr>
          <c:invertIfNegative val="0"/>
          <c:dLbls>
            <c:dLbl>
              <c:idx val="0"/>
              <c:layout/>
              <c:tx>
                <c:rich>
                  <a:bodyPr/>
                  <a:lstStyle/>
                  <a:p>
                    <a:r>
                      <a:rPr lang="en-US" sz="1400" smtClean="0"/>
                      <a:t>7</a:t>
                    </a:r>
                    <a:endParaRPr lang="en-US"/>
                  </a:p>
                </c:rich>
              </c:tx>
              <c:showLegendKey val="0"/>
              <c:showVal val="1"/>
              <c:showCatName val="0"/>
              <c:showSerName val="0"/>
              <c:showPercent val="0"/>
              <c:showBubbleSize val="0"/>
            </c:dLbl>
            <c:dLbl>
              <c:idx val="1"/>
              <c:layout/>
              <c:tx>
                <c:rich>
                  <a:bodyPr/>
                  <a:lstStyle/>
                  <a:p>
                    <a:r>
                      <a:rPr lang="en-US" sz="1400" smtClean="0"/>
                      <a:t>12</a:t>
                    </a:r>
                    <a:endParaRPr lang="en-US"/>
                  </a:p>
                </c:rich>
              </c:tx>
              <c:showLegendKey val="0"/>
              <c:showVal val="1"/>
              <c:showCatName val="0"/>
              <c:showSerName val="0"/>
              <c:showPercent val="0"/>
              <c:showBubbleSize val="0"/>
            </c:dLbl>
            <c:dLbl>
              <c:idx val="2"/>
              <c:layout/>
              <c:tx>
                <c:rich>
                  <a:bodyPr/>
                  <a:lstStyle/>
                  <a:p>
                    <a:r>
                      <a:rPr lang="en-US" sz="1400" smtClean="0"/>
                      <a:t>4</a:t>
                    </a:r>
                    <a:endParaRPr lang="en-US"/>
                  </a:p>
                </c:rich>
              </c:tx>
              <c:showLegendKey val="0"/>
              <c:showVal val="1"/>
              <c:showCatName val="0"/>
              <c:showSerName val="0"/>
              <c:showPercent val="0"/>
              <c:showBubbleSize val="0"/>
            </c:dLbl>
            <c:dLbl>
              <c:idx val="4"/>
              <c:layout/>
              <c:tx>
                <c:rich>
                  <a:bodyPr/>
                  <a:lstStyle/>
                  <a:p>
                    <a:r>
                      <a:rPr lang="en-US" sz="1400" smtClean="0"/>
                      <a:t>18</a:t>
                    </a:r>
                    <a:endParaRPr lang="en-US"/>
                  </a:p>
                </c:rich>
              </c:tx>
              <c:showLegendKey val="0"/>
              <c:showVal val="1"/>
              <c:showCatName val="0"/>
              <c:showSerName val="0"/>
              <c:showPercent val="0"/>
              <c:showBubbleSize val="0"/>
            </c:dLbl>
            <c:dLbl>
              <c:idx val="5"/>
              <c:layout/>
              <c:tx>
                <c:rich>
                  <a:bodyPr/>
                  <a:lstStyle/>
                  <a:p>
                    <a:r>
                      <a:rPr lang="en-US" sz="1400" smtClean="0"/>
                      <a:t>7</a:t>
                    </a:r>
                    <a:endParaRPr lang="en-US"/>
                  </a:p>
                </c:rich>
              </c:tx>
              <c:showLegendKey val="0"/>
              <c:showVal val="1"/>
              <c:showCatName val="0"/>
              <c:showSerName val="0"/>
              <c:showPercent val="0"/>
              <c:showBubbleSize val="0"/>
            </c:dLbl>
            <c:dLbl>
              <c:idx val="7"/>
              <c:layout/>
              <c:tx>
                <c:rich>
                  <a:bodyPr/>
                  <a:lstStyle/>
                  <a:p>
                    <a:r>
                      <a:rPr lang="en-US" sz="1400" smtClean="0"/>
                      <a:t>10</a:t>
                    </a:r>
                    <a:endParaRPr lang="en-US"/>
                  </a:p>
                </c:rich>
              </c:tx>
              <c:showLegendKey val="0"/>
              <c:showVal val="1"/>
              <c:showCatName val="0"/>
              <c:showSerName val="0"/>
              <c:showPercent val="0"/>
              <c:showBubbleSize val="0"/>
            </c:dLbl>
            <c:dLbl>
              <c:idx val="8"/>
              <c:layout/>
              <c:tx>
                <c:rich>
                  <a:bodyPr/>
                  <a:lstStyle/>
                  <a:p>
                    <a:r>
                      <a:rPr lang="en-US" sz="1400" smtClean="0"/>
                      <a:t>11</a:t>
                    </a:r>
                    <a:endParaRPr lang="en-US"/>
                  </a:p>
                </c:rich>
              </c:tx>
              <c:showLegendKey val="0"/>
              <c:showVal val="1"/>
              <c:showCatName val="0"/>
              <c:showSerName val="0"/>
              <c:showPercent val="0"/>
              <c:showBubbleSize val="0"/>
            </c:dLbl>
            <c:dLbl>
              <c:idx val="9"/>
              <c:layout/>
              <c:tx>
                <c:rich>
                  <a:bodyPr/>
                  <a:lstStyle/>
                  <a:p>
                    <a:r>
                      <a:rPr lang="en-US" sz="1400" smtClean="0"/>
                      <a:t>6</a:t>
                    </a:r>
                    <a:endParaRPr lang="en-US"/>
                  </a:p>
                </c:rich>
              </c:tx>
              <c:showLegendKey val="0"/>
              <c:showVal val="1"/>
              <c:showCatName val="0"/>
              <c:showSerName val="0"/>
              <c:showPercent val="0"/>
              <c:showBubbleSize val="0"/>
            </c:dLbl>
            <c:dLbl>
              <c:idx val="11"/>
              <c:layout/>
              <c:tx>
                <c:rich>
                  <a:bodyPr/>
                  <a:lstStyle/>
                  <a:p>
                    <a:r>
                      <a:rPr lang="en-US" sz="1400" smtClean="0"/>
                      <a:t>13</a:t>
                    </a:r>
                    <a:endParaRPr lang="en-US"/>
                  </a:p>
                </c:rich>
              </c:tx>
              <c:showLegendKey val="0"/>
              <c:showVal val="1"/>
              <c:showCatName val="0"/>
              <c:showSerName val="0"/>
              <c:showPercent val="0"/>
              <c:showBubbleSize val="0"/>
            </c:dLbl>
            <c:dLbl>
              <c:idx val="12"/>
              <c:layout/>
              <c:tx>
                <c:rich>
                  <a:bodyPr/>
                  <a:lstStyle/>
                  <a:p>
                    <a:r>
                      <a:rPr lang="en-US" sz="1400" smtClean="0"/>
                      <a:t>6</a:t>
                    </a:r>
                    <a:endParaRPr lang="en-US"/>
                  </a:p>
                </c:rich>
              </c:tx>
              <c:showLegendKey val="0"/>
              <c:showVal val="1"/>
              <c:showCatName val="0"/>
              <c:showSerName val="0"/>
              <c:showPercent val="0"/>
              <c:showBubbleSize val="0"/>
            </c:dLbl>
            <c:dLbl>
              <c:idx val="14"/>
              <c:layout/>
              <c:tx>
                <c:rich>
                  <a:bodyPr/>
                  <a:lstStyle/>
                  <a:p>
                    <a:r>
                      <a:rPr lang="en-US" sz="1400" smtClean="0"/>
                      <a:t>9</a:t>
                    </a:r>
                    <a:endParaRPr lang="en-US"/>
                  </a:p>
                </c:rich>
              </c:tx>
              <c:showLegendKey val="0"/>
              <c:showVal val="1"/>
              <c:showCatName val="0"/>
              <c:showSerName val="0"/>
              <c:showPercent val="0"/>
              <c:showBubbleSize val="0"/>
            </c:dLbl>
            <c:dLbl>
              <c:idx val="15"/>
              <c:layout/>
              <c:tx>
                <c:rich>
                  <a:bodyPr/>
                  <a:lstStyle/>
                  <a:p>
                    <a:r>
                      <a:rPr lang="en-US" sz="1400" smtClean="0"/>
                      <a:t>10</a:t>
                    </a:r>
                    <a:endParaRPr lang="en-US"/>
                  </a:p>
                </c:rich>
              </c:tx>
              <c:showLegendKey val="0"/>
              <c:showVal val="1"/>
              <c:showCatName val="0"/>
              <c:showSerName val="0"/>
              <c:showPercent val="0"/>
              <c:showBubbleSize val="0"/>
            </c:dLbl>
            <c:dLbl>
              <c:idx val="17"/>
              <c:layout/>
              <c:tx>
                <c:rich>
                  <a:bodyPr/>
                  <a:lstStyle/>
                  <a:p>
                    <a:r>
                      <a:rPr lang="en-US" sz="1400" smtClean="0"/>
                      <a:t>10</a:t>
                    </a:r>
                    <a:endParaRPr lang="en-US"/>
                  </a:p>
                </c:rich>
              </c:tx>
              <c:showLegendKey val="0"/>
              <c:showVal val="1"/>
              <c:showCatName val="0"/>
              <c:showSerName val="0"/>
              <c:showPercent val="0"/>
              <c:showBubbleSize val="0"/>
            </c:dLbl>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Sheet1!$C$2:$C$19</c:f>
              <c:numCache>
                <c:formatCode>General</c:formatCode>
                <c:ptCount val="18"/>
                <c:pt idx="0">
                  <c:v>-7.0</c:v>
                </c:pt>
                <c:pt idx="1">
                  <c:v>-12.0</c:v>
                </c:pt>
                <c:pt idx="2">
                  <c:v>-4.0</c:v>
                </c:pt>
                <c:pt idx="4">
                  <c:v>-18.0</c:v>
                </c:pt>
                <c:pt idx="5">
                  <c:v>-7.0</c:v>
                </c:pt>
                <c:pt idx="7">
                  <c:v>-10.0</c:v>
                </c:pt>
                <c:pt idx="8">
                  <c:v>-11.0</c:v>
                </c:pt>
                <c:pt idx="9">
                  <c:v>-6.0</c:v>
                </c:pt>
                <c:pt idx="11">
                  <c:v>-13.0</c:v>
                </c:pt>
                <c:pt idx="12">
                  <c:v>-6.0</c:v>
                </c:pt>
                <c:pt idx="14">
                  <c:v>-9.0</c:v>
                </c:pt>
                <c:pt idx="15">
                  <c:v>-10.0</c:v>
                </c:pt>
                <c:pt idx="17">
                  <c:v>-10.0</c:v>
                </c:pt>
              </c:numCache>
            </c:numRef>
          </c:val>
        </c:ser>
        <c:ser>
          <c:idx val="2"/>
          <c:order val="2"/>
          <c:tx>
            <c:strRef>
              <c:f>Sheet1!$D$1</c:f>
              <c:strCache>
                <c:ptCount val="1"/>
                <c:pt idx="0">
                  <c:v>Somewhat optimistic</c:v>
                </c:pt>
              </c:strCache>
            </c:strRef>
          </c:tx>
          <c:spPr>
            <a:solidFill>
              <a:schemeClr val="accent3"/>
            </a:solidFill>
            <a:ln>
              <a:solidFill>
                <a:schemeClr val="tx1"/>
              </a:solidFill>
            </a:ln>
            <a:effectLst/>
          </c:spPr>
          <c:invertIfNegative val="0"/>
          <c:dLbls>
            <c:txPr>
              <a:bodyPr/>
              <a:lstStyle/>
              <a:p>
                <a:pPr>
                  <a:defRPr sz="1400"/>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Sheet1!$D$2:$D$19</c:f>
              <c:numCache>
                <c:formatCode>General</c:formatCode>
                <c:ptCount val="18"/>
                <c:pt idx="0">
                  <c:v>48.0</c:v>
                </c:pt>
                <c:pt idx="1">
                  <c:v>49.0</c:v>
                </c:pt>
                <c:pt idx="2">
                  <c:v>41.0</c:v>
                </c:pt>
                <c:pt idx="4">
                  <c:v>42.0</c:v>
                </c:pt>
                <c:pt idx="5">
                  <c:v>42.0</c:v>
                </c:pt>
                <c:pt idx="7">
                  <c:v>39.0</c:v>
                </c:pt>
                <c:pt idx="8">
                  <c:v>41.0</c:v>
                </c:pt>
                <c:pt idx="9">
                  <c:v>46.0</c:v>
                </c:pt>
                <c:pt idx="11">
                  <c:v>35.0</c:v>
                </c:pt>
                <c:pt idx="12">
                  <c:v>46.0</c:v>
                </c:pt>
                <c:pt idx="14">
                  <c:v>36.0</c:v>
                </c:pt>
                <c:pt idx="15">
                  <c:v>45.0</c:v>
                </c:pt>
                <c:pt idx="17">
                  <c:v>42.0</c:v>
                </c:pt>
              </c:numCache>
            </c:numRef>
          </c:val>
        </c:ser>
        <c:ser>
          <c:idx val="3"/>
          <c:order val="3"/>
          <c:tx>
            <c:strRef>
              <c:f>Sheet1!$E$1</c:f>
              <c:strCache>
                <c:ptCount val="1"/>
                <c:pt idx="0">
                  <c:v>Very optimistic</c:v>
                </c:pt>
              </c:strCache>
            </c:strRef>
          </c:tx>
          <c:spPr>
            <a:solidFill>
              <a:schemeClr val="tx2">
                <a:lumMod val="50000"/>
              </a:schemeClr>
            </a:solidFill>
            <a:ln>
              <a:solidFill>
                <a:schemeClr val="tx1"/>
              </a:solidFill>
            </a:ln>
            <a:effectLst/>
          </c:spPr>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Sheet1!$E$2:$E$19</c:f>
              <c:numCache>
                <c:formatCode>General</c:formatCode>
                <c:ptCount val="18"/>
                <c:pt idx="0">
                  <c:v>38.0</c:v>
                </c:pt>
                <c:pt idx="1">
                  <c:v>29.0</c:v>
                </c:pt>
                <c:pt idx="2">
                  <c:v>48.0</c:v>
                </c:pt>
                <c:pt idx="4">
                  <c:v>24.0</c:v>
                </c:pt>
                <c:pt idx="5">
                  <c:v>43.0</c:v>
                </c:pt>
                <c:pt idx="7">
                  <c:v>39.0</c:v>
                </c:pt>
                <c:pt idx="8">
                  <c:v>40.0</c:v>
                </c:pt>
                <c:pt idx="9">
                  <c:v>39.0</c:v>
                </c:pt>
                <c:pt idx="11">
                  <c:v>39.0</c:v>
                </c:pt>
                <c:pt idx="12">
                  <c:v>40.0</c:v>
                </c:pt>
                <c:pt idx="14">
                  <c:v>45.0</c:v>
                </c:pt>
                <c:pt idx="15">
                  <c:v>36.0</c:v>
                </c:pt>
                <c:pt idx="17">
                  <c:v>39.0</c:v>
                </c:pt>
              </c:numCache>
            </c:numRef>
          </c:val>
        </c:ser>
        <c:dLbls>
          <c:showLegendKey val="0"/>
          <c:showVal val="0"/>
          <c:showCatName val="0"/>
          <c:showSerName val="0"/>
          <c:showPercent val="0"/>
          <c:showBubbleSize val="0"/>
        </c:dLbls>
        <c:gapWidth val="35"/>
        <c:overlap val="100"/>
        <c:axId val="2134942056"/>
        <c:axId val="2134900744"/>
      </c:barChart>
      <c:catAx>
        <c:axId val="2134942056"/>
        <c:scaling>
          <c:orientation val="minMax"/>
        </c:scaling>
        <c:delete val="0"/>
        <c:axPos val="l"/>
        <c:numFmt formatCode="General" sourceLinked="1"/>
        <c:majorTickMark val="none"/>
        <c:minorTickMark val="none"/>
        <c:tickLblPos val="low"/>
        <c:spPr>
          <a:noFill/>
          <a:ln w="50800">
            <a:solidFill>
              <a:schemeClr val="tx1"/>
            </a:solidFill>
          </a:ln>
        </c:spPr>
        <c:txPr>
          <a:bodyPr rot="0"/>
          <a:lstStyle/>
          <a:p>
            <a:pPr>
              <a:defRPr sz="1400"/>
            </a:pPr>
            <a:endParaRPr lang="en-US"/>
          </a:p>
        </c:txPr>
        <c:crossAx val="2134900744"/>
        <c:crosses val="autoZero"/>
        <c:auto val="1"/>
        <c:lblAlgn val="ctr"/>
        <c:lblOffset val="100"/>
        <c:noMultiLvlLbl val="0"/>
      </c:catAx>
      <c:valAx>
        <c:axId val="2134900744"/>
        <c:scaling>
          <c:orientation val="minMax"/>
          <c:max val="100.0"/>
          <c:min val="-40.0"/>
        </c:scaling>
        <c:delete val="1"/>
        <c:axPos val="b"/>
        <c:numFmt formatCode="General" sourceLinked="1"/>
        <c:majorTickMark val="out"/>
        <c:minorTickMark val="none"/>
        <c:tickLblPos val="nextTo"/>
        <c:crossAx val="2134942056"/>
        <c:crosses val="autoZero"/>
        <c:crossBetween val="between"/>
        <c:majorUnit val="25.0"/>
      </c:valAx>
      <c:spPr>
        <a:noFill/>
        <a:ln w="25400">
          <a:noFill/>
        </a:ln>
      </c:spPr>
    </c:plotArea>
    <c:plotVisOnly val="1"/>
    <c:dispBlanksAs val="gap"/>
    <c:showDLblsOverMax val="0"/>
  </c:chart>
  <c:txPr>
    <a:bodyPr/>
    <a:lstStyle/>
    <a:p>
      <a:pPr>
        <a:defRPr sz="1600" b="1">
          <a:latin typeface="+mn-lt"/>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63493469521842"/>
          <c:y val="0.0701932460388375"/>
          <c:w val="0.917671044720941"/>
          <c:h val="0.751784720740502"/>
        </c:manualLayout>
      </c:layout>
      <c:barChart>
        <c:barDir val="col"/>
        <c:grouping val="clustered"/>
        <c:varyColors val="0"/>
        <c:ser>
          <c:idx val="0"/>
          <c:order val="0"/>
          <c:tx>
            <c:strRef>
              <c:f>Sheet1!$A$2</c:f>
              <c:strCache>
                <c:ptCount val="1"/>
                <c:pt idx="0">
                  <c:v>Better off</c:v>
                </c:pt>
              </c:strCache>
            </c:strRef>
          </c:tx>
          <c:spPr>
            <a:solidFill>
              <a:schemeClr val="tx2">
                <a:lumMod val="50000"/>
              </a:schemeClr>
            </a:solidFill>
          </c:spPr>
          <c:invertIfNegative val="0"/>
          <c:dPt>
            <c:idx val="0"/>
            <c:invertIfNegative val="0"/>
            <c:bubble3D val="0"/>
            <c:spPr>
              <a:solidFill>
                <a:schemeClr val="tx2">
                  <a:lumMod val="50000"/>
                </a:schemeClr>
              </a:solidFill>
              <a:ln>
                <a:noFill/>
              </a:ln>
            </c:spPr>
          </c:dPt>
          <c:dPt>
            <c:idx val="1"/>
            <c:invertIfNegative val="0"/>
            <c:bubble3D val="0"/>
            <c:spPr>
              <a:solidFill>
                <a:schemeClr val="tx2">
                  <a:lumMod val="50000"/>
                </a:schemeClr>
              </a:solidFill>
              <a:ln>
                <a:solidFill>
                  <a:schemeClr val="tx1"/>
                </a:solidFill>
              </a:ln>
            </c:spPr>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spPr>
              <a:solidFill>
                <a:schemeClr val="tx2">
                  <a:lumMod val="50000"/>
                </a:schemeClr>
              </a:solidFill>
              <a:ln>
                <a:solidFill>
                  <a:schemeClr val="tx1"/>
                </a:solidFill>
              </a:ln>
            </c:spPr>
          </c:dPt>
          <c:dPt>
            <c:idx val="8"/>
            <c:invertIfNegative val="0"/>
            <c:bubble3D val="0"/>
          </c:dPt>
          <c:dPt>
            <c:idx val="9"/>
            <c:invertIfNegative val="0"/>
            <c:bubble3D val="0"/>
            <c:spPr>
              <a:solidFill>
                <a:schemeClr val="tx2">
                  <a:lumMod val="50000"/>
                </a:schemeClr>
              </a:solidFill>
              <a:ln>
                <a:solidFill>
                  <a:schemeClr val="tx1"/>
                </a:solidFill>
              </a:ln>
            </c:spPr>
          </c:dPt>
          <c:dLbls>
            <c:txPr>
              <a:bodyPr/>
              <a:lstStyle/>
              <a:p>
                <a:pPr>
                  <a:defRPr sz="1300" b="1">
                    <a:solidFill>
                      <a:schemeClr val="tx1"/>
                    </a:solidFill>
                  </a:defRPr>
                </a:pPr>
                <a:endParaRPr lang="en-US"/>
              </a:p>
            </c:txPr>
            <c:dLblPos val="outEnd"/>
            <c:showLegendKey val="0"/>
            <c:showVal val="1"/>
            <c:showCatName val="0"/>
            <c:showSerName val="0"/>
            <c:showPercent val="0"/>
            <c:showBubbleSize val="0"/>
            <c:showLeaderLines val="0"/>
          </c:dLbls>
          <c:cat>
            <c:strRef>
              <c:f>Sheet1!$B$1:$J$1</c:f>
              <c:strCache>
                <c:ptCount val="9"/>
                <c:pt idx="0">
                  <c:v>Total</c:v>
                </c:pt>
                <c:pt idx="1">
                  <c:v>Previously uninsured</c:v>
                </c:pt>
                <c:pt idx="2">
                  <c:v>Previously insured</c:v>
                </c:pt>
                <c:pt idx="3">
                  <c:v>   </c:v>
                </c:pt>
                <c:pt idx="4">
                  <c:v>Enrolled in Medicaid*</c:v>
                </c:pt>
                <c:pt idx="5">
                  <c:v>Selected a private plan</c:v>
                </c:pt>
                <c:pt idx="6">
                  <c:v>  </c:v>
                </c:pt>
                <c:pt idx="7">
                  <c:v>Health problem**</c:v>
                </c:pt>
                <c:pt idx="8">
                  <c:v>No health problem</c:v>
                </c:pt>
              </c:strCache>
            </c:strRef>
          </c:cat>
          <c:val>
            <c:numRef>
              <c:f>Sheet1!$B$2:$J$2</c:f>
              <c:numCache>
                <c:formatCode>General</c:formatCode>
                <c:ptCount val="9"/>
                <c:pt idx="0">
                  <c:v>58.0</c:v>
                </c:pt>
                <c:pt idx="1">
                  <c:v>61.0</c:v>
                </c:pt>
                <c:pt idx="2">
                  <c:v>52.0</c:v>
                </c:pt>
                <c:pt idx="4">
                  <c:v>67.0</c:v>
                </c:pt>
                <c:pt idx="5">
                  <c:v>49.0</c:v>
                </c:pt>
                <c:pt idx="7">
                  <c:v>61.0</c:v>
                </c:pt>
                <c:pt idx="8">
                  <c:v>54.0</c:v>
                </c:pt>
              </c:numCache>
            </c:numRef>
          </c:val>
        </c:ser>
        <c:ser>
          <c:idx val="1"/>
          <c:order val="1"/>
          <c:tx>
            <c:strRef>
              <c:f>Sheet1!$A$3</c:f>
              <c:strCache>
                <c:ptCount val="1"/>
                <c:pt idx="0">
                  <c:v>No effect </c:v>
                </c:pt>
              </c:strCache>
            </c:strRef>
          </c:tx>
          <c:spPr>
            <a:solidFill>
              <a:schemeClr val="bg1"/>
            </a:solidFill>
            <a:ln>
              <a:solidFill>
                <a:schemeClr val="tx1"/>
              </a:solidFill>
            </a:ln>
          </c:spPr>
          <c:invertIfNegative val="0"/>
          <c:dPt>
            <c:idx val="5"/>
            <c:invertIfNegative val="0"/>
            <c:bubble3D val="0"/>
          </c:dPt>
          <c:dLbls>
            <c:txPr>
              <a:bodyPr/>
              <a:lstStyle/>
              <a:p>
                <a:pPr>
                  <a:defRPr sz="1300" b="1"/>
                </a:pPr>
                <a:endParaRPr lang="en-US"/>
              </a:p>
            </c:txPr>
            <c:showLegendKey val="0"/>
            <c:showVal val="1"/>
            <c:showCatName val="0"/>
            <c:showSerName val="0"/>
            <c:showPercent val="0"/>
            <c:showBubbleSize val="0"/>
            <c:showLeaderLines val="0"/>
          </c:dLbls>
          <c:cat>
            <c:strRef>
              <c:f>Sheet1!$B$1:$J$1</c:f>
              <c:strCache>
                <c:ptCount val="9"/>
                <c:pt idx="0">
                  <c:v>Total</c:v>
                </c:pt>
                <c:pt idx="1">
                  <c:v>Previously uninsured</c:v>
                </c:pt>
                <c:pt idx="2">
                  <c:v>Previously insured</c:v>
                </c:pt>
                <c:pt idx="3">
                  <c:v>   </c:v>
                </c:pt>
                <c:pt idx="4">
                  <c:v>Enrolled in Medicaid*</c:v>
                </c:pt>
                <c:pt idx="5">
                  <c:v>Selected a private plan</c:v>
                </c:pt>
                <c:pt idx="6">
                  <c:v>  </c:v>
                </c:pt>
                <c:pt idx="7">
                  <c:v>Health problem**</c:v>
                </c:pt>
                <c:pt idx="8">
                  <c:v>No health problem</c:v>
                </c:pt>
              </c:strCache>
            </c:strRef>
          </c:cat>
          <c:val>
            <c:numRef>
              <c:f>Sheet1!$B$3:$J$3</c:f>
              <c:numCache>
                <c:formatCode>General</c:formatCode>
                <c:ptCount val="9"/>
                <c:pt idx="0">
                  <c:v>27.0</c:v>
                </c:pt>
                <c:pt idx="1">
                  <c:v>26.0</c:v>
                </c:pt>
                <c:pt idx="2">
                  <c:v>28.0</c:v>
                </c:pt>
                <c:pt idx="4">
                  <c:v>23.0</c:v>
                </c:pt>
                <c:pt idx="5">
                  <c:v>30.0</c:v>
                </c:pt>
                <c:pt idx="7">
                  <c:v>23.0</c:v>
                </c:pt>
                <c:pt idx="8">
                  <c:v>32.0</c:v>
                </c:pt>
              </c:numCache>
            </c:numRef>
          </c:val>
        </c:ser>
        <c:ser>
          <c:idx val="2"/>
          <c:order val="2"/>
          <c:tx>
            <c:strRef>
              <c:f>Sheet1!$A$4</c:f>
              <c:strCache>
                <c:ptCount val="1"/>
                <c:pt idx="0">
                  <c:v>Worse off</c:v>
                </c:pt>
              </c:strCache>
            </c:strRef>
          </c:tx>
          <c:spPr>
            <a:solidFill>
              <a:schemeClr val="accent1"/>
            </a:solidFill>
          </c:spPr>
          <c:invertIfNegative val="0"/>
          <c:dLbls>
            <c:txPr>
              <a:bodyPr/>
              <a:lstStyle/>
              <a:p>
                <a:pPr>
                  <a:defRPr sz="1300" b="1"/>
                </a:pPr>
                <a:endParaRPr lang="en-US"/>
              </a:p>
            </c:txPr>
            <c:showLegendKey val="0"/>
            <c:showVal val="1"/>
            <c:showCatName val="0"/>
            <c:showSerName val="0"/>
            <c:showPercent val="0"/>
            <c:showBubbleSize val="0"/>
            <c:showLeaderLines val="0"/>
          </c:dLbls>
          <c:cat>
            <c:strRef>
              <c:f>Sheet1!$B$1:$J$1</c:f>
              <c:strCache>
                <c:ptCount val="9"/>
                <c:pt idx="0">
                  <c:v>Total</c:v>
                </c:pt>
                <c:pt idx="1">
                  <c:v>Previously uninsured</c:v>
                </c:pt>
                <c:pt idx="2">
                  <c:v>Previously insured</c:v>
                </c:pt>
                <c:pt idx="3">
                  <c:v>   </c:v>
                </c:pt>
                <c:pt idx="4">
                  <c:v>Enrolled in Medicaid*</c:v>
                </c:pt>
                <c:pt idx="5">
                  <c:v>Selected a private plan</c:v>
                </c:pt>
                <c:pt idx="6">
                  <c:v>  </c:v>
                </c:pt>
                <c:pt idx="7">
                  <c:v>Health problem**</c:v>
                </c:pt>
                <c:pt idx="8">
                  <c:v>No health problem</c:v>
                </c:pt>
              </c:strCache>
            </c:strRef>
          </c:cat>
          <c:val>
            <c:numRef>
              <c:f>Sheet1!$B$4:$J$4</c:f>
              <c:numCache>
                <c:formatCode>General</c:formatCode>
                <c:ptCount val="9"/>
                <c:pt idx="0">
                  <c:v>9.0</c:v>
                </c:pt>
                <c:pt idx="1">
                  <c:v>6.0</c:v>
                </c:pt>
                <c:pt idx="2">
                  <c:v>16.0</c:v>
                </c:pt>
                <c:pt idx="4">
                  <c:v>6.0</c:v>
                </c:pt>
                <c:pt idx="5">
                  <c:v>13.0</c:v>
                </c:pt>
                <c:pt idx="7">
                  <c:v>9.0</c:v>
                </c:pt>
                <c:pt idx="8">
                  <c:v>9.0</c:v>
                </c:pt>
              </c:numCache>
            </c:numRef>
          </c:val>
        </c:ser>
        <c:ser>
          <c:idx val="3"/>
          <c:order val="3"/>
          <c:tx>
            <c:strRef>
              <c:f>Sheet1!$A$5</c:f>
              <c:strCache>
                <c:ptCount val="1"/>
                <c:pt idx="0">
                  <c:v>Too soon to tell or don't know</c:v>
                </c:pt>
              </c:strCache>
            </c:strRef>
          </c:tx>
          <c:spPr>
            <a:solidFill>
              <a:schemeClr val="accent3"/>
            </a:solidFill>
          </c:spPr>
          <c:invertIfNegative val="0"/>
          <c:dLbls>
            <c:txPr>
              <a:bodyPr/>
              <a:lstStyle/>
              <a:p>
                <a:pPr>
                  <a:defRPr sz="1300" b="1"/>
                </a:pPr>
                <a:endParaRPr lang="en-US"/>
              </a:p>
            </c:txPr>
            <c:showLegendKey val="0"/>
            <c:showVal val="1"/>
            <c:showCatName val="0"/>
            <c:showSerName val="0"/>
            <c:showPercent val="0"/>
            <c:showBubbleSize val="0"/>
            <c:showLeaderLines val="0"/>
          </c:dLbls>
          <c:cat>
            <c:strRef>
              <c:f>Sheet1!$B$1:$J$1</c:f>
              <c:strCache>
                <c:ptCount val="9"/>
                <c:pt idx="0">
                  <c:v>Total</c:v>
                </c:pt>
                <c:pt idx="1">
                  <c:v>Previously uninsured</c:v>
                </c:pt>
                <c:pt idx="2">
                  <c:v>Previously insured</c:v>
                </c:pt>
                <c:pt idx="3">
                  <c:v>   </c:v>
                </c:pt>
                <c:pt idx="4">
                  <c:v>Enrolled in Medicaid*</c:v>
                </c:pt>
                <c:pt idx="5">
                  <c:v>Selected a private plan</c:v>
                </c:pt>
                <c:pt idx="6">
                  <c:v>  </c:v>
                </c:pt>
                <c:pt idx="7">
                  <c:v>Health problem**</c:v>
                </c:pt>
                <c:pt idx="8">
                  <c:v>No health problem</c:v>
                </c:pt>
              </c:strCache>
            </c:strRef>
          </c:cat>
          <c:val>
            <c:numRef>
              <c:f>Sheet1!$B$5:$J$5</c:f>
              <c:numCache>
                <c:formatCode>General</c:formatCode>
                <c:ptCount val="9"/>
                <c:pt idx="0">
                  <c:v>6.0</c:v>
                </c:pt>
                <c:pt idx="1">
                  <c:v>7.0</c:v>
                </c:pt>
                <c:pt idx="2">
                  <c:v>4.0</c:v>
                </c:pt>
                <c:pt idx="4">
                  <c:v>4.0</c:v>
                </c:pt>
                <c:pt idx="5">
                  <c:v>7.0</c:v>
                </c:pt>
                <c:pt idx="7">
                  <c:v>7.0</c:v>
                </c:pt>
                <c:pt idx="8">
                  <c:v>5.0</c:v>
                </c:pt>
              </c:numCache>
            </c:numRef>
          </c:val>
        </c:ser>
        <c:dLbls>
          <c:showLegendKey val="0"/>
          <c:showVal val="0"/>
          <c:showCatName val="0"/>
          <c:showSerName val="0"/>
          <c:showPercent val="0"/>
          <c:showBubbleSize val="0"/>
        </c:dLbls>
        <c:gapWidth val="55"/>
        <c:axId val="2096448104"/>
        <c:axId val="2096451272"/>
      </c:barChart>
      <c:catAx>
        <c:axId val="2096448104"/>
        <c:scaling>
          <c:orientation val="minMax"/>
        </c:scaling>
        <c:delete val="0"/>
        <c:axPos val="b"/>
        <c:majorTickMark val="out"/>
        <c:minorTickMark val="none"/>
        <c:tickLblPos val="nextTo"/>
        <c:txPr>
          <a:bodyPr/>
          <a:lstStyle/>
          <a:p>
            <a:pPr>
              <a:defRPr sz="1200" b="1"/>
            </a:pPr>
            <a:endParaRPr lang="en-US"/>
          </a:p>
        </c:txPr>
        <c:crossAx val="2096451272"/>
        <c:crosses val="autoZero"/>
        <c:auto val="1"/>
        <c:lblAlgn val="ctr"/>
        <c:lblOffset val="100"/>
        <c:noMultiLvlLbl val="0"/>
      </c:catAx>
      <c:valAx>
        <c:axId val="2096451272"/>
        <c:scaling>
          <c:orientation val="minMax"/>
          <c:max val="100.0"/>
        </c:scaling>
        <c:delete val="0"/>
        <c:axPos val="l"/>
        <c:numFmt formatCode="General" sourceLinked="1"/>
        <c:majorTickMark val="out"/>
        <c:minorTickMark val="none"/>
        <c:tickLblPos val="nextTo"/>
        <c:txPr>
          <a:bodyPr/>
          <a:lstStyle/>
          <a:p>
            <a:pPr>
              <a:defRPr sz="1400" b="1"/>
            </a:pPr>
            <a:endParaRPr lang="en-US"/>
          </a:p>
        </c:txPr>
        <c:crossAx val="2096448104"/>
        <c:crosses val="autoZero"/>
        <c:crossBetween val="between"/>
        <c:majorUnit val="25.0"/>
      </c:valAx>
    </c:plotArea>
    <c:legend>
      <c:legendPos val="t"/>
      <c:layout>
        <c:manualLayout>
          <c:xMode val="edge"/>
          <c:yMode val="edge"/>
          <c:x val="0.0555100938049907"/>
          <c:y val="0.0226384353691981"/>
          <c:w val="0.925297104042006"/>
          <c:h val="0.0894075592766039"/>
        </c:manualLayout>
      </c:layout>
      <c:overlay val="0"/>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56442885928755"/>
          <c:y val="0.146559108613216"/>
          <c:w val="0.743557114071245"/>
          <c:h val="0.774259644431238"/>
        </c:manualLayout>
      </c:layout>
      <c:barChart>
        <c:barDir val="bar"/>
        <c:grouping val="stacked"/>
        <c:varyColors val="0"/>
        <c:ser>
          <c:idx val="1"/>
          <c:order val="0"/>
          <c:tx>
            <c:strRef>
              <c:f>Sheet1!$B$1</c:f>
              <c:strCache>
                <c:ptCount val="1"/>
                <c:pt idx="0">
                  <c:v>Not very satisfied</c:v>
                </c:pt>
              </c:strCache>
            </c:strRef>
          </c:tx>
          <c:spPr>
            <a:solidFill>
              <a:schemeClr val="accent2"/>
            </a:solidFill>
            <a:ln>
              <a:solidFill>
                <a:schemeClr val="tx1"/>
              </a:solidFill>
            </a:ln>
            <a:effectLst/>
          </c:spPr>
          <c:invertIfNegative val="0"/>
          <c:dLbls>
            <c:dLbl>
              <c:idx val="0"/>
              <c:layout/>
              <c:tx>
                <c:rich>
                  <a:bodyPr/>
                  <a:lstStyle/>
                  <a:p>
                    <a:r>
                      <a:rPr lang="en-US" smtClean="0"/>
                      <a:t>5</a:t>
                    </a:r>
                    <a:endParaRPr lang="en-US"/>
                  </a:p>
                </c:rich>
              </c:tx>
              <c:showLegendKey val="0"/>
              <c:showVal val="1"/>
              <c:showCatName val="0"/>
              <c:showSerName val="0"/>
              <c:showPercent val="0"/>
              <c:showBubbleSize val="0"/>
            </c:dLbl>
            <c:dLbl>
              <c:idx val="1"/>
              <c:layout/>
              <c:tx>
                <c:rich>
                  <a:bodyPr/>
                  <a:lstStyle/>
                  <a:p>
                    <a:r>
                      <a:rPr lang="en-US" smtClean="0"/>
                      <a:t>4</a:t>
                    </a:r>
                    <a:endParaRPr lang="en-US"/>
                  </a:p>
                </c:rich>
              </c:tx>
              <c:showLegendKey val="0"/>
              <c:showVal val="1"/>
              <c:showCatName val="0"/>
              <c:showSerName val="0"/>
              <c:showPercent val="0"/>
              <c:showBubbleSize val="0"/>
            </c:dLbl>
            <c:dLbl>
              <c:idx val="2"/>
              <c:layout/>
              <c:tx>
                <c:rich>
                  <a:bodyPr/>
                  <a:lstStyle/>
                  <a:p>
                    <a:r>
                      <a:rPr lang="en-US" smtClean="0"/>
                      <a:t>2</a:t>
                    </a:r>
                    <a:endParaRPr lang="en-US"/>
                  </a:p>
                </c:rich>
              </c:tx>
              <c:showLegendKey val="0"/>
              <c:showVal val="1"/>
              <c:showCatName val="0"/>
              <c:showSerName val="0"/>
              <c:showPercent val="0"/>
              <c:showBubbleSize val="0"/>
            </c:dLbl>
            <c:dLbl>
              <c:idx val="4"/>
              <c:layout/>
              <c:tx>
                <c:rich>
                  <a:bodyPr/>
                  <a:lstStyle/>
                  <a:p>
                    <a:r>
                      <a:rPr lang="en-US" smtClean="0"/>
                      <a:t>16</a:t>
                    </a:r>
                    <a:endParaRPr lang="en-US"/>
                  </a:p>
                </c:rich>
              </c:tx>
              <c:showLegendKey val="0"/>
              <c:showVal val="1"/>
              <c:showCatName val="0"/>
              <c:showSerName val="0"/>
              <c:showPercent val="0"/>
              <c:showBubbleSize val="0"/>
            </c:dLbl>
            <c:dLbl>
              <c:idx val="5"/>
              <c:layout/>
              <c:tx>
                <c:rich>
                  <a:bodyPr/>
                  <a:lstStyle/>
                  <a:p>
                    <a:r>
                      <a:rPr lang="en-US" smtClean="0"/>
                      <a:t>3</a:t>
                    </a:r>
                    <a:endParaRPr lang="en-US"/>
                  </a:p>
                </c:rich>
              </c:tx>
              <c:showLegendKey val="0"/>
              <c:showVal val="1"/>
              <c:showCatName val="0"/>
              <c:showSerName val="0"/>
              <c:showPercent val="0"/>
              <c:showBubbleSize val="0"/>
            </c:dLbl>
            <c:dLbl>
              <c:idx val="7"/>
              <c:layout/>
              <c:tx>
                <c:rich>
                  <a:bodyPr/>
                  <a:lstStyle/>
                  <a:p>
                    <a:r>
                      <a:rPr lang="en-US" smtClean="0"/>
                      <a:t>5</a:t>
                    </a:r>
                    <a:endParaRPr lang="en-US"/>
                  </a:p>
                </c:rich>
              </c:tx>
              <c:showLegendKey val="0"/>
              <c:showVal val="1"/>
              <c:showCatName val="0"/>
              <c:showSerName val="0"/>
              <c:showPercent val="0"/>
              <c:showBubbleSize val="0"/>
            </c:dLbl>
            <c:dLbl>
              <c:idx val="8"/>
              <c:layout/>
              <c:tx>
                <c:rich>
                  <a:bodyPr/>
                  <a:lstStyle/>
                  <a:p>
                    <a:r>
                      <a:rPr lang="en-US" smtClean="0"/>
                      <a:t>7</a:t>
                    </a:r>
                    <a:endParaRPr lang="en-US"/>
                  </a:p>
                </c:rich>
              </c:tx>
              <c:showLegendKey val="0"/>
              <c:showVal val="1"/>
              <c:showCatName val="0"/>
              <c:showSerName val="0"/>
              <c:showPercent val="0"/>
              <c:showBubbleSize val="0"/>
            </c:dLbl>
            <c:dLbl>
              <c:idx val="9"/>
              <c:layout/>
              <c:tx>
                <c:rich>
                  <a:bodyPr/>
                  <a:lstStyle/>
                  <a:p>
                    <a:r>
                      <a:rPr lang="en-US" smtClean="0"/>
                      <a:t>5</a:t>
                    </a:r>
                    <a:endParaRPr lang="en-US"/>
                  </a:p>
                </c:rich>
              </c:tx>
              <c:showLegendKey val="0"/>
              <c:showVal val="1"/>
              <c:showCatName val="0"/>
              <c:showSerName val="0"/>
              <c:showPercent val="0"/>
              <c:showBubbleSize val="0"/>
            </c:dLbl>
            <c:dLbl>
              <c:idx val="11"/>
              <c:layout/>
              <c:tx>
                <c:rich>
                  <a:bodyPr/>
                  <a:lstStyle/>
                  <a:p>
                    <a:r>
                      <a:rPr lang="en-US" smtClean="0"/>
                      <a:t>8</a:t>
                    </a:r>
                    <a:endParaRPr lang="en-US"/>
                  </a:p>
                </c:rich>
              </c:tx>
              <c:showLegendKey val="0"/>
              <c:showVal val="1"/>
              <c:showCatName val="0"/>
              <c:showSerName val="0"/>
              <c:showPercent val="0"/>
              <c:showBubbleSize val="0"/>
            </c:dLbl>
            <c:dLbl>
              <c:idx val="12"/>
              <c:layout/>
              <c:tx>
                <c:rich>
                  <a:bodyPr/>
                  <a:lstStyle/>
                  <a:p>
                    <a:r>
                      <a:rPr lang="en-US" smtClean="0"/>
                      <a:t>4</a:t>
                    </a:r>
                    <a:endParaRPr lang="en-US"/>
                  </a:p>
                </c:rich>
              </c:tx>
              <c:showLegendKey val="0"/>
              <c:showVal val="1"/>
              <c:showCatName val="0"/>
              <c:showSerName val="0"/>
              <c:showPercent val="0"/>
              <c:showBubbleSize val="0"/>
            </c:dLbl>
            <c:dLbl>
              <c:idx val="14"/>
              <c:layout/>
              <c:tx>
                <c:rich>
                  <a:bodyPr/>
                  <a:lstStyle/>
                  <a:p>
                    <a:r>
                      <a:rPr lang="en-US" smtClean="0"/>
                      <a:t>5</a:t>
                    </a:r>
                    <a:endParaRPr lang="en-US"/>
                  </a:p>
                </c:rich>
              </c:tx>
              <c:showLegendKey val="0"/>
              <c:showVal val="1"/>
              <c:showCatName val="0"/>
              <c:showSerName val="0"/>
              <c:showPercent val="0"/>
              <c:showBubbleSize val="0"/>
            </c:dLbl>
            <c:dLbl>
              <c:idx val="15"/>
              <c:layout/>
              <c:tx>
                <c:rich>
                  <a:bodyPr/>
                  <a:lstStyle/>
                  <a:p>
                    <a:r>
                      <a:rPr lang="en-US" smtClean="0"/>
                      <a:t>6</a:t>
                    </a:r>
                    <a:endParaRPr lang="en-US"/>
                  </a:p>
                </c:rich>
              </c:tx>
              <c:showLegendKey val="0"/>
              <c:showVal val="1"/>
              <c:showCatName val="0"/>
              <c:showSerName val="0"/>
              <c:showPercent val="0"/>
              <c:showBubbleSize val="0"/>
            </c:dLbl>
            <c:dLbl>
              <c:idx val="16"/>
              <c:delete val="1"/>
            </c:dLbl>
            <c:dLbl>
              <c:idx val="17"/>
              <c:layout/>
              <c:tx>
                <c:rich>
                  <a:bodyPr/>
                  <a:lstStyle/>
                  <a:p>
                    <a:r>
                      <a:rPr lang="en-US" smtClean="0"/>
                      <a:t>6</a:t>
                    </a:r>
                    <a:endParaRPr lang="en-US"/>
                  </a:p>
                </c:rich>
              </c:tx>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Sheet1!$B$2:$B$19</c:f>
              <c:numCache>
                <c:formatCode>General</c:formatCode>
                <c:ptCount val="18"/>
                <c:pt idx="0">
                  <c:v>-5.0</c:v>
                </c:pt>
                <c:pt idx="1">
                  <c:v>-4.0</c:v>
                </c:pt>
                <c:pt idx="2">
                  <c:v>-2.0</c:v>
                </c:pt>
                <c:pt idx="4">
                  <c:v>-16.0</c:v>
                </c:pt>
                <c:pt idx="5">
                  <c:v>-3.0</c:v>
                </c:pt>
                <c:pt idx="7">
                  <c:v>-5.0</c:v>
                </c:pt>
                <c:pt idx="8">
                  <c:v>-7.0</c:v>
                </c:pt>
                <c:pt idx="9">
                  <c:v>-5.0</c:v>
                </c:pt>
                <c:pt idx="11">
                  <c:v>-8.0</c:v>
                </c:pt>
                <c:pt idx="12">
                  <c:v>-4.0</c:v>
                </c:pt>
                <c:pt idx="14">
                  <c:v>-5.0</c:v>
                </c:pt>
                <c:pt idx="15">
                  <c:v>-6.0</c:v>
                </c:pt>
                <c:pt idx="17">
                  <c:v>-6.0</c:v>
                </c:pt>
              </c:numCache>
            </c:numRef>
          </c:val>
        </c:ser>
        <c:ser>
          <c:idx val="0"/>
          <c:order val="1"/>
          <c:tx>
            <c:strRef>
              <c:f>Sheet1!$C$1</c:f>
              <c:strCache>
                <c:ptCount val="1"/>
                <c:pt idx="0">
                  <c:v>Not at all satisfied</c:v>
                </c:pt>
              </c:strCache>
            </c:strRef>
          </c:tx>
          <c:spPr>
            <a:solidFill>
              <a:schemeClr val="accent1">
                <a:alpha val="85000"/>
              </a:schemeClr>
            </a:solidFill>
            <a:ln>
              <a:solidFill>
                <a:schemeClr val="tx1"/>
              </a:solidFill>
            </a:ln>
            <a:effectLst/>
          </c:spPr>
          <c:invertIfNegative val="0"/>
          <c:dLbls>
            <c:dLbl>
              <c:idx val="0"/>
              <c:layout/>
              <c:tx>
                <c:rich>
                  <a:bodyPr/>
                  <a:lstStyle/>
                  <a:p>
                    <a:r>
                      <a:rPr lang="en-US" smtClean="0"/>
                      <a:t>8</a:t>
                    </a:r>
                    <a:endParaRPr lang="en-US"/>
                  </a:p>
                </c:rich>
              </c:tx>
              <c:showLegendKey val="0"/>
              <c:showVal val="1"/>
              <c:showCatName val="0"/>
              <c:showSerName val="0"/>
              <c:showPercent val="0"/>
              <c:showBubbleSize val="0"/>
            </c:dLbl>
            <c:dLbl>
              <c:idx val="1"/>
              <c:layout/>
              <c:tx>
                <c:rich>
                  <a:bodyPr/>
                  <a:lstStyle/>
                  <a:p>
                    <a:r>
                      <a:rPr lang="en-US" smtClean="0"/>
                      <a:t>12</a:t>
                    </a:r>
                    <a:endParaRPr lang="en-US"/>
                  </a:p>
                </c:rich>
              </c:tx>
              <c:showLegendKey val="0"/>
              <c:showVal val="1"/>
              <c:showCatName val="0"/>
              <c:showSerName val="0"/>
              <c:showPercent val="0"/>
              <c:showBubbleSize val="0"/>
            </c:dLbl>
            <c:dLbl>
              <c:idx val="2"/>
              <c:layout/>
              <c:tx>
                <c:rich>
                  <a:bodyPr/>
                  <a:lstStyle/>
                  <a:p>
                    <a:r>
                      <a:rPr lang="en-US" smtClean="0"/>
                      <a:t>6</a:t>
                    </a:r>
                    <a:endParaRPr lang="en-US"/>
                  </a:p>
                </c:rich>
              </c:tx>
              <c:showLegendKey val="0"/>
              <c:showVal val="1"/>
              <c:showCatName val="0"/>
              <c:showSerName val="0"/>
              <c:showPercent val="0"/>
              <c:showBubbleSize val="0"/>
            </c:dLbl>
            <c:dLbl>
              <c:idx val="4"/>
              <c:layout/>
              <c:tx>
                <c:rich>
                  <a:bodyPr/>
                  <a:lstStyle/>
                  <a:p>
                    <a:r>
                      <a:rPr lang="en-US" smtClean="0"/>
                      <a:t>12</a:t>
                    </a:r>
                    <a:endParaRPr lang="en-US"/>
                  </a:p>
                </c:rich>
              </c:tx>
              <c:showLegendKey val="0"/>
              <c:showVal val="1"/>
              <c:showCatName val="0"/>
              <c:showSerName val="0"/>
              <c:showPercent val="0"/>
              <c:showBubbleSize val="0"/>
            </c:dLbl>
            <c:dLbl>
              <c:idx val="5"/>
              <c:layout/>
              <c:tx>
                <c:rich>
                  <a:bodyPr/>
                  <a:lstStyle/>
                  <a:p>
                    <a:r>
                      <a:rPr lang="en-US" smtClean="0"/>
                      <a:t>8</a:t>
                    </a:r>
                    <a:endParaRPr lang="en-US"/>
                  </a:p>
                </c:rich>
              </c:tx>
              <c:showLegendKey val="0"/>
              <c:showVal val="1"/>
              <c:showCatName val="0"/>
              <c:showSerName val="0"/>
              <c:showPercent val="0"/>
              <c:showBubbleSize val="0"/>
            </c:dLbl>
            <c:dLbl>
              <c:idx val="7"/>
              <c:layout/>
              <c:tx>
                <c:rich>
                  <a:bodyPr/>
                  <a:lstStyle/>
                  <a:p>
                    <a:r>
                      <a:rPr lang="en-US" smtClean="0"/>
                      <a:t>10</a:t>
                    </a:r>
                    <a:endParaRPr lang="en-US"/>
                  </a:p>
                </c:rich>
              </c:tx>
              <c:showLegendKey val="0"/>
              <c:showVal val="1"/>
              <c:showCatName val="0"/>
              <c:showSerName val="0"/>
              <c:showPercent val="0"/>
              <c:showBubbleSize val="0"/>
            </c:dLbl>
            <c:dLbl>
              <c:idx val="8"/>
              <c:layout/>
              <c:tx>
                <c:rich>
                  <a:bodyPr/>
                  <a:lstStyle/>
                  <a:p>
                    <a:r>
                      <a:rPr lang="en-US" smtClean="0"/>
                      <a:t>8</a:t>
                    </a:r>
                    <a:endParaRPr lang="en-US"/>
                  </a:p>
                </c:rich>
              </c:tx>
              <c:showLegendKey val="0"/>
              <c:showVal val="1"/>
              <c:showCatName val="0"/>
              <c:showSerName val="0"/>
              <c:showPercent val="0"/>
              <c:showBubbleSize val="0"/>
            </c:dLbl>
            <c:dLbl>
              <c:idx val="9"/>
              <c:layout/>
              <c:tx>
                <c:rich>
                  <a:bodyPr/>
                  <a:lstStyle/>
                  <a:p>
                    <a:r>
                      <a:rPr lang="en-US" smtClean="0"/>
                      <a:t>5</a:t>
                    </a:r>
                    <a:endParaRPr lang="en-US"/>
                  </a:p>
                </c:rich>
              </c:tx>
              <c:showLegendKey val="0"/>
              <c:showVal val="1"/>
              <c:showCatName val="0"/>
              <c:showSerName val="0"/>
              <c:showPercent val="0"/>
              <c:showBubbleSize val="0"/>
            </c:dLbl>
            <c:dLbl>
              <c:idx val="11"/>
              <c:layout/>
              <c:tx>
                <c:rich>
                  <a:bodyPr/>
                  <a:lstStyle/>
                  <a:p>
                    <a:r>
                      <a:rPr lang="en-US" smtClean="0"/>
                      <a:t>10</a:t>
                    </a:r>
                    <a:endParaRPr lang="en-US"/>
                  </a:p>
                </c:rich>
              </c:tx>
              <c:showLegendKey val="0"/>
              <c:showVal val="1"/>
              <c:showCatName val="0"/>
              <c:showSerName val="0"/>
              <c:showPercent val="0"/>
              <c:showBubbleSize val="0"/>
            </c:dLbl>
            <c:dLbl>
              <c:idx val="12"/>
              <c:layout/>
              <c:tx>
                <c:rich>
                  <a:bodyPr/>
                  <a:lstStyle/>
                  <a:p>
                    <a:r>
                      <a:rPr lang="en-US" smtClean="0"/>
                      <a:t>7</a:t>
                    </a:r>
                    <a:endParaRPr lang="en-US"/>
                  </a:p>
                </c:rich>
              </c:tx>
              <c:showLegendKey val="0"/>
              <c:showVal val="1"/>
              <c:showCatName val="0"/>
              <c:showSerName val="0"/>
              <c:showPercent val="0"/>
              <c:showBubbleSize val="0"/>
            </c:dLbl>
            <c:dLbl>
              <c:idx val="14"/>
              <c:layout/>
              <c:tx>
                <c:rich>
                  <a:bodyPr/>
                  <a:lstStyle/>
                  <a:p>
                    <a:r>
                      <a:rPr lang="en-US" smtClean="0"/>
                      <a:t>11</a:t>
                    </a:r>
                    <a:endParaRPr lang="en-US"/>
                  </a:p>
                </c:rich>
              </c:tx>
              <c:showLegendKey val="0"/>
              <c:showVal val="1"/>
              <c:showCatName val="0"/>
              <c:showSerName val="0"/>
              <c:showPercent val="0"/>
              <c:showBubbleSize val="0"/>
            </c:dLbl>
            <c:dLbl>
              <c:idx val="15"/>
              <c:layout/>
              <c:tx>
                <c:rich>
                  <a:bodyPr/>
                  <a:lstStyle/>
                  <a:p>
                    <a:r>
                      <a:rPr lang="en-US" smtClean="0"/>
                      <a:t>7</a:t>
                    </a:r>
                    <a:endParaRPr lang="en-US"/>
                  </a:p>
                </c:rich>
              </c:tx>
              <c:showLegendKey val="0"/>
              <c:showVal val="1"/>
              <c:showCatName val="0"/>
              <c:showSerName val="0"/>
              <c:showPercent val="0"/>
              <c:showBubbleSize val="0"/>
            </c:dLbl>
            <c:dLbl>
              <c:idx val="17"/>
              <c:layout/>
              <c:tx>
                <c:rich>
                  <a:bodyPr/>
                  <a:lstStyle/>
                  <a:p>
                    <a:r>
                      <a:rPr lang="en-US" smtClean="0"/>
                      <a:t>8</a:t>
                    </a:r>
                    <a:endParaRPr lang="en-US"/>
                  </a:p>
                </c:rich>
              </c:tx>
              <c:showLegendKey val="0"/>
              <c:showVal val="1"/>
              <c:showCatName val="0"/>
              <c:showSerName val="0"/>
              <c:showPercent val="0"/>
              <c:showBubbleSize val="0"/>
            </c:dLbl>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Sheet1!$C$2:$C$19</c:f>
              <c:numCache>
                <c:formatCode>General</c:formatCode>
                <c:ptCount val="18"/>
                <c:pt idx="0">
                  <c:v>-8.0</c:v>
                </c:pt>
                <c:pt idx="1">
                  <c:v>-12.0</c:v>
                </c:pt>
                <c:pt idx="2">
                  <c:v>-6.0</c:v>
                </c:pt>
                <c:pt idx="4">
                  <c:v>-12.0</c:v>
                </c:pt>
                <c:pt idx="5">
                  <c:v>-8.0</c:v>
                </c:pt>
                <c:pt idx="7">
                  <c:v>-10.0</c:v>
                </c:pt>
                <c:pt idx="8">
                  <c:v>-8.0</c:v>
                </c:pt>
                <c:pt idx="9">
                  <c:v>-5.0</c:v>
                </c:pt>
                <c:pt idx="11">
                  <c:v>-10.0</c:v>
                </c:pt>
                <c:pt idx="12">
                  <c:v>-7.0</c:v>
                </c:pt>
                <c:pt idx="14">
                  <c:v>-11.0</c:v>
                </c:pt>
                <c:pt idx="15">
                  <c:v>-7.0</c:v>
                </c:pt>
                <c:pt idx="17">
                  <c:v>-8.0</c:v>
                </c:pt>
              </c:numCache>
            </c:numRef>
          </c:val>
        </c:ser>
        <c:ser>
          <c:idx val="2"/>
          <c:order val="2"/>
          <c:tx>
            <c:strRef>
              <c:f>Sheet1!$D$1</c:f>
              <c:strCache>
                <c:ptCount val="1"/>
                <c:pt idx="0">
                  <c:v>Somewhat satisfied</c:v>
                </c:pt>
              </c:strCache>
            </c:strRef>
          </c:tx>
          <c:spPr>
            <a:solidFill>
              <a:schemeClr val="accent3"/>
            </a:solidFill>
            <a:ln>
              <a:solidFill>
                <a:schemeClr val="tx1"/>
              </a:solidFill>
            </a:ln>
            <a:effectLst/>
          </c:spPr>
          <c:invertIfNegative val="0"/>
          <c:dLbls>
            <c:txPr>
              <a:bodyPr/>
              <a:lstStyle/>
              <a:p>
                <a:pPr>
                  <a:defRPr sz="1400"/>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Sheet1!$D$2:$D$19</c:f>
              <c:numCache>
                <c:formatCode>General</c:formatCode>
                <c:ptCount val="18"/>
                <c:pt idx="0">
                  <c:v>38.0</c:v>
                </c:pt>
                <c:pt idx="1">
                  <c:v>30.0</c:v>
                </c:pt>
                <c:pt idx="2">
                  <c:v>37.0</c:v>
                </c:pt>
                <c:pt idx="4">
                  <c:v>40.0</c:v>
                </c:pt>
                <c:pt idx="5">
                  <c:v>34.0</c:v>
                </c:pt>
                <c:pt idx="7">
                  <c:v>33.0</c:v>
                </c:pt>
                <c:pt idx="8">
                  <c:v>29.0</c:v>
                </c:pt>
                <c:pt idx="9">
                  <c:v>43.0</c:v>
                </c:pt>
                <c:pt idx="11">
                  <c:v>35.0</c:v>
                </c:pt>
                <c:pt idx="12">
                  <c:v>36.0</c:v>
                </c:pt>
                <c:pt idx="14">
                  <c:v>31.0</c:v>
                </c:pt>
                <c:pt idx="15">
                  <c:v>37.0</c:v>
                </c:pt>
                <c:pt idx="17">
                  <c:v>35.0</c:v>
                </c:pt>
              </c:numCache>
            </c:numRef>
          </c:val>
        </c:ser>
        <c:ser>
          <c:idx val="3"/>
          <c:order val="3"/>
          <c:tx>
            <c:strRef>
              <c:f>Sheet1!$E$1</c:f>
              <c:strCache>
                <c:ptCount val="1"/>
                <c:pt idx="0">
                  <c:v>Very satisfied</c:v>
                </c:pt>
              </c:strCache>
            </c:strRef>
          </c:tx>
          <c:spPr>
            <a:solidFill>
              <a:schemeClr val="tx2">
                <a:lumMod val="50000"/>
              </a:schemeClr>
            </a:solidFill>
            <a:ln>
              <a:solidFill>
                <a:schemeClr val="tx1"/>
              </a:solidFill>
            </a:ln>
            <a:effectLst/>
          </c:spPr>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Sheet1!$E$2:$E$19</c:f>
              <c:numCache>
                <c:formatCode>General</c:formatCode>
                <c:ptCount val="18"/>
                <c:pt idx="0">
                  <c:v>44.0</c:v>
                </c:pt>
                <c:pt idx="1">
                  <c:v>44.0</c:v>
                </c:pt>
                <c:pt idx="2">
                  <c:v>48.0</c:v>
                </c:pt>
                <c:pt idx="4">
                  <c:v>25.0</c:v>
                </c:pt>
                <c:pt idx="5">
                  <c:v>48.0</c:v>
                </c:pt>
                <c:pt idx="7">
                  <c:v>40.0</c:v>
                </c:pt>
                <c:pt idx="8">
                  <c:v>49.0</c:v>
                </c:pt>
                <c:pt idx="9">
                  <c:v>44.0</c:v>
                </c:pt>
                <c:pt idx="11">
                  <c:v>37.0</c:v>
                </c:pt>
                <c:pt idx="12">
                  <c:v>48.0</c:v>
                </c:pt>
                <c:pt idx="14">
                  <c:v>47.0</c:v>
                </c:pt>
                <c:pt idx="15">
                  <c:v>42.0</c:v>
                </c:pt>
                <c:pt idx="17">
                  <c:v>43.0</c:v>
                </c:pt>
              </c:numCache>
            </c:numRef>
          </c:val>
        </c:ser>
        <c:dLbls>
          <c:showLegendKey val="0"/>
          <c:showVal val="0"/>
          <c:showCatName val="0"/>
          <c:showSerName val="0"/>
          <c:showPercent val="0"/>
          <c:showBubbleSize val="0"/>
        </c:dLbls>
        <c:gapWidth val="35"/>
        <c:overlap val="100"/>
        <c:axId val="-2134516008"/>
        <c:axId val="-2134512552"/>
      </c:barChart>
      <c:catAx>
        <c:axId val="-2134516008"/>
        <c:scaling>
          <c:orientation val="minMax"/>
        </c:scaling>
        <c:delete val="0"/>
        <c:axPos val="l"/>
        <c:numFmt formatCode="General" sourceLinked="1"/>
        <c:majorTickMark val="none"/>
        <c:minorTickMark val="none"/>
        <c:tickLblPos val="low"/>
        <c:spPr>
          <a:noFill/>
          <a:ln w="50800">
            <a:solidFill>
              <a:schemeClr val="tx1"/>
            </a:solidFill>
          </a:ln>
        </c:spPr>
        <c:txPr>
          <a:bodyPr rot="0"/>
          <a:lstStyle/>
          <a:p>
            <a:pPr>
              <a:defRPr sz="1400"/>
            </a:pPr>
            <a:endParaRPr lang="en-US"/>
          </a:p>
        </c:txPr>
        <c:crossAx val="-2134512552"/>
        <c:crosses val="autoZero"/>
        <c:auto val="1"/>
        <c:lblAlgn val="ctr"/>
        <c:lblOffset val="100"/>
        <c:noMultiLvlLbl val="0"/>
      </c:catAx>
      <c:valAx>
        <c:axId val="-2134512552"/>
        <c:scaling>
          <c:orientation val="minMax"/>
          <c:max val="100.0"/>
          <c:min val="-40.0"/>
        </c:scaling>
        <c:delete val="1"/>
        <c:axPos val="b"/>
        <c:numFmt formatCode="General" sourceLinked="1"/>
        <c:majorTickMark val="out"/>
        <c:minorTickMark val="none"/>
        <c:tickLblPos val="nextTo"/>
        <c:crossAx val="-2134516008"/>
        <c:crosses val="autoZero"/>
        <c:crossBetween val="between"/>
        <c:majorUnit val="25.0"/>
      </c:valAx>
      <c:spPr>
        <a:noFill/>
        <a:ln w="25400">
          <a:noFill/>
        </a:ln>
      </c:spPr>
    </c:plotArea>
    <c:plotVisOnly val="1"/>
    <c:dispBlanksAs val="gap"/>
    <c:showDLblsOverMax val="0"/>
  </c:chart>
  <c:txPr>
    <a:bodyPr/>
    <a:lstStyle/>
    <a:p>
      <a:pPr>
        <a:defRPr sz="1600" b="1">
          <a:latin typeface="+mn-lt"/>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0"/>
            <c:bubble3D val="0"/>
          </c:dPt>
          <c:dPt>
            <c:idx val="1"/>
            <c:bubble3D val="0"/>
            <c:explosion val="15"/>
            <c:spPr>
              <a:solidFill>
                <a:schemeClr val="tx2">
                  <a:lumMod val="50000"/>
                </a:schemeClr>
              </a:solidFill>
              <a:ln>
                <a:solidFill>
                  <a:schemeClr val="tx1"/>
                </a:solidFill>
              </a:ln>
            </c:spPr>
          </c:dPt>
          <c:dPt>
            <c:idx val="2"/>
            <c:bubble3D val="0"/>
            <c:spPr>
              <a:solidFill>
                <a:schemeClr val="bg1"/>
              </a:solidFill>
              <a:ln>
                <a:solidFill>
                  <a:schemeClr val="tx1"/>
                </a:solidFill>
              </a:ln>
            </c:spPr>
          </c:dPt>
          <c:dPt>
            <c:idx val="3"/>
            <c:bubble3D val="0"/>
            <c:spPr>
              <a:solidFill>
                <a:schemeClr val="accent2"/>
              </a:solidFill>
              <a:ln>
                <a:solidFill>
                  <a:schemeClr val="tx1"/>
                </a:solidFill>
              </a:ln>
            </c:spPr>
          </c:dPt>
          <c:cat>
            <c:strRef>
              <c:f>Sheet1!$A$2:$A$5</c:f>
              <c:strCache>
                <c:ptCount val="4"/>
                <c:pt idx="0">
                  <c:v>No</c:v>
                </c:pt>
                <c:pt idx="1">
                  <c:v>Yes</c:v>
                </c:pt>
                <c:pt idx="2">
                  <c:v>Plan has not yet gone into effect</c:v>
                </c:pt>
                <c:pt idx="3">
                  <c:v>Don't know or refused</c:v>
                </c:pt>
              </c:strCache>
            </c:strRef>
          </c:cat>
          <c:val>
            <c:numRef>
              <c:f>Sheet1!$B$2:$B$5</c:f>
              <c:numCache>
                <c:formatCode>General</c:formatCode>
                <c:ptCount val="4"/>
                <c:pt idx="0">
                  <c:v>34.0</c:v>
                </c:pt>
                <c:pt idx="1">
                  <c:v>60.0</c:v>
                </c:pt>
                <c:pt idx="2">
                  <c:v>6.0</c:v>
                </c:pt>
              </c:numCache>
            </c:numRef>
          </c:val>
        </c:ser>
        <c:dLbls>
          <c:showLegendKey val="0"/>
          <c:showVal val="0"/>
          <c:showCatName val="0"/>
          <c:showSerName val="0"/>
          <c:showPercent val="0"/>
          <c:showBubbleSize val="0"/>
          <c:showLeaderLines val="1"/>
        </c:dLbls>
        <c:firstSliceAng val="225"/>
      </c:pieChart>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367974547163"/>
          <c:y val="0.0"/>
          <c:w val="0.495038742263699"/>
          <c:h val="0.933323978644582"/>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spPr>
              <a:solidFill>
                <a:schemeClr val="tx2">
                  <a:lumMod val="50000"/>
                </a:schemeClr>
              </a:solidFill>
              <a:ln>
                <a:solidFill>
                  <a:schemeClr val="tx1"/>
                </a:solidFill>
              </a:ln>
            </c:spPr>
          </c:dPt>
          <c:dPt>
            <c:idx val="2"/>
            <c:bubble3D val="0"/>
            <c:spPr>
              <a:solidFill>
                <a:schemeClr val="bg1"/>
              </a:solidFill>
              <a:ln>
                <a:solidFill>
                  <a:schemeClr val="tx1"/>
                </a:solidFill>
              </a:ln>
            </c:spPr>
          </c:dPt>
          <c:dPt>
            <c:idx val="3"/>
            <c:bubble3D val="0"/>
          </c:dPt>
          <c:dPt>
            <c:idx val="4"/>
            <c:bubble3D val="0"/>
          </c:dPt>
          <c:dPt>
            <c:idx val="5"/>
            <c:bubble3D val="0"/>
          </c:dPt>
          <c:cat>
            <c:strRef>
              <c:f>Sheet1!$A$2:$A$4</c:f>
              <c:strCache>
                <c:ptCount val="3"/>
                <c:pt idx="0">
                  <c:v>No</c:v>
                </c:pt>
                <c:pt idx="1">
                  <c:v>Yes</c:v>
                </c:pt>
                <c:pt idx="2">
                  <c:v>Don't know or refused</c:v>
                </c:pt>
              </c:strCache>
            </c:strRef>
          </c:cat>
          <c:val>
            <c:numRef>
              <c:f>Sheet1!$B$2:$B$4</c:f>
              <c:numCache>
                <c:formatCode>General</c:formatCode>
                <c:ptCount val="3"/>
                <c:pt idx="0">
                  <c:v>62.0</c:v>
                </c:pt>
                <c:pt idx="1">
                  <c:v>36.0</c:v>
                </c:pt>
                <c:pt idx="2">
                  <c:v>2.0</c:v>
                </c:pt>
              </c:numCache>
            </c:numRef>
          </c:val>
        </c:ser>
        <c:dLbls>
          <c:showLegendKey val="0"/>
          <c:showVal val="0"/>
          <c:showCatName val="0"/>
          <c:showSerName val="0"/>
          <c:showPercent val="0"/>
          <c:showBubbleSize val="0"/>
          <c:showLeaderLines val="1"/>
        </c:dLbls>
        <c:firstSliceAng val="137"/>
      </c:pieChart>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63493469521842"/>
          <c:y val="0.123559563510588"/>
          <c:w val="0.917671044720941"/>
          <c:h val="0.711605210217304"/>
        </c:manualLayout>
      </c:layout>
      <c:barChart>
        <c:barDir val="col"/>
        <c:grouping val="clustered"/>
        <c:varyColors val="0"/>
        <c:ser>
          <c:idx val="0"/>
          <c:order val="0"/>
          <c:tx>
            <c:strRef>
              <c:f>Sheet1!$B$1</c:f>
              <c:strCache>
                <c:ptCount val="1"/>
                <c:pt idx="0">
                  <c:v>Total</c:v>
                </c:pt>
              </c:strCache>
            </c:strRef>
          </c:tx>
          <c:spPr>
            <a:solidFill>
              <a:schemeClr val="tx2">
                <a:lumMod val="5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dLbls>
          <c:cat>
            <c:strRef>
              <c:f>Sheet1!$A$2:$A$5</c:f>
              <c:strCache>
                <c:ptCount val="4"/>
                <c:pt idx="0">
                  <c:v>All of the doctors you wanted</c:v>
                </c:pt>
                <c:pt idx="1">
                  <c:v>Some of the 
doctors you wanted</c:v>
                </c:pt>
                <c:pt idx="2">
                  <c:v>None of the doctors you wanted</c:v>
                </c:pt>
                <c:pt idx="3">
                  <c:v>Don't know which doctors are included</c:v>
                </c:pt>
              </c:strCache>
            </c:strRef>
          </c:cat>
          <c:val>
            <c:numRef>
              <c:f>Sheet1!$B$2:$B$5</c:f>
              <c:numCache>
                <c:formatCode>General</c:formatCode>
                <c:ptCount val="4"/>
                <c:pt idx="0">
                  <c:v>37.0</c:v>
                </c:pt>
                <c:pt idx="1">
                  <c:v>17.0</c:v>
                </c:pt>
                <c:pt idx="2">
                  <c:v>5.0</c:v>
                </c:pt>
                <c:pt idx="3">
                  <c:v>39.0</c:v>
                </c:pt>
              </c:numCache>
            </c:numRef>
          </c:val>
        </c:ser>
        <c:dLbls>
          <c:showLegendKey val="0"/>
          <c:showVal val="0"/>
          <c:showCatName val="0"/>
          <c:showSerName val="0"/>
          <c:showPercent val="0"/>
          <c:showBubbleSize val="0"/>
        </c:dLbls>
        <c:gapWidth val="166"/>
        <c:axId val="2095193608"/>
        <c:axId val="2095196616"/>
      </c:barChart>
      <c:catAx>
        <c:axId val="2095193608"/>
        <c:scaling>
          <c:orientation val="minMax"/>
        </c:scaling>
        <c:delete val="0"/>
        <c:axPos val="b"/>
        <c:majorTickMark val="out"/>
        <c:minorTickMark val="none"/>
        <c:tickLblPos val="nextTo"/>
        <c:txPr>
          <a:bodyPr/>
          <a:lstStyle/>
          <a:p>
            <a:pPr>
              <a:defRPr sz="1600" b="1"/>
            </a:pPr>
            <a:endParaRPr lang="en-US"/>
          </a:p>
        </c:txPr>
        <c:crossAx val="2095196616"/>
        <c:crosses val="autoZero"/>
        <c:auto val="1"/>
        <c:lblAlgn val="ctr"/>
        <c:lblOffset val="100"/>
        <c:noMultiLvlLbl val="0"/>
      </c:catAx>
      <c:valAx>
        <c:axId val="2095196616"/>
        <c:scaling>
          <c:orientation val="minMax"/>
          <c:max val="75.0"/>
        </c:scaling>
        <c:delete val="0"/>
        <c:axPos val="l"/>
        <c:numFmt formatCode="General" sourceLinked="1"/>
        <c:majorTickMark val="out"/>
        <c:minorTickMark val="none"/>
        <c:tickLblPos val="nextTo"/>
        <c:txPr>
          <a:bodyPr/>
          <a:lstStyle/>
          <a:p>
            <a:pPr>
              <a:defRPr sz="1600" b="1"/>
            </a:pPr>
            <a:endParaRPr lang="en-US"/>
          </a:p>
        </c:txPr>
        <c:crossAx val="2095193608"/>
        <c:crosses val="autoZero"/>
        <c:crossBetween val="between"/>
        <c:majorUnit val="25.0"/>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explosion val="15"/>
            <c:spPr>
              <a:solidFill>
                <a:schemeClr val="tx2">
                  <a:lumMod val="50000"/>
                </a:schemeClr>
              </a:solidFill>
              <a:ln>
                <a:solidFill>
                  <a:schemeClr val="tx1"/>
                </a:solidFill>
              </a:ln>
            </c:spPr>
          </c:dPt>
          <c:dPt>
            <c:idx val="2"/>
            <c:bubble3D val="0"/>
            <c:spPr>
              <a:solidFill>
                <a:schemeClr val="bg1"/>
              </a:solidFill>
              <a:ln>
                <a:solidFill>
                  <a:schemeClr val="tx1"/>
                </a:solidFill>
              </a:ln>
            </c:spPr>
          </c:dPt>
          <c:cat>
            <c:strRef>
              <c:f>Sheet1!$A$2:$A$4</c:f>
              <c:strCache>
                <c:ptCount val="3"/>
                <c:pt idx="0">
                  <c:v>No</c:v>
                </c:pt>
                <c:pt idx="1">
                  <c:v>Yes</c:v>
                </c:pt>
                <c:pt idx="2">
                  <c:v>Don't know or refused</c:v>
                </c:pt>
              </c:strCache>
            </c:strRef>
          </c:cat>
          <c:val>
            <c:numRef>
              <c:f>Sheet1!$B$2:$B$4</c:f>
              <c:numCache>
                <c:formatCode>General</c:formatCode>
                <c:ptCount val="3"/>
                <c:pt idx="0">
                  <c:v>78.0</c:v>
                </c:pt>
                <c:pt idx="1">
                  <c:v>21.0</c:v>
                </c:pt>
                <c:pt idx="2">
                  <c:v>1.0</c:v>
                </c:pt>
              </c:numCache>
            </c:numRef>
          </c:val>
        </c:ser>
        <c:dLbls>
          <c:showLegendKey val="0"/>
          <c:showVal val="0"/>
          <c:showCatName val="0"/>
          <c:showSerName val="0"/>
          <c:showPercent val="0"/>
          <c:showBubbleSize val="0"/>
          <c:showLeaderLines val="1"/>
        </c:dLbls>
        <c:firstSliceAng val="131"/>
      </c:pieChart>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367974547163"/>
          <c:y val="0.0"/>
          <c:w val="0.495038742263699"/>
          <c:h val="0.933323978644582"/>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lumMod val="50000"/>
                </a:schemeClr>
              </a:solidFill>
              <a:ln>
                <a:solidFill>
                  <a:schemeClr val="tx1"/>
                </a:solidFill>
              </a:ln>
            </c:spPr>
          </c:dPt>
          <c:dPt>
            <c:idx val="1"/>
            <c:bubble3D val="0"/>
            <c:spPr>
              <a:solidFill>
                <a:schemeClr val="accent3"/>
              </a:solidFill>
              <a:ln>
                <a:solidFill>
                  <a:schemeClr val="tx1"/>
                </a:solidFill>
              </a:ln>
            </c:spPr>
          </c:dPt>
          <c:dPt>
            <c:idx val="2"/>
            <c:bubble3D val="0"/>
            <c:spPr>
              <a:solidFill>
                <a:schemeClr val="accent2"/>
              </a:solidFill>
              <a:ln>
                <a:solidFill>
                  <a:schemeClr val="tx1"/>
                </a:solidFill>
              </a:ln>
            </c:spPr>
          </c:dPt>
          <c:dPt>
            <c:idx val="3"/>
            <c:bubble3D val="0"/>
            <c:spPr>
              <a:solidFill>
                <a:schemeClr val="accent1"/>
              </a:solidFill>
              <a:ln>
                <a:solidFill>
                  <a:schemeClr val="tx1"/>
                </a:solidFill>
              </a:ln>
            </c:spPr>
          </c:dPt>
          <c:dPt>
            <c:idx val="4"/>
            <c:bubble3D val="0"/>
            <c:spPr>
              <a:solidFill>
                <a:schemeClr val="bg1"/>
              </a:solidFill>
              <a:ln>
                <a:solidFill>
                  <a:schemeClr val="tx1"/>
                </a:solidFill>
              </a:ln>
            </c:spPr>
          </c:dPt>
          <c:dPt>
            <c:idx val="5"/>
            <c:bubble3D val="0"/>
            <c:spPr>
              <a:solidFill>
                <a:schemeClr val="bg1"/>
              </a:solidFill>
              <a:ln>
                <a:solidFill>
                  <a:schemeClr val="tx1"/>
                </a:solidFill>
              </a:ln>
            </c:spPr>
          </c:dPt>
          <c:cat>
            <c:strRef>
              <c:f>Sheet1!$A$2:$A$7</c:f>
              <c:strCache>
                <c:ptCount val="6"/>
                <c:pt idx="0">
                  <c:v>Very easy</c:v>
                </c:pt>
                <c:pt idx="1">
                  <c:v>Somewhat easy</c:v>
                </c:pt>
                <c:pt idx="2">
                  <c:v>Somewhat difficult</c:v>
                </c:pt>
                <c:pt idx="3">
                  <c:v>Very difficult</c:v>
                </c:pt>
                <c:pt idx="4">
                  <c:v>Could not find a doctor</c:v>
                </c:pt>
                <c:pt idx="5">
                  <c:v>Don't know/refused</c:v>
                </c:pt>
              </c:strCache>
            </c:strRef>
          </c:cat>
          <c:val>
            <c:numRef>
              <c:f>Sheet1!$B$2:$B$7</c:f>
              <c:numCache>
                <c:formatCode>General</c:formatCode>
                <c:ptCount val="6"/>
                <c:pt idx="0">
                  <c:v>39.0</c:v>
                </c:pt>
                <c:pt idx="1">
                  <c:v>36.0</c:v>
                </c:pt>
                <c:pt idx="2">
                  <c:v>10.0</c:v>
                </c:pt>
                <c:pt idx="3">
                  <c:v>7.0</c:v>
                </c:pt>
                <c:pt idx="4">
                  <c:v>7.0</c:v>
                </c:pt>
              </c:numCache>
            </c:numRef>
          </c:val>
        </c:ser>
        <c:dLbls>
          <c:showLegendKey val="0"/>
          <c:showVal val="0"/>
          <c:showCatName val="0"/>
          <c:showSerName val="0"/>
          <c:showPercent val="0"/>
          <c:showBubbleSize val="0"/>
          <c:showLeaderLines val="1"/>
        </c:dLbls>
        <c:firstSliceAng val="218"/>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80274669613667"/>
          <c:y val="0.051274391770326"/>
          <c:w val="0.904114518579914"/>
          <c:h val="0.787130261020903"/>
        </c:manualLayout>
      </c:layout>
      <c:barChart>
        <c:barDir val="col"/>
        <c:grouping val="clustered"/>
        <c:varyColors val="0"/>
        <c:ser>
          <c:idx val="2"/>
          <c:order val="0"/>
          <c:tx>
            <c:strRef>
              <c:f>Sheet1!$A$2</c:f>
              <c:strCache>
                <c:ptCount val="1"/>
                <c:pt idx="0">
                  <c:v>July–Sept. 2013</c:v>
                </c:pt>
              </c:strCache>
            </c:strRef>
          </c:tx>
          <c:spPr>
            <a:solidFill>
              <a:schemeClr val="tx2">
                <a:lumMod val="50000"/>
              </a:schemeClr>
            </a:solidFill>
            <a:ln>
              <a:noFill/>
            </a:ln>
          </c:spPr>
          <c:invertIfNegative val="0"/>
          <c:dPt>
            <c:idx val="1"/>
            <c:invertIfNegative val="0"/>
            <c:bubble3D val="0"/>
          </c:dPt>
          <c:dPt>
            <c:idx val="2"/>
            <c:invertIfNegative val="0"/>
            <c:bubble3D val="0"/>
          </c:dPt>
          <c:dPt>
            <c:idx val="3"/>
            <c:invertIfNegative val="0"/>
            <c:bubble3D val="0"/>
          </c:dPt>
          <c:dPt>
            <c:idx val="5"/>
            <c:invertIfNegative val="0"/>
            <c:bubble3D val="0"/>
          </c:dPt>
          <c:dPt>
            <c:idx val="6"/>
            <c:invertIfNegative val="0"/>
            <c:bubble3D val="0"/>
          </c:dPt>
          <c:dPt>
            <c:idx val="7"/>
            <c:invertIfNegative val="0"/>
            <c:bubble3D val="0"/>
          </c:dPt>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Sheet1!$B$1:$L$1</c:f>
              <c:strCache>
                <c:ptCount val="11"/>
                <c:pt idx="0">
                  <c:v>Total</c:v>
                </c:pt>
                <c:pt idx="1">
                  <c:v>    </c:v>
                </c:pt>
                <c:pt idx="2">
                  <c:v>&lt;138% 
FPL</c:v>
                </c:pt>
                <c:pt idx="3">
                  <c:v>138%–
249% 
FPL</c:v>
                </c:pt>
                <c:pt idx="4">
                  <c:v>250%–
399% 
FPL</c:v>
                </c:pt>
                <c:pt idx="5">
                  <c:v>400% FPL 
or more</c:v>
                </c:pt>
                <c:pt idx="6">
                  <c:v>  </c:v>
                </c:pt>
                <c:pt idx="7">
                  <c:v>White</c:v>
                </c:pt>
                <c:pt idx="8">
                  <c:v>African American</c:v>
                </c:pt>
                <c:pt idx="9">
                  <c:v>Latino</c:v>
                </c:pt>
                <c:pt idx="10">
                  <c:v>Other</c:v>
                </c:pt>
              </c:strCache>
            </c:strRef>
          </c:cat>
          <c:val>
            <c:numRef>
              <c:f>Sheet1!$B$2:$L$2</c:f>
              <c:numCache>
                <c:formatCode>General</c:formatCode>
                <c:ptCount val="11"/>
                <c:pt idx="0">
                  <c:v>20.0</c:v>
                </c:pt>
                <c:pt idx="2">
                  <c:v>35.0</c:v>
                </c:pt>
                <c:pt idx="3">
                  <c:v>32.0</c:v>
                </c:pt>
                <c:pt idx="4">
                  <c:v>12.0</c:v>
                </c:pt>
                <c:pt idx="5">
                  <c:v>4.0</c:v>
                </c:pt>
                <c:pt idx="7">
                  <c:v>16.0</c:v>
                </c:pt>
                <c:pt idx="8">
                  <c:v>21.0</c:v>
                </c:pt>
                <c:pt idx="9">
                  <c:v>36.0</c:v>
                </c:pt>
                <c:pt idx="10">
                  <c:v>20.0</c:v>
                </c:pt>
              </c:numCache>
            </c:numRef>
          </c:val>
        </c:ser>
        <c:ser>
          <c:idx val="0"/>
          <c:order val="1"/>
          <c:tx>
            <c:strRef>
              <c:f>Sheet1!$A$3</c:f>
              <c:strCache>
                <c:ptCount val="1"/>
                <c:pt idx="0">
                  <c:v>April–June 2014</c:v>
                </c:pt>
              </c:strCache>
            </c:strRef>
          </c:tx>
          <c:spPr>
            <a:solidFill>
              <a:schemeClr val="accent1"/>
            </a:solidFill>
            <a:ln>
              <a:noFill/>
            </a:ln>
          </c:spPr>
          <c:invertIfNegative val="0"/>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Sheet1!$B$1:$L$1</c:f>
              <c:strCache>
                <c:ptCount val="11"/>
                <c:pt idx="0">
                  <c:v>Total</c:v>
                </c:pt>
                <c:pt idx="1">
                  <c:v>    </c:v>
                </c:pt>
                <c:pt idx="2">
                  <c:v>&lt;138% 
FPL</c:v>
                </c:pt>
                <c:pt idx="3">
                  <c:v>138%–
249% 
FPL</c:v>
                </c:pt>
                <c:pt idx="4">
                  <c:v>250%–
399% 
FPL</c:v>
                </c:pt>
                <c:pt idx="5">
                  <c:v>400% FPL 
or more</c:v>
                </c:pt>
                <c:pt idx="6">
                  <c:v>  </c:v>
                </c:pt>
                <c:pt idx="7">
                  <c:v>White</c:v>
                </c:pt>
                <c:pt idx="8">
                  <c:v>African American</c:v>
                </c:pt>
                <c:pt idx="9">
                  <c:v>Latino</c:v>
                </c:pt>
                <c:pt idx="10">
                  <c:v>Other</c:v>
                </c:pt>
              </c:strCache>
            </c:strRef>
          </c:cat>
          <c:val>
            <c:numRef>
              <c:f>Sheet1!$B$3:$L$3</c:f>
              <c:numCache>
                <c:formatCode>General</c:formatCode>
                <c:ptCount val="11"/>
                <c:pt idx="0">
                  <c:v>15.0</c:v>
                </c:pt>
                <c:pt idx="2">
                  <c:v>24.0</c:v>
                </c:pt>
                <c:pt idx="3">
                  <c:v>22.0</c:v>
                </c:pt>
                <c:pt idx="4">
                  <c:v>10.0</c:v>
                </c:pt>
                <c:pt idx="5">
                  <c:v>3.0</c:v>
                </c:pt>
                <c:pt idx="7">
                  <c:v>12.0</c:v>
                </c:pt>
                <c:pt idx="8">
                  <c:v>20.0</c:v>
                </c:pt>
                <c:pt idx="9">
                  <c:v>23.0</c:v>
                </c:pt>
                <c:pt idx="10">
                  <c:v>11.0</c:v>
                </c:pt>
              </c:numCache>
            </c:numRef>
          </c:val>
        </c:ser>
        <c:dLbls>
          <c:showLegendKey val="0"/>
          <c:showVal val="0"/>
          <c:showCatName val="0"/>
          <c:showSerName val="0"/>
          <c:showPercent val="0"/>
          <c:showBubbleSize val="0"/>
        </c:dLbls>
        <c:gapWidth val="50"/>
        <c:axId val="2097114936"/>
        <c:axId val="2097123928"/>
      </c:barChart>
      <c:catAx>
        <c:axId val="2097114936"/>
        <c:scaling>
          <c:orientation val="minMax"/>
        </c:scaling>
        <c:delete val="0"/>
        <c:axPos val="b"/>
        <c:numFmt formatCode="General" sourceLinked="1"/>
        <c:majorTickMark val="out"/>
        <c:minorTickMark val="none"/>
        <c:tickLblPos val="nextTo"/>
        <c:txPr>
          <a:bodyPr rot="0"/>
          <a:lstStyle/>
          <a:p>
            <a:pPr>
              <a:defRPr sz="1200"/>
            </a:pPr>
            <a:endParaRPr lang="en-US"/>
          </a:p>
        </c:txPr>
        <c:crossAx val="2097123928"/>
        <c:crosses val="autoZero"/>
        <c:auto val="1"/>
        <c:lblAlgn val="ctr"/>
        <c:lblOffset val="100"/>
        <c:noMultiLvlLbl val="0"/>
      </c:catAx>
      <c:valAx>
        <c:axId val="2097123928"/>
        <c:scaling>
          <c:orientation val="minMax"/>
          <c:max val="50.0"/>
        </c:scaling>
        <c:delete val="0"/>
        <c:axPos val="l"/>
        <c:numFmt formatCode="General" sourceLinked="1"/>
        <c:majorTickMark val="out"/>
        <c:minorTickMark val="none"/>
        <c:tickLblPos val="nextTo"/>
        <c:crossAx val="2097114936"/>
        <c:crosses val="autoZero"/>
        <c:crossBetween val="between"/>
        <c:majorUnit val="10.0"/>
      </c:valAx>
    </c:plotArea>
    <c:legend>
      <c:legendPos val="t"/>
      <c:layout>
        <c:manualLayout>
          <c:xMode val="edge"/>
          <c:yMode val="edge"/>
          <c:x val="0.286585266665787"/>
          <c:y val="0.0178633719294692"/>
          <c:w val="0.553853475601982"/>
          <c:h val="0.161766664041079"/>
        </c:manualLayout>
      </c:layout>
      <c:overlay val="0"/>
    </c:legend>
    <c:plotVisOnly val="1"/>
    <c:dispBlanksAs val="gap"/>
    <c:showDLblsOverMax val="0"/>
  </c:chart>
  <c:txPr>
    <a:bodyPr/>
    <a:lstStyle/>
    <a:p>
      <a:pPr>
        <a:defRPr sz="1600" b="1"/>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63493469521842"/>
          <c:y val="0.117981568571043"/>
          <c:w val="0.917671044720941"/>
          <c:h val="0.613976531845445"/>
        </c:manualLayout>
      </c:layout>
      <c:barChart>
        <c:barDir val="col"/>
        <c:grouping val="clustered"/>
        <c:varyColors val="0"/>
        <c:ser>
          <c:idx val="0"/>
          <c:order val="0"/>
          <c:tx>
            <c:strRef>
              <c:f>Sheet1!$B$1</c:f>
              <c:strCache>
                <c:ptCount val="1"/>
                <c:pt idx="0">
                  <c:v>Total</c:v>
                </c:pt>
              </c:strCache>
            </c:strRef>
          </c:tx>
          <c:spPr>
            <a:solidFill>
              <a:schemeClr val="tx2">
                <a:lumMod val="5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dLbls>
          <c:cat>
            <c:strRef>
              <c:f>Sheet1!$A$2:$A$7</c:f>
              <c:strCache>
                <c:ptCount val="6"/>
                <c:pt idx="0">
                  <c:v>Within 1 week</c:v>
                </c:pt>
                <c:pt idx="1">
                  <c:v>8 to 14 
days</c:v>
                </c:pt>
                <c:pt idx="2">
                  <c:v>15 to 30 
days</c:v>
                </c:pt>
                <c:pt idx="3">
                  <c:v>More than 
30 days</c:v>
                </c:pt>
                <c:pt idx="4">
                  <c:v>Have not tried to make an appointment</c:v>
                </c:pt>
                <c:pt idx="5">
                  <c:v>Have not been able to make an appointment</c:v>
                </c:pt>
              </c:strCache>
            </c:strRef>
          </c:cat>
          <c:val>
            <c:numRef>
              <c:f>Sheet1!$B$2:$B$7</c:f>
              <c:numCache>
                <c:formatCode>General</c:formatCode>
                <c:ptCount val="6"/>
                <c:pt idx="0">
                  <c:v>41.0</c:v>
                </c:pt>
                <c:pt idx="1">
                  <c:v>26.0</c:v>
                </c:pt>
                <c:pt idx="2">
                  <c:v>11.0</c:v>
                </c:pt>
                <c:pt idx="3">
                  <c:v>15.0</c:v>
                </c:pt>
                <c:pt idx="4">
                  <c:v>2.0</c:v>
                </c:pt>
                <c:pt idx="5">
                  <c:v>4.0</c:v>
                </c:pt>
              </c:numCache>
            </c:numRef>
          </c:val>
        </c:ser>
        <c:dLbls>
          <c:showLegendKey val="0"/>
          <c:showVal val="0"/>
          <c:showCatName val="0"/>
          <c:showSerName val="0"/>
          <c:showPercent val="0"/>
          <c:showBubbleSize val="0"/>
        </c:dLbls>
        <c:gapWidth val="166"/>
        <c:axId val="2096231064"/>
        <c:axId val="2096234008"/>
      </c:barChart>
      <c:catAx>
        <c:axId val="2096231064"/>
        <c:scaling>
          <c:orientation val="minMax"/>
        </c:scaling>
        <c:delete val="0"/>
        <c:axPos val="b"/>
        <c:majorTickMark val="out"/>
        <c:minorTickMark val="none"/>
        <c:tickLblPos val="nextTo"/>
        <c:txPr>
          <a:bodyPr/>
          <a:lstStyle/>
          <a:p>
            <a:pPr>
              <a:defRPr sz="1400" b="1"/>
            </a:pPr>
            <a:endParaRPr lang="en-US"/>
          </a:p>
        </c:txPr>
        <c:crossAx val="2096234008"/>
        <c:crosses val="autoZero"/>
        <c:auto val="1"/>
        <c:lblAlgn val="ctr"/>
        <c:lblOffset val="100"/>
        <c:noMultiLvlLbl val="0"/>
      </c:catAx>
      <c:valAx>
        <c:axId val="2096234008"/>
        <c:scaling>
          <c:orientation val="minMax"/>
          <c:max val="75.0"/>
        </c:scaling>
        <c:delete val="0"/>
        <c:axPos val="l"/>
        <c:numFmt formatCode="General" sourceLinked="1"/>
        <c:majorTickMark val="out"/>
        <c:minorTickMark val="none"/>
        <c:tickLblPos val="nextTo"/>
        <c:txPr>
          <a:bodyPr/>
          <a:lstStyle/>
          <a:p>
            <a:pPr>
              <a:defRPr sz="1400" b="1"/>
            </a:pPr>
            <a:endParaRPr lang="en-US"/>
          </a:p>
        </c:txPr>
        <c:crossAx val="2096231064"/>
        <c:crosses val="autoZero"/>
        <c:crossBetween val="between"/>
        <c:majorUnit val="25.0"/>
        <c:minorUnit val="1.0"/>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explosion val="15"/>
            <c:spPr>
              <a:solidFill>
                <a:schemeClr val="tx2">
                  <a:lumMod val="50000"/>
                </a:schemeClr>
              </a:solidFill>
              <a:ln>
                <a:solidFill>
                  <a:schemeClr val="tx1"/>
                </a:solidFill>
              </a:ln>
            </c:spPr>
          </c:dPt>
          <c:dPt>
            <c:idx val="2"/>
            <c:bubble3D val="0"/>
            <c:spPr>
              <a:solidFill>
                <a:schemeClr val="bg1"/>
              </a:solidFill>
              <a:ln>
                <a:solidFill>
                  <a:schemeClr val="tx1"/>
                </a:solidFill>
              </a:ln>
            </c:spPr>
          </c:dPt>
          <c:cat>
            <c:strRef>
              <c:f>Sheet1!$A$2:$A$4</c:f>
              <c:strCache>
                <c:ptCount val="3"/>
                <c:pt idx="0">
                  <c:v>No</c:v>
                </c:pt>
                <c:pt idx="1">
                  <c:v>Yes</c:v>
                </c:pt>
                <c:pt idx="2">
                  <c:v>Don't know or refused</c:v>
                </c:pt>
              </c:strCache>
            </c:strRef>
          </c:cat>
          <c:val>
            <c:numRef>
              <c:f>Sheet1!$B$2:$B$4</c:f>
              <c:numCache>
                <c:formatCode>General</c:formatCode>
                <c:ptCount val="3"/>
                <c:pt idx="0">
                  <c:v>70.0</c:v>
                </c:pt>
                <c:pt idx="1">
                  <c:v>30.0</c:v>
                </c:pt>
                <c:pt idx="2">
                  <c:v>1.0</c:v>
                </c:pt>
              </c:numCache>
            </c:numRef>
          </c:val>
        </c:ser>
        <c:dLbls>
          <c:showLegendKey val="0"/>
          <c:showVal val="0"/>
          <c:showCatName val="0"/>
          <c:showSerName val="0"/>
          <c:showPercent val="0"/>
          <c:showBubbleSize val="0"/>
          <c:showLeaderLines val="1"/>
        </c:dLbls>
        <c:firstSliceAng val="143"/>
      </c:pieChart>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367974547163"/>
          <c:y val="0.0"/>
          <c:w val="0.495038742263699"/>
          <c:h val="0.933323978644582"/>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lumMod val="50000"/>
                </a:schemeClr>
              </a:solidFill>
              <a:ln>
                <a:solidFill>
                  <a:schemeClr val="tx1"/>
                </a:solidFill>
              </a:ln>
            </c:spPr>
          </c:dPt>
          <c:dPt>
            <c:idx val="1"/>
            <c:bubble3D val="0"/>
            <c:spPr>
              <a:solidFill>
                <a:schemeClr val="accent3"/>
              </a:solidFill>
              <a:ln>
                <a:solidFill>
                  <a:schemeClr val="tx1"/>
                </a:solidFill>
              </a:ln>
            </c:spPr>
          </c:dPt>
          <c:dPt>
            <c:idx val="2"/>
            <c:bubble3D val="0"/>
            <c:spPr>
              <a:solidFill>
                <a:schemeClr val="accent2"/>
              </a:solidFill>
              <a:ln>
                <a:solidFill>
                  <a:schemeClr val="tx1"/>
                </a:solidFill>
              </a:ln>
            </c:spPr>
          </c:dPt>
          <c:dPt>
            <c:idx val="3"/>
            <c:bubble3D val="0"/>
            <c:spPr>
              <a:solidFill>
                <a:schemeClr val="accent1"/>
              </a:solidFill>
              <a:ln>
                <a:solidFill>
                  <a:schemeClr val="tx1"/>
                </a:solidFill>
              </a:ln>
            </c:spPr>
          </c:dPt>
          <c:dPt>
            <c:idx val="4"/>
            <c:bubble3D val="0"/>
            <c:spPr>
              <a:solidFill>
                <a:schemeClr val="bg1"/>
              </a:solidFill>
              <a:ln>
                <a:solidFill>
                  <a:schemeClr val="tx1"/>
                </a:solidFill>
              </a:ln>
            </c:spPr>
          </c:dPt>
          <c:dPt>
            <c:idx val="5"/>
            <c:bubble3D val="0"/>
            <c:spPr>
              <a:solidFill>
                <a:schemeClr val="accent6"/>
              </a:solidFill>
              <a:ln>
                <a:solidFill>
                  <a:schemeClr val="tx1"/>
                </a:solidFill>
              </a:ln>
            </c:spPr>
          </c:dPt>
          <c:dPt>
            <c:idx val="6"/>
            <c:bubble3D val="0"/>
            <c:spPr>
              <a:solidFill>
                <a:schemeClr val="bg1">
                  <a:lumMod val="75000"/>
                </a:schemeClr>
              </a:solidFill>
              <a:ln>
                <a:solidFill>
                  <a:schemeClr val="tx1"/>
                </a:solidFill>
              </a:ln>
            </c:spPr>
          </c:dPt>
          <c:cat>
            <c:strRef>
              <c:f>Sheet1!$A$2:$A$8</c:f>
              <c:strCache>
                <c:ptCount val="7"/>
                <c:pt idx="0">
                  <c:v>Within one week</c:v>
                </c:pt>
                <c:pt idx="1">
                  <c:v>In 8 to 14 days</c:v>
                </c:pt>
                <c:pt idx="2">
                  <c:v>In 15 to 30 days</c:v>
                </c:pt>
                <c:pt idx="3">
                  <c:v>After more than 30 days</c:v>
                </c:pt>
                <c:pt idx="4">
                  <c:v>Have not tried to make an appointment</c:v>
                </c:pt>
                <c:pt idx="5">
                  <c:v>Have not been able to make an appointment</c:v>
                </c:pt>
                <c:pt idx="6">
                  <c:v>Don't know/refused</c:v>
                </c:pt>
              </c:strCache>
            </c:strRef>
          </c:cat>
          <c:val>
            <c:numRef>
              <c:f>Sheet1!$B$2:$B$8</c:f>
              <c:numCache>
                <c:formatCode>General</c:formatCode>
                <c:ptCount val="7"/>
                <c:pt idx="0">
                  <c:v>36.0</c:v>
                </c:pt>
                <c:pt idx="1">
                  <c:v>22.0</c:v>
                </c:pt>
                <c:pt idx="2">
                  <c:v>17.0</c:v>
                </c:pt>
                <c:pt idx="3">
                  <c:v>16.0</c:v>
                </c:pt>
                <c:pt idx="4">
                  <c:v>5.0</c:v>
                </c:pt>
                <c:pt idx="5">
                  <c:v>2.0</c:v>
                </c:pt>
                <c:pt idx="6">
                  <c:v>2.0</c:v>
                </c:pt>
              </c:numCache>
            </c:numRef>
          </c:val>
        </c:ser>
        <c:dLbls>
          <c:showLegendKey val="0"/>
          <c:showVal val="0"/>
          <c:showCatName val="0"/>
          <c:showSerName val="0"/>
          <c:showPercent val="0"/>
          <c:showBubbleSize val="0"/>
          <c:showLeaderLines val="1"/>
        </c:dLbls>
        <c:firstSliceAng val="207"/>
      </c:pieChart>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0"/>
            <c:bubble3D val="0"/>
          </c:dPt>
          <c:dPt>
            <c:idx val="1"/>
            <c:bubble3D val="0"/>
            <c:explosion val="15"/>
            <c:spPr>
              <a:solidFill>
                <a:schemeClr val="tx2">
                  <a:lumMod val="50000"/>
                </a:schemeClr>
              </a:solidFill>
              <a:ln>
                <a:solidFill>
                  <a:schemeClr val="tx1"/>
                </a:solidFill>
              </a:ln>
            </c:spPr>
          </c:dPt>
          <c:dPt>
            <c:idx val="2"/>
            <c:bubble3D val="0"/>
            <c:spPr>
              <a:solidFill>
                <a:schemeClr val="bg1"/>
              </a:solidFill>
              <a:ln>
                <a:solidFill>
                  <a:schemeClr val="tx1"/>
                </a:solidFill>
              </a:ln>
            </c:spPr>
          </c:dPt>
          <c:cat>
            <c:strRef>
              <c:f>Sheet1!$A$2:$A$4</c:f>
              <c:strCache>
                <c:ptCount val="3"/>
                <c:pt idx="0">
                  <c:v>No</c:v>
                </c:pt>
                <c:pt idx="1">
                  <c:v>Yes</c:v>
                </c:pt>
                <c:pt idx="2">
                  <c:v>Don't know or refused</c:v>
                </c:pt>
              </c:strCache>
            </c:strRef>
          </c:cat>
          <c:val>
            <c:numRef>
              <c:f>Sheet1!$B$2:$B$4</c:f>
              <c:numCache>
                <c:formatCode>General</c:formatCode>
                <c:ptCount val="3"/>
                <c:pt idx="0">
                  <c:v>33.0</c:v>
                </c:pt>
                <c:pt idx="1">
                  <c:v>42.0</c:v>
                </c:pt>
                <c:pt idx="2">
                  <c:v>25.0</c:v>
                </c:pt>
              </c:numCache>
            </c:numRef>
          </c:val>
        </c:ser>
        <c:dLbls>
          <c:showLegendKey val="0"/>
          <c:showVal val="0"/>
          <c:showCatName val="0"/>
          <c:showSerName val="0"/>
          <c:showPercent val="0"/>
          <c:showBubbleSize val="0"/>
          <c:showLeaderLines val="1"/>
        </c:dLbls>
        <c:firstSliceAng val="251"/>
      </c:pieChart>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367974547163"/>
          <c:y val="0.0"/>
          <c:w val="0.495038742263699"/>
          <c:h val="0.933323978644582"/>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lumMod val="50000"/>
                </a:schemeClr>
              </a:solidFill>
              <a:ln>
                <a:solidFill>
                  <a:schemeClr val="tx1"/>
                </a:solidFill>
              </a:ln>
            </c:spPr>
          </c:dPt>
          <c:dPt>
            <c:idx val="1"/>
            <c:bubble3D val="0"/>
            <c:spPr>
              <a:solidFill>
                <a:schemeClr val="accent1"/>
              </a:solidFill>
              <a:ln>
                <a:solidFill>
                  <a:schemeClr val="tx1"/>
                </a:solidFill>
              </a:ln>
            </c:spPr>
          </c:dPt>
          <c:dPt>
            <c:idx val="2"/>
            <c:bubble3D val="0"/>
            <c:spPr>
              <a:solidFill>
                <a:schemeClr val="bg1"/>
              </a:solidFill>
              <a:ln>
                <a:solidFill>
                  <a:schemeClr val="tx1"/>
                </a:solidFill>
              </a:ln>
            </c:spPr>
          </c:dPt>
          <c:dPt>
            <c:idx val="3"/>
            <c:bubble3D val="0"/>
          </c:dPt>
          <c:dPt>
            <c:idx val="4"/>
            <c:bubble3D val="0"/>
          </c:dPt>
          <c:dPt>
            <c:idx val="5"/>
            <c:bubble3D val="0"/>
          </c:dPt>
          <c:cat>
            <c:strRef>
              <c:f>Sheet1!$A$2:$A$4</c:f>
              <c:strCache>
                <c:ptCount val="3"/>
                <c:pt idx="0">
                  <c:v>Yes</c:v>
                </c:pt>
                <c:pt idx="1">
                  <c:v>No</c:v>
                </c:pt>
                <c:pt idx="2">
                  <c:v>Don't know or refused</c:v>
                </c:pt>
              </c:strCache>
            </c:strRef>
          </c:cat>
          <c:val>
            <c:numRef>
              <c:f>Sheet1!$B$2:$B$4</c:f>
              <c:numCache>
                <c:formatCode>General</c:formatCode>
                <c:ptCount val="3"/>
                <c:pt idx="0">
                  <c:v>51.0</c:v>
                </c:pt>
                <c:pt idx="1">
                  <c:v>44.0</c:v>
                </c:pt>
                <c:pt idx="2">
                  <c:v>5.0</c:v>
                </c:pt>
              </c:numCache>
            </c:numRef>
          </c:val>
        </c:ser>
        <c:dLbls>
          <c:showLegendKey val="0"/>
          <c:showVal val="0"/>
          <c:showCatName val="0"/>
          <c:showSerName val="0"/>
          <c:showPercent val="0"/>
          <c:showBubbleSize val="0"/>
          <c:showLeaderLines val="1"/>
        </c:dLbls>
        <c:firstSliceAng val="176"/>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July–Sept. 2013</c:v>
                </c:pt>
              </c:strCache>
            </c:strRef>
          </c:tx>
          <c:spPr>
            <a:solidFill>
              <a:schemeClr val="tx2">
                <a:lumMod val="50000"/>
              </a:schemeClr>
            </a:solidFill>
            <a:ln>
              <a:noFill/>
            </a:ln>
          </c:spPr>
          <c:invertIfNegative val="0"/>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Sheet1!$B$1:$D$1</c:f>
              <c:strCache>
                <c:ptCount val="3"/>
                <c:pt idx="0">
                  <c:v>Total</c:v>
                </c:pt>
                <c:pt idx="1">
                  <c:v>Expanded Medicaid</c:v>
                </c:pt>
                <c:pt idx="2">
                  <c:v>Did not expand Medicaid</c:v>
                </c:pt>
              </c:strCache>
            </c:strRef>
          </c:cat>
          <c:val>
            <c:numRef>
              <c:f>Sheet1!$B$2:$D$2</c:f>
              <c:numCache>
                <c:formatCode>General</c:formatCode>
                <c:ptCount val="3"/>
                <c:pt idx="0">
                  <c:v>33.0</c:v>
                </c:pt>
                <c:pt idx="1">
                  <c:v>28.0</c:v>
                </c:pt>
                <c:pt idx="2">
                  <c:v>38.0</c:v>
                </c:pt>
              </c:numCache>
            </c:numRef>
          </c:val>
        </c:ser>
        <c:ser>
          <c:idx val="1"/>
          <c:order val="1"/>
          <c:tx>
            <c:strRef>
              <c:f>Sheet1!$A$3</c:f>
              <c:strCache>
                <c:ptCount val="1"/>
                <c:pt idx="0">
                  <c:v>April–June 2014</c:v>
                </c:pt>
              </c:strCache>
            </c:strRef>
          </c:tx>
          <c:spPr>
            <a:solidFill>
              <a:schemeClr val="accent1"/>
            </a:solidFill>
            <a:ln>
              <a:noFill/>
            </a:ln>
          </c:spPr>
          <c:invertIfNegative val="0"/>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Sheet1!$B$1:$D$1</c:f>
              <c:strCache>
                <c:ptCount val="3"/>
                <c:pt idx="0">
                  <c:v>Total</c:v>
                </c:pt>
                <c:pt idx="1">
                  <c:v>Expanded Medicaid</c:v>
                </c:pt>
                <c:pt idx="2">
                  <c:v>Did not expand Medicaid</c:v>
                </c:pt>
              </c:strCache>
            </c:strRef>
          </c:cat>
          <c:val>
            <c:numRef>
              <c:f>Sheet1!$B$3:$D$3</c:f>
              <c:numCache>
                <c:formatCode>General</c:formatCode>
                <c:ptCount val="3"/>
                <c:pt idx="0">
                  <c:v>26.0</c:v>
                </c:pt>
                <c:pt idx="1">
                  <c:v>17.0</c:v>
                </c:pt>
                <c:pt idx="2">
                  <c:v>36.0</c:v>
                </c:pt>
              </c:numCache>
            </c:numRef>
          </c:val>
        </c:ser>
        <c:dLbls>
          <c:showLegendKey val="0"/>
          <c:showVal val="0"/>
          <c:showCatName val="0"/>
          <c:showSerName val="0"/>
          <c:showPercent val="0"/>
          <c:showBubbleSize val="0"/>
        </c:dLbls>
        <c:gapWidth val="205"/>
        <c:axId val="2096966904"/>
        <c:axId val="2096969272"/>
      </c:barChart>
      <c:catAx>
        <c:axId val="2096966904"/>
        <c:scaling>
          <c:orientation val="minMax"/>
        </c:scaling>
        <c:delete val="0"/>
        <c:axPos val="b"/>
        <c:numFmt formatCode="General" sourceLinked="1"/>
        <c:majorTickMark val="out"/>
        <c:minorTickMark val="none"/>
        <c:tickLblPos val="nextTo"/>
        <c:crossAx val="2096969272"/>
        <c:crosses val="autoZero"/>
        <c:auto val="1"/>
        <c:lblAlgn val="ctr"/>
        <c:lblOffset val="100"/>
        <c:noMultiLvlLbl val="0"/>
      </c:catAx>
      <c:valAx>
        <c:axId val="2096969272"/>
        <c:scaling>
          <c:orientation val="minMax"/>
          <c:max val="50.0"/>
        </c:scaling>
        <c:delete val="0"/>
        <c:axPos val="l"/>
        <c:numFmt formatCode="General" sourceLinked="1"/>
        <c:majorTickMark val="out"/>
        <c:minorTickMark val="none"/>
        <c:tickLblPos val="nextTo"/>
        <c:crossAx val="2096966904"/>
        <c:crosses val="autoZero"/>
        <c:crossBetween val="between"/>
        <c:majorUnit val="10.0"/>
      </c:valAx>
    </c:plotArea>
    <c:legend>
      <c:legendPos val="t"/>
      <c:layout>
        <c:manualLayout>
          <c:xMode val="edge"/>
          <c:yMode val="edge"/>
          <c:x val="0.24827828813065"/>
          <c:y val="0.134689567722935"/>
          <c:w val="0.453766647224653"/>
          <c:h val="0.0710898432002206"/>
        </c:manualLayout>
      </c:layout>
      <c:overlay val="0"/>
    </c:legend>
    <c:plotVisOnly val="1"/>
    <c:dispBlanksAs val="gap"/>
    <c:showDLblsOverMax val="0"/>
  </c:chart>
  <c:txPr>
    <a:bodyPr/>
    <a:lstStyle/>
    <a:p>
      <a:pPr>
        <a:defRPr sz="1600" b="1"/>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80274669613667"/>
          <c:y val="0.051274391770326"/>
          <c:w val="0.904114518579914"/>
          <c:h val="0.85858374873878"/>
        </c:manualLayout>
      </c:layout>
      <c:barChart>
        <c:barDir val="col"/>
        <c:grouping val="clustered"/>
        <c:varyColors val="0"/>
        <c:ser>
          <c:idx val="2"/>
          <c:order val="0"/>
          <c:tx>
            <c:strRef>
              <c:f>Sheet1!$A$2</c:f>
              <c:strCache>
                <c:ptCount val="1"/>
                <c:pt idx="0">
                  <c:v>July–Sept. 2013</c:v>
                </c:pt>
              </c:strCache>
            </c:strRef>
          </c:tx>
          <c:spPr>
            <a:solidFill>
              <a:schemeClr val="tx2">
                <a:lumMod val="50000"/>
              </a:schemeClr>
            </a:solidFill>
            <a:ln>
              <a:noFill/>
            </a:ln>
          </c:spPr>
          <c:invertIfNegative val="0"/>
          <c:dPt>
            <c:idx val="1"/>
            <c:invertIfNegative val="0"/>
            <c:bubble3D val="0"/>
          </c:dPt>
          <c:dPt>
            <c:idx val="2"/>
            <c:invertIfNegative val="0"/>
            <c:bubble3D val="0"/>
          </c:dPt>
          <c:dPt>
            <c:idx val="3"/>
            <c:invertIfNegative val="0"/>
            <c:bubble3D val="0"/>
          </c:dPt>
          <c:dPt>
            <c:idx val="5"/>
            <c:invertIfNegative val="0"/>
            <c:bubble3D val="0"/>
          </c:dPt>
          <c:dPt>
            <c:idx val="6"/>
            <c:invertIfNegative val="0"/>
            <c:bubble3D val="0"/>
          </c:dPt>
          <c:dPt>
            <c:idx val="7"/>
            <c:invertIfNegative val="0"/>
            <c:bubble3D val="0"/>
          </c:dPt>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Sheet1!$B$1:$H$1</c:f>
              <c:strCache>
                <c:ptCount val="7"/>
                <c:pt idx="0">
                  <c:v>Total</c:v>
                </c:pt>
                <c:pt idx="1">
                  <c:v>California</c:v>
                </c:pt>
                <c:pt idx="2">
                  <c:v>Florida</c:v>
                </c:pt>
                <c:pt idx="3">
                  <c:v>Illinois</c:v>
                </c:pt>
                <c:pt idx="4">
                  <c:v>New York</c:v>
                </c:pt>
                <c:pt idx="5">
                  <c:v>Pennsylvania</c:v>
                </c:pt>
                <c:pt idx="6">
                  <c:v>Texas</c:v>
                </c:pt>
              </c:strCache>
            </c:strRef>
          </c:cat>
          <c:val>
            <c:numRef>
              <c:f>Sheet1!$B$2:$H$2</c:f>
              <c:numCache>
                <c:formatCode>General</c:formatCode>
                <c:ptCount val="7"/>
                <c:pt idx="0">
                  <c:v>20.0</c:v>
                </c:pt>
                <c:pt idx="1">
                  <c:v>22.0</c:v>
                </c:pt>
                <c:pt idx="2">
                  <c:v>30.0</c:v>
                </c:pt>
                <c:pt idx="3">
                  <c:v>15.0</c:v>
                </c:pt>
                <c:pt idx="4">
                  <c:v>12.0</c:v>
                </c:pt>
                <c:pt idx="5">
                  <c:v>14.0</c:v>
                </c:pt>
                <c:pt idx="6">
                  <c:v>34.0</c:v>
                </c:pt>
              </c:numCache>
            </c:numRef>
          </c:val>
        </c:ser>
        <c:ser>
          <c:idx val="0"/>
          <c:order val="1"/>
          <c:tx>
            <c:strRef>
              <c:f>Sheet1!$A$3</c:f>
              <c:strCache>
                <c:ptCount val="1"/>
                <c:pt idx="0">
                  <c:v>April–June 2014</c:v>
                </c:pt>
              </c:strCache>
            </c:strRef>
          </c:tx>
          <c:spPr>
            <a:solidFill>
              <a:schemeClr val="accent1"/>
            </a:solidFill>
            <a:ln>
              <a:noFill/>
            </a:ln>
          </c:spPr>
          <c:invertIfNegative val="0"/>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Sheet1!$B$1:$H$1</c:f>
              <c:strCache>
                <c:ptCount val="7"/>
                <c:pt idx="0">
                  <c:v>Total</c:v>
                </c:pt>
                <c:pt idx="1">
                  <c:v>California</c:v>
                </c:pt>
                <c:pt idx="2">
                  <c:v>Florida</c:v>
                </c:pt>
                <c:pt idx="3">
                  <c:v>Illinois</c:v>
                </c:pt>
                <c:pt idx="4">
                  <c:v>New York</c:v>
                </c:pt>
                <c:pt idx="5">
                  <c:v>Pennsylvania</c:v>
                </c:pt>
                <c:pt idx="6">
                  <c:v>Texas</c:v>
                </c:pt>
              </c:strCache>
            </c:strRef>
          </c:cat>
          <c:val>
            <c:numRef>
              <c:f>Sheet1!$B$3:$H$3</c:f>
              <c:numCache>
                <c:formatCode>General</c:formatCode>
                <c:ptCount val="7"/>
                <c:pt idx="0">
                  <c:v>15.0</c:v>
                </c:pt>
                <c:pt idx="1">
                  <c:v>11.0</c:v>
                </c:pt>
                <c:pt idx="2">
                  <c:v>26.0</c:v>
                </c:pt>
                <c:pt idx="3">
                  <c:v>8.0</c:v>
                </c:pt>
                <c:pt idx="4">
                  <c:v>10.0</c:v>
                </c:pt>
                <c:pt idx="5">
                  <c:v>14.0</c:v>
                </c:pt>
                <c:pt idx="6">
                  <c:v>22.0</c:v>
                </c:pt>
              </c:numCache>
            </c:numRef>
          </c:val>
        </c:ser>
        <c:dLbls>
          <c:showLegendKey val="0"/>
          <c:showVal val="0"/>
          <c:showCatName val="0"/>
          <c:showSerName val="0"/>
          <c:showPercent val="0"/>
          <c:showBubbleSize val="0"/>
        </c:dLbls>
        <c:gapWidth val="150"/>
        <c:axId val="2059514744"/>
        <c:axId val="2059517688"/>
      </c:barChart>
      <c:catAx>
        <c:axId val="2059514744"/>
        <c:scaling>
          <c:orientation val="minMax"/>
        </c:scaling>
        <c:delete val="0"/>
        <c:axPos val="b"/>
        <c:numFmt formatCode="General" sourceLinked="1"/>
        <c:majorTickMark val="out"/>
        <c:minorTickMark val="none"/>
        <c:tickLblPos val="nextTo"/>
        <c:txPr>
          <a:bodyPr/>
          <a:lstStyle/>
          <a:p>
            <a:pPr>
              <a:defRPr sz="1400"/>
            </a:pPr>
            <a:endParaRPr lang="en-US"/>
          </a:p>
        </c:txPr>
        <c:crossAx val="2059517688"/>
        <c:crosses val="autoZero"/>
        <c:auto val="1"/>
        <c:lblAlgn val="ctr"/>
        <c:lblOffset val="100"/>
        <c:noMultiLvlLbl val="0"/>
      </c:catAx>
      <c:valAx>
        <c:axId val="2059517688"/>
        <c:scaling>
          <c:orientation val="minMax"/>
          <c:max val="50.0"/>
        </c:scaling>
        <c:delete val="0"/>
        <c:axPos val="l"/>
        <c:numFmt formatCode="General" sourceLinked="1"/>
        <c:majorTickMark val="out"/>
        <c:minorTickMark val="none"/>
        <c:tickLblPos val="nextTo"/>
        <c:crossAx val="2059514744"/>
        <c:crosses val="autoZero"/>
        <c:crossBetween val="between"/>
        <c:majorUnit val="10.0"/>
      </c:valAx>
    </c:plotArea>
    <c:legend>
      <c:legendPos val="t"/>
      <c:layout>
        <c:manualLayout>
          <c:xMode val="edge"/>
          <c:yMode val="edge"/>
          <c:x val="0.186082754102973"/>
          <c:y val="0.0178633719294692"/>
          <c:w val="0.578979103742686"/>
          <c:h val="0.161766664041079"/>
        </c:manualLayout>
      </c:layout>
      <c:overlay val="0"/>
    </c:legend>
    <c:plotVisOnly val="1"/>
    <c:dispBlanksAs val="gap"/>
    <c:showDLblsOverMax val="0"/>
  </c:chart>
  <c:txPr>
    <a:bodyPr/>
    <a:lstStyle/>
    <a:p>
      <a:pPr>
        <a:defRPr sz="1600" b="1"/>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42634095876504"/>
          <c:y val="0.115155942259671"/>
          <c:w val="0.927878546963657"/>
          <c:h val="0.694166892086749"/>
        </c:manualLayout>
      </c:layout>
      <c:barChart>
        <c:barDir val="col"/>
        <c:grouping val="clustered"/>
        <c:varyColors val="0"/>
        <c:ser>
          <c:idx val="2"/>
          <c:order val="0"/>
          <c:tx>
            <c:strRef>
              <c:f>Sheet1!$B$1</c:f>
              <c:strCache>
                <c:ptCount val="1"/>
                <c:pt idx="0">
                  <c:v>July–Sept. 2013*</c:v>
                </c:pt>
              </c:strCache>
            </c:strRef>
          </c:tx>
          <c:spPr>
            <a:solidFill>
              <a:schemeClr val="tx2">
                <a:lumMod val="50000"/>
              </a:schemeClr>
            </a:solidFill>
            <a:ln>
              <a:noFill/>
            </a:ln>
          </c:spPr>
          <c:invertIfNegative val="0"/>
          <c:dPt>
            <c:idx val="1"/>
            <c:invertIfNegative val="0"/>
            <c:bubble3D val="0"/>
          </c:dPt>
          <c:dPt>
            <c:idx val="2"/>
            <c:invertIfNegative val="0"/>
            <c:bubble3D val="0"/>
          </c:dPt>
          <c:dPt>
            <c:idx val="3"/>
            <c:invertIfNegative val="0"/>
            <c:bubble3D val="0"/>
          </c:dPt>
          <c:dPt>
            <c:idx val="5"/>
            <c:invertIfNegative val="0"/>
            <c:bubble3D val="0"/>
          </c:dPt>
          <c:dPt>
            <c:idx val="6"/>
            <c:invertIfNegative val="0"/>
            <c:bubble3D val="0"/>
          </c:dPt>
          <c:dPt>
            <c:idx val="7"/>
            <c:invertIfNegative val="0"/>
            <c:bubble3D val="0"/>
          </c:dPt>
          <c:dLbls>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dLbls>
          <c:cat>
            <c:strRef>
              <c:f>Sheet1!$A$2:$A$10</c:f>
              <c:strCache>
                <c:ptCount val="9"/>
                <c:pt idx="0">
                  <c:v>Total</c:v>
                </c:pt>
                <c:pt idx="1">
                  <c:v>&lt;138% FPL</c:v>
                </c:pt>
                <c:pt idx="2">
                  <c:v>138%–399% FPL</c:v>
                </c:pt>
                <c:pt idx="3">
                  <c:v>400% FPL or more</c:v>
                </c:pt>
                <c:pt idx="5">
                  <c:v>Total</c:v>
                </c:pt>
                <c:pt idx="6">
                  <c:v>&lt;138% FPL</c:v>
                </c:pt>
                <c:pt idx="7">
                  <c:v>138%–399% FPL</c:v>
                </c:pt>
                <c:pt idx="8">
                  <c:v>400% FPL or more</c:v>
                </c:pt>
              </c:strCache>
            </c:strRef>
          </c:cat>
          <c:val>
            <c:numRef>
              <c:f>Sheet1!$B$2:$B$10</c:f>
              <c:numCache>
                <c:formatCode>General</c:formatCode>
                <c:ptCount val="9"/>
                <c:pt idx="0">
                  <c:v>32.0</c:v>
                </c:pt>
                <c:pt idx="1">
                  <c:v>27.0</c:v>
                </c:pt>
                <c:pt idx="2">
                  <c:v>34.0</c:v>
                </c:pt>
                <c:pt idx="3">
                  <c:v>49.0</c:v>
                </c:pt>
                <c:pt idx="5">
                  <c:v>30.0</c:v>
                </c:pt>
                <c:pt idx="6">
                  <c:v>27.0</c:v>
                </c:pt>
                <c:pt idx="7">
                  <c:v>30.0</c:v>
                </c:pt>
                <c:pt idx="8">
                  <c:v>46.0</c:v>
                </c:pt>
              </c:numCache>
            </c:numRef>
          </c:val>
        </c:ser>
        <c:ser>
          <c:idx val="0"/>
          <c:order val="1"/>
          <c:tx>
            <c:strRef>
              <c:f>Sheet1!$C$1</c:f>
              <c:strCache>
                <c:ptCount val="1"/>
                <c:pt idx="0">
                  <c:v>April–June 2014</c:v>
                </c:pt>
              </c:strCache>
            </c:strRef>
          </c:tx>
          <c:invertIfNegative val="0"/>
          <c:dLbls>
            <c:txPr>
              <a:bodyPr/>
              <a:lstStyle/>
              <a:p>
                <a:pPr>
                  <a:defRPr sz="1400" b="1"/>
                </a:pPr>
                <a:endParaRPr lang="en-US"/>
              </a:p>
            </c:txPr>
            <c:showLegendKey val="0"/>
            <c:showVal val="1"/>
            <c:showCatName val="0"/>
            <c:showSerName val="0"/>
            <c:showPercent val="0"/>
            <c:showBubbleSize val="0"/>
            <c:showLeaderLines val="0"/>
          </c:dLbls>
          <c:cat>
            <c:strRef>
              <c:f>Sheet1!$A$2:$A$10</c:f>
              <c:strCache>
                <c:ptCount val="9"/>
                <c:pt idx="0">
                  <c:v>Total</c:v>
                </c:pt>
                <c:pt idx="1">
                  <c:v>&lt;138% FPL</c:v>
                </c:pt>
                <c:pt idx="2">
                  <c:v>138%–399% FPL</c:v>
                </c:pt>
                <c:pt idx="3">
                  <c:v>400% FPL or more</c:v>
                </c:pt>
                <c:pt idx="5">
                  <c:v>Total</c:v>
                </c:pt>
                <c:pt idx="6">
                  <c:v>&lt;138% FPL</c:v>
                </c:pt>
                <c:pt idx="7">
                  <c:v>138%–399% FPL</c:v>
                </c:pt>
                <c:pt idx="8">
                  <c:v>400% FPL or more</c:v>
                </c:pt>
              </c:strCache>
            </c:strRef>
          </c:cat>
          <c:val>
            <c:numRef>
              <c:f>Sheet1!$C$2:$C$10</c:f>
              <c:numCache>
                <c:formatCode>General</c:formatCode>
                <c:ptCount val="9"/>
                <c:pt idx="0">
                  <c:v>68.0</c:v>
                </c:pt>
                <c:pt idx="1">
                  <c:v>55.0</c:v>
                </c:pt>
                <c:pt idx="2">
                  <c:v>75.0</c:v>
                </c:pt>
                <c:pt idx="3">
                  <c:v>81.0</c:v>
                </c:pt>
                <c:pt idx="5">
                  <c:v>59.0</c:v>
                </c:pt>
                <c:pt idx="6">
                  <c:v>43.0</c:v>
                </c:pt>
                <c:pt idx="7">
                  <c:v>67.0</c:v>
                </c:pt>
                <c:pt idx="8">
                  <c:v>80.0</c:v>
                </c:pt>
              </c:numCache>
            </c:numRef>
          </c:val>
        </c:ser>
        <c:dLbls>
          <c:showLegendKey val="0"/>
          <c:showVal val="0"/>
          <c:showCatName val="0"/>
          <c:showSerName val="0"/>
          <c:showPercent val="0"/>
          <c:showBubbleSize val="0"/>
        </c:dLbls>
        <c:gapWidth val="100"/>
        <c:axId val="2096992712"/>
        <c:axId val="2096995720"/>
      </c:barChart>
      <c:catAx>
        <c:axId val="2096992712"/>
        <c:scaling>
          <c:orientation val="minMax"/>
        </c:scaling>
        <c:delete val="0"/>
        <c:axPos val="b"/>
        <c:numFmt formatCode="General" sourceLinked="1"/>
        <c:majorTickMark val="out"/>
        <c:minorTickMark val="none"/>
        <c:tickLblPos val="nextTo"/>
        <c:txPr>
          <a:bodyPr/>
          <a:lstStyle/>
          <a:p>
            <a:pPr>
              <a:defRPr sz="1400" b="1"/>
            </a:pPr>
            <a:endParaRPr lang="en-US"/>
          </a:p>
        </c:txPr>
        <c:crossAx val="2096995720"/>
        <c:crosses val="autoZero"/>
        <c:auto val="1"/>
        <c:lblAlgn val="ctr"/>
        <c:lblOffset val="100"/>
        <c:noMultiLvlLbl val="0"/>
      </c:catAx>
      <c:valAx>
        <c:axId val="2096995720"/>
        <c:scaling>
          <c:orientation val="minMax"/>
          <c:max val="100.0"/>
        </c:scaling>
        <c:delete val="0"/>
        <c:axPos val="l"/>
        <c:numFmt formatCode="General" sourceLinked="1"/>
        <c:majorTickMark val="out"/>
        <c:minorTickMark val="none"/>
        <c:tickLblPos val="nextTo"/>
        <c:txPr>
          <a:bodyPr/>
          <a:lstStyle/>
          <a:p>
            <a:pPr>
              <a:defRPr sz="1400" b="1"/>
            </a:pPr>
            <a:endParaRPr lang="en-US"/>
          </a:p>
        </c:txPr>
        <c:crossAx val="2096992712"/>
        <c:crosses val="autoZero"/>
        <c:crossBetween val="between"/>
        <c:majorUnit val="25.0"/>
      </c:valAx>
    </c:plotArea>
    <c:legend>
      <c:legendPos val="t"/>
      <c:layout>
        <c:manualLayout>
          <c:xMode val="edge"/>
          <c:yMode val="edge"/>
          <c:x val="0.321877191354294"/>
          <c:y val="0.0709793813280634"/>
          <c:w val="0.417134088994198"/>
          <c:h val="0.0762447100799664"/>
        </c:manualLayout>
      </c:layout>
      <c:overlay val="0"/>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lumMod val="50000"/>
              </a:schemeClr>
            </a:solidFill>
            <a:ln>
              <a:noFill/>
            </a:ln>
          </c:spPr>
          <c:invertIfNegative val="0"/>
          <c:dPt>
            <c:idx val="0"/>
            <c:invertIfNegative val="0"/>
            <c:bubble3D val="0"/>
          </c:dPt>
          <c:dPt>
            <c:idx val="1"/>
            <c:invertIfNegative val="0"/>
            <c:bubble3D val="0"/>
            <c:explosion val="15"/>
          </c:dPt>
          <c:dPt>
            <c:idx val="2"/>
            <c:invertIfNegative val="0"/>
            <c:bubble3D val="0"/>
          </c:dPt>
          <c:dPt>
            <c:idx val="3"/>
            <c:invertIfNegative val="0"/>
            <c:bubble3D val="0"/>
          </c:dPt>
          <c:dPt>
            <c:idx val="4"/>
            <c:invertIfNegative val="0"/>
            <c:bubble3D val="0"/>
          </c:dPt>
          <c:dPt>
            <c:idx val="6"/>
            <c:invertIfNegative val="0"/>
            <c:bubble3D val="0"/>
          </c:dPt>
          <c:dPt>
            <c:idx val="7"/>
            <c:invertIfNegative val="0"/>
            <c:bubble3D val="0"/>
          </c:dPt>
          <c:dPt>
            <c:idx val="9"/>
            <c:invertIfNegative val="0"/>
            <c:bubble3D val="0"/>
          </c:dPt>
          <c:dPt>
            <c:idx val="10"/>
            <c:invertIfNegative val="0"/>
            <c:bubble3D val="0"/>
          </c:dPt>
          <c:dLbls>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dLbls>
          <c:cat>
            <c:strRef>
              <c:f>Sheet1!$A$2:$A$4</c:f>
              <c:strCache>
                <c:ptCount val="3"/>
                <c:pt idx="0">
                  <c:v>Oct. 2013</c:v>
                </c:pt>
                <c:pt idx="1">
                  <c:v>Dec. 2013</c:v>
                </c:pt>
                <c:pt idx="2">
                  <c:v>April–June 2014</c:v>
                </c:pt>
              </c:strCache>
            </c:strRef>
          </c:cat>
          <c:val>
            <c:numRef>
              <c:f>Sheet1!$B$2:$B$4</c:f>
              <c:numCache>
                <c:formatCode>General</c:formatCode>
                <c:ptCount val="3"/>
                <c:pt idx="0">
                  <c:v>17.0</c:v>
                </c:pt>
                <c:pt idx="1">
                  <c:v>24.0</c:v>
                </c:pt>
                <c:pt idx="2">
                  <c:v>43.0</c:v>
                </c:pt>
              </c:numCache>
            </c:numRef>
          </c:val>
        </c:ser>
        <c:dLbls>
          <c:showLegendKey val="0"/>
          <c:showVal val="0"/>
          <c:showCatName val="0"/>
          <c:showSerName val="0"/>
          <c:showPercent val="0"/>
          <c:showBubbleSize val="0"/>
        </c:dLbls>
        <c:gapWidth val="155"/>
        <c:axId val="-2112924744"/>
        <c:axId val="-2112927640"/>
      </c:barChart>
      <c:valAx>
        <c:axId val="-2112927640"/>
        <c:scaling>
          <c:orientation val="minMax"/>
          <c:max val="75.0"/>
        </c:scaling>
        <c:delete val="0"/>
        <c:axPos val="l"/>
        <c:numFmt formatCode="General" sourceLinked="1"/>
        <c:majorTickMark val="out"/>
        <c:minorTickMark val="none"/>
        <c:tickLblPos val="nextTo"/>
        <c:txPr>
          <a:bodyPr/>
          <a:lstStyle/>
          <a:p>
            <a:pPr>
              <a:defRPr sz="1400" b="1"/>
            </a:pPr>
            <a:endParaRPr lang="en-US"/>
          </a:p>
        </c:txPr>
        <c:crossAx val="-2112924744"/>
        <c:crosses val="autoZero"/>
        <c:crossBetween val="between"/>
        <c:majorUnit val="25.0"/>
      </c:valAx>
      <c:catAx>
        <c:axId val="-2112924744"/>
        <c:scaling>
          <c:orientation val="minMax"/>
        </c:scaling>
        <c:delete val="0"/>
        <c:axPos val="b"/>
        <c:majorTickMark val="out"/>
        <c:minorTickMark val="none"/>
        <c:tickLblPos val="nextTo"/>
        <c:txPr>
          <a:bodyPr/>
          <a:lstStyle/>
          <a:p>
            <a:pPr>
              <a:defRPr sz="1600" b="1"/>
            </a:pPr>
            <a:endParaRPr lang="en-US"/>
          </a:p>
        </c:txPr>
        <c:crossAx val="-2112927640"/>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303031116"/>
          <c:y val="0.176972630979257"/>
          <c:w val="0.777070450307851"/>
          <c:h val="0.742345266027843"/>
        </c:manualLayout>
      </c:layout>
      <c:barChart>
        <c:barDir val="bar"/>
        <c:grouping val="stacked"/>
        <c:varyColors val="0"/>
        <c:ser>
          <c:idx val="0"/>
          <c:order val="0"/>
          <c:tx>
            <c:strRef>
              <c:f>Sheet1!$A$2</c:f>
              <c:strCache>
                <c:ptCount val="1"/>
                <c:pt idx="0">
                  <c:v>Selected a private health plan</c:v>
                </c:pt>
              </c:strCache>
            </c:strRef>
          </c:tx>
          <c:spPr>
            <a:solidFill>
              <a:schemeClr val="tx2">
                <a:lumMod val="50000"/>
              </a:schemeClr>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Sheet1!$B$1:$E$1</c:f>
              <c:strCache>
                <c:ptCount val="4"/>
                <c:pt idx="0">
                  <c:v>Ages 50–64</c:v>
                </c:pt>
                <c:pt idx="1">
                  <c:v>Ages 35–49</c:v>
                </c:pt>
                <c:pt idx="2">
                  <c:v>Ages 19–34</c:v>
                </c:pt>
                <c:pt idx="3">
                  <c:v>Total</c:v>
                </c:pt>
              </c:strCache>
            </c:strRef>
          </c:cat>
          <c:val>
            <c:numRef>
              <c:f>Sheet1!$B$2:$E$2</c:f>
              <c:numCache>
                <c:formatCode>General</c:formatCode>
                <c:ptCount val="4"/>
                <c:pt idx="0">
                  <c:v>36.0</c:v>
                </c:pt>
                <c:pt idx="1">
                  <c:v>29.0</c:v>
                </c:pt>
                <c:pt idx="2">
                  <c:v>21.0</c:v>
                </c:pt>
                <c:pt idx="3">
                  <c:v>29.0</c:v>
                </c:pt>
              </c:numCache>
            </c:numRef>
          </c:val>
        </c:ser>
        <c:ser>
          <c:idx val="1"/>
          <c:order val="1"/>
          <c:tx>
            <c:strRef>
              <c:f>Sheet1!$A$3</c:f>
              <c:strCache>
                <c:ptCount val="1"/>
                <c:pt idx="0">
                  <c:v>Enrolled in Medicaid</c:v>
                </c:pt>
              </c:strCache>
            </c:strRef>
          </c:tx>
          <c:spPr>
            <a:solidFill>
              <a:schemeClr val="accent3"/>
            </a:solidFill>
            <a:ln>
              <a:solidFill>
                <a:schemeClr val="tx1"/>
              </a:solidFill>
            </a:ln>
          </c:spPr>
          <c:invertIfNegative val="0"/>
          <c:dLbls>
            <c:showLegendKey val="0"/>
            <c:showVal val="1"/>
            <c:showCatName val="0"/>
            <c:showSerName val="0"/>
            <c:showPercent val="0"/>
            <c:showBubbleSize val="0"/>
            <c:showLeaderLines val="0"/>
          </c:dLbls>
          <c:cat>
            <c:strRef>
              <c:f>Sheet1!$B$1:$E$1</c:f>
              <c:strCache>
                <c:ptCount val="4"/>
                <c:pt idx="0">
                  <c:v>Ages 50–64</c:v>
                </c:pt>
                <c:pt idx="1">
                  <c:v>Ages 35–49</c:v>
                </c:pt>
                <c:pt idx="2">
                  <c:v>Ages 19–34</c:v>
                </c:pt>
                <c:pt idx="3">
                  <c:v>Total</c:v>
                </c:pt>
              </c:strCache>
            </c:strRef>
          </c:cat>
          <c:val>
            <c:numRef>
              <c:f>Sheet1!$B$3:$E$3</c:f>
              <c:numCache>
                <c:formatCode>General</c:formatCode>
                <c:ptCount val="4"/>
                <c:pt idx="0">
                  <c:v>16.0</c:v>
                </c:pt>
                <c:pt idx="1">
                  <c:v>17.0</c:v>
                </c:pt>
                <c:pt idx="2">
                  <c:v>26.0</c:v>
                </c:pt>
                <c:pt idx="3">
                  <c:v>19.0</c:v>
                </c:pt>
              </c:numCache>
            </c:numRef>
          </c:val>
        </c:ser>
        <c:ser>
          <c:idx val="2"/>
          <c:order val="2"/>
          <c:tx>
            <c:strRef>
              <c:f>Sheet1!$A$4</c:f>
              <c:strCache>
                <c:ptCount val="1"/>
                <c:pt idx="0">
                  <c:v>Selected a plan, but not sure if private or Medicaid</c:v>
                </c:pt>
              </c:strCache>
            </c:strRef>
          </c:tx>
          <c:spPr>
            <a:solidFill>
              <a:schemeClr val="bg1"/>
            </a:solidFill>
            <a:ln>
              <a:solidFill>
                <a:schemeClr val="tx1"/>
              </a:solidFill>
            </a:ln>
          </c:spPr>
          <c:invertIfNegative val="0"/>
          <c:dLbls>
            <c:showLegendKey val="0"/>
            <c:showVal val="1"/>
            <c:showCatName val="0"/>
            <c:showSerName val="0"/>
            <c:showPercent val="0"/>
            <c:showBubbleSize val="0"/>
            <c:showLeaderLines val="0"/>
          </c:dLbls>
          <c:cat>
            <c:strRef>
              <c:f>Sheet1!$B$1:$E$1</c:f>
              <c:strCache>
                <c:ptCount val="4"/>
                <c:pt idx="0">
                  <c:v>Ages 50–64</c:v>
                </c:pt>
                <c:pt idx="1">
                  <c:v>Ages 35–49</c:v>
                </c:pt>
                <c:pt idx="2">
                  <c:v>Ages 19–34</c:v>
                </c:pt>
                <c:pt idx="3">
                  <c:v>Total</c:v>
                </c:pt>
              </c:strCache>
            </c:strRef>
          </c:cat>
          <c:val>
            <c:numRef>
              <c:f>Sheet1!$B$4:$E$4</c:f>
              <c:numCache>
                <c:formatCode>General</c:formatCode>
                <c:ptCount val="4"/>
                <c:pt idx="0">
                  <c:v>3.0</c:v>
                </c:pt>
                <c:pt idx="1">
                  <c:v>3.0</c:v>
                </c:pt>
                <c:pt idx="2">
                  <c:v>1.0</c:v>
                </c:pt>
                <c:pt idx="3">
                  <c:v>2.0</c:v>
                </c:pt>
              </c:numCache>
            </c:numRef>
          </c:val>
        </c:ser>
        <c:ser>
          <c:idx val="3"/>
          <c:order val="3"/>
          <c:tx>
            <c:strRef>
              <c:f>Sheet1!$A$5</c:f>
              <c:strCache>
                <c:ptCount val="1"/>
                <c:pt idx="0">
                  <c:v>Did not select a health plan or enroll in Medicaid</c:v>
                </c:pt>
              </c:strCache>
            </c:strRef>
          </c:tx>
          <c:spPr>
            <a:solidFill>
              <a:schemeClr val="accent1"/>
            </a:solidFill>
            <a:ln>
              <a:solidFill>
                <a:schemeClr val="tx1"/>
              </a:solidFill>
            </a:ln>
          </c:spPr>
          <c:invertIfNegative val="0"/>
          <c:dLbls>
            <c:dLbl>
              <c:idx val="0"/>
              <c:tx>
                <c:rich>
                  <a:bodyPr/>
                  <a:lstStyle/>
                  <a:p>
                    <a:r>
                      <a:rPr lang="en-US" smtClean="0"/>
                      <a:t>42</a:t>
                    </a:r>
                    <a:endParaRPr lang="en-US"/>
                  </a:p>
                </c:rich>
              </c:tx>
              <c:showLegendKey val="0"/>
              <c:showVal val="1"/>
              <c:showCatName val="0"/>
              <c:showSerName val="0"/>
              <c:showPercent val="0"/>
              <c:showBubbleSize val="0"/>
            </c:dLbl>
            <c:dLbl>
              <c:idx val="1"/>
              <c:tx>
                <c:rich>
                  <a:bodyPr/>
                  <a:lstStyle/>
                  <a:p>
                    <a:r>
                      <a:rPr lang="en-US" smtClean="0"/>
                      <a:t>49</a:t>
                    </a:r>
                    <a:endParaRPr lang="en-US"/>
                  </a:p>
                </c:rich>
              </c:tx>
              <c:showLegendKey val="0"/>
              <c:showVal val="1"/>
              <c:showCatName val="0"/>
              <c:showSerName val="0"/>
              <c:showPercent val="0"/>
              <c:showBubbleSize val="0"/>
            </c:dLbl>
            <c:dLbl>
              <c:idx val="2"/>
              <c:tx>
                <c:rich>
                  <a:bodyPr/>
                  <a:lstStyle/>
                  <a:p>
                    <a:r>
                      <a:rPr lang="en-US" smtClean="0"/>
                      <a:t>47</a:t>
                    </a:r>
                    <a:endParaRPr lang="en-US"/>
                  </a:p>
                </c:rich>
              </c:tx>
              <c:showLegendKey val="0"/>
              <c:showVal val="1"/>
              <c:showCatName val="0"/>
              <c:showSerName val="0"/>
              <c:showPercent val="0"/>
              <c:showBubbleSize val="0"/>
            </c:dLbl>
            <c:dLbl>
              <c:idx val="3"/>
              <c:tx>
                <c:rich>
                  <a:bodyPr/>
                  <a:lstStyle/>
                  <a:p>
                    <a:r>
                      <a:rPr lang="en-US" smtClean="0"/>
                      <a:t>46</a:t>
                    </a:r>
                    <a:endParaRPr lang="en-US"/>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Sheet1!$B$1:$E$1</c:f>
              <c:strCache>
                <c:ptCount val="4"/>
                <c:pt idx="0">
                  <c:v>Ages 50–64</c:v>
                </c:pt>
                <c:pt idx="1">
                  <c:v>Ages 35–49</c:v>
                </c:pt>
                <c:pt idx="2">
                  <c:v>Ages 19–34</c:v>
                </c:pt>
                <c:pt idx="3">
                  <c:v>Total</c:v>
                </c:pt>
              </c:strCache>
            </c:strRef>
          </c:cat>
          <c:val>
            <c:numRef>
              <c:f>Sheet1!$B$5:$E$5</c:f>
              <c:numCache>
                <c:formatCode>General</c:formatCode>
                <c:ptCount val="4"/>
                <c:pt idx="0">
                  <c:v>-42.0</c:v>
                </c:pt>
                <c:pt idx="1">
                  <c:v>-49.0</c:v>
                </c:pt>
                <c:pt idx="2">
                  <c:v>-47.0</c:v>
                </c:pt>
                <c:pt idx="3">
                  <c:v>-46.0</c:v>
                </c:pt>
              </c:numCache>
            </c:numRef>
          </c:val>
        </c:ser>
        <c:dLbls>
          <c:showLegendKey val="0"/>
          <c:showVal val="0"/>
          <c:showCatName val="0"/>
          <c:showSerName val="0"/>
          <c:showPercent val="0"/>
          <c:showBubbleSize val="0"/>
        </c:dLbls>
        <c:gapWidth val="59"/>
        <c:overlap val="100"/>
        <c:axId val="-2113805192"/>
        <c:axId val="-2113802088"/>
      </c:barChart>
      <c:valAx>
        <c:axId val="-2113802088"/>
        <c:scaling>
          <c:orientation val="minMax"/>
          <c:max val="75.0"/>
          <c:min val="-75.0"/>
        </c:scaling>
        <c:delete val="1"/>
        <c:axPos val="b"/>
        <c:numFmt formatCode="General" sourceLinked="1"/>
        <c:majorTickMark val="none"/>
        <c:minorTickMark val="none"/>
        <c:tickLblPos val="nextTo"/>
        <c:crossAx val="-2113805192"/>
        <c:crosses val="autoZero"/>
        <c:crossBetween val="between"/>
        <c:majorUnit val="25.0"/>
      </c:valAx>
      <c:catAx>
        <c:axId val="-2113805192"/>
        <c:scaling>
          <c:orientation val="minMax"/>
        </c:scaling>
        <c:delete val="0"/>
        <c:axPos val="l"/>
        <c:majorTickMark val="none"/>
        <c:minorTickMark val="none"/>
        <c:tickLblPos val="low"/>
        <c:spPr>
          <a:ln w="50800">
            <a:solidFill>
              <a:schemeClr val="tx1"/>
            </a:solidFill>
          </a:ln>
        </c:spPr>
        <c:crossAx val="-2113802088"/>
        <c:crossesAt val="0.0"/>
        <c:auto val="1"/>
        <c:lblAlgn val="ctr"/>
        <c:lblOffset val="100"/>
        <c:noMultiLvlLbl val="0"/>
      </c:catAx>
    </c:plotArea>
    <c:plotVisOnly val="1"/>
    <c:dispBlanksAs val="gap"/>
    <c:showDLblsOverMax val="0"/>
  </c:chart>
  <c:txPr>
    <a:bodyPr/>
    <a:lstStyle/>
    <a:p>
      <a:pPr>
        <a:defRPr sz="1600" b="1">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97588888345"/>
          <c:y val="0.0814713361736523"/>
          <c:w val="0.641908959749597"/>
          <c:h val="0.918528663826348"/>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lumMod val="50000"/>
                </a:schemeClr>
              </a:solidFill>
              <a:ln>
                <a:solidFill>
                  <a:schemeClr val="tx1"/>
                </a:solidFill>
              </a:ln>
            </c:spPr>
          </c:dPt>
          <c:dPt>
            <c:idx val="1"/>
            <c:bubble3D val="0"/>
            <c:spPr>
              <a:solidFill>
                <a:schemeClr val="bg1"/>
              </a:solidFill>
              <a:ln>
                <a:solidFill>
                  <a:schemeClr val="tx1"/>
                </a:solidFill>
              </a:ln>
            </c:spPr>
          </c:dPt>
          <c:dPt>
            <c:idx val="2"/>
            <c:bubble3D val="0"/>
            <c:spPr>
              <a:solidFill>
                <a:schemeClr val="accent1"/>
              </a:solidFill>
              <a:ln>
                <a:solidFill>
                  <a:schemeClr val="tx1"/>
                </a:solidFill>
              </a:ln>
            </c:spPr>
          </c:dPt>
          <c:dPt>
            <c:idx val="3"/>
            <c:bubble3D val="0"/>
            <c:spPr>
              <a:solidFill>
                <a:schemeClr val="accent2"/>
              </a:solidFill>
              <a:ln>
                <a:solidFill>
                  <a:schemeClr val="tx1"/>
                </a:solidFill>
              </a:ln>
            </c:spPr>
          </c:dPt>
          <c:cat>
            <c:strRef>
              <c:f>Sheet1!$A$2:$A$5</c:f>
              <c:strCache>
                <c:ptCount val="4"/>
                <c:pt idx="0">
                  <c:v>19-34</c:v>
                </c:pt>
                <c:pt idx="1">
                  <c:v>35-49</c:v>
                </c:pt>
                <c:pt idx="2">
                  <c:v>50-64</c:v>
                </c:pt>
                <c:pt idx="3">
                  <c:v>DK/Refused</c:v>
                </c:pt>
              </c:strCache>
            </c:strRef>
          </c:cat>
          <c:val>
            <c:numRef>
              <c:f>Sheet1!$B$2:$B$5</c:f>
              <c:numCache>
                <c:formatCode>General</c:formatCode>
                <c:ptCount val="4"/>
                <c:pt idx="0">
                  <c:v>33.0</c:v>
                </c:pt>
                <c:pt idx="1">
                  <c:v>32.0</c:v>
                </c:pt>
                <c:pt idx="2">
                  <c:v>34.0</c:v>
                </c:pt>
                <c:pt idx="3">
                  <c:v>2.0</c:v>
                </c:pt>
              </c:numCache>
            </c:numRef>
          </c:val>
        </c:ser>
        <c:dLbls>
          <c:showLegendKey val="0"/>
          <c:showVal val="0"/>
          <c:showCatName val="0"/>
          <c:showSerName val="0"/>
          <c:showPercent val="0"/>
          <c:showBubbleSize val="0"/>
          <c:showLeaderLines val="1"/>
        </c:dLbls>
        <c:firstSliceAng val="192"/>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97588888345"/>
          <c:y val="0.0814713361736523"/>
          <c:w val="0.641908959749597"/>
          <c:h val="0.918528663826348"/>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lumMod val="50000"/>
                </a:schemeClr>
              </a:solidFill>
              <a:ln>
                <a:solidFill>
                  <a:schemeClr val="tx1"/>
                </a:solidFill>
              </a:ln>
            </c:spPr>
          </c:dPt>
          <c:dPt>
            <c:idx val="1"/>
            <c:bubble3D val="0"/>
            <c:spPr>
              <a:solidFill>
                <a:schemeClr val="bg1"/>
              </a:solidFill>
              <a:ln>
                <a:solidFill>
                  <a:schemeClr val="tx1"/>
                </a:solidFill>
              </a:ln>
            </c:spPr>
          </c:dPt>
          <c:dPt>
            <c:idx val="2"/>
            <c:bubble3D val="0"/>
            <c:spPr>
              <a:solidFill>
                <a:schemeClr val="accent1"/>
              </a:solidFill>
              <a:ln>
                <a:solidFill>
                  <a:schemeClr val="tx1"/>
                </a:solidFill>
              </a:ln>
            </c:spPr>
          </c:dPt>
          <c:dPt>
            <c:idx val="3"/>
            <c:bubble3D val="0"/>
            <c:spPr>
              <a:solidFill>
                <a:schemeClr val="accent2"/>
              </a:solidFill>
              <a:ln>
                <a:solidFill>
                  <a:schemeClr val="tx1"/>
                </a:solidFill>
              </a:ln>
            </c:spPr>
          </c:dPt>
          <c:cat>
            <c:strRef>
              <c:f>Sheet1!$A$2:$A$5</c:f>
              <c:strCache>
                <c:ptCount val="4"/>
                <c:pt idx="0">
                  <c:v>19-34</c:v>
                </c:pt>
                <c:pt idx="1">
                  <c:v>35-49</c:v>
                </c:pt>
                <c:pt idx="2">
                  <c:v>50-64</c:v>
                </c:pt>
                <c:pt idx="3">
                  <c:v>Refused</c:v>
                </c:pt>
              </c:strCache>
            </c:strRef>
          </c:cat>
          <c:val>
            <c:numRef>
              <c:f>Sheet1!$B$2:$B$5</c:f>
              <c:numCache>
                <c:formatCode>General</c:formatCode>
                <c:ptCount val="4"/>
                <c:pt idx="0">
                  <c:v>24.0</c:v>
                </c:pt>
                <c:pt idx="1">
                  <c:v>30.0</c:v>
                </c:pt>
                <c:pt idx="2">
                  <c:v>43.0</c:v>
                </c:pt>
                <c:pt idx="3">
                  <c:v>3.0</c:v>
                </c:pt>
              </c:numCache>
            </c:numRef>
          </c:val>
        </c:ser>
        <c:dLbls>
          <c:showLegendKey val="0"/>
          <c:showVal val="0"/>
          <c:showCatName val="0"/>
          <c:showSerName val="0"/>
          <c:showPercent val="0"/>
          <c:showBubbleSize val="0"/>
          <c:showLeaderLines val="1"/>
        </c:dLbls>
        <c:firstSliceAng val="186"/>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7/8/14</a:t>
            </a:fld>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5254" y="8543369"/>
            <a:ext cx="2025227" cy="532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67756023-9739-487E-AA2B-7A78600DB984}" type="datetimeFigureOut">
              <a:rPr lang="en-US" smtClean="0"/>
              <a:t>7/8/14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387137"/>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55ADB526-017D-4E6D-A189-5702C71EF700}" type="slidenum">
              <a:rPr lang="en-US" smtClean="0"/>
              <a:t>‹#›</a:t>
            </a:fld>
            <a:endParaRPr lang="en-US"/>
          </a:p>
        </p:txBody>
      </p:sp>
    </p:spTree>
    <p:extLst>
      <p:ext uri="{BB962C8B-B14F-4D97-AF65-F5344CB8AC3E}">
        <p14:creationId xmlns:p14="http://schemas.microsoft.com/office/powerpoint/2010/main" val="2486258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1</a:t>
            </a:fld>
            <a:endParaRPr lang="en-US"/>
          </a:p>
        </p:txBody>
      </p:sp>
    </p:spTree>
    <p:extLst>
      <p:ext uri="{BB962C8B-B14F-4D97-AF65-F5344CB8AC3E}">
        <p14:creationId xmlns:p14="http://schemas.microsoft.com/office/powerpoint/2010/main" val="355324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2</a:t>
            </a:fld>
            <a:endParaRPr lang="en-US"/>
          </a:p>
        </p:txBody>
      </p:sp>
    </p:spTree>
    <p:extLst>
      <p:ext uri="{BB962C8B-B14F-4D97-AF65-F5344CB8AC3E}">
        <p14:creationId xmlns:p14="http://schemas.microsoft.com/office/powerpoint/2010/main" val="35532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3</a:t>
            </a:fld>
            <a:endParaRPr lang="en-US"/>
          </a:p>
        </p:txBody>
      </p:sp>
    </p:spTree>
    <p:extLst>
      <p:ext uri="{BB962C8B-B14F-4D97-AF65-F5344CB8AC3E}">
        <p14:creationId xmlns:p14="http://schemas.microsoft.com/office/powerpoint/2010/main" val="355324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4</a:t>
            </a:fld>
            <a:endParaRPr lang="en-US"/>
          </a:p>
        </p:txBody>
      </p:sp>
    </p:spTree>
    <p:extLst>
      <p:ext uri="{BB962C8B-B14F-4D97-AF65-F5344CB8AC3E}">
        <p14:creationId xmlns:p14="http://schemas.microsoft.com/office/powerpoint/2010/main" val="355324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5</a:t>
            </a:fld>
            <a:endParaRPr lang="en-US"/>
          </a:p>
        </p:txBody>
      </p:sp>
    </p:spTree>
    <p:extLst>
      <p:ext uri="{BB962C8B-B14F-4D97-AF65-F5344CB8AC3E}">
        <p14:creationId xmlns:p14="http://schemas.microsoft.com/office/powerpoint/2010/main" val="355324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9</a:t>
            </a:fld>
            <a:endParaRPr lang="en-US"/>
          </a:p>
        </p:txBody>
      </p:sp>
    </p:spTree>
    <p:extLst>
      <p:ext uri="{BB962C8B-B14F-4D97-AF65-F5344CB8AC3E}">
        <p14:creationId xmlns:p14="http://schemas.microsoft.com/office/powerpoint/2010/main" val="35532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954108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 id="2147483703" r:id="rId6"/>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chart" Target="../charts/char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chart" Target="../charts/char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chart" Target="../charts/char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chart" Target="../charts/chart17.xml"/></Relationships>
</file>

<file path=ppt/slides/_rels/slide15.xml.rels><?xml version="1.0" encoding="UTF-8" standalone="yes"?>
<Relationships xmlns="http://schemas.openxmlformats.org/package/2006/relationships"><Relationship Id="rId3" Type="http://schemas.openxmlformats.org/officeDocument/2006/relationships/chart" Target="../charts/chart18.xml"/><Relationship Id="rId4" Type="http://schemas.openxmlformats.org/officeDocument/2006/relationships/chart" Target="../charts/chart19.xml"/><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chart" Target="../charts/chart20.xml"/></Relationships>
</file>

<file path=ppt/slides/_rels/slide17.xml.rels><?xml version="1.0" encoding="UTF-8" standalone="yes"?>
<Relationships xmlns="http://schemas.openxmlformats.org/package/2006/relationships"><Relationship Id="rId3" Type="http://schemas.openxmlformats.org/officeDocument/2006/relationships/chart" Target="../charts/chart21.xml"/><Relationship Id="rId4" Type="http://schemas.openxmlformats.org/officeDocument/2006/relationships/chart" Target="../charts/chart22.xml"/><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chart" Target="../charts/chart23.xml"/><Relationship Id="rId4" Type="http://schemas.openxmlformats.org/officeDocument/2006/relationships/chart" Target="../charts/chart24.xml"/><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5" Type="http://schemas.openxmlformats.org/officeDocument/2006/relationships/chart" Target="../charts/chart10.xml"/><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1280160"/>
          </a:xfrm>
        </p:spPr>
        <p:txBody>
          <a:bodyPr anchor="t">
            <a:noAutofit/>
          </a:bodyPr>
          <a:lstStyle/>
          <a:p>
            <a:pPr algn="ctr"/>
            <a:r>
              <a:rPr lang="en-US" sz="2000" b="1" dirty="0"/>
              <a:t>Exhibit </a:t>
            </a:r>
            <a:r>
              <a:rPr lang="en-US" sz="2000" b="1" dirty="0" smtClean="0"/>
              <a:t>1. After </a:t>
            </a:r>
            <a:r>
              <a:rPr lang="en-US" sz="2000" b="1" dirty="0"/>
              <a:t>the End of Open </a:t>
            </a:r>
            <a:r>
              <a:rPr lang="en-US" sz="2000" b="1" dirty="0" smtClean="0"/>
              <a:t>Enrollment, the Percentage of </a:t>
            </a:r>
            <a:br>
              <a:rPr lang="en-US" sz="2000" b="1" dirty="0" smtClean="0"/>
            </a:br>
            <a:r>
              <a:rPr lang="en-US" sz="2000" b="1" dirty="0" smtClean="0"/>
              <a:t>U.S. Adults Who Are Uninsured Declined from 20 Percent </a:t>
            </a:r>
            <a:br>
              <a:rPr lang="en-US" sz="2000" b="1" dirty="0" smtClean="0"/>
            </a:br>
            <a:r>
              <a:rPr lang="en-US" sz="2000" b="1" dirty="0" smtClean="0"/>
              <a:t>to 15 Percent, or </a:t>
            </a:r>
            <a:r>
              <a:rPr lang="en-US" sz="2000" b="1" dirty="0"/>
              <a:t>b</a:t>
            </a:r>
            <a:r>
              <a:rPr lang="en-US" sz="2000" b="1" dirty="0" smtClean="0"/>
              <a:t>y 9.5 Million; Young Adults Experienced </a:t>
            </a:r>
            <a:br>
              <a:rPr lang="en-US" sz="2000" b="1" dirty="0" smtClean="0"/>
            </a:br>
            <a:r>
              <a:rPr lang="en-US" sz="2000" b="1" dirty="0" smtClean="0"/>
              <a:t>the Largest Decline Among All Adult Age Groups</a:t>
            </a:r>
            <a:endParaRPr lang="en-US" sz="2000" b="1" dirty="0"/>
          </a:p>
        </p:txBody>
      </p:sp>
      <p:graphicFrame>
        <p:nvGraphicFramePr>
          <p:cNvPr id="7" name="Content Placeholder 3"/>
          <p:cNvGraphicFramePr>
            <a:graphicFrameLocks/>
          </p:cNvGraphicFramePr>
          <p:nvPr>
            <p:extLst>
              <p:ext uri="{D42A27DB-BD31-4B8C-83A1-F6EECF244321}">
                <p14:modId xmlns:p14="http://schemas.microsoft.com/office/powerpoint/2010/main" val="1401100789"/>
              </p:ext>
            </p:extLst>
          </p:nvPr>
        </p:nvGraphicFramePr>
        <p:xfrm>
          <a:off x="-103680" y="1982688"/>
          <a:ext cx="9098280" cy="426571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49"/>
          <p:cNvSpPr txBox="1">
            <a:spLocks noChangeArrowheads="1"/>
          </p:cNvSpPr>
          <p:nvPr/>
        </p:nvSpPr>
        <p:spPr bwMode="auto">
          <a:xfrm>
            <a:off x="45720" y="6561690"/>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a:latin typeface="+mn-lt"/>
              </a:rPr>
              <a:t>Source: </a:t>
            </a:r>
            <a:r>
              <a:rPr lang="en-US" sz="1100" dirty="0">
                <a:latin typeface="+mn-lt"/>
                <a:cs typeface="Arial" pitchFamily="34" charset="0"/>
              </a:rPr>
              <a:t>The Commonwealth Fund Affordable Care Act Tracking Surveys, </a:t>
            </a:r>
            <a:r>
              <a:rPr lang="en-US" sz="1100" dirty="0" smtClean="0">
                <a:latin typeface="+mn-lt"/>
                <a:cs typeface="Arial" pitchFamily="34" charset="0"/>
              </a:rPr>
              <a:t>July–Sept</a:t>
            </a:r>
            <a:r>
              <a:rPr lang="en-US" sz="1100" dirty="0">
                <a:latin typeface="+mn-lt"/>
                <a:cs typeface="Arial" pitchFamily="34" charset="0"/>
              </a:rPr>
              <a:t>. </a:t>
            </a:r>
            <a:r>
              <a:rPr lang="en-US" sz="1100" dirty="0" smtClean="0">
                <a:latin typeface="+mn-lt"/>
                <a:cs typeface="Arial" pitchFamily="34" charset="0"/>
              </a:rPr>
              <a:t>2013 </a:t>
            </a:r>
            <a:r>
              <a:rPr lang="en-US" sz="1100" dirty="0" smtClean="0">
                <a:latin typeface="+mn-lt"/>
              </a:rPr>
              <a:t>and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sp>
        <p:nvSpPr>
          <p:cNvPr id="8" name="TextBox 7"/>
          <p:cNvSpPr txBox="1"/>
          <p:nvPr/>
        </p:nvSpPr>
        <p:spPr>
          <a:xfrm>
            <a:off x="206700" y="1600200"/>
            <a:ext cx="3886200" cy="307777"/>
          </a:xfrm>
          <a:prstGeom prst="rect">
            <a:avLst/>
          </a:prstGeom>
          <a:noFill/>
        </p:spPr>
        <p:txBody>
          <a:bodyPr wrap="square" rtlCol="0">
            <a:spAutoFit/>
          </a:bodyPr>
          <a:lstStyle/>
          <a:p>
            <a:r>
              <a:rPr lang="en-US" sz="1400" b="1" dirty="0" smtClean="0">
                <a:latin typeface="+mn-lt"/>
              </a:rPr>
              <a:t>Percent adults ages 19–64 uninsured</a:t>
            </a:r>
            <a:endParaRPr lang="en-US" sz="1400" b="1" dirty="0">
              <a:latin typeface="+mn-lt"/>
            </a:endParaRPr>
          </a:p>
        </p:txBody>
      </p:sp>
    </p:spTree>
    <p:extLst>
      <p:ext uri="{BB962C8B-B14F-4D97-AF65-F5344CB8AC3E}">
        <p14:creationId xmlns:p14="http://schemas.microsoft.com/office/powerpoint/2010/main" val="38062263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49"/>
          <p:cNvSpPr txBox="1">
            <a:spLocks noChangeArrowheads="1"/>
          </p:cNvSpPr>
          <p:nvPr/>
        </p:nvSpPr>
        <p:spPr bwMode="auto">
          <a:xfrm>
            <a:off x="42334" y="6065614"/>
            <a:ext cx="8976327" cy="769441"/>
          </a:xfrm>
          <a:prstGeom prst="rect">
            <a:avLst/>
          </a:prstGeom>
          <a:noFill/>
          <a:ln w="9525">
            <a:noFill/>
            <a:miter lim="800000"/>
            <a:headEnd/>
            <a:tailEnd/>
          </a:ln>
        </p:spPr>
        <p:txBody>
          <a:bodyPr wrap="square">
            <a:spAutoFit/>
          </a:bodyPr>
          <a:lstStyle/>
          <a:p>
            <a:r>
              <a:rPr lang="en-US" sz="1100" dirty="0" smtClean="0">
                <a:solidFill>
                  <a:prstClr val="black"/>
                </a:solidFill>
                <a:latin typeface="Arial"/>
              </a:rPr>
              <a:t>Notes: Segments </a:t>
            </a:r>
            <a:r>
              <a:rPr lang="en-US" sz="1100" dirty="0">
                <a:solidFill>
                  <a:prstClr val="black"/>
                </a:solidFill>
                <a:latin typeface="Arial"/>
              </a:rPr>
              <a:t>may not sum to indicated total because of rounding. </a:t>
            </a:r>
            <a:r>
              <a:rPr lang="en-US" sz="1100" dirty="0" smtClean="0">
                <a:solidFill>
                  <a:prstClr val="black"/>
                </a:solidFill>
                <a:latin typeface="Arial"/>
              </a:rPr>
              <a:t>Bars may not sum to 100 percent because of don’t know/refusal to respond. FPL </a:t>
            </a:r>
            <a:r>
              <a:rPr lang="en-US" sz="1100" dirty="0">
                <a:solidFill>
                  <a:prstClr val="black"/>
                </a:solidFill>
                <a:latin typeface="Arial"/>
              </a:rPr>
              <a:t>refers to federal poverty level. </a:t>
            </a:r>
            <a:r>
              <a:rPr lang="en-US" sz="1100" dirty="0" smtClean="0">
                <a:solidFill>
                  <a:prstClr val="black"/>
                </a:solidFill>
                <a:latin typeface="Arial"/>
              </a:rPr>
              <a:t>* </a:t>
            </a:r>
            <a:r>
              <a:rPr lang="en-US" sz="1100" dirty="0">
                <a:solidFill>
                  <a:prstClr val="black"/>
                </a:solidFill>
                <a:latin typeface="Arial"/>
              </a:rPr>
              <a:t>This includes some individuals </a:t>
            </a:r>
            <a:r>
              <a:rPr lang="en-US" sz="1100" dirty="0" smtClean="0">
                <a:solidFill>
                  <a:prstClr val="black"/>
                </a:solidFill>
                <a:latin typeface="Arial"/>
              </a:rPr>
              <a:t>who enrolled </a:t>
            </a:r>
            <a:r>
              <a:rPr lang="en-US" sz="1100" dirty="0">
                <a:solidFill>
                  <a:prstClr val="black"/>
                </a:solidFill>
                <a:latin typeface="Arial"/>
              </a:rPr>
              <a:t>in Medicaid outside of the marketplace, but have been covered by Medicaid for less than 1 year. </a:t>
            </a:r>
            <a:endParaRPr lang="en-US" sz="1100" dirty="0" smtClean="0">
              <a:solidFill>
                <a:prstClr val="black"/>
              </a:solidFill>
              <a:latin typeface="Arial"/>
            </a:endParaRPr>
          </a:p>
          <a:p>
            <a:r>
              <a:rPr lang="en-US" sz="1100" dirty="0" smtClean="0">
                <a:solidFill>
                  <a:prstClr val="black"/>
                </a:solidFill>
                <a:latin typeface="Arial"/>
              </a:rPr>
              <a:t>Source</a:t>
            </a:r>
            <a:r>
              <a:rPr lang="en-US" sz="1100" dirty="0">
                <a:solidFill>
                  <a:prstClr val="black"/>
                </a:solidFill>
                <a:latin typeface="Arial"/>
              </a:rPr>
              <a:t>: </a:t>
            </a:r>
            <a:r>
              <a:rPr lang="en-US" sz="1100" dirty="0">
                <a:solidFill>
                  <a:prstClr val="black"/>
                </a:solidFill>
                <a:latin typeface="Arial"/>
                <a:cs typeface="Arial" pitchFamily="34" charset="0"/>
              </a:rPr>
              <a:t>The Commonwealth Fund Affordable Care Act Tracking Survey, </a:t>
            </a:r>
            <a:r>
              <a:rPr lang="en-US" sz="1100" dirty="0" smtClean="0">
                <a:solidFill>
                  <a:prstClr val="black"/>
                </a:solidFill>
                <a:latin typeface="Arial"/>
                <a:cs typeface="Arial" pitchFamily="34" charset="0"/>
              </a:rPr>
              <a:t>April–June </a:t>
            </a:r>
            <a:r>
              <a:rPr lang="en-US" sz="1100" dirty="0">
                <a:solidFill>
                  <a:prstClr val="black"/>
                </a:solidFill>
                <a:latin typeface="Arial"/>
                <a:cs typeface="Arial" pitchFamily="34" charset="0"/>
              </a:rPr>
              <a:t>2014.</a:t>
            </a:r>
            <a:endParaRPr lang="en-US" sz="1100" dirty="0">
              <a:solidFill>
                <a:prstClr val="black"/>
              </a:solidFill>
              <a:latin typeface="Arial"/>
              <a:ea typeface="ＭＳ Ｐゴシック" charset="-128"/>
            </a:endParaRPr>
          </a:p>
        </p:txBody>
      </p:sp>
      <p:sp>
        <p:nvSpPr>
          <p:cNvPr id="5" name="TextBox 4"/>
          <p:cNvSpPr txBox="1"/>
          <p:nvPr/>
        </p:nvSpPr>
        <p:spPr>
          <a:xfrm>
            <a:off x="0" y="1093580"/>
            <a:ext cx="9144000" cy="523220"/>
          </a:xfrm>
          <a:prstGeom prst="rect">
            <a:avLst/>
          </a:prstGeom>
          <a:noFill/>
        </p:spPr>
        <p:txBody>
          <a:bodyPr wrap="square" rtlCol="0">
            <a:spAutoFit/>
          </a:bodyPr>
          <a:lstStyle/>
          <a:p>
            <a:pPr algn="ctr" fontAlgn="b"/>
            <a:r>
              <a:rPr lang="en-US" sz="1400" b="1" dirty="0">
                <a:solidFill>
                  <a:srgbClr val="000000"/>
                </a:solidFill>
                <a:latin typeface="Arial"/>
                <a:cs typeface="Arial" pitchFamily="34" charset="0"/>
              </a:rPr>
              <a:t>Overall, how </a:t>
            </a:r>
            <a:r>
              <a:rPr lang="en-US" sz="1400" b="1" dirty="0" smtClean="0">
                <a:solidFill>
                  <a:srgbClr val="000000"/>
                </a:solidFill>
                <a:latin typeface="Arial"/>
                <a:cs typeface="Arial" pitchFamily="34" charset="0"/>
              </a:rPr>
              <a:t>optimistic are you that your new health insurance is going to </a:t>
            </a:r>
            <a:br>
              <a:rPr lang="en-US" sz="1400" b="1" dirty="0" smtClean="0">
                <a:solidFill>
                  <a:srgbClr val="000000"/>
                </a:solidFill>
                <a:latin typeface="Arial"/>
                <a:cs typeface="Arial" pitchFamily="34" charset="0"/>
              </a:rPr>
            </a:br>
            <a:r>
              <a:rPr lang="en-US" sz="1400" b="1" dirty="0" smtClean="0">
                <a:solidFill>
                  <a:srgbClr val="000000"/>
                </a:solidFill>
                <a:latin typeface="Arial"/>
                <a:cs typeface="Arial" pitchFamily="34" charset="0"/>
              </a:rPr>
              <a:t>improve your ability to get the health care that you need?</a:t>
            </a:r>
            <a:endParaRPr lang="en-US" sz="1400" b="1" dirty="0">
              <a:solidFill>
                <a:srgbClr val="000000"/>
              </a:solidFill>
              <a:latin typeface="Arial"/>
              <a:cs typeface="Arial" pitchFamily="34" charset="0"/>
            </a:endParaRPr>
          </a:p>
        </p:txBody>
      </p:sp>
      <p:graphicFrame>
        <p:nvGraphicFramePr>
          <p:cNvPr id="6" name="Chart 5"/>
          <p:cNvGraphicFramePr/>
          <p:nvPr>
            <p:extLst>
              <p:ext uri="{D42A27DB-BD31-4B8C-83A1-F6EECF244321}">
                <p14:modId xmlns:p14="http://schemas.microsoft.com/office/powerpoint/2010/main" val="381195745"/>
              </p:ext>
            </p:extLst>
          </p:nvPr>
        </p:nvGraphicFramePr>
        <p:xfrm>
          <a:off x="152400" y="1437620"/>
          <a:ext cx="8923020" cy="427738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solidFill>
                  <a:prstClr val="black"/>
                </a:solidFill>
                <a:ea typeface="ＭＳ Ｐゴシック"/>
              </a:rPr>
              <a:t>Exhibit 10. </a:t>
            </a:r>
            <a:r>
              <a:rPr lang="en-US" sz="2000" b="1" kern="0" dirty="0">
                <a:solidFill>
                  <a:prstClr val="black"/>
                </a:solidFill>
                <a:ea typeface="ＭＳ Ｐゴシック"/>
              </a:rPr>
              <a:t>Four of Five Adults with New Coverage Said </a:t>
            </a:r>
            <a:r>
              <a:rPr lang="en-US" sz="2000" b="1" kern="0" dirty="0" smtClean="0">
                <a:solidFill>
                  <a:prstClr val="black"/>
                </a:solidFill>
                <a:ea typeface="ＭＳ Ｐゴシック"/>
              </a:rPr>
              <a:t>They </a:t>
            </a:r>
            <a:br>
              <a:rPr lang="en-US" sz="2000" b="1" kern="0" dirty="0" smtClean="0">
                <a:solidFill>
                  <a:prstClr val="black"/>
                </a:solidFill>
                <a:ea typeface="ＭＳ Ｐゴシック"/>
              </a:rPr>
            </a:br>
            <a:r>
              <a:rPr lang="en-US" sz="2000" b="1" kern="0" dirty="0" smtClean="0">
                <a:solidFill>
                  <a:prstClr val="black"/>
                </a:solidFill>
                <a:ea typeface="ＭＳ Ｐゴシック"/>
              </a:rPr>
              <a:t>Were </a:t>
            </a:r>
            <a:r>
              <a:rPr lang="en-US" sz="2000" b="1" kern="0" dirty="0">
                <a:solidFill>
                  <a:prstClr val="black"/>
                </a:solidFill>
                <a:ea typeface="ＭＳ Ｐゴシック"/>
              </a:rPr>
              <a:t>Very or Somewhat Optimistic That </a:t>
            </a:r>
            <a:r>
              <a:rPr lang="en-US" sz="2000" b="1" kern="0" dirty="0" smtClean="0">
                <a:solidFill>
                  <a:prstClr val="black"/>
                </a:solidFill>
                <a:ea typeface="ＭＳ Ｐゴシック"/>
              </a:rPr>
              <a:t>Their </a:t>
            </a:r>
            <a:r>
              <a:rPr lang="en-US" sz="2000" b="1" kern="0" dirty="0">
                <a:solidFill>
                  <a:prstClr val="black"/>
                </a:solidFill>
                <a:ea typeface="ＭＳ Ｐゴシック"/>
              </a:rPr>
              <a:t>New Coverage </a:t>
            </a:r>
            <a:r>
              <a:rPr lang="en-US" sz="2000" b="1" kern="0" dirty="0" smtClean="0">
                <a:solidFill>
                  <a:prstClr val="black"/>
                </a:solidFill>
                <a:ea typeface="ＭＳ Ｐゴシック"/>
              </a:rPr>
              <a:t/>
            </a:r>
            <a:br>
              <a:rPr lang="en-US" sz="2000" b="1" kern="0" dirty="0" smtClean="0">
                <a:solidFill>
                  <a:prstClr val="black"/>
                </a:solidFill>
                <a:ea typeface="ＭＳ Ｐゴシック"/>
              </a:rPr>
            </a:br>
            <a:r>
              <a:rPr lang="en-US" sz="2000" b="1" kern="0" dirty="0" smtClean="0">
                <a:solidFill>
                  <a:prstClr val="black"/>
                </a:solidFill>
                <a:ea typeface="ＭＳ Ｐゴシック"/>
              </a:rPr>
              <a:t>Would </a:t>
            </a:r>
            <a:r>
              <a:rPr lang="en-US" sz="2000" b="1" kern="0" dirty="0">
                <a:solidFill>
                  <a:prstClr val="black"/>
                </a:solidFill>
                <a:ea typeface="ＭＳ Ｐゴシック"/>
              </a:rPr>
              <a:t>Improve </a:t>
            </a:r>
            <a:r>
              <a:rPr lang="en-US" sz="2000" b="1" kern="0" dirty="0" smtClean="0">
                <a:solidFill>
                  <a:prstClr val="black"/>
                </a:solidFill>
                <a:ea typeface="ＭＳ Ｐゴシック"/>
              </a:rPr>
              <a:t>Their </a:t>
            </a:r>
            <a:r>
              <a:rPr lang="en-US" sz="2000" b="1" kern="0" dirty="0">
                <a:solidFill>
                  <a:prstClr val="black"/>
                </a:solidFill>
                <a:ea typeface="ＭＳ Ｐゴシック"/>
              </a:rPr>
              <a:t>Ability to Get the Care They </a:t>
            </a:r>
            <a:r>
              <a:rPr lang="en-US" sz="2000" b="1" kern="0" dirty="0" smtClean="0">
                <a:solidFill>
                  <a:prstClr val="black"/>
                </a:solidFill>
                <a:ea typeface="ＭＳ Ｐゴシック"/>
              </a:rPr>
              <a:t>Need</a:t>
            </a:r>
            <a:endParaRPr lang="en-US" sz="2000" b="1" dirty="0">
              <a:solidFill>
                <a:prstClr val="black"/>
              </a:solidFill>
              <a:cs typeface="Arial"/>
            </a:endParaRPr>
          </a:p>
        </p:txBody>
      </p:sp>
      <p:sp>
        <p:nvSpPr>
          <p:cNvPr id="7" name="TextBox 6"/>
          <p:cNvSpPr txBox="1"/>
          <p:nvPr/>
        </p:nvSpPr>
        <p:spPr>
          <a:xfrm>
            <a:off x="261258" y="5542002"/>
            <a:ext cx="8501742" cy="553998"/>
          </a:xfrm>
          <a:prstGeom prst="rect">
            <a:avLst/>
          </a:prstGeom>
          <a:noFill/>
        </p:spPr>
        <p:txBody>
          <a:bodyPr wrap="square" rtlCol="0">
            <a:spAutoFit/>
          </a:bodyPr>
          <a:lstStyle/>
          <a:p>
            <a:pPr algn="ctr" fontAlgn="b"/>
            <a:r>
              <a:rPr lang="en-US" sz="1500" b="1" dirty="0">
                <a:solidFill>
                  <a:prstClr val="black"/>
                </a:solidFill>
                <a:latin typeface="Arial"/>
                <a:cs typeface="Arial" pitchFamily="34" charset="0"/>
              </a:rPr>
              <a:t>Adults ages </a:t>
            </a:r>
            <a:r>
              <a:rPr lang="en-US" sz="1500" b="1" dirty="0" smtClean="0">
                <a:solidFill>
                  <a:prstClr val="black"/>
                </a:solidFill>
                <a:latin typeface="Arial"/>
                <a:cs typeface="Arial" pitchFamily="34" charset="0"/>
              </a:rPr>
              <a:t>19–64 who selected a private plan or enrolled in Medicaid through marketplace or have had Medicaid for less than 1 year</a:t>
            </a:r>
            <a:endParaRPr lang="en-US" sz="1500" b="1" dirty="0">
              <a:solidFill>
                <a:prstClr val="black"/>
              </a:solidFill>
              <a:latin typeface="Arial"/>
              <a:cs typeface="Arial" pitchFamily="34" charset="0"/>
            </a:endParaRPr>
          </a:p>
        </p:txBody>
      </p:sp>
      <p:sp>
        <p:nvSpPr>
          <p:cNvPr id="2" name="TextBox 1"/>
          <p:cNvSpPr txBox="1"/>
          <p:nvPr/>
        </p:nvSpPr>
        <p:spPr>
          <a:xfrm>
            <a:off x="8153400" y="19812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81</a:t>
            </a:r>
          </a:p>
        </p:txBody>
      </p:sp>
      <p:sp>
        <p:nvSpPr>
          <p:cNvPr id="8" name="TextBox 7"/>
          <p:cNvSpPr txBox="1"/>
          <p:nvPr/>
        </p:nvSpPr>
        <p:spPr>
          <a:xfrm>
            <a:off x="8367490" y="346925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85</a:t>
            </a:r>
          </a:p>
        </p:txBody>
      </p:sp>
      <p:sp>
        <p:nvSpPr>
          <p:cNvPr id="9" name="TextBox 8"/>
          <p:cNvSpPr txBox="1"/>
          <p:nvPr/>
        </p:nvSpPr>
        <p:spPr>
          <a:xfrm>
            <a:off x="8153400" y="36238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81</a:t>
            </a:r>
          </a:p>
        </p:txBody>
      </p:sp>
      <p:sp>
        <p:nvSpPr>
          <p:cNvPr id="11" name="TextBox 10"/>
          <p:cNvSpPr txBox="1"/>
          <p:nvPr/>
        </p:nvSpPr>
        <p:spPr>
          <a:xfrm>
            <a:off x="8001000" y="38524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78</a:t>
            </a:r>
          </a:p>
        </p:txBody>
      </p:sp>
      <p:sp>
        <p:nvSpPr>
          <p:cNvPr id="12" name="TextBox 11"/>
          <p:cNvSpPr txBox="1"/>
          <p:nvPr/>
        </p:nvSpPr>
        <p:spPr>
          <a:xfrm>
            <a:off x="3048000" y="19812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17</a:t>
            </a:r>
          </a:p>
        </p:txBody>
      </p:sp>
      <p:sp>
        <p:nvSpPr>
          <p:cNvPr id="13" name="TextBox 12"/>
          <p:cNvSpPr txBox="1"/>
          <p:nvPr/>
        </p:nvSpPr>
        <p:spPr>
          <a:xfrm>
            <a:off x="3352800" y="346925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12</a:t>
            </a:r>
          </a:p>
        </p:txBody>
      </p:sp>
      <p:sp>
        <p:nvSpPr>
          <p:cNvPr id="14" name="TextBox 13"/>
          <p:cNvSpPr txBox="1"/>
          <p:nvPr/>
        </p:nvSpPr>
        <p:spPr>
          <a:xfrm>
            <a:off x="3048000" y="36238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18</a:t>
            </a:r>
          </a:p>
        </p:txBody>
      </p:sp>
      <p:sp>
        <p:nvSpPr>
          <p:cNvPr id="15" name="TextBox 14"/>
          <p:cNvSpPr txBox="1"/>
          <p:nvPr/>
        </p:nvSpPr>
        <p:spPr>
          <a:xfrm>
            <a:off x="2971800" y="38524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19</a:t>
            </a:r>
          </a:p>
        </p:txBody>
      </p:sp>
      <p:sp>
        <p:nvSpPr>
          <p:cNvPr id="16" name="TextBox 15"/>
          <p:cNvSpPr txBox="1"/>
          <p:nvPr/>
        </p:nvSpPr>
        <p:spPr>
          <a:xfrm>
            <a:off x="8382000" y="41910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85</a:t>
            </a:r>
          </a:p>
        </p:txBody>
      </p:sp>
      <p:sp>
        <p:nvSpPr>
          <p:cNvPr id="17" name="TextBox 16"/>
          <p:cNvSpPr txBox="1"/>
          <p:nvPr/>
        </p:nvSpPr>
        <p:spPr>
          <a:xfrm>
            <a:off x="7467600" y="43858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66</a:t>
            </a:r>
          </a:p>
        </p:txBody>
      </p:sp>
      <p:sp>
        <p:nvSpPr>
          <p:cNvPr id="18" name="TextBox 17"/>
          <p:cNvSpPr txBox="1"/>
          <p:nvPr/>
        </p:nvSpPr>
        <p:spPr>
          <a:xfrm>
            <a:off x="8534400" y="47244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88</a:t>
            </a:r>
          </a:p>
        </p:txBody>
      </p:sp>
      <p:sp>
        <p:nvSpPr>
          <p:cNvPr id="19" name="TextBox 18"/>
          <p:cNvSpPr txBox="1"/>
          <p:nvPr/>
        </p:nvSpPr>
        <p:spPr>
          <a:xfrm>
            <a:off x="3352800" y="41910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13</a:t>
            </a:r>
          </a:p>
        </p:txBody>
      </p:sp>
      <p:sp>
        <p:nvSpPr>
          <p:cNvPr id="20" name="TextBox 19"/>
          <p:cNvSpPr txBox="1"/>
          <p:nvPr/>
        </p:nvSpPr>
        <p:spPr>
          <a:xfrm>
            <a:off x="2438400" y="43858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31</a:t>
            </a:r>
          </a:p>
        </p:txBody>
      </p:sp>
      <p:sp>
        <p:nvSpPr>
          <p:cNvPr id="21" name="TextBox 20"/>
          <p:cNvSpPr txBox="1"/>
          <p:nvPr/>
        </p:nvSpPr>
        <p:spPr>
          <a:xfrm>
            <a:off x="8077200" y="49192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78</a:t>
            </a:r>
          </a:p>
        </p:txBody>
      </p:sp>
      <p:sp>
        <p:nvSpPr>
          <p:cNvPr id="22" name="TextBox 21"/>
          <p:cNvSpPr txBox="1"/>
          <p:nvPr/>
        </p:nvSpPr>
        <p:spPr>
          <a:xfrm>
            <a:off x="8382000" y="51054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85</a:t>
            </a:r>
          </a:p>
        </p:txBody>
      </p:sp>
      <p:sp>
        <p:nvSpPr>
          <p:cNvPr id="23" name="TextBox 22"/>
          <p:cNvSpPr txBox="1"/>
          <p:nvPr/>
        </p:nvSpPr>
        <p:spPr>
          <a:xfrm>
            <a:off x="3429000" y="47668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11</a:t>
            </a:r>
          </a:p>
        </p:txBody>
      </p:sp>
      <p:sp>
        <p:nvSpPr>
          <p:cNvPr id="24" name="TextBox 23"/>
          <p:cNvSpPr txBox="1"/>
          <p:nvPr/>
        </p:nvSpPr>
        <p:spPr>
          <a:xfrm>
            <a:off x="2895600" y="49192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22</a:t>
            </a:r>
          </a:p>
        </p:txBody>
      </p:sp>
      <p:sp>
        <p:nvSpPr>
          <p:cNvPr id="25" name="TextBox 24"/>
          <p:cNvSpPr txBox="1"/>
          <p:nvPr/>
        </p:nvSpPr>
        <p:spPr>
          <a:xfrm>
            <a:off x="3352800" y="51054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12</a:t>
            </a:r>
          </a:p>
        </p:txBody>
      </p:sp>
      <p:sp>
        <p:nvSpPr>
          <p:cNvPr id="30" name="TextBox 29"/>
          <p:cNvSpPr txBox="1"/>
          <p:nvPr/>
        </p:nvSpPr>
        <p:spPr>
          <a:xfrm>
            <a:off x="3048000" y="23622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17</a:t>
            </a:r>
          </a:p>
        </p:txBody>
      </p:sp>
      <p:sp>
        <p:nvSpPr>
          <p:cNvPr id="31" name="TextBox 30"/>
          <p:cNvSpPr txBox="1"/>
          <p:nvPr/>
        </p:nvSpPr>
        <p:spPr>
          <a:xfrm>
            <a:off x="3124200" y="25570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16</a:t>
            </a:r>
          </a:p>
        </p:txBody>
      </p:sp>
      <p:sp>
        <p:nvSpPr>
          <p:cNvPr id="32" name="TextBox 31"/>
          <p:cNvSpPr txBox="1"/>
          <p:nvPr/>
        </p:nvSpPr>
        <p:spPr>
          <a:xfrm>
            <a:off x="8153400" y="23622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81</a:t>
            </a:r>
          </a:p>
        </p:txBody>
      </p:sp>
      <p:sp>
        <p:nvSpPr>
          <p:cNvPr id="33" name="TextBox 32"/>
          <p:cNvSpPr txBox="1"/>
          <p:nvPr/>
        </p:nvSpPr>
        <p:spPr>
          <a:xfrm>
            <a:off x="8153400" y="25570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81</a:t>
            </a:r>
          </a:p>
        </p:txBody>
      </p:sp>
      <p:sp>
        <p:nvSpPr>
          <p:cNvPr id="34" name="TextBox 33"/>
          <p:cNvSpPr txBox="1"/>
          <p:nvPr/>
        </p:nvSpPr>
        <p:spPr>
          <a:xfrm>
            <a:off x="2819400" y="30904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23</a:t>
            </a:r>
          </a:p>
        </p:txBody>
      </p:sp>
      <p:sp>
        <p:nvSpPr>
          <p:cNvPr id="35" name="TextBox 34"/>
          <p:cNvSpPr txBox="1"/>
          <p:nvPr/>
        </p:nvSpPr>
        <p:spPr>
          <a:xfrm>
            <a:off x="3429000" y="28956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11</a:t>
            </a:r>
          </a:p>
        </p:txBody>
      </p:sp>
      <p:sp>
        <p:nvSpPr>
          <p:cNvPr id="36" name="TextBox 35"/>
          <p:cNvSpPr txBox="1"/>
          <p:nvPr/>
        </p:nvSpPr>
        <p:spPr>
          <a:xfrm>
            <a:off x="7848600" y="309044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75</a:t>
            </a:r>
          </a:p>
        </p:txBody>
      </p:sp>
      <p:sp>
        <p:nvSpPr>
          <p:cNvPr id="37" name="TextBox 36"/>
          <p:cNvSpPr txBox="1"/>
          <p:nvPr/>
        </p:nvSpPr>
        <p:spPr>
          <a:xfrm>
            <a:off x="8382000" y="2895600"/>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86</a:t>
            </a:r>
          </a:p>
        </p:txBody>
      </p:sp>
      <p:sp>
        <p:nvSpPr>
          <p:cNvPr id="3" name="Rectangle 2"/>
          <p:cNvSpPr/>
          <p:nvPr/>
        </p:nvSpPr>
        <p:spPr>
          <a:xfrm>
            <a:off x="457200" y="1755612"/>
            <a:ext cx="137160" cy="137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63880" y="1664208"/>
            <a:ext cx="1834156"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Not at all optimistic</a:t>
            </a:r>
          </a:p>
        </p:txBody>
      </p:sp>
      <p:sp>
        <p:nvSpPr>
          <p:cNvPr id="38" name="Rectangle 37"/>
          <p:cNvSpPr/>
          <p:nvPr/>
        </p:nvSpPr>
        <p:spPr>
          <a:xfrm>
            <a:off x="2720712" y="1755612"/>
            <a:ext cx="13716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852516" y="1664208"/>
            <a:ext cx="1795684"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Not very optimistic</a:t>
            </a:r>
          </a:p>
        </p:txBody>
      </p:sp>
      <p:sp>
        <p:nvSpPr>
          <p:cNvPr id="40" name="Rectangle 39"/>
          <p:cNvSpPr/>
          <p:nvPr/>
        </p:nvSpPr>
        <p:spPr>
          <a:xfrm>
            <a:off x="4928499" y="1761708"/>
            <a:ext cx="137160" cy="1371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5035179" y="1664208"/>
            <a:ext cx="1975221"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Somewhat optimistic</a:t>
            </a:r>
          </a:p>
        </p:txBody>
      </p:sp>
      <p:sp>
        <p:nvSpPr>
          <p:cNvPr id="42" name="Rectangle 41"/>
          <p:cNvSpPr/>
          <p:nvPr/>
        </p:nvSpPr>
        <p:spPr>
          <a:xfrm>
            <a:off x="7248599" y="1761708"/>
            <a:ext cx="137160" cy="13716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380403" y="1664208"/>
            <a:ext cx="1458797"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Very optimistic</a:t>
            </a:r>
          </a:p>
        </p:txBody>
      </p:sp>
    </p:spTree>
    <p:extLst>
      <p:ext uri="{BB962C8B-B14F-4D97-AF65-F5344CB8AC3E}">
        <p14:creationId xmlns:p14="http://schemas.microsoft.com/office/powerpoint/2010/main" val="5336046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kern="0" dirty="0">
                <a:ea typeface="ＭＳ Ｐゴシック"/>
              </a:rPr>
              <a:t>Exhibit </a:t>
            </a:r>
            <a:r>
              <a:rPr lang="en-US" sz="2000" b="1" kern="0" dirty="0" smtClean="0">
                <a:ea typeface="ＭＳ Ｐゴシック"/>
              </a:rPr>
              <a:t>11. A Majority of Adults with New Coverage </a:t>
            </a:r>
            <a:br>
              <a:rPr lang="en-US" sz="2000" b="1" kern="0" dirty="0" smtClean="0">
                <a:ea typeface="ＭＳ Ｐゴシック"/>
              </a:rPr>
            </a:br>
            <a:r>
              <a:rPr lang="en-US" sz="2000" b="1" kern="0" dirty="0" smtClean="0">
                <a:ea typeface="ＭＳ Ｐゴシック"/>
              </a:rPr>
              <a:t>Said They </a:t>
            </a:r>
            <a:r>
              <a:rPr lang="en-US" sz="2000" b="1" kern="0" dirty="0">
                <a:ea typeface="ＭＳ Ｐゴシック"/>
              </a:rPr>
              <a:t>W</a:t>
            </a:r>
            <a:r>
              <a:rPr lang="en-US" sz="2000" b="1" kern="0" dirty="0" smtClean="0">
                <a:ea typeface="ＭＳ Ｐゴシック"/>
              </a:rPr>
              <a:t>ere Better Off Now</a:t>
            </a:r>
            <a:endParaRPr lang="en-US" sz="2000" b="1" dirty="0">
              <a:cs typeface="Arial"/>
            </a:endParaRPr>
          </a:p>
        </p:txBody>
      </p:sp>
      <p:sp>
        <p:nvSpPr>
          <p:cNvPr id="8" name="TextBox 7"/>
          <p:cNvSpPr txBox="1"/>
          <p:nvPr/>
        </p:nvSpPr>
        <p:spPr>
          <a:xfrm>
            <a:off x="417576" y="5391102"/>
            <a:ext cx="8497824" cy="553998"/>
          </a:xfrm>
          <a:prstGeom prst="rect">
            <a:avLst/>
          </a:prstGeom>
          <a:noFill/>
        </p:spPr>
        <p:txBody>
          <a:bodyPr wrap="square" rtlCol="0">
            <a:spAutoFit/>
          </a:bodyPr>
          <a:lstStyle/>
          <a:p>
            <a:pPr algn="ctr" fontAlgn="b"/>
            <a:r>
              <a:rPr lang="en-US" sz="1500" b="1" dirty="0">
                <a:latin typeface="+mn-lt"/>
                <a:cs typeface="Arial" pitchFamily="34" charset="0"/>
              </a:rPr>
              <a:t>Adults ages </a:t>
            </a:r>
            <a:r>
              <a:rPr lang="en-US" sz="1500" b="1" dirty="0" smtClean="0">
                <a:latin typeface="+mn-lt"/>
                <a:cs typeface="Arial" pitchFamily="34" charset="0"/>
              </a:rPr>
              <a:t>19–64 who selected a private plan or enrolled in Medicaid through marketplace or have had Medicaid for less than 1 year</a:t>
            </a:r>
            <a:endParaRPr lang="en-US" sz="1500" b="1" dirty="0">
              <a:latin typeface="+mn-lt"/>
              <a:cs typeface="Arial" pitchFamily="34" charset="0"/>
            </a:endParaRPr>
          </a:p>
        </p:txBody>
      </p:sp>
      <p:graphicFrame>
        <p:nvGraphicFramePr>
          <p:cNvPr id="10" name="Chart 9"/>
          <p:cNvGraphicFramePr/>
          <p:nvPr>
            <p:extLst>
              <p:ext uri="{D42A27DB-BD31-4B8C-83A1-F6EECF244321}">
                <p14:modId xmlns:p14="http://schemas.microsoft.com/office/powerpoint/2010/main" val="3480584267"/>
              </p:ext>
            </p:extLst>
          </p:nvPr>
        </p:nvGraphicFramePr>
        <p:xfrm>
          <a:off x="173008" y="1893343"/>
          <a:ext cx="8742392" cy="3365957"/>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796700" y="914400"/>
            <a:ext cx="7620000" cy="584776"/>
          </a:xfrm>
          <a:prstGeom prst="rect">
            <a:avLst/>
          </a:prstGeom>
          <a:noFill/>
        </p:spPr>
        <p:txBody>
          <a:bodyPr wrap="square" rtlCol="0">
            <a:spAutoFit/>
          </a:bodyPr>
          <a:lstStyle/>
          <a:p>
            <a:pPr algn="ctr" fontAlgn="b"/>
            <a:r>
              <a:rPr lang="en-US" sz="1600" b="1" dirty="0" smtClean="0">
                <a:latin typeface="+mn-lt"/>
                <a:cs typeface="Arial" pitchFamily="34" charset="0"/>
              </a:rPr>
              <a:t>Would you say you are better off now or worse off now than you were </a:t>
            </a:r>
            <a:br>
              <a:rPr lang="en-US" sz="1600" b="1" dirty="0" smtClean="0">
                <a:latin typeface="+mn-lt"/>
                <a:cs typeface="Arial" pitchFamily="34" charset="0"/>
              </a:rPr>
            </a:br>
            <a:r>
              <a:rPr lang="en-US" sz="1600" b="1" dirty="0" smtClean="0">
                <a:latin typeface="+mn-lt"/>
                <a:cs typeface="Arial" pitchFamily="34" charset="0"/>
              </a:rPr>
              <a:t>before you had this new plan, or has there been no effect? </a:t>
            </a:r>
            <a:endParaRPr lang="en-US" sz="1600" b="1" dirty="0">
              <a:latin typeface="+mn-lt"/>
              <a:cs typeface="Arial" pitchFamily="34" charset="0"/>
            </a:endParaRPr>
          </a:p>
        </p:txBody>
      </p:sp>
      <p:sp>
        <p:nvSpPr>
          <p:cNvPr id="17" name="Text Box 49"/>
          <p:cNvSpPr txBox="1">
            <a:spLocks noChangeArrowheads="1"/>
          </p:cNvSpPr>
          <p:nvPr/>
        </p:nvSpPr>
        <p:spPr bwMode="auto">
          <a:xfrm>
            <a:off x="45720" y="6055359"/>
            <a:ext cx="8945880" cy="769441"/>
          </a:xfrm>
          <a:prstGeom prst="rect">
            <a:avLst/>
          </a:prstGeom>
          <a:noFill/>
          <a:ln w="9525">
            <a:noFill/>
            <a:miter lim="800000"/>
            <a:headEnd/>
            <a:tailEnd/>
          </a:ln>
        </p:spPr>
        <p:txBody>
          <a:bodyPr wrap="square">
            <a:spAutoFit/>
          </a:bodyPr>
          <a:lstStyle/>
          <a:p>
            <a:r>
              <a:rPr lang="en-US" sz="1100" dirty="0" smtClean="0">
                <a:solidFill>
                  <a:prstClr val="black"/>
                </a:solidFill>
                <a:latin typeface="Arial"/>
              </a:rPr>
              <a:t>* </a:t>
            </a:r>
            <a:r>
              <a:rPr lang="en-US" sz="1100" dirty="0" smtClean="0">
                <a:solidFill>
                  <a:prstClr val="black"/>
                </a:solidFill>
                <a:latin typeface="Arial"/>
              </a:rPr>
              <a:t>This </a:t>
            </a:r>
            <a:r>
              <a:rPr lang="en-US" sz="1100" dirty="0">
                <a:solidFill>
                  <a:prstClr val="black"/>
                </a:solidFill>
                <a:latin typeface="Arial"/>
              </a:rPr>
              <a:t>includes some individuals who </a:t>
            </a:r>
            <a:r>
              <a:rPr lang="en-US" sz="1100" dirty="0" smtClean="0">
                <a:solidFill>
                  <a:prstClr val="black"/>
                </a:solidFill>
                <a:latin typeface="Arial"/>
              </a:rPr>
              <a:t>enrolled </a:t>
            </a:r>
            <a:r>
              <a:rPr lang="en-US" sz="1100" dirty="0">
                <a:solidFill>
                  <a:prstClr val="black"/>
                </a:solidFill>
                <a:latin typeface="Arial"/>
              </a:rPr>
              <a:t>in Medicaid outside of the marketplace, but have been covered by Medicaid for less than </a:t>
            </a:r>
            <a:r>
              <a:rPr lang="en-US" sz="1100" dirty="0" smtClean="0">
                <a:solidFill>
                  <a:prstClr val="black"/>
                </a:solidFill>
                <a:latin typeface="Arial"/>
              </a:rPr>
              <a:t/>
            </a:r>
            <a:br>
              <a:rPr lang="en-US" sz="1100" dirty="0" smtClean="0">
                <a:solidFill>
                  <a:prstClr val="black"/>
                </a:solidFill>
                <a:latin typeface="Arial"/>
              </a:rPr>
            </a:br>
            <a:r>
              <a:rPr lang="en-US" sz="1100" dirty="0" smtClean="0">
                <a:solidFill>
                  <a:prstClr val="black"/>
                </a:solidFill>
                <a:latin typeface="Arial"/>
              </a:rPr>
              <a:t>1 </a:t>
            </a:r>
            <a:r>
              <a:rPr lang="en-US" sz="1100" dirty="0">
                <a:solidFill>
                  <a:prstClr val="black"/>
                </a:solidFill>
                <a:latin typeface="Arial"/>
              </a:rPr>
              <a:t>year. </a:t>
            </a:r>
            <a:r>
              <a:rPr lang="en-US" sz="1100" dirty="0" smtClean="0">
                <a:solidFill>
                  <a:prstClr val="black"/>
                </a:solidFill>
                <a:latin typeface="Arial"/>
              </a:rPr>
              <a:t>** Respondent </a:t>
            </a:r>
            <a:r>
              <a:rPr lang="en-US" sz="1100" dirty="0">
                <a:solidFill>
                  <a:prstClr val="black"/>
                </a:solidFill>
                <a:latin typeface="Arial"/>
              </a:rPr>
              <a:t>said health status was fair or poor or said they had at least one of the following chronic diseases: hypertension or </a:t>
            </a:r>
            <a:r>
              <a:rPr lang="en-US" sz="1100" dirty="0" smtClean="0">
                <a:solidFill>
                  <a:prstClr val="black"/>
                </a:solidFill>
                <a:latin typeface="Arial"/>
              </a:rPr>
              <a:t/>
            </a:r>
            <a:br>
              <a:rPr lang="en-US" sz="1100" dirty="0" smtClean="0">
                <a:solidFill>
                  <a:prstClr val="black"/>
                </a:solidFill>
                <a:latin typeface="Arial"/>
              </a:rPr>
            </a:br>
            <a:r>
              <a:rPr lang="en-US" sz="1100" dirty="0" smtClean="0">
                <a:solidFill>
                  <a:prstClr val="black"/>
                </a:solidFill>
                <a:latin typeface="Arial"/>
              </a:rPr>
              <a:t>high </a:t>
            </a:r>
            <a:r>
              <a:rPr lang="en-US" sz="1100" dirty="0">
                <a:solidFill>
                  <a:prstClr val="black"/>
                </a:solidFill>
                <a:latin typeface="Arial"/>
              </a:rPr>
              <a:t>blood pressure; heart disease; diabetes; asthma, emphysema, or lung disease; high cholesterol; depression or anxiety. </a:t>
            </a:r>
            <a:endParaRPr lang="en-US" sz="1100" dirty="0" smtClean="0">
              <a:solidFill>
                <a:prstClr val="black"/>
              </a:solidFill>
              <a:latin typeface="Arial"/>
            </a:endParaRPr>
          </a:p>
          <a:p>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Survey,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sp>
        <p:nvSpPr>
          <p:cNvPr id="18" name="TextBox 17"/>
          <p:cNvSpPr txBox="1"/>
          <p:nvPr/>
        </p:nvSpPr>
        <p:spPr>
          <a:xfrm>
            <a:off x="215285" y="1603200"/>
            <a:ext cx="851515" cy="307777"/>
          </a:xfrm>
          <a:prstGeom prst="rect">
            <a:avLst/>
          </a:prstGeom>
          <a:noFill/>
        </p:spPr>
        <p:txBody>
          <a:bodyPr wrap="none" rtlCol="0">
            <a:spAutoFit/>
          </a:bodyPr>
          <a:lstStyle/>
          <a:p>
            <a:r>
              <a:rPr lang="en-US" sz="1400" b="1" dirty="0" smtClean="0">
                <a:latin typeface="+mn-lt"/>
              </a:rPr>
              <a:t>Percent</a:t>
            </a:r>
            <a:endParaRPr lang="en-US" sz="1400" b="1" dirty="0">
              <a:latin typeface="+mn-lt"/>
            </a:endParaRPr>
          </a:p>
        </p:txBody>
      </p:sp>
      <p:cxnSp>
        <p:nvCxnSpPr>
          <p:cNvPr id="4" name="Straight Connector 3"/>
          <p:cNvCxnSpPr/>
          <p:nvPr/>
        </p:nvCxnSpPr>
        <p:spPr>
          <a:xfrm flipV="1">
            <a:off x="3886200" y="2363700"/>
            <a:ext cx="0" cy="2362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629400" y="2363700"/>
            <a:ext cx="0" cy="2362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59113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49"/>
          <p:cNvSpPr txBox="1">
            <a:spLocks noChangeArrowheads="1"/>
          </p:cNvSpPr>
          <p:nvPr/>
        </p:nvSpPr>
        <p:spPr bwMode="auto">
          <a:xfrm>
            <a:off x="42334" y="6065614"/>
            <a:ext cx="8976327" cy="769441"/>
          </a:xfrm>
          <a:prstGeom prst="rect">
            <a:avLst/>
          </a:prstGeom>
          <a:noFill/>
          <a:ln w="9525">
            <a:noFill/>
            <a:miter lim="800000"/>
            <a:headEnd/>
            <a:tailEnd/>
          </a:ln>
        </p:spPr>
        <p:txBody>
          <a:bodyPr wrap="square">
            <a:spAutoFit/>
          </a:bodyPr>
          <a:lstStyle/>
          <a:p>
            <a:r>
              <a:rPr lang="en-US" sz="1100" dirty="0" smtClean="0">
                <a:solidFill>
                  <a:prstClr val="black"/>
                </a:solidFill>
                <a:latin typeface="Arial"/>
              </a:rPr>
              <a:t>Notes: Segments </a:t>
            </a:r>
            <a:r>
              <a:rPr lang="en-US" sz="1100" dirty="0">
                <a:solidFill>
                  <a:prstClr val="black"/>
                </a:solidFill>
                <a:latin typeface="Arial"/>
              </a:rPr>
              <a:t>may not sum to indicated total because of rounding. </a:t>
            </a:r>
            <a:r>
              <a:rPr lang="en-US" sz="1100" dirty="0" smtClean="0">
                <a:solidFill>
                  <a:prstClr val="black"/>
                </a:solidFill>
                <a:latin typeface="Arial"/>
              </a:rPr>
              <a:t>Bars may not sum to 100 percent because of don’t know/refusal to respond. FPL </a:t>
            </a:r>
            <a:r>
              <a:rPr lang="en-US" sz="1100" dirty="0">
                <a:solidFill>
                  <a:prstClr val="black"/>
                </a:solidFill>
                <a:latin typeface="Arial"/>
              </a:rPr>
              <a:t>refers to federal poverty level. </a:t>
            </a:r>
            <a:r>
              <a:rPr lang="en-US" sz="1100" dirty="0" smtClean="0">
                <a:solidFill>
                  <a:prstClr val="black"/>
                </a:solidFill>
                <a:latin typeface="Arial"/>
              </a:rPr>
              <a:t>* </a:t>
            </a:r>
            <a:r>
              <a:rPr lang="en-US" sz="1100" dirty="0" smtClean="0">
                <a:solidFill>
                  <a:prstClr val="black"/>
                </a:solidFill>
                <a:latin typeface="Arial"/>
              </a:rPr>
              <a:t>This </a:t>
            </a:r>
            <a:r>
              <a:rPr lang="en-US" sz="1100" dirty="0">
                <a:solidFill>
                  <a:prstClr val="black"/>
                </a:solidFill>
                <a:latin typeface="Arial"/>
              </a:rPr>
              <a:t>includes some individuals who </a:t>
            </a:r>
            <a:r>
              <a:rPr lang="en-US" sz="1100" dirty="0" smtClean="0">
                <a:solidFill>
                  <a:prstClr val="black"/>
                </a:solidFill>
                <a:latin typeface="Arial"/>
              </a:rPr>
              <a:t>enrolled </a:t>
            </a:r>
            <a:r>
              <a:rPr lang="en-US" sz="1100" dirty="0">
                <a:solidFill>
                  <a:prstClr val="black"/>
                </a:solidFill>
                <a:latin typeface="Arial"/>
              </a:rPr>
              <a:t>in Medicaid outside of the </a:t>
            </a:r>
            <a:r>
              <a:rPr lang="en-US" sz="1100" dirty="0" smtClean="0">
                <a:solidFill>
                  <a:prstClr val="black"/>
                </a:solidFill>
                <a:latin typeface="Arial"/>
              </a:rPr>
              <a:t>marketplace, but have been covered by Medicaid for less than 1 year. </a:t>
            </a:r>
            <a:br>
              <a:rPr lang="en-US" sz="1100" dirty="0" smtClean="0">
                <a:solidFill>
                  <a:prstClr val="black"/>
                </a:solidFill>
                <a:latin typeface="Arial"/>
              </a:rPr>
            </a:br>
            <a:r>
              <a:rPr lang="en-US" sz="1100" dirty="0" smtClean="0">
                <a:solidFill>
                  <a:prstClr val="black"/>
                </a:solidFill>
                <a:latin typeface="Arial"/>
              </a:rPr>
              <a:t>Source: </a:t>
            </a:r>
            <a:r>
              <a:rPr lang="en-US" sz="1100" dirty="0" smtClean="0">
                <a:solidFill>
                  <a:prstClr val="black"/>
                </a:solidFill>
                <a:latin typeface="Arial"/>
                <a:cs typeface="Arial" pitchFamily="34" charset="0"/>
              </a:rPr>
              <a:t>The Commonwealth Fund Affordable Care Act Tracking Survey, April–June 2014.</a:t>
            </a:r>
            <a:endParaRPr lang="en-US" sz="1100" dirty="0">
              <a:solidFill>
                <a:prstClr val="black"/>
              </a:solidFill>
              <a:latin typeface="Arial"/>
              <a:ea typeface="ＭＳ Ｐゴシック" charset="-128"/>
            </a:endParaRPr>
          </a:p>
        </p:txBody>
      </p:sp>
      <p:sp>
        <p:nvSpPr>
          <p:cNvPr id="5" name="TextBox 4"/>
          <p:cNvSpPr txBox="1"/>
          <p:nvPr/>
        </p:nvSpPr>
        <p:spPr>
          <a:xfrm>
            <a:off x="0" y="914400"/>
            <a:ext cx="9144000" cy="338554"/>
          </a:xfrm>
          <a:prstGeom prst="rect">
            <a:avLst/>
          </a:prstGeom>
          <a:noFill/>
        </p:spPr>
        <p:txBody>
          <a:bodyPr wrap="square" rtlCol="0">
            <a:spAutoFit/>
          </a:bodyPr>
          <a:lstStyle/>
          <a:p>
            <a:pPr algn="ctr" fontAlgn="b"/>
            <a:r>
              <a:rPr lang="en-US" sz="1600" b="1" dirty="0">
                <a:latin typeface="+mn-lt"/>
                <a:cs typeface="Arial" pitchFamily="34" charset="0"/>
              </a:rPr>
              <a:t>Overall, how satisfied are you with this new health insurance? </a:t>
            </a:r>
          </a:p>
        </p:txBody>
      </p:sp>
      <p:graphicFrame>
        <p:nvGraphicFramePr>
          <p:cNvPr id="6" name="Chart 5"/>
          <p:cNvGraphicFramePr/>
          <p:nvPr>
            <p:extLst>
              <p:ext uri="{D42A27DB-BD31-4B8C-83A1-F6EECF244321}">
                <p14:modId xmlns:p14="http://schemas.microsoft.com/office/powerpoint/2010/main" val="1153411037"/>
              </p:ext>
            </p:extLst>
          </p:nvPr>
        </p:nvGraphicFramePr>
        <p:xfrm>
          <a:off x="152400" y="1347242"/>
          <a:ext cx="8923020" cy="427738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a:ea typeface="ＭＳ Ｐゴシック"/>
              </a:rPr>
              <a:t>Exhibit 12. </a:t>
            </a:r>
            <a:r>
              <a:rPr lang="en-US" sz="2000" b="1" kern="0" dirty="0" smtClean="0">
                <a:ea typeface="ＭＳ Ｐゴシック"/>
              </a:rPr>
              <a:t>More Than T</a:t>
            </a:r>
            <a:r>
              <a:rPr lang="en-US" sz="2000" b="1" kern="0" dirty="0" smtClean="0">
                <a:ea typeface="ＭＳ Ｐゴシック"/>
              </a:rPr>
              <a:t>hree</a:t>
            </a:r>
            <a:r>
              <a:rPr lang="en-US" sz="2000" b="1" kern="0" dirty="0" smtClean="0">
                <a:ea typeface="ＭＳ Ｐゴシック"/>
              </a:rPr>
              <a:t>-Quarters </a:t>
            </a:r>
            <a:r>
              <a:rPr lang="en-US" sz="2000" b="1" kern="0" dirty="0">
                <a:ea typeface="ＭＳ Ｐゴシック"/>
              </a:rPr>
              <a:t>of Adults </a:t>
            </a:r>
            <a:r>
              <a:rPr lang="en-US" sz="2000" b="1" kern="0" dirty="0" smtClean="0">
                <a:ea typeface="ＭＳ Ｐゴシック"/>
              </a:rPr>
              <a:t>with </a:t>
            </a:r>
            <a:r>
              <a:rPr lang="en-US" sz="2000" b="1" kern="0" dirty="0">
                <a:ea typeface="ＭＳ Ｐゴシック"/>
              </a:rPr>
              <a:t>New Coverage </a:t>
            </a:r>
            <a:r>
              <a:rPr lang="en-US" sz="2000" b="1" kern="0" dirty="0" smtClean="0">
                <a:ea typeface="ＭＳ Ｐゴシック"/>
              </a:rPr>
              <a:t/>
            </a:r>
            <a:br>
              <a:rPr lang="en-US" sz="2000" b="1" kern="0" dirty="0" smtClean="0">
                <a:ea typeface="ＭＳ Ｐゴシック"/>
              </a:rPr>
            </a:br>
            <a:r>
              <a:rPr lang="en-US" sz="2000" b="1" kern="0" dirty="0" smtClean="0">
                <a:ea typeface="ＭＳ Ｐゴシック"/>
              </a:rPr>
              <a:t>Said They </a:t>
            </a:r>
            <a:r>
              <a:rPr lang="en-US" sz="2000" b="1" kern="0" dirty="0">
                <a:ea typeface="ＭＳ Ｐゴシック"/>
              </a:rPr>
              <a:t>Were Very or Somewhat Satisfied </a:t>
            </a:r>
            <a:r>
              <a:rPr lang="en-US" sz="2000" b="1" kern="0" dirty="0" smtClean="0">
                <a:ea typeface="ＭＳ Ｐゴシック"/>
              </a:rPr>
              <a:t>with It</a:t>
            </a:r>
            <a:endParaRPr lang="en-US" sz="2000" b="1" dirty="0">
              <a:solidFill>
                <a:prstClr val="black"/>
              </a:solidFill>
              <a:cs typeface="Arial"/>
            </a:endParaRPr>
          </a:p>
        </p:txBody>
      </p:sp>
      <p:sp>
        <p:nvSpPr>
          <p:cNvPr id="7" name="TextBox 6"/>
          <p:cNvSpPr txBox="1"/>
          <p:nvPr/>
        </p:nvSpPr>
        <p:spPr>
          <a:xfrm>
            <a:off x="264621" y="5465802"/>
            <a:ext cx="8652279" cy="553998"/>
          </a:xfrm>
          <a:prstGeom prst="rect">
            <a:avLst/>
          </a:prstGeom>
          <a:noFill/>
        </p:spPr>
        <p:txBody>
          <a:bodyPr wrap="square" rtlCol="0">
            <a:spAutoFit/>
          </a:bodyPr>
          <a:lstStyle/>
          <a:p>
            <a:pPr algn="ctr" fontAlgn="b"/>
            <a:r>
              <a:rPr lang="en-US" sz="1500" b="1" dirty="0">
                <a:solidFill>
                  <a:prstClr val="black"/>
                </a:solidFill>
                <a:latin typeface="Arial"/>
                <a:cs typeface="Arial" pitchFamily="34" charset="0"/>
              </a:rPr>
              <a:t>Adults ages </a:t>
            </a:r>
            <a:r>
              <a:rPr lang="en-US" sz="1500" b="1" dirty="0" smtClean="0">
                <a:solidFill>
                  <a:prstClr val="black"/>
                </a:solidFill>
                <a:latin typeface="Arial"/>
                <a:cs typeface="Arial" pitchFamily="34" charset="0"/>
              </a:rPr>
              <a:t>19–64 who selected a private plan or enrolled in Medicaid through marketplace or have had Medicaid for less than 1 year</a:t>
            </a:r>
            <a:endParaRPr lang="en-US" sz="1500" b="1" dirty="0">
              <a:solidFill>
                <a:prstClr val="black"/>
              </a:solidFill>
              <a:latin typeface="Arial"/>
              <a:cs typeface="Arial" pitchFamily="34" charset="0"/>
            </a:endParaRPr>
          </a:p>
        </p:txBody>
      </p:sp>
      <p:sp>
        <p:nvSpPr>
          <p:cNvPr id="2" name="TextBox 1"/>
          <p:cNvSpPr txBox="1"/>
          <p:nvPr/>
        </p:nvSpPr>
        <p:spPr>
          <a:xfrm>
            <a:off x="8001000" y="18908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78</a:t>
            </a:r>
          </a:p>
        </p:txBody>
      </p:sp>
      <p:sp>
        <p:nvSpPr>
          <p:cNvPr id="8" name="TextBox 7"/>
          <p:cNvSpPr txBox="1"/>
          <p:nvPr/>
        </p:nvSpPr>
        <p:spPr>
          <a:xfrm>
            <a:off x="8458200" y="33386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87</a:t>
            </a:r>
          </a:p>
        </p:txBody>
      </p:sp>
      <p:sp>
        <p:nvSpPr>
          <p:cNvPr id="9" name="TextBox 8"/>
          <p:cNvSpPr txBox="1"/>
          <p:nvPr/>
        </p:nvSpPr>
        <p:spPr>
          <a:xfrm>
            <a:off x="8001000" y="35672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78</a:t>
            </a:r>
          </a:p>
        </p:txBody>
      </p:sp>
      <p:sp>
        <p:nvSpPr>
          <p:cNvPr id="11" name="TextBox 10"/>
          <p:cNvSpPr txBox="1"/>
          <p:nvPr/>
        </p:nvSpPr>
        <p:spPr>
          <a:xfrm>
            <a:off x="7772400" y="37620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73</a:t>
            </a:r>
          </a:p>
        </p:txBody>
      </p:sp>
      <p:sp>
        <p:nvSpPr>
          <p:cNvPr id="12" name="TextBox 11"/>
          <p:cNvSpPr txBox="1"/>
          <p:nvPr/>
        </p:nvSpPr>
        <p:spPr>
          <a:xfrm>
            <a:off x="3200400" y="18908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14</a:t>
            </a:r>
          </a:p>
        </p:txBody>
      </p:sp>
      <p:sp>
        <p:nvSpPr>
          <p:cNvPr id="13" name="TextBox 12"/>
          <p:cNvSpPr txBox="1"/>
          <p:nvPr/>
        </p:nvSpPr>
        <p:spPr>
          <a:xfrm>
            <a:off x="3429000" y="33386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10</a:t>
            </a:r>
          </a:p>
        </p:txBody>
      </p:sp>
      <p:sp>
        <p:nvSpPr>
          <p:cNvPr id="14" name="TextBox 13"/>
          <p:cNvSpPr txBox="1"/>
          <p:nvPr/>
        </p:nvSpPr>
        <p:spPr>
          <a:xfrm>
            <a:off x="3124200" y="35356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15</a:t>
            </a:r>
          </a:p>
        </p:txBody>
      </p:sp>
      <p:sp>
        <p:nvSpPr>
          <p:cNvPr id="15" name="TextBox 14"/>
          <p:cNvSpPr txBox="1"/>
          <p:nvPr/>
        </p:nvSpPr>
        <p:spPr>
          <a:xfrm>
            <a:off x="3124200" y="37196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15</a:t>
            </a:r>
          </a:p>
        </p:txBody>
      </p:sp>
      <p:sp>
        <p:nvSpPr>
          <p:cNvPr id="16" name="TextBox 15"/>
          <p:cNvSpPr txBox="1"/>
          <p:nvPr/>
        </p:nvSpPr>
        <p:spPr>
          <a:xfrm>
            <a:off x="8229600" y="40690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82</a:t>
            </a:r>
          </a:p>
        </p:txBody>
      </p:sp>
      <p:sp>
        <p:nvSpPr>
          <p:cNvPr id="17" name="TextBox 16"/>
          <p:cNvSpPr txBox="1"/>
          <p:nvPr/>
        </p:nvSpPr>
        <p:spPr>
          <a:xfrm>
            <a:off x="7391400" y="42954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65</a:t>
            </a:r>
          </a:p>
        </p:txBody>
      </p:sp>
      <p:sp>
        <p:nvSpPr>
          <p:cNvPr id="18" name="TextBox 17"/>
          <p:cNvSpPr txBox="1"/>
          <p:nvPr/>
        </p:nvSpPr>
        <p:spPr>
          <a:xfrm>
            <a:off x="8382000" y="463621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85</a:t>
            </a:r>
          </a:p>
        </p:txBody>
      </p:sp>
      <p:sp>
        <p:nvSpPr>
          <p:cNvPr id="19" name="TextBox 18"/>
          <p:cNvSpPr txBox="1"/>
          <p:nvPr/>
        </p:nvSpPr>
        <p:spPr>
          <a:xfrm>
            <a:off x="3429000" y="40690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10</a:t>
            </a:r>
          </a:p>
        </p:txBody>
      </p:sp>
      <p:sp>
        <p:nvSpPr>
          <p:cNvPr id="20" name="TextBox 19"/>
          <p:cNvSpPr txBox="1"/>
          <p:nvPr/>
        </p:nvSpPr>
        <p:spPr>
          <a:xfrm>
            <a:off x="2514600" y="42954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27</a:t>
            </a:r>
          </a:p>
        </p:txBody>
      </p:sp>
      <p:sp>
        <p:nvSpPr>
          <p:cNvPr id="21" name="TextBox 20"/>
          <p:cNvSpPr txBox="1"/>
          <p:nvPr/>
        </p:nvSpPr>
        <p:spPr>
          <a:xfrm>
            <a:off x="7848600" y="48310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74</a:t>
            </a:r>
          </a:p>
        </p:txBody>
      </p:sp>
      <p:sp>
        <p:nvSpPr>
          <p:cNvPr id="22" name="TextBox 21"/>
          <p:cNvSpPr txBox="1"/>
          <p:nvPr/>
        </p:nvSpPr>
        <p:spPr>
          <a:xfrm>
            <a:off x="8229600" y="501721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82</a:t>
            </a:r>
          </a:p>
        </p:txBody>
      </p:sp>
      <p:sp>
        <p:nvSpPr>
          <p:cNvPr id="23" name="TextBox 22"/>
          <p:cNvSpPr txBox="1"/>
          <p:nvPr/>
        </p:nvSpPr>
        <p:spPr>
          <a:xfrm>
            <a:off x="3657600" y="4636216"/>
            <a:ext cx="457200"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9</a:t>
            </a:r>
            <a:endParaRPr lang="en-US" sz="1600" b="1" dirty="0" smtClean="0">
              <a:latin typeface="Arial" panose="020B0604020202020204" pitchFamily="34" charset="0"/>
              <a:cs typeface="Arial" panose="020B0604020202020204" pitchFamily="34" charset="0"/>
            </a:endParaRPr>
          </a:p>
        </p:txBody>
      </p:sp>
      <p:sp>
        <p:nvSpPr>
          <p:cNvPr id="24" name="TextBox 23"/>
          <p:cNvSpPr txBox="1"/>
          <p:nvPr/>
        </p:nvSpPr>
        <p:spPr>
          <a:xfrm>
            <a:off x="3124200" y="48310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17</a:t>
            </a:r>
          </a:p>
        </p:txBody>
      </p:sp>
      <p:sp>
        <p:nvSpPr>
          <p:cNvPr id="25" name="TextBox 24"/>
          <p:cNvSpPr txBox="1"/>
          <p:nvPr/>
        </p:nvSpPr>
        <p:spPr>
          <a:xfrm>
            <a:off x="3242953" y="501721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13</a:t>
            </a:r>
          </a:p>
        </p:txBody>
      </p:sp>
      <p:sp>
        <p:nvSpPr>
          <p:cNvPr id="30" name="TextBox 29"/>
          <p:cNvSpPr txBox="1"/>
          <p:nvPr/>
        </p:nvSpPr>
        <p:spPr>
          <a:xfrm>
            <a:off x="3276600" y="22718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13</a:t>
            </a:r>
          </a:p>
        </p:txBody>
      </p:sp>
      <p:sp>
        <p:nvSpPr>
          <p:cNvPr id="31" name="TextBox 30"/>
          <p:cNvSpPr txBox="1"/>
          <p:nvPr/>
        </p:nvSpPr>
        <p:spPr>
          <a:xfrm>
            <a:off x="3048000" y="24242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16</a:t>
            </a:r>
          </a:p>
        </p:txBody>
      </p:sp>
      <p:sp>
        <p:nvSpPr>
          <p:cNvPr id="32" name="TextBox 31"/>
          <p:cNvSpPr txBox="1"/>
          <p:nvPr/>
        </p:nvSpPr>
        <p:spPr>
          <a:xfrm>
            <a:off x="8077200" y="22718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79</a:t>
            </a:r>
          </a:p>
        </p:txBody>
      </p:sp>
      <p:sp>
        <p:nvSpPr>
          <p:cNvPr id="33" name="TextBox 32"/>
          <p:cNvSpPr txBox="1"/>
          <p:nvPr/>
        </p:nvSpPr>
        <p:spPr>
          <a:xfrm>
            <a:off x="8001000" y="24666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77</a:t>
            </a:r>
          </a:p>
        </p:txBody>
      </p:sp>
      <p:sp>
        <p:nvSpPr>
          <p:cNvPr id="34" name="TextBox 33"/>
          <p:cNvSpPr txBox="1"/>
          <p:nvPr/>
        </p:nvSpPr>
        <p:spPr>
          <a:xfrm>
            <a:off x="2971800" y="30000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19</a:t>
            </a:r>
          </a:p>
        </p:txBody>
      </p:sp>
      <p:sp>
        <p:nvSpPr>
          <p:cNvPr id="35" name="TextBox 34"/>
          <p:cNvSpPr txBox="1"/>
          <p:nvPr/>
        </p:nvSpPr>
        <p:spPr>
          <a:xfrm>
            <a:off x="3429000" y="28052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11</a:t>
            </a:r>
          </a:p>
        </p:txBody>
      </p:sp>
      <p:sp>
        <p:nvSpPr>
          <p:cNvPr id="36" name="TextBox 35"/>
          <p:cNvSpPr txBox="1"/>
          <p:nvPr/>
        </p:nvSpPr>
        <p:spPr>
          <a:xfrm>
            <a:off x="7696200" y="30000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73</a:t>
            </a:r>
          </a:p>
        </p:txBody>
      </p:sp>
      <p:sp>
        <p:nvSpPr>
          <p:cNvPr id="37" name="TextBox 36"/>
          <p:cNvSpPr txBox="1"/>
          <p:nvPr/>
        </p:nvSpPr>
        <p:spPr>
          <a:xfrm>
            <a:off x="8305800" y="28052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84</a:t>
            </a:r>
          </a:p>
        </p:txBody>
      </p:sp>
      <p:sp>
        <p:nvSpPr>
          <p:cNvPr id="38" name="Rectangle 37"/>
          <p:cNvSpPr/>
          <p:nvPr/>
        </p:nvSpPr>
        <p:spPr>
          <a:xfrm>
            <a:off x="457200" y="1463004"/>
            <a:ext cx="137160" cy="137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63880" y="1371600"/>
            <a:ext cx="1713931"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Not at all satisfied</a:t>
            </a:r>
          </a:p>
        </p:txBody>
      </p:sp>
      <p:sp>
        <p:nvSpPr>
          <p:cNvPr id="40" name="Rectangle 39"/>
          <p:cNvSpPr/>
          <p:nvPr/>
        </p:nvSpPr>
        <p:spPr>
          <a:xfrm>
            <a:off x="2720712" y="1463004"/>
            <a:ext cx="13716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2852516" y="1371600"/>
            <a:ext cx="1675459"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Not very satisfied</a:t>
            </a:r>
          </a:p>
        </p:txBody>
      </p:sp>
      <p:sp>
        <p:nvSpPr>
          <p:cNvPr id="42" name="Rectangle 41"/>
          <p:cNvSpPr/>
          <p:nvPr/>
        </p:nvSpPr>
        <p:spPr>
          <a:xfrm>
            <a:off x="4928499" y="1469100"/>
            <a:ext cx="137160" cy="1371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035179" y="1371600"/>
            <a:ext cx="1854995"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Somewhat satisfied</a:t>
            </a:r>
          </a:p>
        </p:txBody>
      </p:sp>
      <p:sp>
        <p:nvSpPr>
          <p:cNvPr id="44" name="Rectangle 43"/>
          <p:cNvSpPr/>
          <p:nvPr/>
        </p:nvSpPr>
        <p:spPr>
          <a:xfrm>
            <a:off x="7248599" y="1469100"/>
            <a:ext cx="137160" cy="13716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380403" y="1371600"/>
            <a:ext cx="1338572"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Very satisfied</a:t>
            </a:r>
          </a:p>
        </p:txBody>
      </p:sp>
    </p:spTree>
    <p:extLst>
      <p:ext uri="{BB962C8B-B14F-4D97-AF65-F5344CB8AC3E}">
        <p14:creationId xmlns:p14="http://schemas.microsoft.com/office/powerpoint/2010/main" val="21865784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8299" y="5562600"/>
            <a:ext cx="4725517" cy="738664"/>
          </a:xfrm>
          <a:prstGeom prst="rect">
            <a:avLst/>
          </a:prstGeom>
          <a:noFill/>
        </p:spPr>
        <p:txBody>
          <a:bodyPr wrap="square" rtlCol="0">
            <a:spAutoFit/>
          </a:bodyPr>
          <a:lstStyle/>
          <a:p>
            <a:pPr algn="ctr" fontAlgn="b"/>
            <a:r>
              <a:rPr lang="en-US" sz="1400" b="1" dirty="0">
                <a:latin typeface="+mn-lt"/>
                <a:cs typeface="Arial" pitchFamily="34" charset="0"/>
              </a:rPr>
              <a:t>Adults ages 19–64 who selected a private </a:t>
            </a:r>
            <a:r>
              <a:rPr lang="en-US" sz="1400" b="1" dirty="0" smtClean="0">
                <a:latin typeface="+mn-lt"/>
                <a:cs typeface="Arial" pitchFamily="34" charset="0"/>
              </a:rPr>
              <a:t>plan </a:t>
            </a:r>
            <a:br>
              <a:rPr lang="en-US" sz="1400" b="1" dirty="0" smtClean="0">
                <a:latin typeface="+mn-lt"/>
                <a:cs typeface="Arial" pitchFamily="34" charset="0"/>
              </a:rPr>
            </a:br>
            <a:r>
              <a:rPr lang="en-US" sz="1400" b="1" dirty="0" smtClean="0">
                <a:latin typeface="+mn-lt"/>
                <a:cs typeface="Arial" pitchFamily="34" charset="0"/>
              </a:rPr>
              <a:t>or </a:t>
            </a:r>
            <a:r>
              <a:rPr lang="en-US" sz="1400" b="1" dirty="0">
                <a:latin typeface="+mn-lt"/>
                <a:cs typeface="Arial" pitchFamily="34" charset="0"/>
              </a:rPr>
              <a:t>enrolled in </a:t>
            </a:r>
            <a:r>
              <a:rPr lang="en-US" sz="1400" b="1" dirty="0" smtClean="0">
                <a:latin typeface="+mn-lt"/>
                <a:cs typeface="Arial" pitchFamily="34" charset="0"/>
              </a:rPr>
              <a:t>Medicaid through </a:t>
            </a:r>
            <a:r>
              <a:rPr lang="en-US" sz="1400" b="1" dirty="0">
                <a:latin typeface="+mn-lt"/>
                <a:cs typeface="Arial" pitchFamily="34" charset="0"/>
              </a:rPr>
              <a:t>the </a:t>
            </a:r>
            <a:r>
              <a:rPr lang="en-US" sz="1400" b="1" dirty="0" smtClean="0">
                <a:latin typeface="+mn-lt"/>
                <a:cs typeface="Arial" pitchFamily="34" charset="0"/>
              </a:rPr>
              <a:t>marketplace </a:t>
            </a:r>
            <a:br>
              <a:rPr lang="en-US" sz="1400" b="1" dirty="0" smtClean="0">
                <a:latin typeface="+mn-lt"/>
                <a:cs typeface="Arial" pitchFamily="34" charset="0"/>
              </a:rPr>
            </a:br>
            <a:r>
              <a:rPr lang="en-US" sz="1400" b="1" dirty="0" smtClean="0">
                <a:latin typeface="+mn-lt"/>
                <a:cs typeface="Arial" pitchFamily="34" charset="0"/>
              </a:rPr>
              <a:t>or have had Medicaid for less than 1 year</a:t>
            </a:r>
            <a:endParaRPr lang="en-US" sz="1400" b="1" dirty="0">
              <a:latin typeface="+mn-lt"/>
              <a:cs typeface="Arial" pitchFamily="34" charset="0"/>
            </a:endParaRPr>
          </a:p>
        </p:txBody>
      </p:sp>
      <p:graphicFrame>
        <p:nvGraphicFramePr>
          <p:cNvPr id="10" name="Chart 9"/>
          <p:cNvGraphicFramePr/>
          <p:nvPr>
            <p:extLst>
              <p:ext uri="{D42A27DB-BD31-4B8C-83A1-F6EECF244321}">
                <p14:modId xmlns:p14="http://schemas.microsoft.com/office/powerpoint/2010/main" val="4011482167"/>
              </p:ext>
            </p:extLst>
          </p:nvPr>
        </p:nvGraphicFramePr>
        <p:xfrm>
          <a:off x="165931" y="1853624"/>
          <a:ext cx="3948869" cy="331333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96081" y="3161055"/>
            <a:ext cx="1385119" cy="523220"/>
          </a:xfrm>
          <a:prstGeom prst="rect">
            <a:avLst/>
          </a:prstGeom>
          <a:noFill/>
        </p:spPr>
        <p:txBody>
          <a:bodyPr wrap="square" rtlCol="0">
            <a:spAutoFit/>
          </a:bodyPr>
          <a:lstStyle/>
          <a:p>
            <a:pPr algn="ctr"/>
            <a:r>
              <a:rPr lang="en-US" sz="1400" b="1" dirty="0" smtClean="0">
                <a:solidFill>
                  <a:schemeClr val="bg1"/>
                </a:solidFill>
                <a:latin typeface="+mn-lt"/>
              </a:rPr>
              <a:t>No</a:t>
            </a:r>
          </a:p>
          <a:p>
            <a:pPr algn="ctr"/>
            <a:r>
              <a:rPr lang="en-US" sz="1400" b="1" dirty="0" smtClean="0">
                <a:solidFill>
                  <a:schemeClr val="bg1"/>
                </a:solidFill>
                <a:latin typeface="+mn-lt"/>
              </a:rPr>
              <a:t>34%</a:t>
            </a:r>
            <a:endParaRPr lang="en-US" sz="1400" b="1" dirty="0">
              <a:solidFill>
                <a:schemeClr val="bg1"/>
              </a:solidFill>
              <a:latin typeface="+mn-lt"/>
            </a:endParaRPr>
          </a:p>
        </p:txBody>
      </p:sp>
      <p:sp>
        <p:nvSpPr>
          <p:cNvPr id="18" name="TextBox 17"/>
          <p:cNvSpPr txBox="1"/>
          <p:nvPr/>
        </p:nvSpPr>
        <p:spPr>
          <a:xfrm>
            <a:off x="2388120" y="3161055"/>
            <a:ext cx="1371600" cy="523220"/>
          </a:xfrm>
          <a:prstGeom prst="rect">
            <a:avLst/>
          </a:prstGeom>
          <a:noFill/>
        </p:spPr>
        <p:txBody>
          <a:bodyPr wrap="square" rtlCol="0">
            <a:spAutoFit/>
          </a:bodyPr>
          <a:lstStyle/>
          <a:p>
            <a:pPr algn="ctr"/>
            <a:r>
              <a:rPr lang="en-US" sz="1400" b="1" dirty="0" smtClean="0">
                <a:solidFill>
                  <a:schemeClr val="bg1"/>
                </a:solidFill>
                <a:latin typeface="+mn-lt"/>
              </a:rPr>
              <a:t>Yes</a:t>
            </a:r>
          </a:p>
          <a:p>
            <a:pPr algn="ctr"/>
            <a:r>
              <a:rPr lang="en-US" sz="1400" b="1" dirty="0" smtClean="0">
                <a:solidFill>
                  <a:schemeClr val="bg1"/>
                </a:solidFill>
                <a:latin typeface="+mn-lt"/>
              </a:rPr>
              <a:t>60%</a:t>
            </a:r>
            <a:endParaRPr lang="en-US" sz="1400" b="1" dirty="0">
              <a:solidFill>
                <a:schemeClr val="bg1"/>
              </a:solidFill>
              <a:latin typeface="+mn-lt"/>
            </a:endParaRPr>
          </a:p>
        </p:txBody>
      </p:sp>
      <p:sp>
        <p:nvSpPr>
          <p:cNvPr id="22" name="TextBox 21"/>
          <p:cNvSpPr txBox="1"/>
          <p:nvPr/>
        </p:nvSpPr>
        <p:spPr>
          <a:xfrm>
            <a:off x="5514300" y="5181600"/>
            <a:ext cx="3399806" cy="523220"/>
          </a:xfrm>
          <a:prstGeom prst="rect">
            <a:avLst/>
          </a:prstGeom>
          <a:noFill/>
        </p:spPr>
        <p:txBody>
          <a:bodyPr wrap="square" rtlCol="0">
            <a:spAutoFit/>
          </a:bodyPr>
          <a:lstStyle/>
          <a:p>
            <a:pPr algn="ctr" fontAlgn="b"/>
            <a:r>
              <a:rPr lang="en-US" sz="1400" b="1" dirty="0" smtClean="0">
                <a:latin typeface="+mn-lt"/>
                <a:cs typeface="Arial" pitchFamily="34" charset="0"/>
              </a:rPr>
              <a:t>Adults ages 19–64 who have used new health insurance plan</a:t>
            </a:r>
            <a:endParaRPr lang="en-US" sz="1400" b="1" i="0" u="none" strike="noStrike" dirty="0">
              <a:effectLst/>
              <a:latin typeface="+mn-lt"/>
              <a:cs typeface="Arial" pitchFamily="34" charset="0"/>
            </a:endParaRPr>
          </a:p>
        </p:txBody>
      </p:sp>
      <p:sp>
        <p:nvSpPr>
          <p:cNvPr id="15" name="TextBox 14"/>
          <p:cNvSpPr txBox="1"/>
          <p:nvPr/>
        </p:nvSpPr>
        <p:spPr>
          <a:xfrm>
            <a:off x="75084" y="1222596"/>
            <a:ext cx="4420716" cy="738664"/>
          </a:xfrm>
          <a:prstGeom prst="rect">
            <a:avLst/>
          </a:prstGeom>
          <a:noFill/>
        </p:spPr>
        <p:txBody>
          <a:bodyPr wrap="square" rtlCol="0">
            <a:spAutoFit/>
          </a:bodyPr>
          <a:lstStyle/>
          <a:p>
            <a:pPr algn="ctr" fontAlgn="b"/>
            <a:r>
              <a:rPr lang="en-US" sz="1400" b="1" dirty="0" smtClean="0">
                <a:solidFill>
                  <a:srgbClr val="000000"/>
                </a:solidFill>
                <a:latin typeface="+mn-lt"/>
                <a:cs typeface="Arial" pitchFamily="34" charset="0"/>
              </a:rPr>
              <a:t>Have you used your new health insurance plan </a:t>
            </a:r>
            <a:br>
              <a:rPr lang="en-US" sz="1400" b="1" dirty="0" smtClean="0">
                <a:solidFill>
                  <a:srgbClr val="000000"/>
                </a:solidFill>
                <a:latin typeface="+mn-lt"/>
                <a:cs typeface="Arial" pitchFamily="34" charset="0"/>
              </a:rPr>
            </a:br>
            <a:r>
              <a:rPr lang="en-US" sz="1400" b="1" dirty="0" smtClean="0">
                <a:solidFill>
                  <a:srgbClr val="000000"/>
                </a:solidFill>
                <a:latin typeface="+mn-lt"/>
                <a:cs typeface="Arial" pitchFamily="34" charset="0"/>
              </a:rPr>
              <a:t>to visit a doctor, hospital, or other health care provider, or to pay for prescription drugs? </a:t>
            </a:r>
            <a:endParaRPr lang="en-US" sz="1400" b="1" dirty="0">
              <a:solidFill>
                <a:srgbClr val="000000"/>
              </a:solidFill>
              <a:latin typeface="+mn-lt"/>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ea typeface="ＭＳ Ｐゴシック"/>
              </a:rPr>
              <a:t>Exhibit 13. Three of Five Adults with New Coverage Said </a:t>
            </a:r>
            <a:br>
              <a:rPr lang="en-US" sz="2000" b="1" kern="0" dirty="0" smtClean="0">
                <a:ea typeface="ＭＳ Ｐゴシック"/>
              </a:rPr>
            </a:br>
            <a:r>
              <a:rPr lang="en-US" sz="2000" b="1" kern="0" dirty="0" smtClean="0">
                <a:ea typeface="ＭＳ Ｐゴシック"/>
              </a:rPr>
              <a:t>They Had Used Their Plan; of Those, Three of Five Said They </a:t>
            </a:r>
            <a:br>
              <a:rPr lang="en-US" sz="2000" b="1" kern="0" dirty="0" smtClean="0">
                <a:ea typeface="ＭＳ Ｐゴシック"/>
              </a:rPr>
            </a:br>
            <a:r>
              <a:rPr lang="en-US" sz="2000" b="1" kern="0" dirty="0" smtClean="0">
                <a:ea typeface="ＭＳ Ｐゴシック"/>
              </a:rPr>
              <a:t>Would Not Have Been Able to Access or Afford This Care Before </a:t>
            </a:r>
          </a:p>
        </p:txBody>
      </p:sp>
      <p:graphicFrame>
        <p:nvGraphicFramePr>
          <p:cNvPr id="16" name="Chart 15"/>
          <p:cNvGraphicFramePr/>
          <p:nvPr>
            <p:extLst>
              <p:ext uri="{D42A27DB-BD31-4B8C-83A1-F6EECF244321}">
                <p14:modId xmlns:p14="http://schemas.microsoft.com/office/powerpoint/2010/main" val="342590124"/>
              </p:ext>
            </p:extLst>
          </p:nvPr>
        </p:nvGraphicFramePr>
        <p:xfrm>
          <a:off x="5257800" y="2514600"/>
          <a:ext cx="4114800" cy="2291627"/>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6246756" y="3257903"/>
            <a:ext cx="917687" cy="523220"/>
          </a:xfrm>
          <a:prstGeom prst="rect">
            <a:avLst/>
          </a:prstGeom>
          <a:noFill/>
        </p:spPr>
        <p:txBody>
          <a:bodyPr wrap="square" rtlCol="0">
            <a:spAutoFit/>
          </a:bodyPr>
          <a:lstStyle/>
          <a:p>
            <a:pPr algn="ctr"/>
            <a:r>
              <a:rPr lang="en-US" sz="1400" b="1" dirty="0" smtClean="0">
                <a:solidFill>
                  <a:schemeClr val="bg1"/>
                </a:solidFill>
                <a:latin typeface="+mn-lt"/>
              </a:rPr>
              <a:t>No</a:t>
            </a:r>
          </a:p>
          <a:p>
            <a:pPr algn="ctr"/>
            <a:r>
              <a:rPr lang="en-US" sz="1400" b="1" dirty="0" smtClean="0">
                <a:solidFill>
                  <a:schemeClr val="bg1"/>
                </a:solidFill>
                <a:latin typeface="+mn-lt"/>
              </a:rPr>
              <a:t>62%</a:t>
            </a:r>
            <a:endParaRPr lang="en-US" sz="1400" b="1" dirty="0">
              <a:solidFill>
                <a:schemeClr val="bg1"/>
              </a:solidFill>
              <a:latin typeface="+mn-lt"/>
            </a:endParaRPr>
          </a:p>
        </p:txBody>
      </p:sp>
      <p:sp>
        <p:nvSpPr>
          <p:cNvPr id="26" name="TextBox 25"/>
          <p:cNvSpPr txBox="1"/>
          <p:nvPr/>
        </p:nvSpPr>
        <p:spPr>
          <a:xfrm>
            <a:off x="7239000" y="3257903"/>
            <a:ext cx="992244" cy="523220"/>
          </a:xfrm>
          <a:prstGeom prst="rect">
            <a:avLst/>
          </a:prstGeom>
          <a:noFill/>
        </p:spPr>
        <p:txBody>
          <a:bodyPr wrap="square" rtlCol="0">
            <a:spAutoFit/>
          </a:bodyPr>
          <a:lstStyle/>
          <a:p>
            <a:pPr algn="ctr"/>
            <a:r>
              <a:rPr lang="en-US" sz="1400" b="1" dirty="0" smtClean="0">
                <a:solidFill>
                  <a:schemeClr val="bg1"/>
                </a:solidFill>
                <a:latin typeface="+mn-lt"/>
              </a:rPr>
              <a:t>Yes</a:t>
            </a:r>
          </a:p>
          <a:p>
            <a:pPr algn="ctr"/>
            <a:r>
              <a:rPr lang="en-US" sz="1400" b="1" dirty="0" smtClean="0">
                <a:solidFill>
                  <a:schemeClr val="bg1"/>
                </a:solidFill>
                <a:latin typeface="+mn-lt"/>
              </a:rPr>
              <a:t>36%</a:t>
            </a:r>
            <a:endParaRPr lang="en-US" sz="1400" b="1" dirty="0">
              <a:solidFill>
                <a:schemeClr val="bg1"/>
              </a:solidFill>
              <a:latin typeface="+mn-lt"/>
            </a:endParaRPr>
          </a:p>
        </p:txBody>
      </p:sp>
      <p:sp>
        <p:nvSpPr>
          <p:cNvPr id="28" name="TextBox 27"/>
          <p:cNvSpPr txBox="1"/>
          <p:nvPr/>
        </p:nvSpPr>
        <p:spPr>
          <a:xfrm>
            <a:off x="7772400" y="4290536"/>
            <a:ext cx="1219200" cy="738664"/>
          </a:xfrm>
          <a:prstGeom prst="rect">
            <a:avLst/>
          </a:prstGeom>
          <a:noFill/>
        </p:spPr>
        <p:txBody>
          <a:bodyPr wrap="square" rtlCol="0">
            <a:spAutoFit/>
          </a:bodyPr>
          <a:lstStyle/>
          <a:p>
            <a:pPr algn="ctr"/>
            <a:r>
              <a:rPr lang="en-US" sz="1400" b="1" dirty="0" smtClean="0">
                <a:latin typeface="+mn-lt"/>
              </a:rPr>
              <a:t>Don’t know or refused</a:t>
            </a:r>
          </a:p>
          <a:p>
            <a:pPr algn="ctr"/>
            <a:r>
              <a:rPr lang="en-US" sz="1400" b="1" dirty="0">
                <a:latin typeface="+mn-lt"/>
              </a:rPr>
              <a:t>2</a:t>
            </a:r>
            <a:r>
              <a:rPr lang="en-US" sz="1400" b="1" dirty="0" smtClean="0">
                <a:latin typeface="+mn-lt"/>
              </a:rPr>
              <a:t>%</a:t>
            </a:r>
            <a:endParaRPr lang="en-US" sz="1400" b="1" dirty="0">
              <a:latin typeface="+mn-lt"/>
            </a:endParaRPr>
          </a:p>
        </p:txBody>
      </p:sp>
      <p:sp>
        <p:nvSpPr>
          <p:cNvPr id="31" name="Text Box 49"/>
          <p:cNvSpPr txBox="1">
            <a:spLocks noChangeArrowheads="1"/>
          </p:cNvSpPr>
          <p:nvPr/>
        </p:nvSpPr>
        <p:spPr bwMode="auto">
          <a:xfrm>
            <a:off x="45720" y="6392500"/>
            <a:ext cx="8336280" cy="430887"/>
          </a:xfrm>
          <a:prstGeom prst="rect">
            <a:avLst/>
          </a:prstGeom>
          <a:noFill/>
          <a:ln w="9525">
            <a:noFill/>
            <a:miter lim="800000"/>
            <a:headEnd/>
            <a:tailEnd/>
          </a:ln>
        </p:spPr>
        <p:txBody>
          <a:bodyPr wrap="square">
            <a:spAutoFit/>
          </a:bodyPr>
          <a:lstStyle/>
          <a:p>
            <a:r>
              <a:rPr lang="en-US" sz="1100" dirty="0">
                <a:solidFill>
                  <a:prstClr val="black"/>
                </a:solidFill>
                <a:latin typeface="Arial"/>
              </a:rPr>
              <a:t>Note: Segments may not sum to 100 percent because of </a:t>
            </a:r>
            <a:r>
              <a:rPr lang="en-US" sz="1100" dirty="0" smtClean="0">
                <a:solidFill>
                  <a:prstClr val="black"/>
                </a:solidFill>
                <a:latin typeface="Arial"/>
              </a:rPr>
              <a:t>rounding.</a:t>
            </a:r>
          </a:p>
          <a:p>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Survey,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cxnSp>
        <p:nvCxnSpPr>
          <p:cNvPr id="3" name="Straight Connector 2"/>
          <p:cNvCxnSpPr/>
          <p:nvPr/>
        </p:nvCxnSpPr>
        <p:spPr>
          <a:xfrm>
            <a:off x="2971800" y="2133600"/>
            <a:ext cx="3962400" cy="4572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2895600" y="4572000"/>
            <a:ext cx="4038600" cy="3810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558346" y="1447800"/>
            <a:ext cx="3311714" cy="954107"/>
          </a:xfrm>
          <a:prstGeom prst="rect">
            <a:avLst/>
          </a:prstGeom>
          <a:noFill/>
        </p:spPr>
        <p:txBody>
          <a:bodyPr wrap="square" rtlCol="0">
            <a:spAutoFit/>
          </a:bodyPr>
          <a:lstStyle/>
          <a:p>
            <a:pPr algn="ctr" fontAlgn="b"/>
            <a:r>
              <a:rPr lang="en-US" sz="1400" b="1" dirty="0" smtClean="0">
                <a:solidFill>
                  <a:srgbClr val="000000"/>
                </a:solidFill>
                <a:latin typeface="+mn-lt"/>
                <a:cs typeface="Arial" pitchFamily="34" charset="0"/>
              </a:rPr>
              <a:t>Prior to getting your new health insurance plan, would you have been able to access and/or afford this care?</a:t>
            </a:r>
            <a:endParaRPr lang="en-US" sz="1400" b="1" dirty="0">
              <a:solidFill>
                <a:srgbClr val="000000"/>
              </a:solidFill>
              <a:latin typeface="+mn-lt"/>
              <a:cs typeface="Arial" pitchFamily="34" charset="0"/>
            </a:endParaRPr>
          </a:p>
        </p:txBody>
      </p:sp>
      <p:sp>
        <p:nvSpPr>
          <p:cNvPr id="20" name="TextBox 19"/>
          <p:cNvSpPr txBox="1"/>
          <p:nvPr/>
        </p:nvSpPr>
        <p:spPr>
          <a:xfrm>
            <a:off x="-8299" y="4767400"/>
            <a:ext cx="1600200" cy="738664"/>
          </a:xfrm>
          <a:prstGeom prst="rect">
            <a:avLst/>
          </a:prstGeom>
          <a:noFill/>
        </p:spPr>
        <p:txBody>
          <a:bodyPr wrap="square" rtlCol="0">
            <a:spAutoFit/>
          </a:bodyPr>
          <a:lstStyle/>
          <a:p>
            <a:pPr algn="ctr"/>
            <a:r>
              <a:rPr lang="en-US" sz="1400" b="1" dirty="0" smtClean="0">
                <a:latin typeface="+mn-lt"/>
              </a:rPr>
              <a:t>Plan has not yet gone into effect</a:t>
            </a:r>
          </a:p>
          <a:p>
            <a:pPr algn="ctr"/>
            <a:r>
              <a:rPr lang="en-US" sz="1400" b="1" dirty="0">
                <a:latin typeface="+mn-lt"/>
              </a:rPr>
              <a:t>6</a:t>
            </a:r>
            <a:r>
              <a:rPr lang="en-US" sz="1400" b="1" dirty="0" smtClean="0">
                <a:latin typeface="+mn-lt"/>
              </a:rPr>
              <a:t>%</a:t>
            </a:r>
            <a:endParaRPr lang="en-US" sz="1400" b="1" dirty="0">
              <a:latin typeface="+mn-lt"/>
            </a:endParaRPr>
          </a:p>
        </p:txBody>
      </p:sp>
    </p:spTree>
    <p:extLst>
      <p:ext uri="{BB962C8B-B14F-4D97-AF65-F5344CB8AC3E}">
        <p14:creationId xmlns:p14="http://schemas.microsoft.com/office/powerpoint/2010/main" val="23117758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kern="0" dirty="0">
                <a:ea typeface="ＭＳ Ｐゴシック"/>
              </a:rPr>
              <a:t>Exhibit </a:t>
            </a:r>
            <a:r>
              <a:rPr lang="en-US" sz="2000" b="1" kern="0" dirty="0" smtClean="0">
                <a:ea typeface="ＭＳ Ｐゴシック"/>
              </a:rPr>
              <a:t>14. Among Adults Who Enrolled in New Coverage, </a:t>
            </a:r>
            <a:br>
              <a:rPr lang="en-US" sz="2000" b="1" kern="0" dirty="0" smtClean="0">
                <a:ea typeface="ＭＳ Ｐゴシック"/>
              </a:rPr>
            </a:br>
            <a:r>
              <a:rPr lang="en-US" sz="2000" b="1" kern="0" dirty="0" smtClean="0">
                <a:ea typeface="ＭＳ Ｐゴシック"/>
              </a:rPr>
              <a:t>More Than Half Said Their Plan Included All or Some of </a:t>
            </a:r>
            <a:br>
              <a:rPr lang="en-US" sz="2000" b="1" kern="0" dirty="0" smtClean="0">
                <a:ea typeface="ＭＳ Ｐゴシック"/>
              </a:rPr>
            </a:br>
            <a:r>
              <a:rPr lang="en-US" sz="2000" b="1" kern="0" dirty="0" smtClean="0">
                <a:ea typeface="ＭＳ Ｐゴシック"/>
              </a:rPr>
              <a:t>the Doctors They Wanted; Two of Five Did Not Know </a:t>
            </a:r>
            <a:br>
              <a:rPr lang="en-US" sz="2000" b="1" kern="0" dirty="0" smtClean="0">
                <a:ea typeface="ＭＳ Ｐゴシック"/>
              </a:rPr>
            </a:br>
            <a:r>
              <a:rPr lang="en-US" sz="2000" b="1" kern="0" dirty="0" smtClean="0">
                <a:ea typeface="ＭＳ Ｐゴシック"/>
              </a:rPr>
              <a:t>Which Doctors Were on Their Plan</a:t>
            </a:r>
            <a:endParaRPr lang="en-US" sz="2000" b="1" dirty="0">
              <a:cs typeface="Arial"/>
            </a:endParaRPr>
          </a:p>
        </p:txBody>
      </p:sp>
      <p:sp>
        <p:nvSpPr>
          <p:cNvPr id="8" name="TextBox 7"/>
          <p:cNvSpPr txBox="1"/>
          <p:nvPr/>
        </p:nvSpPr>
        <p:spPr>
          <a:xfrm>
            <a:off x="5938" y="5791200"/>
            <a:ext cx="9111006" cy="584776"/>
          </a:xfrm>
          <a:prstGeom prst="rect">
            <a:avLst/>
          </a:prstGeom>
          <a:noFill/>
        </p:spPr>
        <p:txBody>
          <a:bodyPr wrap="square" rtlCol="0">
            <a:spAutoFit/>
          </a:bodyPr>
          <a:lstStyle/>
          <a:p>
            <a:pPr algn="ctr" fontAlgn="b"/>
            <a:r>
              <a:rPr lang="en-US" sz="1600" b="1" dirty="0">
                <a:latin typeface="+mn-lt"/>
                <a:cs typeface="Arial" pitchFamily="34" charset="0"/>
              </a:rPr>
              <a:t>Adults ages 19–64 who selected a private </a:t>
            </a:r>
            <a:r>
              <a:rPr lang="en-US" sz="1600" b="1" dirty="0" smtClean="0">
                <a:latin typeface="+mn-lt"/>
                <a:cs typeface="Arial" pitchFamily="34" charset="0"/>
              </a:rPr>
              <a:t>plan </a:t>
            </a:r>
            <a:r>
              <a:rPr lang="en-US" sz="1600" b="1" dirty="0">
                <a:latin typeface="+mn-lt"/>
                <a:cs typeface="Arial" pitchFamily="34" charset="0"/>
              </a:rPr>
              <a:t>or enrolled in Medicaid </a:t>
            </a:r>
            <a:r>
              <a:rPr lang="en-US" sz="1600" b="1" dirty="0" smtClean="0">
                <a:latin typeface="+mn-lt"/>
                <a:cs typeface="Arial" pitchFamily="34" charset="0"/>
              </a:rPr>
              <a:t/>
            </a:r>
            <a:br>
              <a:rPr lang="en-US" sz="1600" b="1" dirty="0" smtClean="0">
                <a:latin typeface="+mn-lt"/>
                <a:cs typeface="Arial" pitchFamily="34" charset="0"/>
              </a:rPr>
            </a:br>
            <a:r>
              <a:rPr lang="en-US" sz="1600" b="1" dirty="0" smtClean="0">
                <a:latin typeface="+mn-lt"/>
                <a:cs typeface="Arial" pitchFamily="34" charset="0"/>
              </a:rPr>
              <a:t>through </a:t>
            </a:r>
            <a:r>
              <a:rPr lang="en-US" sz="1600" b="1" dirty="0">
                <a:latin typeface="+mn-lt"/>
                <a:cs typeface="Arial" pitchFamily="34" charset="0"/>
              </a:rPr>
              <a:t>the marketplace or </a:t>
            </a:r>
            <a:r>
              <a:rPr lang="en-US" sz="1600" b="1" dirty="0" smtClean="0">
                <a:latin typeface="+mn-lt"/>
                <a:cs typeface="Arial" pitchFamily="34" charset="0"/>
              </a:rPr>
              <a:t>have had Medicaid for less than 1 year</a:t>
            </a:r>
            <a:endParaRPr lang="en-US" sz="1600" b="1" dirty="0">
              <a:latin typeface="+mn-lt"/>
              <a:cs typeface="Arial" pitchFamily="34" charset="0"/>
            </a:endParaRPr>
          </a:p>
        </p:txBody>
      </p:sp>
      <p:graphicFrame>
        <p:nvGraphicFramePr>
          <p:cNvPr id="10" name="Chart 9"/>
          <p:cNvGraphicFramePr/>
          <p:nvPr>
            <p:extLst>
              <p:ext uri="{D42A27DB-BD31-4B8C-83A1-F6EECF244321}">
                <p14:modId xmlns:p14="http://schemas.microsoft.com/office/powerpoint/2010/main" val="767900678"/>
              </p:ext>
            </p:extLst>
          </p:nvPr>
        </p:nvGraphicFramePr>
        <p:xfrm>
          <a:off x="197908" y="1725239"/>
          <a:ext cx="8742392" cy="4006361"/>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0" y="1447800"/>
            <a:ext cx="9144000" cy="584776"/>
          </a:xfrm>
          <a:prstGeom prst="rect">
            <a:avLst/>
          </a:prstGeom>
          <a:noFill/>
        </p:spPr>
        <p:txBody>
          <a:bodyPr wrap="square" rtlCol="0">
            <a:spAutoFit/>
          </a:bodyPr>
          <a:lstStyle/>
          <a:p>
            <a:pPr algn="ctr" fontAlgn="b"/>
            <a:r>
              <a:rPr lang="en-US" sz="1600" b="1" dirty="0" smtClean="0">
                <a:solidFill>
                  <a:srgbClr val="000000"/>
                </a:solidFill>
                <a:latin typeface="+mn-lt"/>
                <a:cs typeface="Arial" pitchFamily="34" charset="0"/>
              </a:rPr>
              <a:t>Does the plan you selected or your new Medicaid coverage </a:t>
            </a:r>
            <a:br>
              <a:rPr lang="en-US" sz="1600" b="1" dirty="0" smtClean="0">
                <a:solidFill>
                  <a:srgbClr val="000000"/>
                </a:solidFill>
                <a:latin typeface="+mn-lt"/>
                <a:cs typeface="Arial" pitchFamily="34" charset="0"/>
              </a:rPr>
            </a:br>
            <a:r>
              <a:rPr lang="en-US" sz="1600" b="1" dirty="0" smtClean="0">
                <a:solidFill>
                  <a:srgbClr val="000000"/>
                </a:solidFill>
                <a:latin typeface="+mn-lt"/>
                <a:cs typeface="Arial" pitchFamily="34" charset="0"/>
              </a:rPr>
              <a:t>include all, some, or none of the doctors that you wanted? </a:t>
            </a:r>
            <a:endParaRPr lang="en-US" sz="1600" b="1" dirty="0">
              <a:solidFill>
                <a:srgbClr val="000000"/>
              </a:solidFill>
              <a:latin typeface="+mn-lt"/>
              <a:cs typeface="Arial" pitchFamily="34" charset="0"/>
            </a:endParaRPr>
          </a:p>
        </p:txBody>
      </p:sp>
      <p:sp>
        <p:nvSpPr>
          <p:cNvPr id="17" name="Text Box 49"/>
          <p:cNvSpPr txBox="1">
            <a:spLocks noChangeArrowheads="1"/>
          </p:cNvSpPr>
          <p:nvPr/>
        </p:nvSpPr>
        <p:spPr bwMode="auto">
          <a:xfrm>
            <a:off x="45720" y="6553200"/>
            <a:ext cx="7315200" cy="261610"/>
          </a:xfrm>
          <a:prstGeom prst="rect">
            <a:avLst/>
          </a:prstGeom>
          <a:noFill/>
          <a:ln w="9525">
            <a:noFill/>
            <a:miter lim="800000"/>
            <a:headEnd/>
            <a:tailEnd/>
          </a:ln>
        </p:spPr>
        <p:txBody>
          <a:bodyPr wrap="square">
            <a:spAutoFit/>
          </a:bodyPr>
          <a:lstStyle/>
          <a:p>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Survey,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sp>
        <p:nvSpPr>
          <p:cNvPr id="18" name="TextBox 17"/>
          <p:cNvSpPr txBox="1"/>
          <p:nvPr/>
        </p:nvSpPr>
        <p:spPr>
          <a:xfrm>
            <a:off x="274320" y="1700784"/>
            <a:ext cx="851515" cy="307777"/>
          </a:xfrm>
          <a:prstGeom prst="rect">
            <a:avLst/>
          </a:prstGeom>
          <a:noFill/>
        </p:spPr>
        <p:txBody>
          <a:bodyPr wrap="none" rtlCol="0">
            <a:spAutoFit/>
          </a:bodyPr>
          <a:lstStyle/>
          <a:p>
            <a:r>
              <a:rPr lang="en-US" sz="1400" b="1" dirty="0" smtClean="0">
                <a:latin typeface="+mn-lt"/>
              </a:rPr>
              <a:t>Percent</a:t>
            </a:r>
            <a:endParaRPr lang="en-US" sz="1400" b="1" dirty="0">
              <a:latin typeface="+mn-lt"/>
            </a:endParaRPr>
          </a:p>
        </p:txBody>
      </p:sp>
    </p:spTree>
    <p:extLst>
      <p:ext uri="{BB962C8B-B14F-4D97-AF65-F5344CB8AC3E}">
        <p14:creationId xmlns:p14="http://schemas.microsoft.com/office/powerpoint/2010/main" val="37604780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24900" y="5524836"/>
            <a:ext cx="4344517" cy="738664"/>
          </a:xfrm>
          <a:prstGeom prst="rect">
            <a:avLst/>
          </a:prstGeom>
          <a:noFill/>
        </p:spPr>
        <p:txBody>
          <a:bodyPr wrap="square" rtlCol="0">
            <a:spAutoFit/>
          </a:bodyPr>
          <a:lstStyle/>
          <a:p>
            <a:pPr algn="ctr" fontAlgn="b"/>
            <a:r>
              <a:rPr lang="en-US" sz="1400" b="1" dirty="0">
                <a:solidFill>
                  <a:prstClr val="black"/>
                </a:solidFill>
                <a:latin typeface="Arial"/>
                <a:cs typeface="Arial" pitchFamily="34" charset="0"/>
              </a:rPr>
              <a:t>Adults </a:t>
            </a:r>
            <a:r>
              <a:rPr lang="en-US" sz="1400" b="1" dirty="0" smtClean="0">
                <a:solidFill>
                  <a:prstClr val="black"/>
                </a:solidFill>
                <a:latin typeface="Arial"/>
                <a:cs typeface="Arial" pitchFamily="34" charset="0"/>
              </a:rPr>
              <a:t>ages 19–64 who selected a private plan </a:t>
            </a:r>
            <a:br>
              <a:rPr lang="en-US" sz="1400" b="1" dirty="0" smtClean="0">
                <a:solidFill>
                  <a:prstClr val="black"/>
                </a:solidFill>
                <a:latin typeface="Arial"/>
                <a:cs typeface="Arial" pitchFamily="34" charset="0"/>
              </a:rPr>
            </a:br>
            <a:r>
              <a:rPr lang="en-US" sz="1400" b="1" dirty="0" smtClean="0">
                <a:solidFill>
                  <a:prstClr val="black"/>
                </a:solidFill>
                <a:latin typeface="Arial"/>
                <a:cs typeface="Arial" pitchFamily="34" charset="0"/>
              </a:rPr>
              <a:t>or enrolled in Medicaid through marketplace </a:t>
            </a:r>
            <a:br>
              <a:rPr lang="en-US" sz="1400" b="1" dirty="0" smtClean="0">
                <a:solidFill>
                  <a:prstClr val="black"/>
                </a:solidFill>
                <a:latin typeface="Arial"/>
                <a:cs typeface="Arial" pitchFamily="34" charset="0"/>
              </a:rPr>
            </a:br>
            <a:r>
              <a:rPr lang="en-US" sz="1400" b="1" dirty="0" smtClean="0">
                <a:solidFill>
                  <a:prstClr val="black"/>
                </a:solidFill>
                <a:latin typeface="Arial"/>
                <a:cs typeface="Arial" pitchFamily="34" charset="0"/>
              </a:rPr>
              <a:t>or have had Medicaid for less than 1 year</a:t>
            </a:r>
            <a:endParaRPr lang="en-US" sz="1400" b="1" dirty="0">
              <a:solidFill>
                <a:prstClr val="black"/>
              </a:solidFill>
              <a:latin typeface="Arial"/>
              <a:cs typeface="Arial" pitchFamily="34" charset="0"/>
            </a:endParaRPr>
          </a:p>
        </p:txBody>
      </p:sp>
      <p:graphicFrame>
        <p:nvGraphicFramePr>
          <p:cNvPr id="10" name="Chart 9"/>
          <p:cNvGraphicFramePr/>
          <p:nvPr>
            <p:extLst>
              <p:ext uri="{D42A27DB-BD31-4B8C-83A1-F6EECF244321}">
                <p14:modId xmlns:p14="http://schemas.microsoft.com/office/powerpoint/2010/main" val="1419518774"/>
              </p:ext>
            </p:extLst>
          </p:nvPr>
        </p:nvGraphicFramePr>
        <p:xfrm>
          <a:off x="165931" y="1853624"/>
          <a:ext cx="3948869" cy="331333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96081" y="3276600"/>
            <a:ext cx="1385119" cy="523220"/>
          </a:xfrm>
          <a:prstGeom prst="rect">
            <a:avLst/>
          </a:prstGeom>
          <a:noFill/>
        </p:spPr>
        <p:txBody>
          <a:bodyPr wrap="square" rtlCol="0">
            <a:spAutoFit/>
          </a:bodyPr>
          <a:lstStyle/>
          <a:p>
            <a:pPr algn="ctr"/>
            <a:r>
              <a:rPr lang="en-US" sz="1400" b="1" dirty="0" smtClean="0">
                <a:solidFill>
                  <a:prstClr val="white"/>
                </a:solidFill>
                <a:latin typeface="Arial"/>
              </a:rPr>
              <a:t>No</a:t>
            </a:r>
          </a:p>
          <a:p>
            <a:pPr algn="ctr"/>
            <a:r>
              <a:rPr lang="en-US" sz="1400" b="1" dirty="0" smtClean="0">
                <a:solidFill>
                  <a:prstClr val="white"/>
                </a:solidFill>
                <a:latin typeface="Arial"/>
              </a:rPr>
              <a:t>78%</a:t>
            </a:r>
            <a:endParaRPr lang="en-US" sz="1400" b="1" dirty="0">
              <a:solidFill>
                <a:prstClr val="white"/>
              </a:solidFill>
              <a:latin typeface="Arial"/>
            </a:endParaRPr>
          </a:p>
        </p:txBody>
      </p:sp>
      <p:sp>
        <p:nvSpPr>
          <p:cNvPr id="18" name="TextBox 17"/>
          <p:cNvSpPr txBox="1"/>
          <p:nvPr/>
        </p:nvSpPr>
        <p:spPr>
          <a:xfrm>
            <a:off x="2590800" y="3276600"/>
            <a:ext cx="1371600" cy="523220"/>
          </a:xfrm>
          <a:prstGeom prst="rect">
            <a:avLst/>
          </a:prstGeom>
          <a:noFill/>
        </p:spPr>
        <p:txBody>
          <a:bodyPr wrap="square" rtlCol="0">
            <a:spAutoFit/>
          </a:bodyPr>
          <a:lstStyle/>
          <a:p>
            <a:pPr algn="ctr"/>
            <a:r>
              <a:rPr lang="en-US" sz="1400" b="1" dirty="0" smtClean="0">
                <a:solidFill>
                  <a:prstClr val="white"/>
                </a:solidFill>
                <a:latin typeface="Arial"/>
              </a:rPr>
              <a:t>Yes</a:t>
            </a:r>
          </a:p>
          <a:p>
            <a:pPr algn="ctr"/>
            <a:r>
              <a:rPr lang="en-US" sz="1400" b="1" dirty="0" smtClean="0">
                <a:solidFill>
                  <a:prstClr val="white"/>
                </a:solidFill>
                <a:latin typeface="Arial"/>
              </a:rPr>
              <a:t>21%</a:t>
            </a:r>
            <a:endParaRPr lang="en-US" sz="1400" b="1" dirty="0">
              <a:solidFill>
                <a:prstClr val="white"/>
              </a:solidFill>
              <a:latin typeface="Arial"/>
            </a:endParaRPr>
          </a:p>
        </p:txBody>
      </p:sp>
      <p:sp>
        <p:nvSpPr>
          <p:cNvPr id="22" name="TextBox 21"/>
          <p:cNvSpPr txBox="1"/>
          <p:nvPr/>
        </p:nvSpPr>
        <p:spPr>
          <a:xfrm>
            <a:off x="5514300" y="5524836"/>
            <a:ext cx="3399806" cy="738664"/>
          </a:xfrm>
          <a:prstGeom prst="rect">
            <a:avLst/>
          </a:prstGeom>
          <a:noFill/>
        </p:spPr>
        <p:txBody>
          <a:bodyPr wrap="square" rtlCol="0">
            <a:spAutoFit/>
          </a:bodyPr>
          <a:lstStyle/>
          <a:p>
            <a:pPr algn="ctr" fontAlgn="b"/>
            <a:r>
              <a:rPr lang="en-US" sz="1400" b="1" dirty="0" smtClean="0">
                <a:solidFill>
                  <a:prstClr val="black"/>
                </a:solidFill>
                <a:latin typeface="Arial"/>
                <a:cs typeface="Arial" pitchFamily="34" charset="0"/>
              </a:rPr>
              <a:t>Adults ages 19–64 who have tried to find new primary care or general doctor</a:t>
            </a:r>
            <a:endParaRPr lang="en-US" sz="1400" b="1" dirty="0">
              <a:solidFill>
                <a:prstClr val="black"/>
              </a:solidFill>
              <a:latin typeface="Arial"/>
              <a:cs typeface="Arial" pitchFamily="34" charset="0"/>
            </a:endParaRPr>
          </a:p>
        </p:txBody>
      </p:sp>
      <p:sp>
        <p:nvSpPr>
          <p:cNvPr id="15" name="TextBox 14"/>
          <p:cNvSpPr txBox="1"/>
          <p:nvPr/>
        </p:nvSpPr>
        <p:spPr>
          <a:xfrm>
            <a:off x="89400" y="1199536"/>
            <a:ext cx="4115916" cy="738664"/>
          </a:xfrm>
          <a:prstGeom prst="rect">
            <a:avLst/>
          </a:prstGeom>
          <a:noFill/>
        </p:spPr>
        <p:txBody>
          <a:bodyPr wrap="square" rtlCol="0">
            <a:spAutoFit/>
          </a:bodyPr>
          <a:lstStyle/>
          <a:p>
            <a:pPr algn="ctr" fontAlgn="b"/>
            <a:r>
              <a:rPr lang="en-US" sz="1400" b="1" dirty="0">
                <a:solidFill>
                  <a:prstClr val="black"/>
                </a:solidFill>
                <a:latin typeface="Arial"/>
                <a:cs typeface="Arial" pitchFamily="34" charset="0"/>
              </a:rPr>
              <a:t>Since getting your new health plan or Medicaid coverage, have you tried to find a new primary care doctor or general doctor? </a:t>
            </a: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solidFill>
                  <a:prstClr val="black"/>
                </a:solidFill>
                <a:ea typeface="ＭＳ Ｐゴシック"/>
              </a:rPr>
              <a:t>Exhibit 15. One of Five Adults with New Coverage </a:t>
            </a:r>
            <a:br>
              <a:rPr lang="en-US" sz="2000" b="1" kern="0" dirty="0" smtClean="0">
                <a:solidFill>
                  <a:prstClr val="black"/>
                </a:solidFill>
                <a:ea typeface="ＭＳ Ｐゴシック"/>
              </a:rPr>
            </a:br>
            <a:r>
              <a:rPr lang="en-US" sz="2000" b="1" kern="0" dirty="0" smtClean="0">
                <a:solidFill>
                  <a:prstClr val="black"/>
                </a:solidFill>
                <a:ea typeface="ＭＳ Ｐゴシック"/>
              </a:rPr>
              <a:t>Tried to Find </a:t>
            </a:r>
            <a:r>
              <a:rPr lang="en-US" sz="2000" b="1" kern="0" dirty="0">
                <a:solidFill>
                  <a:prstClr val="black"/>
                </a:solidFill>
                <a:ea typeface="ＭＳ Ｐゴシック"/>
              </a:rPr>
              <a:t>a</a:t>
            </a:r>
            <a:r>
              <a:rPr lang="en-US" sz="2000" b="1" kern="0" dirty="0" smtClean="0">
                <a:solidFill>
                  <a:prstClr val="black"/>
                </a:solidFill>
                <a:ea typeface="ＭＳ Ｐゴシック"/>
              </a:rPr>
              <a:t> Primary Care Doctor; Three-Quarters </a:t>
            </a:r>
            <a:br>
              <a:rPr lang="en-US" sz="2000" b="1" kern="0" dirty="0" smtClean="0">
                <a:solidFill>
                  <a:prstClr val="black"/>
                </a:solidFill>
                <a:ea typeface="ＭＳ Ｐゴシック"/>
              </a:rPr>
            </a:br>
            <a:r>
              <a:rPr lang="en-US" sz="2000" b="1" kern="0" dirty="0" smtClean="0">
                <a:solidFill>
                  <a:prstClr val="black"/>
                </a:solidFill>
                <a:ea typeface="ＭＳ Ｐゴシック"/>
              </a:rPr>
              <a:t>Found It Easy or Somewhat Easy to Find One</a:t>
            </a:r>
          </a:p>
        </p:txBody>
      </p:sp>
      <p:graphicFrame>
        <p:nvGraphicFramePr>
          <p:cNvPr id="16" name="Chart 15"/>
          <p:cNvGraphicFramePr/>
          <p:nvPr>
            <p:extLst>
              <p:ext uri="{D42A27DB-BD31-4B8C-83A1-F6EECF244321}">
                <p14:modId xmlns:p14="http://schemas.microsoft.com/office/powerpoint/2010/main" val="1625918648"/>
              </p:ext>
            </p:extLst>
          </p:nvPr>
        </p:nvGraphicFramePr>
        <p:xfrm>
          <a:off x="5257800" y="2514600"/>
          <a:ext cx="4114800" cy="2291627"/>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6172200" y="3147536"/>
            <a:ext cx="1118203" cy="523220"/>
          </a:xfrm>
          <a:prstGeom prst="rect">
            <a:avLst/>
          </a:prstGeom>
          <a:noFill/>
        </p:spPr>
        <p:txBody>
          <a:bodyPr wrap="square" rtlCol="0">
            <a:spAutoFit/>
          </a:bodyPr>
          <a:lstStyle/>
          <a:p>
            <a:pPr algn="ctr"/>
            <a:r>
              <a:rPr lang="en-US" sz="1400" b="1" dirty="0" smtClean="0">
                <a:solidFill>
                  <a:prstClr val="white"/>
                </a:solidFill>
                <a:latin typeface="Arial"/>
              </a:rPr>
              <a:t>Very easy</a:t>
            </a:r>
          </a:p>
          <a:p>
            <a:pPr algn="ctr"/>
            <a:r>
              <a:rPr lang="en-US" sz="1400" b="1" dirty="0" smtClean="0">
                <a:solidFill>
                  <a:prstClr val="white"/>
                </a:solidFill>
                <a:latin typeface="Arial"/>
              </a:rPr>
              <a:t>39%</a:t>
            </a:r>
            <a:endParaRPr lang="en-US" sz="1400" b="1" dirty="0">
              <a:solidFill>
                <a:prstClr val="white"/>
              </a:solidFill>
              <a:latin typeface="Arial"/>
            </a:endParaRPr>
          </a:p>
        </p:txBody>
      </p:sp>
      <p:sp>
        <p:nvSpPr>
          <p:cNvPr id="26" name="TextBox 25"/>
          <p:cNvSpPr txBox="1"/>
          <p:nvPr/>
        </p:nvSpPr>
        <p:spPr>
          <a:xfrm>
            <a:off x="7161156" y="3147536"/>
            <a:ext cx="1144644" cy="738664"/>
          </a:xfrm>
          <a:prstGeom prst="rect">
            <a:avLst/>
          </a:prstGeom>
          <a:noFill/>
        </p:spPr>
        <p:txBody>
          <a:bodyPr wrap="square" rtlCol="0">
            <a:spAutoFit/>
          </a:bodyPr>
          <a:lstStyle/>
          <a:p>
            <a:pPr algn="ctr"/>
            <a:r>
              <a:rPr lang="en-US" sz="1400" b="1" dirty="0" smtClean="0">
                <a:solidFill>
                  <a:prstClr val="black"/>
                </a:solidFill>
                <a:latin typeface="Arial"/>
              </a:rPr>
              <a:t>Somewhat easy</a:t>
            </a:r>
          </a:p>
          <a:p>
            <a:pPr algn="ctr"/>
            <a:r>
              <a:rPr lang="en-US" sz="1400" b="1" dirty="0" smtClean="0">
                <a:solidFill>
                  <a:prstClr val="black"/>
                </a:solidFill>
                <a:latin typeface="Arial"/>
              </a:rPr>
              <a:t>36%</a:t>
            </a:r>
            <a:endParaRPr lang="en-US" sz="1400" b="1" dirty="0">
              <a:solidFill>
                <a:prstClr val="black"/>
              </a:solidFill>
              <a:latin typeface="Arial"/>
            </a:endParaRPr>
          </a:p>
        </p:txBody>
      </p:sp>
      <p:sp>
        <p:nvSpPr>
          <p:cNvPr id="28" name="TextBox 27"/>
          <p:cNvSpPr txBox="1"/>
          <p:nvPr/>
        </p:nvSpPr>
        <p:spPr>
          <a:xfrm>
            <a:off x="5562600" y="4519136"/>
            <a:ext cx="1371600" cy="738664"/>
          </a:xfrm>
          <a:prstGeom prst="rect">
            <a:avLst/>
          </a:prstGeom>
          <a:noFill/>
        </p:spPr>
        <p:txBody>
          <a:bodyPr wrap="square" rtlCol="0">
            <a:spAutoFit/>
          </a:bodyPr>
          <a:lstStyle/>
          <a:p>
            <a:pPr algn="ctr"/>
            <a:r>
              <a:rPr lang="en-US" sz="1400" b="1" dirty="0" smtClean="0">
                <a:solidFill>
                  <a:prstClr val="black"/>
                </a:solidFill>
                <a:latin typeface="Arial"/>
              </a:rPr>
              <a:t>Could not find a doctor</a:t>
            </a:r>
          </a:p>
          <a:p>
            <a:pPr algn="ctr"/>
            <a:r>
              <a:rPr lang="en-US" sz="1400" b="1" dirty="0">
                <a:solidFill>
                  <a:prstClr val="black"/>
                </a:solidFill>
                <a:latin typeface="Arial"/>
              </a:rPr>
              <a:t>7</a:t>
            </a:r>
            <a:r>
              <a:rPr lang="en-US" sz="1400" b="1" dirty="0" smtClean="0">
                <a:solidFill>
                  <a:prstClr val="black"/>
                </a:solidFill>
                <a:latin typeface="Arial"/>
              </a:rPr>
              <a:t>%</a:t>
            </a:r>
            <a:endParaRPr lang="en-US" sz="1400" b="1" dirty="0">
              <a:solidFill>
                <a:prstClr val="black"/>
              </a:solidFill>
              <a:latin typeface="Arial"/>
            </a:endParaRPr>
          </a:p>
        </p:txBody>
      </p:sp>
      <p:sp>
        <p:nvSpPr>
          <p:cNvPr id="31" name="Text Box 49"/>
          <p:cNvSpPr txBox="1">
            <a:spLocks noChangeArrowheads="1"/>
          </p:cNvSpPr>
          <p:nvPr/>
        </p:nvSpPr>
        <p:spPr bwMode="auto">
          <a:xfrm>
            <a:off x="45720" y="6392413"/>
            <a:ext cx="8412480" cy="430887"/>
          </a:xfrm>
          <a:prstGeom prst="rect">
            <a:avLst/>
          </a:prstGeom>
          <a:noFill/>
          <a:ln w="9525">
            <a:noFill/>
            <a:miter lim="800000"/>
            <a:headEnd/>
            <a:tailEnd/>
          </a:ln>
        </p:spPr>
        <p:txBody>
          <a:bodyPr wrap="square">
            <a:spAutoFit/>
          </a:bodyPr>
          <a:lstStyle/>
          <a:p>
            <a:r>
              <a:rPr lang="en-US" sz="1100" dirty="0">
                <a:solidFill>
                  <a:prstClr val="black"/>
                </a:solidFill>
                <a:latin typeface="Arial"/>
              </a:rPr>
              <a:t>Note: Segments may not sum to 100 percent because of </a:t>
            </a:r>
            <a:r>
              <a:rPr lang="en-US" sz="1100" dirty="0" smtClean="0">
                <a:solidFill>
                  <a:prstClr val="black"/>
                </a:solidFill>
                <a:latin typeface="Arial"/>
              </a:rPr>
              <a:t>rounding.</a:t>
            </a:r>
          </a:p>
          <a:p>
            <a:r>
              <a:rPr lang="en-US" sz="1100" dirty="0" smtClean="0">
                <a:solidFill>
                  <a:prstClr val="black"/>
                </a:solidFill>
                <a:latin typeface="Arial"/>
              </a:rPr>
              <a:t>Source</a:t>
            </a:r>
            <a:r>
              <a:rPr lang="en-US" sz="1100" dirty="0">
                <a:solidFill>
                  <a:prstClr val="black"/>
                </a:solidFill>
                <a:latin typeface="Arial"/>
              </a:rPr>
              <a:t>: </a:t>
            </a:r>
            <a:r>
              <a:rPr lang="en-US" sz="1100" dirty="0">
                <a:solidFill>
                  <a:prstClr val="black"/>
                </a:solidFill>
                <a:latin typeface="Arial"/>
                <a:cs typeface="Arial" pitchFamily="34" charset="0"/>
              </a:rPr>
              <a:t>The Commonwealth Fund Affordable Care Act Tracking Survey, </a:t>
            </a:r>
            <a:r>
              <a:rPr lang="en-US" sz="1100" dirty="0" smtClean="0">
                <a:solidFill>
                  <a:prstClr val="black"/>
                </a:solidFill>
                <a:latin typeface="Arial"/>
                <a:cs typeface="Arial" pitchFamily="34" charset="0"/>
              </a:rPr>
              <a:t>April–June </a:t>
            </a:r>
            <a:r>
              <a:rPr lang="en-US" sz="1100" dirty="0">
                <a:solidFill>
                  <a:prstClr val="black"/>
                </a:solidFill>
                <a:latin typeface="Arial"/>
                <a:cs typeface="Arial" pitchFamily="34" charset="0"/>
              </a:rPr>
              <a:t>2014.</a:t>
            </a:r>
            <a:endParaRPr lang="en-US" sz="1100" dirty="0">
              <a:solidFill>
                <a:prstClr val="black"/>
              </a:solidFill>
              <a:latin typeface="Arial"/>
              <a:ea typeface="ＭＳ Ｐゴシック" charset="-128"/>
            </a:endParaRPr>
          </a:p>
        </p:txBody>
      </p:sp>
      <p:cxnSp>
        <p:nvCxnSpPr>
          <p:cNvPr id="3" name="Straight Connector 2"/>
          <p:cNvCxnSpPr/>
          <p:nvPr/>
        </p:nvCxnSpPr>
        <p:spPr>
          <a:xfrm>
            <a:off x="3429000" y="2590800"/>
            <a:ext cx="3505200" cy="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429000" y="4495800"/>
            <a:ext cx="3505200" cy="762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634546" y="1676400"/>
            <a:ext cx="3159314" cy="738664"/>
          </a:xfrm>
          <a:prstGeom prst="rect">
            <a:avLst/>
          </a:prstGeom>
          <a:noFill/>
        </p:spPr>
        <p:txBody>
          <a:bodyPr wrap="square" rtlCol="0">
            <a:spAutoFit/>
          </a:bodyPr>
          <a:lstStyle/>
          <a:p>
            <a:pPr algn="ctr" fontAlgn="b"/>
            <a:r>
              <a:rPr lang="en-US" sz="1400" b="1" dirty="0" smtClean="0">
                <a:solidFill>
                  <a:srgbClr val="000000"/>
                </a:solidFill>
                <a:latin typeface="Arial"/>
                <a:cs typeface="Arial" pitchFamily="34" charset="0"/>
              </a:rPr>
              <a:t>How easy or difficult was it for you to find a new primary care doctor or general doctor? </a:t>
            </a:r>
            <a:endParaRPr lang="en-US" sz="1400" b="1" dirty="0">
              <a:solidFill>
                <a:srgbClr val="000000"/>
              </a:solidFill>
              <a:latin typeface="Arial"/>
              <a:cs typeface="Arial" pitchFamily="34" charset="0"/>
            </a:endParaRPr>
          </a:p>
        </p:txBody>
      </p:sp>
      <p:sp>
        <p:nvSpPr>
          <p:cNvPr id="21" name="TextBox 20"/>
          <p:cNvSpPr txBox="1"/>
          <p:nvPr/>
        </p:nvSpPr>
        <p:spPr>
          <a:xfrm>
            <a:off x="7696200" y="4366736"/>
            <a:ext cx="1141356" cy="738664"/>
          </a:xfrm>
          <a:prstGeom prst="rect">
            <a:avLst/>
          </a:prstGeom>
          <a:noFill/>
        </p:spPr>
        <p:txBody>
          <a:bodyPr wrap="square" rtlCol="0">
            <a:spAutoFit/>
          </a:bodyPr>
          <a:lstStyle/>
          <a:p>
            <a:pPr algn="ctr"/>
            <a:r>
              <a:rPr lang="en-US" sz="1400" b="1" dirty="0" smtClean="0">
                <a:solidFill>
                  <a:prstClr val="black"/>
                </a:solidFill>
                <a:latin typeface="Arial"/>
              </a:rPr>
              <a:t>Somewhat difficult</a:t>
            </a:r>
          </a:p>
          <a:p>
            <a:pPr algn="ctr"/>
            <a:r>
              <a:rPr lang="en-US" sz="1400" b="1" dirty="0" smtClean="0">
                <a:solidFill>
                  <a:prstClr val="black"/>
                </a:solidFill>
                <a:latin typeface="Arial"/>
              </a:rPr>
              <a:t>10%</a:t>
            </a:r>
            <a:endParaRPr lang="en-US" sz="1400" b="1" dirty="0">
              <a:solidFill>
                <a:prstClr val="black"/>
              </a:solidFill>
              <a:latin typeface="Arial"/>
            </a:endParaRPr>
          </a:p>
        </p:txBody>
      </p:sp>
      <p:sp>
        <p:nvSpPr>
          <p:cNvPr id="24" name="TextBox 23"/>
          <p:cNvSpPr txBox="1"/>
          <p:nvPr/>
        </p:nvSpPr>
        <p:spPr>
          <a:xfrm>
            <a:off x="6781800" y="4671536"/>
            <a:ext cx="914400" cy="738664"/>
          </a:xfrm>
          <a:prstGeom prst="rect">
            <a:avLst/>
          </a:prstGeom>
          <a:noFill/>
        </p:spPr>
        <p:txBody>
          <a:bodyPr wrap="square" rtlCol="0">
            <a:spAutoFit/>
          </a:bodyPr>
          <a:lstStyle/>
          <a:p>
            <a:pPr algn="ctr"/>
            <a:r>
              <a:rPr lang="en-US" sz="1400" b="1" dirty="0" smtClean="0">
                <a:solidFill>
                  <a:prstClr val="black"/>
                </a:solidFill>
                <a:latin typeface="Arial"/>
              </a:rPr>
              <a:t>Very difficult</a:t>
            </a:r>
          </a:p>
          <a:p>
            <a:pPr algn="ctr"/>
            <a:r>
              <a:rPr lang="en-US" sz="1400" b="1" dirty="0">
                <a:solidFill>
                  <a:prstClr val="black"/>
                </a:solidFill>
                <a:latin typeface="Arial"/>
              </a:rPr>
              <a:t>7</a:t>
            </a:r>
            <a:r>
              <a:rPr lang="en-US" sz="1400" b="1" dirty="0" smtClean="0">
                <a:solidFill>
                  <a:prstClr val="black"/>
                </a:solidFill>
                <a:latin typeface="Arial"/>
              </a:rPr>
              <a:t>%</a:t>
            </a:r>
            <a:endParaRPr lang="en-US" sz="1400" b="1" dirty="0">
              <a:solidFill>
                <a:prstClr val="black"/>
              </a:solidFill>
              <a:latin typeface="Arial"/>
            </a:endParaRPr>
          </a:p>
        </p:txBody>
      </p:sp>
      <p:sp>
        <p:nvSpPr>
          <p:cNvPr id="27" name="TextBox 26"/>
          <p:cNvSpPr txBox="1"/>
          <p:nvPr/>
        </p:nvSpPr>
        <p:spPr>
          <a:xfrm>
            <a:off x="3124200" y="4495800"/>
            <a:ext cx="1219200" cy="738664"/>
          </a:xfrm>
          <a:prstGeom prst="rect">
            <a:avLst/>
          </a:prstGeom>
          <a:noFill/>
        </p:spPr>
        <p:txBody>
          <a:bodyPr wrap="square" rtlCol="0">
            <a:spAutoFit/>
          </a:bodyPr>
          <a:lstStyle/>
          <a:p>
            <a:pPr algn="ctr"/>
            <a:r>
              <a:rPr lang="en-US" sz="1400" b="1" dirty="0" smtClean="0">
                <a:solidFill>
                  <a:prstClr val="black"/>
                </a:solidFill>
                <a:latin typeface="Arial"/>
              </a:rPr>
              <a:t>Don’t know or refused</a:t>
            </a:r>
          </a:p>
          <a:p>
            <a:pPr algn="ctr"/>
            <a:r>
              <a:rPr lang="en-US" sz="1400" b="1" dirty="0">
                <a:solidFill>
                  <a:prstClr val="black"/>
                </a:solidFill>
                <a:latin typeface="Arial"/>
              </a:rPr>
              <a:t>1</a:t>
            </a:r>
            <a:r>
              <a:rPr lang="en-US" sz="1400" b="1" dirty="0" smtClean="0">
                <a:solidFill>
                  <a:prstClr val="black"/>
                </a:solidFill>
                <a:latin typeface="Arial"/>
              </a:rPr>
              <a:t>%</a:t>
            </a:r>
            <a:endParaRPr lang="en-US" sz="1400" b="1" dirty="0">
              <a:solidFill>
                <a:prstClr val="black"/>
              </a:solidFill>
              <a:latin typeface="Arial"/>
            </a:endParaRPr>
          </a:p>
        </p:txBody>
      </p:sp>
    </p:spTree>
    <p:extLst>
      <p:ext uri="{BB962C8B-B14F-4D97-AF65-F5344CB8AC3E}">
        <p14:creationId xmlns:p14="http://schemas.microsoft.com/office/powerpoint/2010/main" val="91242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kern="0" dirty="0">
                <a:ea typeface="ＭＳ Ｐゴシック"/>
              </a:rPr>
              <a:t>Exhibit </a:t>
            </a:r>
            <a:r>
              <a:rPr lang="en-US" sz="2000" b="1" kern="0" dirty="0" smtClean="0">
                <a:ea typeface="ＭＳ Ｐゴシック"/>
              </a:rPr>
              <a:t>16. Two-Thirds of Those Who Found a Primary Care Doctor Got an Appointment Within Two Weeks</a:t>
            </a:r>
            <a:br>
              <a:rPr lang="en-US" sz="2000" b="1" kern="0" dirty="0" smtClean="0">
                <a:ea typeface="ＭＳ Ｐゴシック"/>
              </a:rPr>
            </a:br>
            <a:endParaRPr lang="en-US" sz="2000" b="1" dirty="0">
              <a:cs typeface="Arial"/>
            </a:endParaRPr>
          </a:p>
        </p:txBody>
      </p:sp>
      <p:sp>
        <p:nvSpPr>
          <p:cNvPr id="8" name="TextBox 7"/>
          <p:cNvSpPr txBox="1"/>
          <p:nvPr/>
        </p:nvSpPr>
        <p:spPr>
          <a:xfrm>
            <a:off x="737100" y="5486400"/>
            <a:ext cx="8077200" cy="830997"/>
          </a:xfrm>
          <a:prstGeom prst="rect">
            <a:avLst/>
          </a:prstGeom>
          <a:noFill/>
        </p:spPr>
        <p:txBody>
          <a:bodyPr wrap="square" rtlCol="0">
            <a:spAutoFit/>
          </a:bodyPr>
          <a:lstStyle/>
          <a:p>
            <a:pPr algn="ctr" fontAlgn="b"/>
            <a:r>
              <a:rPr lang="en-US" sz="1600" b="1" dirty="0">
                <a:solidFill>
                  <a:prstClr val="black"/>
                </a:solidFill>
                <a:latin typeface="Arial"/>
                <a:cs typeface="Arial" pitchFamily="34" charset="0"/>
              </a:rPr>
              <a:t>Adults ages 19–64 who selected </a:t>
            </a:r>
            <a:r>
              <a:rPr lang="en-US" sz="1600" b="1" dirty="0" smtClean="0">
                <a:solidFill>
                  <a:prstClr val="black"/>
                </a:solidFill>
                <a:latin typeface="Arial"/>
                <a:cs typeface="Arial" pitchFamily="34" charset="0"/>
              </a:rPr>
              <a:t>a private plan </a:t>
            </a:r>
            <a:r>
              <a:rPr lang="en-US" sz="1600" b="1" dirty="0">
                <a:solidFill>
                  <a:prstClr val="black"/>
                </a:solidFill>
                <a:latin typeface="Arial"/>
                <a:cs typeface="Arial" pitchFamily="34" charset="0"/>
              </a:rPr>
              <a:t>or enrolled in Medicaid through marketplace or have had Medicaid for less than 1 </a:t>
            </a:r>
            <a:r>
              <a:rPr lang="en-US" sz="1600" b="1" dirty="0" smtClean="0">
                <a:solidFill>
                  <a:prstClr val="black"/>
                </a:solidFill>
                <a:latin typeface="Arial"/>
                <a:cs typeface="Arial" pitchFamily="34" charset="0"/>
              </a:rPr>
              <a:t>year and tried to find a </a:t>
            </a:r>
            <a:br>
              <a:rPr lang="en-US" sz="1600" b="1" dirty="0" smtClean="0">
                <a:solidFill>
                  <a:prstClr val="black"/>
                </a:solidFill>
                <a:latin typeface="Arial"/>
                <a:cs typeface="Arial" pitchFamily="34" charset="0"/>
              </a:rPr>
            </a:br>
            <a:r>
              <a:rPr lang="en-US" sz="1600" b="1" dirty="0" smtClean="0">
                <a:solidFill>
                  <a:prstClr val="black"/>
                </a:solidFill>
                <a:latin typeface="Arial"/>
                <a:cs typeface="Arial" pitchFamily="34" charset="0"/>
              </a:rPr>
              <a:t>primary care doctor or general doctor since getting new coverage*</a:t>
            </a:r>
            <a:endParaRPr lang="en-US" sz="1600" b="1" dirty="0">
              <a:solidFill>
                <a:prstClr val="black"/>
              </a:solidFill>
              <a:latin typeface="Arial"/>
              <a:cs typeface="Arial" pitchFamily="34" charset="0"/>
            </a:endParaRPr>
          </a:p>
        </p:txBody>
      </p:sp>
      <p:graphicFrame>
        <p:nvGraphicFramePr>
          <p:cNvPr id="10" name="Chart 9"/>
          <p:cNvGraphicFramePr/>
          <p:nvPr>
            <p:extLst>
              <p:ext uri="{D42A27DB-BD31-4B8C-83A1-F6EECF244321}">
                <p14:modId xmlns:p14="http://schemas.microsoft.com/office/powerpoint/2010/main" val="169691972"/>
              </p:ext>
            </p:extLst>
          </p:nvPr>
        </p:nvGraphicFramePr>
        <p:xfrm>
          <a:off x="148108" y="1295400"/>
          <a:ext cx="8742392" cy="4553635"/>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130612" y="914400"/>
            <a:ext cx="8898924" cy="338554"/>
          </a:xfrm>
          <a:prstGeom prst="rect">
            <a:avLst/>
          </a:prstGeom>
          <a:noFill/>
        </p:spPr>
        <p:txBody>
          <a:bodyPr wrap="square" rtlCol="0">
            <a:spAutoFit/>
          </a:bodyPr>
          <a:lstStyle/>
          <a:p>
            <a:pPr algn="ctr" fontAlgn="b"/>
            <a:r>
              <a:rPr lang="en-US" sz="1600" b="1" dirty="0" smtClean="0">
                <a:solidFill>
                  <a:prstClr val="black"/>
                </a:solidFill>
                <a:latin typeface="Arial"/>
                <a:cs typeface="Arial" pitchFamily="34" charset="0"/>
              </a:rPr>
              <a:t>How long did you have to wait to get your first appointment to see this doctor? </a:t>
            </a:r>
            <a:endParaRPr lang="en-US" sz="1600" b="1" dirty="0">
              <a:solidFill>
                <a:prstClr val="black"/>
              </a:solidFill>
              <a:latin typeface="Arial"/>
              <a:cs typeface="Arial" pitchFamily="34" charset="0"/>
            </a:endParaRPr>
          </a:p>
        </p:txBody>
      </p:sp>
      <p:sp>
        <p:nvSpPr>
          <p:cNvPr id="17" name="Text Box 49"/>
          <p:cNvSpPr txBox="1">
            <a:spLocks noChangeArrowheads="1"/>
          </p:cNvSpPr>
          <p:nvPr/>
        </p:nvSpPr>
        <p:spPr bwMode="auto">
          <a:xfrm>
            <a:off x="45720" y="6392500"/>
            <a:ext cx="8412480" cy="430887"/>
          </a:xfrm>
          <a:prstGeom prst="rect">
            <a:avLst/>
          </a:prstGeom>
          <a:noFill/>
          <a:ln w="9525">
            <a:noFill/>
            <a:miter lim="800000"/>
            <a:headEnd/>
            <a:tailEnd/>
          </a:ln>
        </p:spPr>
        <p:txBody>
          <a:bodyPr wrap="square">
            <a:spAutoFit/>
          </a:bodyPr>
          <a:lstStyle/>
          <a:p>
            <a:r>
              <a:rPr lang="en-US" sz="1100" dirty="0" smtClean="0">
                <a:solidFill>
                  <a:prstClr val="black"/>
                </a:solidFill>
                <a:latin typeface="Arial"/>
              </a:rPr>
              <a:t>* </a:t>
            </a:r>
            <a:r>
              <a:rPr lang="en-US" sz="1100" dirty="0" smtClean="0">
                <a:solidFill>
                  <a:prstClr val="black"/>
                </a:solidFill>
                <a:latin typeface="Arial"/>
              </a:rPr>
              <a:t>Does not include those who were not able to find a doctor. </a:t>
            </a:r>
          </a:p>
          <a:p>
            <a:r>
              <a:rPr lang="en-US" sz="1100" dirty="0" smtClean="0">
                <a:solidFill>
                  <a:prstClr val="black"/>
                </a:solidFill>
                <a:latin typeface="Arial"/>
              </a:rPr>
              <a:t>Source</a:t>
            </a:r>
            <a:r>
              <a:rPr lang="en-US" sz="1100" dirty="0">
                <a:solidFill>
                  <a:prstClr val="black"/>
                </a:solidFill>
                <a:latin typeface="Arial"/>
              </a:rPr>
              <a:t>: </a:t>
            </a:r>
            <a:r>
              <a:rPr lang="en-US" sz="1100" dirty="0">
                <a:solidFill>
                  <a:prstClr val="black"/>
                </a:solidFill>
                <a:latin typeface="Arial"/>
                <a:cs typeface="Arial" pitchFamily="34" charset="0"/>
              </a:rPr>
              <a:t>The Commonwealth Fund Affordable Care Act Tracking Survey, </a:t>
            </a:r>
            <a:r>
              <a:rPr lang="en-US" sz="1100" dirty="0" smtClean="0">
                <a:solidFill>
                  <a:prstClr val="black"/>
                </a:solidFill>
                <a:latin typeface="Arial"/>
                <a:cs typeface="Arial" pitchFamily="34" charset="0"/>
              </a:rPr>
              <a:t>April–June </a:t>
            </a:r>
            <a:r>
              <a:rPr lang="en-US" sz="1100" dirty="0">
                <a:solidFill>
                  <a:prstClr val="black"/>
                </a:solidFill>
                <a:latin typeface="Arial"/>
                <a:cs typeface="Arial" pitchFamily="34" charset="0"/>
              </a:rPr>
              <a:t>2014.</a:t>
            </a:r>
            <a:endParaRPr lang="en-US" sz="1100" dirty="0">
              <a:solidFill>
                <a:prstClr val="black"/>
              </a:solidFill>
              <a:latin typeface="Arial"/>
              <a:ea typeface="ＭＳ Ｐゴシック" charset="-128"/>
            </a:endParaRPr>
          </a:p>
        </p:txBody>
      </p:sp>
      <p:sp>
        <p:nvSpPr>
          <p:cNvPr id="9" name="TextBox 8"/>
          <p:cNvSpPr txBox="1"/>
          <p:nvPr/>
        </p:nvSpPr>
        <p:spPr>
          <a:xfrm>
            <a:off x="274885" y="1368623"/>
            <a:ext cx="851515" cy="307777"/>
          </a:xfrm>
          <a:prstGeom prst="rect">
            <a:avLst/>
          </a:prstGeom>
          <a:noFill/>
        </p:spPr>
        <p:txBody>
          <a:bodyPr wrap="none" rtlCol="0">
            <a:spAutoFit/>
          </a:bodyPr>
          <a:lstStyle/>
          <a:p>
            <a:r>
              <a:rPr lang="en-US" sz="1400" b="1" dirty="0" smtClean="0">
                <a:solidFill>
                  <a:prstClr val="black"/>
                </a:solidFill>
                <a:latin typeface="Arial"/>
              </a:rPr>
              <a:t>Percent</a:t>
            </a:r>
            <a:endParaRPr lang="en-US" sz="1400" b="1" dirty="0">
              <a:solidFill>
                <a:prstClr val="black"/>
              </a:solidFill>
              <a:latin typeface="Arial"/>
            </a:endParaRPr>
          </a:p>
        </p:txBody>
      </p:sp>
    </p:spTree>
    <p:extLst>
      <p:ext uri="{BB962C8B-B14F-4D97-AF65-F5344CB8AC3E}">
        <p14:creationId xmlns:p14="http://schemas.microsoft.com/office/powerpoint/2010/main" val="9521926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75083" y="5486400"/>
            <a:ext cx="4115917" cy="738664"/>
          </a:xfrm>
          <a:prstGeom prst="rect">
            <a:avLst/>
          </a:prstGeom>
          <a:noFill/>
        </p:spPr>
        <p:txBody>
          <a:bodyPr wrap="square" rtlCol="0">
            <a:spAutoFit/>
          </a:bodyPr>
          <a:lstStyle/>
          <a:p>
            <a:pPr algn="ctr" fontAlgn="b"/>
            <a:r>
              <a:rPr lang="en-US" sz="1400" b="1" dirty="0">
                <a:solidFill>
                  <a:prstClr val="black"/>
                </a:solidFill>
                <a:latin typeface="Arial"/>
                <a:cs typeface="Arial" pitchFamily="34" charset="0"/>
              </a:rPr>
              <a:t>Adults </a:t>
            </a:r>
            <a:r>
              <a:rPr lang="en-US" sz="1400" b="1" dirty="0" smtClean="0">
                <a:solidFill>
                  <a:prstClr val="black"/>
                </a:solidFill>
                <a:latin typeface="Arial"/>
                <a:cs typeface="Arial" pitchFamily="34" charset="0"/>
              </a:rPr>
              <a:t>ages 19–64 who selected a private plan or enrolled in Medicaid through marketplace or have had Medicaid for less than 1 year</a:t>
            </a:r>
            <a:endParaRPr lang="en-US" sz="1400" b="1" dirty="0">
              <a:solidFill>
                <a:prstClr val="black"/>
              </a:solidFill>
              <a:latin typeface="Arial"/>
              <a:cs typeface="Arial" pitchFamily="34" charset="0"/>
            </a:endParaRPr>
          </a:p>
        </p:txBody>
      </p:sp>
      <p:graphicFrame>
        <p:nvGraphicFramePr>
          <p:cNvPr id="10" name="Chart 9"/>
          <p:cNvGraphicFramePr/>
          <p:nvPr>
            <p:extLst>
              <p:ext uri="{D42A27DB-BD31-4B8C-83A1-F6EECF244321}">
                <p14:modId xmlns:p14="http://schemas.microsoft.com/office/powerpoint/2010/main" val="1023197507"/>
              </p:ext>
            </p:extLst>
          </p:nvPr>
        </p:nvGraphicFramePr>
        <p:xfrm>
          <a:off x="165931" y="1853624"/>
          <a:ext cx="3948869" cy="331333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96081" y="3236980"/>
            <a:ext cx="1385119" cy="523220"/>
          </a:xfrm>
          <a:prstGeom prst="rect">
            <a:avLst/>
          </a:prstGeom>
          <a:noFill/>
        </p:spPr>
        <p:txBody>
          <a:bodyPr wrap="square" rtlCol="0">
            <a:spAutoFit/>
          </a:bodyPr>
          <a:lstStyle/>
          <a:p>
            <a:pPr algn="ctr"/>
            <a:r>
              <a:rPr lang="en-US" sz="1400" b="1" dirty="0" smtClean="0">
                <a:solidFill>
                  <a:prstClr val="white"/>
                </a:solidFill>
                <a:latin typeface="Arial"/>
              </a:rPr>
              <a:t>No</a:t>
            </a:r>
          </a:p>
          <a:p>
            <a:pPr algn="ctr"/>
            <a:r>
              <a:rPr lang="en-US" sz="1400" b="1" dirty="0" smtClean="0">
                <a:solidFill>
                  <a:prstClr val="white"/>
                </a:solidFill>
                <a:latin typeface="Arial"/>
              </a:rPr>
              <a:t>70%</a:t>
            </a:r>
            <a:endParaRPr lang="en-US" sz="1400" b="1" dirty="0">
              <a:solidFill>
                <a:prstClr val="white"/>
              </a:solidFill>
              <a:latin typeface="Arial"/>
            </a:endParaRPr>
          </a:p>
        </p:txBody>
      </p:sp>
      <p:sp>
        <p:nvSpPr>
          <p:cNvPr id="18" name="TextBox 17"/>
          <p:cNvSpPr txBox="1"/>
          <p:nvPr/>
        </p:nvSpPr>
        <p:spPr>
          <a:xfrm>
            <a:off x="2514600" y="3236980"/>
            <a:ext cx="1371600" cy="523220"/>
          </a:xfrm>
          <a:prstGeom prst="rect">
            <a:avLst/>
          </a:prstGeom>
          <a:noFill/>
        </p:spPr>
        <p:txBody>
          <a:bodyPr wrap="square" rtlCol="0">
            <a:spAutoFit/>
          </a:bodyPr>
          <a:lstStyle/>
          <a:p>
            <a:pPr algn="ctr"/>
            <a:r>
              <a:rPr lang="en-US" sz="1400" b="1" dirty="0" smtClean="0">
                <a:solidFill>
                  <a:prstClr val="white"/>
                </a:solidFill>
                <a:latin typeface="Arial"/>
              </a:rPr>
              <a:t>Yes</a:t>
            </a:r>
          </a:p>
          <a:p>
            <a:pPr algn="ctr"/>
            <a:r>
              <a:rPr lang="en-US" sz="1400" b="1" dirty="0" smtClean="0">
                <a:solidFill>
                  <a:prstClr val="white"/>
                </a:solidFill>
                <a:latin typeface="Arial"/>
              </a:rPr>
              <a:t>30%</a:t>
            </a:r>
            <a:endParaRPr lang="en-US" sz="1400" b="1" dirty="0">
              <a:solidFill>
                <a:prstClr val="white"/>
              </a:solidFill>
              <a:latin typeface="Arial"/>
            </a:endParaRPr>
          </a:p>
        </p:txBody>
      </p:sp>
      <p:sp>
        <p:nvSpPr>
          <p:cNvPr id="22" name="TextBox 21"/>
          <p:cNvSpPr txBox="1"/>
          <p:nvPr/>
        </p:nvSpPr>
        <p:spPr>
          <a:xfrm>
            <a:off x="5506000" y="5892225"/>
            <a:ext cx="3399806" cy="523220"/>
          </a:xfrm>
          <a:prstGeom prst="rect">
            <a:avLst/>
          </a:prstGeom>
          <a:noFill/>
        </p:spPr>
        <p:txBody>
          <a:bodyPr wrap="square" rtlCol="0">
            <a:spAutoFit/>
          </a:bodyPr>
          <a:lstStyle/>
          <a:p>
            <a:pPr algn="ctr" fontAlgn="b"/>
            <a:r>
              <a:rPr lang="en-US" sz="1400" b="1" dirty="0" smtClean="0">
                <a:solidFill>
                  <a:prstClr val="black"/>
                </a:solidFill>
                <a:latin typeface="Arial"/>
                <a:cs typeface="Arial" pitchFamily="34" charset="0"/>
              </a:rPr>
              <a:t>Adults ages 19–64 who needed </a:t>
            </a:r>
            <a:br>
              <a:rPr lang="en-US" sz="1400" b="1" dirty="0" smtClean="0">
                <a:solidFill>
                  <a:prstClr val="black"/>
                </a:solidFill>
                <a:latin typeface="Arial"/>
                <a:cs typeface="Arial" pitchFamily="34" charset="0"/>
              </a:rPr>
            </a:br>
            <a:r>
              <a:rPr lang="en-US" sz="1400" b="1" dirty="0" smtClean="0">
                <a:solidFill>
                  <a:prstClr val="black"/>
                </a:solidFill>
                <a:latin typeface="Arial"/>
                <a:cs typeface="Arial" pitchFamily="34" charset="0"/>
              </a:rPr>
              <a:t>to see specialist</a:t>
            </a:r>
            <a:endParaRPr lang="en-US" sz="1400" b="1" dirty="0">
              <a:solidFill>
                <a:prstClr val="black"/>
              </a:solidFill>
              <a:latin typeface="Arial"/>
              <a:cs typeface="Arial" pitchFamily="34" charset="0"/>
            </a:endParaRPr>
          </a:p>
        </p:txBody>
      </p:sp>
      <p:sp>
        <p:nvSpPr>
          <p:cNvPr id="15" name="TextBox 14"/>
          <p:cNvSpPr txBox="1"/>
          <p:nvPr/>
        </p:nvSpPr>
        <p:spPr>
          <a:xfrm>
            <a:off x="189941" y="1192736"/>
            <a:ext cx="3886200" cy="738664"/>
          </a:xfrm>
          <a:prstGeom prst="rect">
            <a:avLst/>
          </a:prstGeom>
          <a:noFill/>
        </p:spPr>
        <p:txBody>
          <a:bodyPr wrap="square" rtlCol="0">
            <a:spAutoFit/>
          </a:bodyPr>
          <a:lstStyle/>
          <a:p>
            <a:pPr algn="ctr" fontAlgn="b"/>
            <a:r>
              <a:rPr lang="en-US" sz="1400" b="1" dirty="0">
                <a:solidFill>
                  <a:prstClr val="black"/>
                </a:solidFill>
                <a:latin typeface="Arial"/>
                <a:cs typeface="Arial" pitchFamily="34" charset="0"/>
              </a:rPr>
              <a:t>Since getting your new health plan or Medicaid coverage, have you </a:t>
            </a:r>
            <a:r>
              <a:rPr lang="en-US" sz="1400" b="1" dirty="0" smtClean="0">
                <a:solidFill>
                  <a:prstClr val="black"/>
                </a:solidFill>
                <a:latin typeface="Arial"/>
                <a:cs typeface="Arial" pitchFamily="34" charset="0"/>
              </a:rPr>
              <a:t>seen or needed to see any specialist doctors?</a:t>
            </a:r>
            <a:endParaRPr lang="en-US" sz="1400" b="1" dirty="0">
              <a:solidFill>
                <a:prstClr val="black"/>
              </a:solidFill>
              <a:latin typeface="Arial"/>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solidFill>
                  <a:prstClr val="black"/>
                </a:solidFill>
                <a:ea typeface="ＭＳ Ｐゴシック"/>
              </a:rPr>
              <a:t>Exhibit 17. </a:t>
            </a:r>
            <a:r>
              <a:rPr lang="en-US" sz="2000" b="1" dirty="0"/>
              <a:t>Thirty Percent of Adults with New Coverage </a:t>
            </a:r>
            <a:r>
              <a:rPr lang="en-US" sz="2000" b="1" dirty="0" smtClean="0"/>
              <a:t/>
            </a:r>
            <a:br>
              <a:rPr lang="en-US" sz="2000" b="1" dirty="0" smtClean="0"/>
            </a:br>
            <a:r>
              <a:rPr lang="en-US" sz="2000" b="1" dirty="0" smtClean="0"/>
              <a:t>Saw </a:t>
            </a:r>
            <a:r>
              <a:rPr lang="en-US" sz="2000" b="1" dirty="0"/>
              <a:t>or Needed a Specialist; </a:t>
            </a:r>
            <a:r>
              <a:rPr lang="en-US" sz="2000" b="1" dirty="0" smtClean="0"/>
              <a:t>Fifty-Eight Percent Got </a:t>
            </a:r>
            <a:r>
              <a:rPr lang="en-US" sz="2000" b="1" dirty="0"/>
              <a:t>an </a:t>
            </a:r>
            <a:r>
              <a:rPr lang="en-US" sz="2000" b="1" dirty="0" smtClean="0"/>
              <a:t/>
            </a:r>
            <a:br>
              <a:rPr lang="en-US" sz="2000" b="1" dirty="0" smtClean="0"/>
            </a:br>
            <a:r>
              <a:rPr lang="en-US" sz="2000" b="1" dirty="0" smtClean="0"/>
              <a:t>Appointment </a:t>
            </a:r>
            <a:r>
              <a:rPr lang="en-US" sz="2000" b="1" dirty="0"/>
              <a:t>Within </a:t>
            </a:r>
            <a:r>
              <a:rPr lang="en-US" sz="2000" b="1" dirty="0" smtClean="0"/>
              <a:t>Two Weeks</a:t>
            </a:r>
            <a:endParaRPr lang="en-US" sz="2000" b="1" kern="0" dirty="0" smtClean="0">
              <a:solidFill>
                <a:prstClr val="black"/>
              </a:solidFill>
              <a:ea typeface="ＭＳ Ｐゴシック"/>
            </a:endParaRPr>
          </a:p>
        </p:txBody>
      </p:sp>
      <p:graphicFrame>
        <p:nvGraphicFramePr>
          <p:cNvPr id="16" name="Chart 15"/>
          <p:cNvGraphicFramePr/>
          <p:nvPr>
            <p:extLst>
              <p:ext uri="{D42A27DB-BD31-4B8C-83A1-F6EECF244321}">
                <p14:modId xmlns:p14="http://schemas.microsoft.com/office/powerpoint/2010/main" val="915381278"/>
              </p:ext>
            </p:extLst>
          </p:nvPr>
        </p:nvGraphicFramePr>
        <p:xfrm>
          <a:off x="5257800" y="2514600"/>
          <a:ext cx="4114800" cy="2291627"/>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6172200" y="3223736"/>
            <a:ext cx="917687" cy="738664"/>
          </a:xfrm>
          <a:prstGeom prst="rect">
            <a:avLst/>
          </a:prstGeom>
          <a:noFill/>
        </p:spPr>
        <p:txBody>
          <a:bodyPr wrap="square" rtlCol="0">
            <a:spAutoFit/>
          </a:bodyPr>
          <a:lstStyle/>
          <a:p>
            <a:pPr algn="ctr"/>
            <a:r>
              <a:rPr lang="en-US" sz="1400" b="1" dirty="0" smtClean="0">
                <a:solidFill>
                  <a:prstClr val="white"/>
                </a:solidFill>
                <a:latin typeface="Arial"/>
              </a:rPr>
              <a:t>Within 1 week</a:t>
            </a:r>
          </a:p>
          <a:p>
            <a:pPr algn="ctr"/>
            <a:r>
              <a:rPr lang="en-US" sz="1400" b="1" dirty="0" smtClean="0">
                <a:solidFill>
                  <a:prstClr val="white"/>
                </a:solidFill>
                <a:latin typeface="Arial"/>
              </a:rPr>
              <a:t>36%</a:t>
            </a:r>
            <a:endParaRPr lang="en-US" sz="1400" b="1" dirty="0">
              <a:solidFill>
                <a:prstClr val="white"/>
              </a:solidFill>
              <a:latin typeface="Arial"/>
            </a:endParaRPr>
          </a:p>
        </p:txBody>
      </p:sp>
      <p:sp>
        <p:nvSpPr>
          <p:cNvPr id="26" name="TextBox 25"/>
          <p:cNvSpPr txBox="1"/>
          <p:nvPr/>
        </p:nvSpPr>
        <p:spPr>
          <a:xfrm>
            <a:off x="8047401" y="3299936"/>
            <a:ext cx="1066800" cy="738664"/>
          </a:xfrm>
          <a:prstGeom prst="rect">
            <a:avLst/>
          </a:prstGeom>
          <a:noFill/>
        </p:spPr>
        <p:txBody>
          <a:bodyPr wrap="square" rtlCol="0">
            <a:spAutoFit/>
          </a:bodyPr>
          <a:lstStyle/>
          <a:p>
            <a:pPr algn="ctr"/>
            <a:r>
              <a:rPr lang="en-US" sz="1400" b="1" dirty="0" smtClean="0">
                <a:solidFill>
                  <a:prstClr val="black"/>
                </a:solidFill>
                <a:latin typeface="Arial"/>
              </a:rPr>
              <a:t>15 to 30 days</a:t>
            </a:r>
          </a:p>
          <a:p>
            <a:pPr algn="ctr"/>
            <a:r>
              <a:rPr lang="en-US" sz="1400" b="1" dirty="0" smtClean="0">
                <a:solidFill>
                  <a:prstClr val="black"/>
                </a:solidFill>
                <a:latin typeface="Arial"/>
              </a:rPr>
              <a:t>17%</a:t>
            </a:r>
            <a:endParaRPr lang="en-US" sz="1400" b="1" dirty="0">
              <a:solidFill>
                <a:prstClr val="black"/>
              </a:solidFill>
              <a:latin typeface="Arial"/>
            </a:endParaRPr>
          </a:p>
        </p:txBody>
      </p:sp>
      <p:sp>
        <p:nvSpPr>
          <p:cNvPr id="28" name="TextBox 27"/>
          <p:cNvSpPr txBox="1"/>
          <p:nvPr/>
        </p:nvSpPr>
        <p:spPr>
          <a:xfrm>
            <a:off x="5381625" y="4671536"/>
            <a:ext cx="1168288" cy="738664"/>
          </a:xfrm>
          <a:prstGeom prst="rect">
            <a:avLst/>
          </a:prstGeom>
          <a:noFill/>
        </p:spPr>
        <p:txBody>
          <a:bodyPr wrap="square" rtlCol="0">
            <a:spAutoFit/>
          </a:bodyPr>
          <a:lstStyle/>
          <a:p>
            <a:pPr algn="ctr"/>
            <a:r>
              <a:rPr lang="en-US" sz="1400" b="1" dirty="0" smtClean="0">
                <a:solidFill>
                  <a:prstClr val="black"/>
                </a:solidFill>
                <a:latin typeface="Arial"/>
              </a:rPr>
              <a:t>Don’t know or refused</a:t>
            </a:r>
          </a:p>
          <a:p>
            <a:pPr algn="ctr"/>
            <a:r>
              <a:rPr lang="en-US" sz="1400" b="1" dirty="0">
                <a:solidFill>
                  <a:prstClr val="black"/>
                </a:solidFill>
                <a:latin typeface="Arial"/>
              </a:rPr>
              <a:t>2</a:t>
            </a:r>
            <a:r>
              <a:rPr lang="en-US" sz="1400" b="1" dirty="0" smtClean="0">
                <a:solidFill>
                  <a:prstClr val="black"/>
                </a:solidFill>
                <a:latin typeface="Arial"/>
              </a:rPr>
              <a:t>%</a:t>
            </a:r>
            <a:endParaRPr lang="en-US" sz="1400" b="1" dirty="0">
              <a:solidFill>
                <a:prstClr val="black"/>
              </a:solidFill>
              <a:latin typeface="Arial"/>
            </a:endParaRPr>
          </a:p>
        </p:txBody>
      </p:sp>
      <p:sp>
        <p:nvSpPr>
          <p:cNvPr id="31" name="Text Box 49"/>
          <p:cNvSpPr txBox="1">
            <a:spLocks noChangeArrowheads="1"/>
          </p:cNvSpPr>
          <p:nvPr/>
        </p:nvSpPr>
        <p:spPr bwMode="auto">
          <a:xfrm>
            <a:off x="45720" y="6392413"/>
            <a:ext cx="8336280" cy="430887"/>
          </a:xfrm>
          <a:prstGeom prst="rect">
            <a:avLst/>
          </a:prstGeom>
          <a:noFill/>
          <a:ln w="9525">
            <a:noFill/>
            <a:miter lim="800000"/>
            <a:headEnd/>
            <a:tailEnd/>
          </a:ln>
        </p:spPr>
        <p:txBody>
          <a:bodyPr wrap="square">
            <a:spAutoFit/>
          </a:bodyPr>
          <a:lstStyle/>
          <a:p>
            <a:r>
              <a:rPr lang="en-US" sz="1100" dirty="0">
                <a:solidFill>
                  <a:prstClr val="black"/>
                </a:solidFill>
                <a:latin typeface="Arial"/>
              </a:rPr>
              <a:t>Note: Segments may not sum to 100 percent because of </a:t>
            </a:r>
            <a:r>
              <a:rPr lang="en-US" sz="1100" dirty="0" smtClean="0">
                <a:solidFill>
                  <a:prstClr val="black"/>
                </a:solidFill>
                <a:latin typeface="Arial"/>
              </a:rPr>
              <a:t>rounding.</a:t>
            </a:r>
          </a:p>
          <a:p>
            <a:r>
              <a:rPr lang="en-US" sz="1100" dirty="0" smtClean="0">
                <a:solidFill>
                  <a:prstClr val="black"/>
                </a:solidFill>
                <a:latin typeface="Arial"/>
              </a:rPr>
              <a:t>Source</a:t>
            </a:r>
            <a:r>
              <a:rPr lang="en-US" sz="1100" dirty="0">
                <a:solidFill>
                  <a:prstClr val="black"/>
                </a:solidFill>
                <a:latin typeface="Arial"/>
              </a:rPr>
              <a:t>: </a:t>
            </a:r>
            <a:r>
              <a:rPr lang="en-US" sz="1100" dirty="0">
                <a:solidFill>
                  <a:prstClr val="black"/>
                </a:solidFill>
                <a:latin typeface="Arial"/>
                <a:cs typeface="Arial" pitchFamily="34" charset="0"/>
              </a:rPr>
              <a:t>The Commonwealth Fund Affordable Care Act Tracking Survey, </a:t>
            </a:r>
            <a:r>
              <a:rPr lang="en-US" sz="1100" dirty="0" smtClean="0">
                <a:solidFill>
                  <a:prstClr val="black"/>
                </a:solidFill>
                <a:latin typeface="Arial"/>
                <a:cs typeface="Arial" pitchFamily="34" charset="0"/>
              </a:rPr>
              <a:t>April–June </a:t>
            </a:r>
            <a:r>
              <a:rPr lang="en-US" sz="1100" dirty="0">
                <a:solidFill>
                  <a:prstClr val="black"/>
                </a:solidFill>
                <a:latin typeface="Arial"/>
                <a:cs typeface="Arial" pitchFamily="34" charset="0"/>
              </a:rPr>
              <a:t>2014.</a:t>
            </a:r>
            <a:endParaRPr lang="en-US" sz="1100" dirty="0">
              <a:solidFill>
                <a:prstClr val="black"/>
              </a:solidFill>
              <a:latin typeface="Arial"/>
              <a:ea typeface="ＭＳ Ｐゴシック" charset="-128"/>
            </a:endParaRPr>
          </a:p>
        </p:txBody>
      </p:sp>
      <p:cxnSp>
        <p:nvCxnSpPr>
          <p:cNvPr id="3" name="Straight Connector 2"/>
          <p:cNvCxnSpPr/>
          <p:nvPr/>
        </p:nvCxnSpPr>
        <p:spPr>
          <a:xfrm>
            <a:off x="3581400" y="2362200"/>
            <a:ext cx="3352800" cy="2286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3429000" y="4572000"/>
            <a:ext cx="3505200" cy="1905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816746" y="1623536"/>
            <a:ext cx="2778314" cy="738664"/>
          </a:xfrm>
          <a:prstGeom prst="rect">
            <a:avLst/>
          </a:prstGeom>
          <a:noFill/>
        </p:spPr>
        <p:txBody>
          <a:bodyPr wrap="square" rtlCol="0">
            <a:spAutoFit/>
          </a:bodyPr>
          <a:lstStyle/>
          <a:p>
            <a:pPr algn="ctr" fontAlgn="b"/>
            <a:r>
              <a:rPr lang="en-US" sz="1400" b="1" dirty="0" smtClean="0">
                <a:solidFill>
                  <a:srgbClr val="000000"/>
                </a:solidFill>
                <a:latin typeface="Arial"/>
                <a:cs typeface="Arial" pitchFamily="34" charset="0"/>
              </a:rPr>
              <a:t>How long did you have to wait to get your first appointment to see this specialist?</a:t>
            </a:r>
            <a:endParaRPr lang="en-US" sz="1400" b="1" dirty="0">
              <a:solidFill>
                <a:srgbClr val="000000"/>
              </a:solidFill>
              <a:latin typeface="Arial"/>
              <a:cs typeface="Arial" pitchFamily="34" charset="0"/>
            </a:endParaRPr>
          </a:p>
        </p:txBody>
      </p:sp>
      <p:sp>
        <p:nvSpPr>
          <p:cNvPr id="19" name="TextBox 18"/>
          <p:cNvSpPr txBox="1"/>
          <p:nvPr/>
        </p:nvSpPr>
        <p:spPr>
          <a:xfrm>
            <a:off x="2687551" y="4724400"/>
            <a:ext cx="1732049" cy="738664"/>
          </a:xfrm>
          <a:prstGeom prst="rect">
            <a:avLst/>
          </a:prstGeom>
          <a:noFill/>
        </p:spPr>
        <p:txBody>
          <a:bodyPr wrap="square" rtlCol="0">
            <a:spAutoFit/>
          </a:bodyPr>
          <a:lstStyle/>
          <a:p>
            <a:pPr algn="ctr"/>
            <a:r>
              <a:rPr lang="en-US" sz="1400" b="1" dirty="0" smtClean="0">
                <a:solidFill>
                  <a:prstClr val="black"/>
                </a:solidFill>
                <a:latin typeface="Arial"/>
              </a:rPr>
              <a:t>Don’t know or refused</a:t>
            </a:r>
          </a:p>
          <a:p>
            <a:pPr algn="ctr"/>
            <a:r>
              <a:rPr lang="en-US" sz="1400" b="1" dirty="0">
                <a:solidFill>
                  <a:prstClr val="black"/>
                </a:solidFill>
                <a:latin typeface="Arial"/>
              </a:rPr>
              <a:t>1</a:t>
            </a:r>
            <a:r>
              <a:rPr lang="en-US" sz="1400" b="1" dirty="0" smtClean="0">
                <a:solidFill>
                  <a:prstClr val="black"/>
                </a:solidFill>
                <a:latin typeface="Arial"/>
              </a:rPr>
              <a:t>%</a:t>
            </a:r>
            <a:endParaRPr lang="en-US" sz="1400" b="1" dirty="0">
              <a:solidFill>
                <a:prstClr val="black"/>
              </a:solidFill>
              <a:latin typeface="Arial"/>
            </a:endParaRPr>
          </a:p>
        </p:txBody>
      </p:sp>
      <p:sp>
        <p:nvSpPr>
          <p:cNvPr id="21" name="TextBox 20"/>
          <p:cNvSpPr txBox="1"/>
          <p:nvPr/>
        </p:nvSpPr>
        <p:spPr>
          <a:xfrm>
            <a:off x="6934200" y="2667000"/>
            <a:ext cx="917687" cy="738664"/>
          </a:xfrm>
          <a:prstGeom prst="rect">
            <a:avLst/>
          </a:prstGeom>
          <a:noFill/>
        </p:spPr>
        <p:txBody>
          <a:bodyPr wrap="square" rtlCol="0">
            <a:spAutoFit/>
          </a:bodyPr>
          <a:lstStyle/>
          <a:p>
            <a:pPr algn="ctr"/>
            <a:r>
              <a:rPr lang="en-US" sz="1400" b="1" dirty="0" smtClean="0">
                <a:solidFill>
                  <a:prstClr val="black"/>
                </a:solidFill>
                <a:latin typeface="Arial"/>
              </a:rPr>
              <a:t>8 to 14 days</a:t>
            </a:r>
          </a:p>
          <a:p>
            <a:pPr algn="ctr"/>
            <a:r>
              <a:rPr lang="en-US" sz="1400" b="1" dirty="0" smtClean="0">
                <a:solidFill>
                  <a:prstClr val="black"/>
                </a:solidFill>
                <a:latin typeface="Arial"/>
              </a:rPr>
              <a:t>22%</a:t>
            </a:r>
            <a:endParaRPr lang="en-US" sz="1400" b="1" dirty="0">
              <a:solidFill>
                <a:prstClr val="black"/>
              </a:solidFill>
              <a:latin typeface="Arial"/>
            </a:endParaRPr>
          </a:p>
        </p:txBody>
      </p:sp>
      <p:sp>
        <p:nvSpPr>
          <p:cNvPr id="24" name="TextBox 23"/>
          <p:cNvSpPr txBox="1"/>
          <p:nvPr/>
        </p:nvSpPr>
        <p:spPr>
          <a:xfrm>
            <a:off x="8001000" y="4114800"/>
            <a:ext cx="1066800" cy="738664"/>
          </a:xfrm>
          <a:prstGeom prst="rect">
            <a:avLst/>
          </a:prstGeom>
          <a:noFill/>
        </p:spPr>
        <p:txBody>
          <a:bodyPr wrap="square" rtlCol="0">
            <a:spAutoFit/>
          </a:bodyPr>
          <a:lstStyle/>
          <a:p>
            <a:pPr algn="ctr"/>
            <a:r>
              <a:rPr lang="en-US" sz="1400" b="1" dirty="0" smtClean="0">
                <a:solidFill>
                  <a:prstClr val="black"/>
                </a:solidFill>
                <a:latin typeface="Arial"/>
              </a:rPr>
              <a:t>More than 30 days</a:t>
            </a:r>
          </a:p>
          <a:p>
            <a:pPr algn="ctr"/>
            <a:r>
              <a:rPr lang="en-US" sz="1400" b="1" dirty="0" smtClean="0">
                <a:solidFill>
                  <a:prstClr val="black"/>
                </a:solidFill>
                <a:latin typeface="Arial"/>
              </a:rPr>
              <a:t>16%</a:t>
            </a:r>
            <a:endParaRPr lang="en-US" sz="1400" b="1" dirty="0">
              <a:solidFill>
                <a:prstClr val="black"/>
              </a:solidFill>
              <a:latin typeface="Arial"/>
            </a:endParaRPr>
          </a:p>
        </p:txBody>
      </p:sp>
      <p:sp>
        <p:nvSpPr>
          <p:cNvPr id="29" name="TextBox 28"/>
          <p:cNvSpPr txBox="1"/>
          <p:nvPr/>
        </p:nvSpPr>
        <p:spPr>
          <a:xfrm>
            <a:off x="7162799" y="4823936"/>
            <a:ext cx="1477198" cy="954107"/>
          </a:xfrm>
          <a:prstGeom prst="rect">
            <a:avLst/>
          </a:prstGeom>
          <a:noFill/>
        </p:spPr>
        <p:txBody>
          <a:bodyPr wrap="square" rtlCol="0">
            <a:spAutoFit/>
          </a:bodyPr>
          <a:lstStyle/>
          <a:p>
            <a:pPr algn="ctr"/>
            <a:r>
              <a:rPr lang="en-US" sz="1400" b="1" dirty="0" smtClean="0">
                <a:solidFill>
                  <a:prstClr val="black"/>
                </a:solidFill>
                <a:latin typeface="Arial"/>
              </a:rPr>
              <a:t>Have not tried to make appointment</a:t>
            </a:r>
          </a:p>
          <a:p>
            <a:pPr algn="ctr"/>
            <a:r>
              <a:rPr lang="en-US" sz="1400" b="1" dirty="0">
                <a:solidFill>
                  <a:prstClr val="black"/>
                </a:solidFill>
                <a:latin typeface="Arial"/>
              </a:rPr>
              <a:t>5</a:t>
            </a:r>
            <a:r>
              <a:rPr lang="en-US" sz="1400" b="1" dirty="0" smtClean="0">
                <a:solidFill>
                  <a:prstClr val="black"/>
                </a:solidFill>
                <a:latin typeface="Arial"/>
              </a:rPr>
              <a:t>%</a:t>
            </a:r>
            <a:endParaRPr lang="en-US" sz="1400" b="1" dirty="0">
              <a:solidFill>
                <a:prstClr val="black"/>
              </a:solidFill>
              <a:latin typeface="Arial"/>
            </a:endParaRPr>
          </a:p>
        </p:txBody>
      </p:sp>
      <p:sp>
        <p:nvSpPr>
          <p:cNvPr id="30" name="TextBox 29"/>
          <p:cNvSpPr txBox="1"/>
          <p:nvPr/>
        </p:nvSpPr>
        <p:spPr>
          <a:xfrm>
            <a:off x="6324600" y="4876800"/>
            <a:ext cx="1066800" cy="738664"/>
          </a:xfrm>
          <a:prstGeom prst="rect">
            <a:avLst/>
          </a:prstGeom>
          <a:noFill/>
        </p:spPr>
        <p:txBody>
          <a:bodyPr wrap="square" rtlCol="0">
            <a:spAutoFit/>
          </a:bodyPr>
          <a:lstStyle/>
          <a:p>
            <a:pPr algn="ctr"/>
            <a:r>
              <a:rPr lang="en-US" sz="1400" b="1" dirty="0" smtClean="0">
                <a:solidFill>
                  <a:prstClr val="black"/>
                </a:solidFill>
                <a:latin typeface="Arial"/>
              </a:rPr>
              <a:t>Still waiting</a:t>
            </a:r>
          </a:p>
          <a:p>
            <a:pPr algn="ctr"/>
            <a:r>
              <a:rPr lang="en-US" sz="1400" b="1" dirty="0" smtClean="0">
                <a:solidFill>
                  <a:prstClr val="black"/>
                </a:solidFill>
                <a:latin typeface="Arial"/>
              </a:rPr>
              <a:t>2%</a:t>
            </a:r>
            <a:endParaRPr lang="en-US" sz="1400" b="1" dirty="0">
              <a:solidFill>
                <a:prstClr val="black"/>
              </a:solidFill>
              <a:latin typeface="Arial"/>
            </a:endParaRPr>
          </a:p>
        </p:txBody>
      </p:sp>
      <p:cxnSp>
        <p:nvCxnSpPr>
          <p:cNvPr id="6" name="Straight Connector 5"/>
          <p:cNvCxnSpPr/>
          <p:nvPr/>
        </p:nvCxnSpPr>
        <p:spPr>
          <a:xfrm flipH="1">
            <a:off x="6518500" y="4487500"/>
            <a:ext cx="228600" cy="202168"/>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a:endCxn id="30" idx="0"/>
          </p:cNvCxnSpPr>
          <p:nvPr/>
        </p:nvCxnSpPr>
        <p:spPr>
          <a:xfrm flipH="1">
            <a:off x="6858000" y="4547100"/>
            <a:ext cx="3944" cy="329700"/>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7064956" y="4598400"/>
            <a:ext cx="250244" cy="27010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V="1">
            <a:off x="7662672" y="4484132"/>
            <a:ext cx="374904" cy="2333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190974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75083" y="5644036"/>
            <a:ext cx="3963517" cy="523220"/>
          </a:xfrm>
          <a:prstGeom prst="rect">
            <a:avLst/>
          </a:prstGeom>
          <a:noFill/>
        </p:spPr>
        <p:txBody>
          <a:bodyPr wrap="square" rtlCol="0">
            <a:spAutoFit/>
          </a:bodyPr>
          <a:lstStyle/>
          <a:p>
            <a:pPr algn="ctr" fontAlgn="b"/>
            <a:r>
              <a:rPr lang="en-US" sz="1400" b="1" dirty="0">
                <a:latin typeface="+mn-lt"/>
                <a:cs typeface="Arial" pitchFamily="34" charset="0"/>
              </a:rPr>
              <a:t>Adults ages 19–64 who selected </a:t>
            </a:r>
            <a:r>
              <a:rPr lang="en-US" sz="1400" b="1" dirty="0" smtClean="0">
                <a:latin typeface="+mn-lt"/>
                <a:cs typeface="Arial" pitchFamily="34" charset="0"/>
              </a:rPr>
              <a:t>a </a:t>
            </a:r>
            <a:br>
              <a:rPr lang="en-US" sz="1400" b="1" dirty="0" smtClean="0">
                <a:latin typeface="+mn-lt"/>
                <a:cs typeface="Arial" pitchFamily="34" charset="0"/>
              </a:rPr>
            </a:br>
            <a:r>
              <a:rPr lang="en-US" sz="1400" b="1" dirty="0" smtClean="0">
                <a:latin typeface="+mn-lt"/>
                <a:cs typeface="Arial" pitchFamily="34" charset="0"/>
              </a:rPr>
              <a:t>private plan </a:t>
            </a:r>
            <a:r>
              <a:rPr lang="en-US" sz="1400" b="1" dirty="0">
                <a:latin typeface="+mn-lt"/>
                <a:cs typeface="Arial" pitchFamily="34" charset="0"/>
              </a:rPr>
              <a:t>through the </a:t>
            </a:r>
            <a:r>
              <a:rPr lang="en-US" sz="1400" b="1" dirty="0" smtClean="0">
                <a:latin typeface="+mn-lt"/>
                <a:cs typeface="Arial" pitchFamily="34" charset="0"/>
              </a:rPr>
              <a:t>marketplace</a:t>
            </a:r>
            <a:endParaRPr lang="en-US" sz="1400" b="1" dirty="0">
              <a:latin typeface="+mn-lt"/>
              <a:cs typeface="Arial" pitchFamily="34" charset="0"/>
            </a:endParaRPr>
          </a:p>
        </p:txBody>
      </p:sp>
      <p:graphicFrame>
        <p:nvGraphicFramePr>
          <p:cNvPr id="10" name="Chart 9"/>
          <p:cNvGraphicFramePr/>
          <p:nvPr>
            <p:extLst>
              <p:ext uri="{D42A27DB-BD31-4B8C-83A1-F6EECF244321}">
                <p14:modId xmlns:p14="http://schemas.microsoft.com/office/powerpoint/2010/main" val="888963025"/>
              </p:ext>
            </p:extLst>
          </p:nvPr>
        </p:nvGraphicFramePr>
        <p:xfrm>
          <a:off x="165931" y="2171581"/>
          <a:ext cx="3948869" cy="331333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748481" y="3061157"/>
            <a:ext cx="1385119" cy="523220"/>
          </a:xfrm>
          <a:prstGeom prst="rect">
            <a:avLst/>
          </a:prstGeom>
          <a:noFill/>
        </p:spPr>
        <p:txBody>
          <a:bodyPr wrap="square" rtlCol="0">
            <a:spAutoFit/>
          </a:bodyPr>
          <a:lstStyle/>
          <a:p>
            <a:pPr algn="ctr"/>
            <a:r>
              <a:rPr lang="en-US" sz="1400" b="1" dirty="0" smtClean="0">
                <a:solidFill>
                  <a:schemeClr val="bg1"/>
                </a:solidFill>
                <a:latin typeface="+mn-lt"/>
              </a:rPr>
              <a:t>No</a:t>
            </a:r>
          </a:p>
          <a:p>
            <a:pPr algn="ctr"/>
            <a:r>
              <a:rPr lang="en-US" sz="1400" b="1" dirty="0" smtClean="0">
                <a:solidFill>
                  <a:schemeClr val="bg1"/>
                </a:solidFill>
                <a:latin typeface="+mn-lt"/>
              </a:rPr>
              <a:t>33%</a:t>
            </a:r>
            <a:endParaRPr lang="en-US" sz="1400" b="1" dirty="0">
              <a:solidFill>
                <a:schemeClr val="bg1"/>
              </a:solidFill>
              <a:latin typeface="+mn-lt"/>
            </a:endParaRPr>
          </a:p>
        </p:txBody>
      </p:sp>
      <p:sp>
        <p:nvSpPr>
          <p:cNvPr id="18" name="TextBox 17"/>
          <p:cNvSpPr txBox="1"/>
          <p:nvPr/>
        </p:nvSpPr>
        <p:spPr>
          <a:xfrm>
            <a:off x="2388120" y="3479012"/>
            <a:ext cx="1371600" cy="523220"/>
          </a:xfrm>
          <a:prstGeom prst="rect">
            <a:avLst/>
          </a:prstGeom>
          <a:noFill/>
        </p:spPr>
        <p:txBody>
          <a:bodyPr wrap="square" rtlCol="0">
            <a:spAutoFit/>
          </a:bodyPr>
          <a:lstStyle/>
          <a:p>
            <a:pPr algn="ctr"/>
            <a:r>
              <a:rPr lang="en-US" sz="1400" b="1" dirty="0" smtClean="0">
                <a:solidFill>
                  <a:schemeClr val="bg1"/>
                </a:solidFill>
                <a:latin typeface="+mn-lt"/>
              </a:rPr>
              <a:t>Yes</a:t>
            </a:r>
          </a:p>
          <a:p>
            <a:pPr algn="ctr"/>
            <a:r>
              <a:rPr lang="en-US" sz="1400" b="1" dirty="0" smtClean="0">
                <a:solidFill>
                  <a:schemeClr val="bg1"/>
                </a:solidFill>
                <a:latin typeface="+mn-lt"/>
              </a:rPr>
              <a:t>42%</a:t>
            </a:r>
            <a:endParaRPr lang="en-US" sz="1400" b="1" dirty="0">
              <a:solidFill>
                <a:schemeClr val="bg1"/>
              </a:solidFill>
              <a:latin typeface="+mn-lt"/>
            </a:endParaRPr>
          </a:p>
        </p:txBody>
      </p:sp>
      <p:sp>
        <p:nvSpPr>
          <p:cNvPr id="22" name="TextBox 21"/>
          <p:cNvSpPr txBox="1"/>
          <p:nvPr/>
        </p:nvSpPr>
        <p:spPr>
          <a:xfrm>
            <a:off x="5511547" y="5644036"/>
            <a:ext cx="3399806" cy="738664"/>
          </a:xfrm>
          <a:prstGeom prst="rect">
            <a:avLst/>
          </a:prstGeom>
          <a:noFill/>
        </p:spPr>
        <p:txBody>
          <a:bodyPr wrap="square" rtlCol="0">
            <a:spAutoFit/>
          </a:bodyPr>
          <a:lstStyle/>
          <a:p>
            <a:pPr algn="ctr" fontAlgn="b"/>
            <a:r>
              <a:rPr lang="en-US" sz="1400" b="1" dirty="0" smtClean="0">
                <a:latin typeface="+mn-lt"/>
                <a:cs typeface="Arial" pitchFamily="34" charset="0"/>
              </a:rPr>
              <a:t>Adults ages 19–64 who had the option to choose less expensive plan with fewer providers</a:t>
            </a:r>
            <a:endParaRPr lang="en-US" sz="1400" b="1" i="0" u="none" strike="noStrike" dirty="0">
              <a:effectLst/>
              <a:latin typeface="+mn-lt"/>
              <a:cs typeface="Arial" pitchFamily="34" charset="0"/>
            </a:endParaRPr>
          </a:p>
        </p:txBody>
      </p:sp>
      <p:sp>
        <p:nvSpPr>
          <p:cNvPr id="15" name="TextBox 14"/>
          <p:cNvSpPr txBox="1"/>
          <p:nvPr/>
        </p:nvSpPr>
        <p:spPr>
          <a:xfrm>
            <a:off x="-12180" y="1143000"/>
            <a:ext cx="5879580" cy="1169551"/>
          </a:xfrm>
          <a:prstGeom prst="rect">
            <a:avLst/>
          </a:prstGeom>
          <a:noFill/>
        </p:spPr>
        <p:txBody>
          <a:bodyPr wrap="square" rtlCol="0">
            <a:spAutoFit/>
          </a:bodyPr>
          <a:lstStyle/>
          <a:p>
            <a:pPr algn="ctr" fontAlgn="b"/>
            <a:r>
              <a:rPr lang="en-US" sz="1400" b="1" dirty="0" smtClean="0">
                <a:solidFill>
                  <a:srgbClr val="000000"/>
                </a:solidFill>
                <a:latin typeface="+mn-lt"/>
                <a:cs typeface="Arial" pitchFamily="34" charset="0"/>
              </a:rPr>
              <a:t>Some health plans provide more limited choices for doctors, clinics, and hospitals and charge lower premiums than plans with a larger selection of doctors and hospitals. When you were deciding which plan to choose, did you have the option of choosing a less expensive plan with fewer doctors or fewer hospitals? </a:t>
            </a:r>
            <a:endParaRPr lang="en-US" sz="1400" b="1" dirty="0">
              <a:solidFill>
                <a:srgbClr val="000000"/>
              </a:solidFill>
              <a:latin typeface="+mn-lt"/>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ea typeface="ＭＳ Ｐゴシック"/>
              </a:rPr>
              <a:t>Exhibit 18. More Than Two of Five Adults Who Selected a </a:t>
            </a:r>
            <a:br>
              <a:rPr lang="en-US" sz="2000" b="1" kern="0" dirty="0" smtClean="0">
                <a:ea typeface="ＭＳ Ｐゴシック"/>
              </a:rPr>
            </a:br>
            <a:r>
              <a:rPr lang="en-US" sz="2000" b="1" kern="0" dirty="0" smtClean="0">
                <a:ea typeface="ＭＳ Ｐゴシック"/>
              </a:rPr>
              <a:t>Private Plan Had the Option to Choose a Narrow Network Plan; </a:t>
            </a:r>
          </a:p>
          <a:p>
            <a:r>
              <a:rPr lang="en-US" sz="2000" b="1" kern="0" smtClean="0">
                <a:ea typeface="ＭＳ Ｐゴシック"/>
              </a:rPr>
              <a:t>Half </a:t>
            </a:r>
            <a:r>
              <a:rPr lang="en-US" sz="2000" b="1" kern="0" dirty="0" smtClean="0">
                <a:ea typeface="ＭＳ Ｐゴシック"/>
              </a:rPr>
              <a:t>Chose One</a:t>
            </a:r>
          </a:p>
        </p:txBody>
      </p:sp>
      <p:graphicFrame>
        <p:nvGraphicFramePr>
          <p:cNvPr id="16" name="Chart 15"/>
          <p:cNvGraphicFramePr/>
          <p:nvPr>
            <p:extLst>
              <p:ext uri="{D42A27DB-BD31-4B8C-83A1-F6EECF244321}">
                <p14:modId xmlns:p14="http://schemas.microsoft.com/office/powerpoint/2010/main" val="883865220"/>
              </p:ext>
            </p:extLst>
          </p:nvPr>
        </p:nvGraphicFramePr>
        <p:xfrm>
          <a:off x="5257800" y="2832557"/>
          <a:ext cx="4114800" cy="2291627"/>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6246756" y="3575860"/>
            <a:ext cx="917687" cy="523220"/>
          </a:xfrm>
          <a:prstGeom prst="rect">
            <a:avLst/>
          </a:prstGeom>
          <a:noFill/>
        </p:spPr>
        <p:txBody>
          <a:bodyPr wrap="square" rtlCol="0">
            <a:spAutoFit/>
          </a:bodyPr>
          <a:lstStyle/>
          <a:p>
            <a:pPr algn="ctr"/>
            <a:r>
              <a:rPr lang="en-US" sz="1400" b="1" dirty="0" smtClean="0">
                <a:solidFill>
                  <a:schemeClr val="bg1"/>
                </a:solidFill>
                <a:latin typeface="+mn-lt"/>
              </a:rPr>
              <a:t>Yes</a:t>
            </a:r>
          </a:p>
          <a:p>
            <a:pPr algn="ctr"/>
            <a:r>
              <a:rPr lang="en-US" sz="1400" b="1" dirty="0" smtClean="0">
                <a:solidFill>
                  <a:schemeClr val="bg1"/>
                </a:solidFill>
                <a:latin typeface="+mn-lt"/>
              </a:rPr>
              <a:t>51%</a:t>
            </a:r>
            <a:endParaRPr lang="en-US" sz="1400" b="1" dirty="0">
              <a:solidFill>
                <a:schemeClr val="bg1"/>
              </a:solidFill>
              <a:latin typeface="+mn-lt"/>
            </a:endParaRPr>
          </a:p>
        </p:txBody>
      </p:sp>
      <p:sp>
        <p:nvSpPr>
          <p:cNvPr id="26" name="TextBox 25"/>
          <p:cNvSpPr txBox="1"/>
          <p:nvPr/>
        </p:nvSpPr>
        <p:spPr>
          <a:xfrm>
            <a:off x="7239000" y="3575860"/>
            <a:ext cx="992244" cy="523220"/>
          </a:xfrm>
          <a:prstGeom prst="rect">
            <a:avLst/>
          </a:prstGeom>
          <a:noFill/>
        </p:spPr>
        <p:txBody>
          <a:bodyPr wrap="square" rtlCol="0">
            <a:spAutoFit/>
          </a:bodyPr>
          <a:lstStyle/>
          <a:p>
            <a:pPr algn="ctr"/>
            <a:r>
              <a:rPr lang="en-US" sz="1400" b="1" dirty="0" smtClean="0">
                <a:solidFill>
                  <a:schemeClr val="bg1"/>
                </a:solidFill>
                <a:latin typeface="+mn-lt"/>
              </a:rPr>
              <a:t>No</a:t>
            </a:r>
          </a:p>
          <a:p>
            <a:pPr algn="ctr"/>
            <a:r>
              <a:rPr lang="en-US" sz="1400" b="1" dirty="0" smtClean="0">
                <a:solidFill>
                  <a:schemeClr val="bg1"/>
                </a:solidFill>
                <a:latin typeface="+mn-lt"/>
              </a:rPr>
              <a:t>44%</a:t>
            </a:r>
            <a:endParaRPr lang="en-US" sz="1400" b="1" dirty="0">
              <a:solidFill>
                <a:schemeClr val="bg1"/>
              </a:solidFill>
              <a:latin typeface="+mn-lt"/>
            </a:endParaRPr>
          </a:p>
        </p:txBody>
      </p:sp>
      <p:sp>
        <p:nvSpPr>
          <p:cNvPr id="28" name="TextBox 27"/>
          <p:cNvSpPr txBox="1"/>
          <p:nvPr/>
        </p:nvSpPr>
        <p:spPr>
          <a:xfrm>
            <a:off x="7162800" y="4876800"/>
            <a:ext cx="1447800" cy="523220"/>
          </a:xfrm>
          <a:prstGeom prst="rect">
            <a:avLst/>
          </a:prstGeom>
          <a:noFill/>
        </p:spPr>
        <p:txBody>
          <a:bodyPr wrap="square" rtlCol="0">
            <a:spAutoFit/>
          </a:bodyPr>
          <a:lstStyle/>
          <a:p>
            <a:pPr algn="ctr"/>
            <a:r>
              <a:rPr lang="en-US" sz="1400" b="1" dirty="0" smtClean="0">
                <a:latin typeface="+mn-lt"/>
              </a:rPr>
              <a:t>Don’t know</a:t>
            </a:r>
          </a:p>
          <a:p>
            <a:pPr algn="ctr"/>
            <a:r>
              <a:rPr lang="en-US" sz="1400" b="1" dirty="0">
                <a:latin typeface="+mn-lt"/>
              </a:rPr>
              <a:t>5</a:t>
            </a:r>
            <a:r>
              <a:rPr lang="en-US" sz="1400" b="1" dirty="0" smtClean="0">
                <a:latin typeface="+mn-lt"/>
              </a:rPr>
              <a:t>%</a:t>
            </a:r>
            <a:endParaRPr lang="en-US" sz="1400" b="1" dirty="0">
              <a:latin typeface="+mn-lt"/>
            </a:endParaRPr>
          </a:p>
        </p:txBody>
      </p:sp>
      <p:sp>
        <p:nvSpPr>
          <p:cNvPr id="31" name="Text Box 49"/>
          <p:cNvSpPr txBox="1">
            <a:spLocks noChangeArrowheads="1"/>
          </p:cNvSpPr>
          <p:nvPr/>
        </p:nvSpPr>
        <p:spPr bwMode="auto">
          <a:xfrm>
            <a:off x="45720" y="6392500"/>
            <a:ext cx="8488680" cy="430887"/>
          </a:xfrm>
          <a:prstGeom prst="rect">
            <a:avLst/>
          </a:prstGeom>
          <a:noFill/>
          <a:ln w="9525">
            <a:noFill/>
            <a:miter lim="800000"/>
            <a:headEnd/>
            <a:tailEnd/>
          </a:ln>
        </p:spPr>
        <p:txBody>
          <a:bodyPr wrap="square">
            <a:spAutoFit/>
          </a:bodyPr>
          <a:lstStyle/>
          <a:p>
            <a:r>
              <a:rPr lang="en-US" sz="1100" dirty="0">
                <a:solidFill>
                  <a:prstClr val="black"/>
                </a:solidFill>
                <a:latin typeface="Arial"/>
              </a:rPr>
              <a:t>Note: Segments may not sum to 100 percent because of </a:t>
            </a:r>
            <a:r>
              <a:rPr lang="en-US" sz="1100" dirty="0" smtClean="0">
                <a:solidFill>
                  <a:prstClr val="black"/>
                </a:solidFill>
                <a:latin typeface="Arial"/>
              </a:rPr>
              <a:t>rounding.</a:t>
            </a:r>
          </a:p>
          <a:p>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Survey,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cxnSp>
        <p:nvCxnSpPr>
          <p:cNvPr id="3" name="Straight Connector 2"/>
          <p:cNvCxnSpPr/>
          <p:nvPr/>
        </p:nvCxnSpPr>
        <p:spPr>
          <a:xfrm>
            <a:off x="2971800" y="2451557"/>
            <a:ext cx="3962400" cy="4572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2895600" y="4889957"/>
            <a:ext cx="4038600" cy="3810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517493" y="2133600"/>
            <a:ext cx="3387914" cy="523220"/>
          </a:xfrm>
          <a:prstGeom prst="rect">
            <a:avLst/>
          </a:prstGeom>
          <a:noFill/>
        </p:spPr>
        <p:txBody>
          <a:bodyPr wrap="square" rtlCol="0">
            <a:spAutoFit/>
          </a:bodyPr>
          <a:lstStyle/>
          <a:p>
            <a:pPr algn="ctr" fontAlgn="b"/>
            <a:r>
              <a:rPr lang="en-US" sz="1400" b="1" dirty="0" smtClean="0">
                <a:solidFill>
                  <a:srgbClr val="000000"/>
                </a:solidFill>
                <a:latin typeface="+mn-lt"/>
                <a:cs typeface="Arial" pitchFamily="34" charset="0"/>
              </a:rPr>
              <a:t>Did you select the less expensive plan with fewer doctors or hospitals? </a:t>
            </a:r>
            <a:endParaRPr lang="en-US" sz="1400" b="1" dirty="0">
              <a:solidFill>
                <a:srgbClr val="000000"/>
              </a:solidFill>
              <a:latin typeface="+mn-lt"/>
              <a:cs typeface="Arial" pitchFamily="34" charset="0"/>
            </a:endParaRPr>
          </a:p>
        </p:txBody>
      </p:sp>
      <p:sp>
        <p:nvSpPr>
          <p:cNvPr id="19" name="TextBox 18"/>
          <p:cNvSpPr txBox="1"/>
          <p:nvPr/>
        </p:nvSpPr>
        <p:spPr>
          <a:xfrm>
            <a:off x="665481" y="4288657"/>
            <a:ext cx="1732049" cy="523220"/>
          </a:xfrm>
          <a:prstGeom prst="rect">
            <a:avLst/>
          </a:prstGeom>
          <a:noFill/>
        </p:spPr>
        <p:txBody>
          <a:bodyPr wrap="square" rtlCol="0">
            <a:spAutoFit/>
          </a:bodyPr>
          <a:lstStyle/>
          <a:p>
            <a:pPr algn="ctr"/>
            <a:r>
              <a:rPr lang="en-US" sz="1400" b="1" dirty="0" smtClean="0">
                <a:latin typeface="+mn-lt"/>
              </a:rPr>
              <a:t>Don’t know</a:t>
            </a:r>
          </a:p>
          <a:p>
            <a:pPr algn="ctr"/>
            <a:r>
              <a:rPr lang="en-US" sz="1400" b="1" dirty="0" smtClean="0">
                <a:latin typeface="+mn-lt"/>
              </a:rPr>
              <a:t>25%</a:t>
            </a:r>
            <a:endParaRPr lang="en-US" sz="1400" b="1" dirty="0">
              <a:latin typeface="+mn-lt"/>
            </a:endParaRPr>
          </a:p>
        </p:txBody>
      </p:sp>
    </p:spTree>
    <p:extLst>
      <p:ext uri="{BB962C8B-B14F-4D97-AF65-F5344CB8AC3E}">
        <p14:creationId xmlns:p14="http://schemas.microsoft.com/office/powerpoint/2010/main" val="40316850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oAutofit/>
          </a:bodyPr>
          <a:lstStyle/>
          <a:p>
            <a:pPr algn="ctr"/>
            <a:r>
              <a:rPr lang="en-US" sz="2000" b="1" dirty="0"/>
              <a:t>Exhibit </a:t>
            </a:r>
            <a:r>
              <a:rPr lang="en-US" sz="2000" b="1" dirty="0" smtClean="0"/>
              <a:t>2. Across Incomes and Racial and Ethnic Groups, </a:t>
            </a:r>
            <a:br>
              <a:rPr lang="en-US" sz="2000" b="1" dirty="0" smtClean="0"/>
            </a:br>
            <a:r>
              <a:rPr lang="en-US" sz="2000" b="1" dirty="0" smtClean="0"/>
              <a:t>Adults with Low Incomes and Latinos Experienced the </a:t>
            </a:r>
            <a:br>
              <a:rPr lang="en-US" sz="2000" b="1" dirty="0" smtClean="0"/>
            </a:br>
            <a:r>
              <a:rPr lang="en-US" sz="2000" b="1" dirty="0" smtClean="0"/>
              <a:t>Largest Declines in Uninsured Rates</a:t>
            </a:r>
            <a:endParaRPr lang="en-US" sz="2000" b="1" dirty="0"/>
          </a:p>
        </p:txBody>
      </p:sp>
      <p:graphicFrame>
        <p:nvGraphicFramePr>
          <p:cNvPr id="7" name="Content Placeholder 3"/>
          <p:cNvGraphicFramePr>
            <a:graphicFrameLocks/>
          </p:cNvGraphicFramePr>
          <p:nvPr>
            <p:extLst>
              <p:ext uri="{D42A27DB-BD31-4B8C-83A1-F6EECF244321}">
                <p14:modId xmlns:p14="http://schemas.microsoft.com/office/powerpoint/2010/main" val="420341072"/>
              </p:ext>
            </p:extLst>
          </p:nvPr>
        </p:nvGraphicFramePr>
        <p:xfrm>
          <a:off x="-117700" y="1677888"/>
          <a:ext cx="9098280" cy="42657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92680" y="1295400"/>
            <a:ext cx="3886200" cy="307777"/>
          </a:xfrm>
          <a:prstGeom prst="rect">
            <a:avLst/>
          </a:prstGeom>
          <a:noFill/>
        </p:spPr>
        <p:txBody>
          <a:bodyPr wrap="square" rtlCol="0">
            <a:spAutoFit/>
          </a:bodyPr>
          <a:lstStyle/>
          <a:p>
            <a:r>
              <a:rPr lang="en-US" sz="1400" b="1" dirty="0" smtClean="0">
                <a:latin typeface="+mn-lt"/>
              </a:rPr>
              <a:t>Percent adults ages 19–64 uninsured</a:t>
            </a:r>
            <a:endParaRPr lang="en-US" sz="1400" b="1" dirty="0">
              <a:latin typeface="+mn-lt"/>
            </a:endParaRPr>
          </a:p>
        </p:txBody>
      </p:sp>
      <p:sp>
        <p:nvSpPr>
          <p:cNvPr id="10" name="Text Box 49"/>
          <p:cNvSpPr txBox="1">
            <a:spLocks noChangeArrowheads="1"/>
          </p:cNvSpPr>
          <p:nvPr/>
        </p:nvSpPr>
        <p:spPr bwMode="auto">
          <a:xfrm>
            <a:off x="45720" y="6392500"/>
            <a:ext cx="731520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latin typeface="+mn-lt"/>
              </a:rPr>
              <a:t>Note: FPL refers to federal poverty level. </a:t>
            </a:r>
          </a:p>
          <a:p>
            <a:pPr fontAlgn="base">
              <a:spcBef>
                <a:spcPct val="0"/>
              </a:spcBef>
              <a:spcAft>
                <a:spcPct val="0"/>
              </a:spcAft>
            </a:pPr>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Surveys, </a:t>
            </a:r>
            <a:r>
              <a:rPr lang="en-US" sz="1100" dirty="0" smtClean="0">
                <a:latin typeface="+mn-lt"/>
                <a:cs typeface="Arial" pitchFamily="34" charset="0"/>
              </a:rPr>
              <a:t>July–Sept</a:t>
            </a:r>
            <a:r>
              <a:rPr lang="en-US" sz="1100" dirty="0">
                <a:latin typeface="+mn-lt"/>
                <a:cs typeface="Arial" pitchFamily="34" charset="0"/>
              </a:rPr>
              <a:t>. </a:t>
            </a:r>
            <a:r>
              <a:rPr lang="en-US" sz="1100" dirty="0" smtClean="0">
                <a:latin typeface="+mn-lt"/>
                <a:cs typeface="Arial" pitchFamily="34" charset="0"/>
              </a:rPr>
              <a:t>2013 </a:t>
            </a:r>
            <a:r>
              <a:rPr lang="en-US" sz="1100" dirty="0" smtClean="0">
                <a:latin typeface="+mn-lt"/>
              </a:rPr>
              <a:t>and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sp>
        <p:nvSpPr>
          <p:cNvPr id="4" name="TextBox 3"/>
          <p:cNvSpPr txBox="1"/>
          <p:nvPr/>
        </p:nvSpPr>
        <p:spPr>
          <a:xfrm>
            <a:off x="2355400" y="5994346"/>
            <a:ext cx="26670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Income</a:t>
            </a:r>
          </a:p>
        </p:txBody>
      </p:sp>
      <p:sp>
        <p:nvSpPr>
          <p:cNvPr id="8" name="TextBox 7"/>
          <p:cNvSpPr txBox="1"/>
          <p:nvPr/>
        </p:nvSpPr>
        <p:spPr>
          <a:xfrm>
            <a:off x="6107300" y="5994346"/>
            <a:ext cx="26670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Race/Ethnicity</a:t>
            </a:r>
          </a:p>
        </p:txBody>
      </p:sp>
    </p:spTree>
    <p:extLst>
      <p:ext uri="{BB962C8B-B14F-4D97-AF65-F5344CB8AC3E}">
        <p14:creationId xmlns:p14="http://schemas.microsoft.com/office/powerpoint/2010/main" val="10876049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chor="t">
            <a:noAutofit/>
          </a:bodyPr>
          <a:lstStyle/>
          <a:p>
            <a:pPr algn="ctr"/>
            <a:r>
              <a:rPr lang="en-US" sz="2000" b="1" dirty="0" smtClean="0"/>
              <a:t>Exhibit </a:t>
            </a:r>
            <a:r>
              <a:rPr lang="en-US" sz="2000" b="1" dirty="0"/>
              <a:t>3</a:t>
            </a:r>
            <a:r>
              <a:rPr lang="en-US" sz="2000" b="1" dirty="0" smtClean="0"/>
              <a:t>. The Percent of Uninsured Adults with Incomes </a:t>
            </a:r>
            <a:br>
              <a:rPr lang="en-US" sz="2000" b="1" dirty="0" smtClean="0"/>
            </a:br>
            <a:r>
              <a:rPr lang="en-US" sz="2000" b="1" dirty="0" smtClean="0"/>
              <a:t>Under 100 Percent of Poverty Fell Sharply in States That </a:t>
            </a:r>
            <a:br>
              <a:rPr lang="en-US" sz="2000" b="1" dirty="0" smtClean="0"/>
            </a:br>
            <a:r>
              <a:rPr lang="en-US" sz="2000" b="1" dirty="0" smtClean="0"/>
              <a:t>Expanded Medicaid; More Than a Third of Poor Adults </a:t>
            </a:r>
            <a:br>
              <a:rPr lang="en-US" sz="2000" b="1" dirty="0" smtClean="0"/>
            </a:br>
            <a:r>
              <a:rPr lang="en-US" sz="2000" b="1" dirty="0" smtClean="0"/>
              <a:t>Remained Uninsured in States That Did Not Expand Medicaid</a:t>
            </a: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5279422"/>
              </p:ext>
            </p:extLst>
          </p:nvPr>
        </p:nvGraphicFramePr>
        <p:xfrm>
          <a:off x="457200" y="1600201"/>
          <a:ext cx="8229600" cy="39623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48900" y="1524000"/>
            <a:ext cx="8305800" cy="307777"/>
          </a:xfrm>
          <a:prstGeom prst="rect">
            <a:avLst/>
          </a:prstGeom>
          <a:noFill/>
        </p:spPr>
        <p:txBody>
          <a:bodyPr wrap="square" rtlCol="0">
            <a:spAutoFit/>
          </a:bodyPr>
          <a:lstStyle/>
          <a:p>
            <a:r>
              <a:rPr lang="en-US" sz="1400" b="1" dirty="0" smtClean="0">
                <a:latin typeface="+mn-lt"/>
              </a:rPr>
              <a:t>Percent adults ages 19–64 with incomes below 100 percent of poverty who were uninsured</a:t>
            </a:r>
            <a:endParaRPr lang="en-US" sz="1400" b="1" dirty="0">
              <a:latin typeface="+mn-lt"/>
            </a:endParaRPr>
          </a:p>
        </p:txBody>
      </p:sp>
      <p:sp>
        <p:nvSpPr>
          <p:cNvPr id="3" name="TextBox 2"/>
          <p:cNvSpPr txBox="1"/>
          <p:nvPr/>
        </p:nvSpPr>
        <p:spPr>
          <a:xfrm>
            <a:off x="43000" y="6061300"/>
            <a:ext cx="8643800" cy="769441"/>
          </a:xfrm>
          <a:prstGeom prst="rect">
            <a:avLst/>
          </a:prstGeom>
          <a:noFill/>
        </p:spPr>
        <p:txBody>
          <a:bodyPr wrap="square" rtlCol="0">
            <a:spAutoFit/>
          </a:bodyPr>
          <a:lstStyle/>
          <a:p>
            <a:pPr lvl="0" fontAlgn="base">
              <a:spcBef>
                <a:spcPct val="0"/>
              </a:spcBef>
              <a:spcAft>
                <a:spcPct val="0"/>
              </a:spcAft>
            </a:pPr>
            <a:r>
              <a:rPr lang="en-US" sz="1100" dirty="0" smtClean="0">
                <a:latin typeface="+mn-lt"/>
              </a:rPr>
              <a:t>Note: States were coded as expanding their Medicaid program if they began enrolling individuals in April or earlier. These states include AR, AZ, CA, CO, CT, DE, HI, IA, IL, KY, MA, MD, MI, MN, ND, NJ, NM, NV, NY, OH, OR, RI, VT, WA, WV, and the District of Columbia. All other states were coded as not expanding. </a:t>
            </a:r>
          </a:p>
          <a:p>
            <a:pPr lvl="0" fontAlgn="base">
              <a:spcBef>
                <a:spcPct val="0"/>
              </a:spcBef>
              <a:spcAft>
                <a:spcPct val="0"/>
              </a:spcAft>
            </a:pPr>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Surveys, </a:t>
            </a:r>
            <a:r>
              <a:rPr lang="en-US" sz="1100" dirty="0" smtClean="0">
                <a:latin typeface="+mn-lt"/>
                <a:cs typeface="Arial" pitchFamily="34" charset="0"/>
              </a:rPr>
              <a:t>July–Sept</a:t>
            </a:r>
            <a:r>
              <a:rPr lang="en-US" sz="1100" dirty="0">
                <a:latin typeface="+mn-lt"/>
                <a:cs typeface="Arial" pitchFamily="34" charset="0"/>
              </a:rPr>
              <a:t>. 2013 </a:t>
            </a:r>
            <a:r>
              <a:rPr lang="en-US" sz="1100" dirty="0">
                <a:latin typeface="+mn-lt"/>
              </a:rPr>
              <a:t>and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sp>
        <p:nvSpPr>
          <p:cNvPr id="6" name="TextBox 5"/>
          <p:cNvSpPr txBox="1"/>
          <p:nvPr/>
        </p:nvSpPr>
        <p:spPr>
          <a:xfrm>
            <a:off x="3695700" y="5486400"/>
            <a:ext cx="2095500" cy="338554"/>
          </a:xfrm>
          <a:prstGeom prst="rect">
            <a:avLst/>
          </a:prstGeom>
          <a:noFill/>
        </p:spPr>
        <p:txBody>
          <a:bodyPr wrap="square" rtlCol="0">
            <a:spAutoFit/>
          </a:bodyPr>
          <a:lstStyle/>
          <a:p>
            <a:pPr algn="ctr"/>
            <a:r>
              <a:rPr lang="en-US" sz="1600" b="1" dirty="0" smtClean="0">
                <a:latin typeface="+mn-lt"/>
              </a:rPr>
              <a:t>(25 states + D.C.)</a:t>
            </a:r>
            <a:endParaRPr lang="en-US" sz="1600" b="1" dirty="0">
              <a:latin typeface="+mn-lt"/>
            </a:endParaRPr>
          </a:p>
        </p:txBody>
      </p:sp>
      <p:sp>
        <p:nvSpPr>
          <p:cNvPr id="7" name="TextBox 6"/>
          <p:cNvSpPr txBox="1"/>
          <p:nvPr/>
        </p:nvSpPr>
        <p:spPr>
          <a:xfrm>
            <a:off x="6248400" y="5486400"/>
            <a:ext cx="2057400" cy="338554"/>
          </a:xfrm>
          <a:prstGeom prst="rect">
            <a:avLst/>
          </a:prstGeom>
          <a:noFill/>
        </p:spPr>
        <p:txBody>
          <a:bodyPr wrap="square" rtlCol="0">
            <a:spAutoFit/>
          </a:bodyPr>
          <a:lstStyle/>
          <a:p>
            <a:pPr algn="ctr"/>
            <a:r>
              <a:rPr lang="en-US" sz="1600" b="1" dirty="0" smtClean="0">
                <a:latin typeface="+mn-lt"/>
              </a:rPr>
              <a:t>(25 states)</a:t>
            </a:r>
            <a:endParaRPr lang="en-US" sz="1600" b="1" dirty="0">
              <a:latin typeface="+mn-lt"/>
            </a:endParaRPr>
          </a:p>
        </p:txBody>
      </p:sp>
    </p:spTree>
    <p:extLst>
      <p:ext uri="{BB962C8B-B14F-4D97-AF65-F5344CB8AC3E}">
        <p14:creationId xmlns:p14="http://schemas.microsoft.com/office/powerpoint/2010/main" val="34166914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oAutofit/>
          </a:bodyPr>
          <a:lstStyle/>
          <a:p>
            <a:pPr algn="ctr"/>
            <a:r>
              <a:rPr lang="en-US" sz="2000" b="1" dirty="0"/>
              <a:t>Exhibit </a:t>
            </a:r>
            <a:r>
              <a:rPr lang="en-US" sz="2000" b="1" dirty="0" smtClean="0"/>
              <a:t>4. Uninsured Rates Fell Sharply in California </a:t>
            </a:r>
            <a:br>
              <a:rPr lang="en-US" sz="2000" b="1" dirty="0" smtClean="0"/>
            </a:br>
            <a:r>
              <a:rPr lang="en-US" sz="2000" b="1" dirty="0" smtClean="0"/>
              <a:t>and Texas; Florida and Texas Continue to Have the </a:t>
            </a:r>
            <a:br>
              <a:rPr lang="en-US" sz="2000" b="1" dirty="0" smtClean="0"/>
            </a:br>
            <a:r>
              <a:rPr lang="en-US" sz="2000" b="1" dirty="0" smtClean="0"/>
              <a:t>Highest Uninsured Rates </a:t>
            </a:r>
            <a:r>
              <a:rPr lang="en-US" sz="2000" b="1" dirty="0"/>
              <a:t>A</a:t>
            </a:r>
            <a:r>
              <a:rPr lang="en-US" sz="2000" b="1" dirty="0" smtClean="0"/>
              <a:t>mong Largest States</a:t>
            </a:r>
            <a:endParaRPr lang="en-US" sz="2000" b="1" dirty="0"/>
          </a:p>
        </p:txBody>
      </p:sp>
      <p:graphicFrame>
        <p:nvGraphicFramePr>
          <p:cNvPr id="7" name="Content Placeholder 3"/>
          <p:cNvGraphicFramePr>
            <a:graphicFrameLocks/>
          </p:cNvGraphicFramePr>
          <p:nvPr>
            <p:extLst>
              <p:ext uri="{D42A27DB-BD31-4B8C-83A1-F6EECF244321}">
                <p14:modId xmlns:p14="http://schemas.microsoft.com/office/powerpoint/2010/main" val="3325601674"/>
              </p:ext>
            </p:extLst>
          </p:nvPr>
        </p:nvGraphicFramePr>
        <p:xfrm>
          <a:off x="-135800" y="1754088"/>
          <a:ext cx="9098280" cy="42657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56480" y="1371600"/>
            <a:ext cx="3962400" cy="307777"/>
          </a:xfrm>
          <a:prstGeom prst="rect">
            <a:avLst/>
          </a:prstGeom>
          <a:noFill/>
        </p:spPr>
        <p:txBody>
          <a:bodyPr wrap="square" rtlCol="0">
            <a:spAutoFit/>
          </a:bodyPr>
          <a:lstStyle/>
          <a:p>
            <a:r>
              <a:rPr lang="en-US" sz="1400" b="1" dirty="0" smtClean="0">
                <a:latin typeface="+mn-lt"/>
              </a:rPr>
              <a:t>Percent adults ages 19–64 uninsured</a:t>
            </a:r>
            <a:endParaRPr lang="en-US" sz="1400" b="1" dirty="0">
              <a:latin typeface="+mn-lt"/>
            </a:endParaRPr>
          </a:p>
        </p:txBody>
      </p:sp>
      <p:sp>
        <p:nvSpPr>
          <p:cNvPr id="10" name="Text Box 49"/>
          <p:cNvSpPr txBox="1">
            <a:spLocks noChangeArrowheads="1"/>
          </p:cNvSpPr>
          <p:nvPr/>
        </p:nvSpPr>
        <p:spPr bwMode="auto">
          <a:xfrm>
            <a:off x="45720" y="6561500"/>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a:latin typeface="+mn-lt"/>
              </a:rPr>
              <a:t>Source: </a:t>
            </a:r>
            <a:r>
              <a:rPr lang="en-US" sz="1100" dirty="0">
                <a:latin typeface="+mn-lt"/>
                <a:cs typeface="Arial" pitchFamily="34" charset="0"/>
              </a:rPr>
              <a:t>The Commonwealth Fund Affordable Care Act Tracking Surveys, </a:t>
            </a:r>
            <a:r>
              <a:rPr lang="en-US" sz="1100" dirty="0" smtClean="0">
                <a:latin typeface="+mn-lt"/>
                <a:cs typeface="Arial" pitchFamily="34" charset="0"/>
              </a:rPr>
              <a:t>July–Sept</a:t>
            </a:r>
            <a:r>
              <a:rPr lang="en-US" sz="1100" dirty="0">
                <a:latin typeface="+mn-lt"/>
                <a:cs typeface="Arial" pitchFamily="34" charset="0"/>
              </a:rPr>
              <a:t>. </a:t>
            </a:r>
            <a:r>
              <a:rPr lang="en-US" sz="1100" dirty="0" smtClean="0">
                <a:latin typeface="+mn-lt"/>
                <a:cs typeface="Arial" pitchFamily="34" charset="0"/>
              </a:rPr>
              <a:t>2013 </a:t>
            </a:r>
            <a:r>
              <a:rPr lang="en-US" sz="1100" dirty="0" smtClean="0">
                <a:latin typeface="+mn-lt"/>
              </a:rPr>
              <a:t>and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spTree>
    <p:extLst>
      <p:ext uri="{BB962C8B-B14F-4D97-AF65-F5344CB8AC3E}">
        <p14:creationId xmlns:p14="http://schemas.microsoft.com/office/powerpoint/2010/main" val="8529858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oAutofit/>
          </a:bodyPr>
          <a:lstStyle/>
          <a:p>
            <a:pPr algn="ctr"/>
            <a:r>
              <a:rPr lang="en-US" sz="2000" b="1" dirty="0"/>
              <a:t>Exhibit 5</a:t>
            </a:r>
            <a:r>
              <a:rPr lang="en-US" sz="2000" b="1" dirty="0" smtClean="0"/>
              <a:t>. Awareness of the Affordable Care Act’s Marketplaces </a:t>
            </a:r>
            <a:br>
              <a:rPr lang="en-US" sz="2000" b="1" dirty="0" smtClean="0"/>
            </a:br>
            <a:r>
              <a:rPr lang="en-US" sz="2000" b="1" dirty="0" smtClean="0"/>
              <a:t>and Financial Assistance Among Potentially Eligible Adults </a:t>
            </a:r>
            <a:br>
              <a:rPr lang="en-US" sz="2000" b="1" dirty="0" smtClean="0"/>
            </a:br>
            <a:r>
              <a:rPr lang="en-US" sz="2000" b="1" dirty="0" smtClean="0"/>
              <a:t>Doubled by the End of Open Enrollment</a:t>
            </a:r>
            <a:endParaRPr lang="en-US" sz="2000" b="1" dirty="0"/>
          </a:p>
        </p:txBody>
      </p:sp>
      <p:sp>
        <p:nvSpPr>
          <p:cNvPr id="5" name="TextBox 4"/>
          <p:cNvSpPr txBox="1"/>
          <p:nvPr/>
        </p:nvSpPr>
        <p:spPr>
          <a:xfrm>
            <a:off x="1048500" y="5995846"/>
            <a:ext cx="7663200" cy="338554"/>
          </a:xfrm>
          <a:prstGeom prst="rect">
            <a:avLst/>
          </a:prstGeom>
          <a:noFill/>
        </p:spPr>
        <p:txBody>
          <a:bodyPr wrap="square" rtlCol="0">
            <a:spAutoFit/>
          </a:bodyPr>
          <a:lstStyle/>
          <a:p>
            <a:pPr algn="ctr"/>
            <a:r>
              <a:rPr lang="en-US" sz="1600" b="1" dirty="0">
                <a:latin typeface="+mn-lt"/>
              </a:rPr>
              <a:t>Adults ages </a:t>
            </a:r>
            <a:r>
              <a:rPr lang="en-US" sz="1600" b="1" dirty="0" smtClean="0">
                <a:latin typeface="+mn-lt"/>
              </a:rPr>
              <a:t>19–64 </a:t>
            </a:r>
            <a:r>
              <a:rPr lang="en-US" sz="1600" b="1" dirty="0">
                <a:latin typeface="+mn-lt"/>
              </a:rPr>
              <a:t>who are uninsured or have individual coverage</a:t>
            </a:r>
          </a:p>
        </p:txBody>
      </p:sp>
      <p:graphicFrame>
        <p:nvGraphicFramePr>
          <p:cNvPr id="7" name="Content Placeholder 3"/>
          <p:cNvGraphicFramePr>
            <a:graphicFrameLocks/>
          </p:cNvGraphicFramePr>
          <p:nvPr>
            <p:extLst>
              <p:ext uri="{D42A27DB-BD31-4B8C-83A1-F6EECF244321}">
                <p14:modId xmlns:p14="http://schemas.microsoft.com/office/powerpoint/2010/main" val="3249297968"/>
              </p:ext>
            </p:extLst>
          </p:nvPr>
        </p:nvGraphicFramePr>
        <p:xfrm>
          <a:off x="228600" y="2458842"/>
          <a:ext cx="8760279" cy="357850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73800" y="1194300"/>
            <a:ext cx="4372080" cy="1200329"/>
          </a:xfrm>
          <a:prstGeom prst="rect">
            <a:avLst/>
          </a:prstGeom>
          <a:noFill/>
        </p:spPr>
        <p:txBody>
          <a:bodyPr wrap="square" rtlCol="0">
            <a:spAutoFit/>
          </a:bodyPr>
          <a:lstStyle/>
          <a:p>
            <a:pPr algn="ctr" fontAlgn="b"/>
            <a:r>
              <a:rPr lang="en-US" sz="1200" b="1" i="0" u="none" strike="noStrike" dirty="0" smtClean="0">
                <a:effectLst/>
                <a:latin typeface="+mn-lt"/>
                <a:cs typeface="Arial" pitchFamily="34" charset="0"/>
              </a:rPr>
              <a:t>Since the beginning of October, under the health reform law, also known as the Affordable Care Act, new marketplaces have been open in each state where people who do not have affordable health insurance through a job can shop and sign up for health insurance. </a:t>
            </a:r>
          </a:p>
          <a:p>
            <a:pPr algn="ctr" fontAlgn="b"/>
            <a:r>
              <a:rPr lang="en-US" sz="1200" b="1" i="0" u="none" strike="noStrike" dirty="0" smtClean="0">
                <a:effectLst/>
                <a:latin typeface="+mn-lt"/>
                <a:cs typeface="Arial" pitchFamily="34" charset="0"/>
              </a:rPr>
              <a:t>Are you aware of this new marketplace in your state? </a:t>
            </a:r>
            <a:endParaRPr lang="en-US" sz="1200" b="1" i="0" u="none" strike="noStrike" dirty="0">
              <a:effectLst/>
              <a:latin typeface="+mn-lt"/>
              <a:cs typeface="Arial" pitchFamily="34" charset="0"/>
            </a:endParaRPr>
          </a:p>
        </p:txBody>
      </p:sp>
      <p:sp>
        <p:nvSpPr>
          <p:cNvPr id="3" name="TextBox 2"/>
          <p:cNvSpPr txBox="1"/>
          <p:nvPr/>
        </p:nvSpPr>
        <p:spPr>
          <a:xfrm>
            <a:off x="253500" y="2413500"/>
            <a:ext cx="1524000" cy="307777"/>
          </a:xfrm>
          <a:prstGeom prst="rect">
            <a:avLst/>
          </a:prstGeom>
          <a:noFill/>
        </p:spPr>
        <p:txBody>
          <a:bodyPr wrap="square" rtlCol="0">
            <a:spAutoFit/>
          </a:bodyPr>
          <a:lstStyle/>
          <a:p>
            <a:r>
              <a:rPr lang="en-US" sz="1400" b="1" dirty="0" smtClean="0">
                <a:latin typeface="+mn-lt"/>
              </a:rPr>
              <a:t>Percent aware</a:t>
            </a:r>
            <a:endParaRPr lang="en-US" sz="1400" b="1" dirty="0">
              <a:latin typeface="+mn-lt"/>
            </a:endParaRPr>
          </a:p>
        </p:txBody>
      </p:sp>
      <p:sp>
        <p:nvSpPr>
          <p:cNvPr id="10" name="Text Box 49"/>
          <p:cNvSpPr txBox="1">
            <a:spLocks noChangeArrowheads="1"/>
          </p:cNvSpPr>
          <p:nvPr/>
        </p:nvSpPr>
        <p:spPr bwMode="auto">
          <a:xfrm>
            <a:off x="45720" y="6392413"/>
            <a:ext cx="768858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latin typeface="+mn-lt"/>
              </a:rPr>
              <a:t>* Question </a:t>
            </a:r>
            <a:r>
              <a:rPr lang="en-US" sz="1100" dirty="0">
                <a:latin typeface="+mn-lt"/>
              </a:rPr>
              <a:t>wording changed between the </a:t>
            </a:r>
            <a:r>
              <a:rPr lang="en-US" sz="1100" dirty="0" smtClean="0">
                <a:latin typeface="+mn-lt"/>
              </a:rPr>
              <a:t>July–September </a:t>
            </a:r>
            <a:r>
              <a:rPr lang="en-US" sz="1100" dirty="0">
                <a:latin typeface="+mn-lt"/>
              </a:rPr>
              <a:t>survey and </a:t>
            </a:r>
            <a:r>
              <a:rPr lang="en-US" sz="1100" dirty="0" smtClean="0">
                <a:latin typeface="+mn-lt"/>
              </a:rPr>
              <a:t>the April–June survey. </a:t>
            </a:r>
          </a:p>
          <a:p>
            <a:pPr fontAlgn="base">
              <a:spcBef>
                <a:spcPct val="0"/>
              </a:spcBef>
              <a:spcAft>
                <a:spcPct val="0"/>
              </a:spcAft>
            </a:pPr>
            <a:r>
              <a:rPr lang="en-US" sz="1100" dirty="0" smtClean="0">
                <a:latin typeface="+mn-lt"/>
              </a:rPr>
              <a:t>Source: </a:t>
            </a:r>
            <a:r>
              <a:rPr lang="en-US" sz="1100" dirty="0" smtClean="0">
                <a:latin typeface="+mn-lt"/>
                <a:cs typeface="Arial" pitchFamily="34" charset="0"/>
              </a:rPr>
              <a:t>The Commonwealth Fund Affordable Care Act Tracking Surveys, July–Sept. 2013 </a:t>
            </a:r>
            <a:r>
              <a:rPr lang="en-US" sz="1100" dirty="0" smtClean="0">
                <a:latin typeface="+mn-lt"/>
              </a:rPr>
              <a:t>and </a:t>
            </a:r>
            <a:r>
              <a:rPr lang="en-US" sz="1100" dirty="0" smtClean="0">
                <a:latin typeface="+mn-lt"/>
                <a:cs typeface="Arial" pitchFamily="34" charset="0"/>
              </a:rPr>
              <a:t>April–June 2014.</a:t>
            </a:r>
            <a:endParaRPr lang="en-US" sz="1100" dirty="0">
              <a:latin typeface="+mn-lt"/>
              <a:ea typeface="ＭＳ Ｐゴシック" charset="-128"/>
            </a:endParaRPr>
          </a:p>
        </p:txBody>
      </p:sp>
      <p:sp>
        <p:nvSpPr>
          <p:cNvPr id="9" name="TextBox 8"/>
          <p:cNvSpPr txBox="1"/>
          <p:nvPr/>
        </p:nvSpPr>
        <p:spPr>
          <a:xfrm>
            <a:off x="4909900" y="1194300"/>
            <a:ext cx="3905079" cy="1200329"/>
          </a:xfrm>
          <a:prstGeom prst="rect">
            <a:avLst/>
          </a:prstGeom>
          <a:noFill/>
        </p:spPr>
        <p:txBody>
          <a:bodyPr wrap="square" rtlCol="0">
            <a:spAutoFit/>
          </a:bodyPr>
          <a:lstStyle/>
          <a:p>
            <a:pPr algn="ctr" fontAlgn="b"/>
            <a:r>
              <a:rPr lang="en-US" sz="1200" b="1" dirty="0">
                <a:latin typeface="+mn-lt"/>
                <a:cs typeface="Arial" pitchFamily="34" charset="0"/>
              </a:rPr>
              <a:t>Many people without affordable health benefits through a job may be eligible for financial help </a:t>
            </a:r>
            <a:br>
              <a:rPr lang="en-US" sz="1200" b="1" dirty="0">
                <a:latin typeface="+mn-lt"/>
                <a:cs typeface="Arial" pitchFamily="34" charset="0"/>
              </a:rPr>
            </a:br>
            <a:r>
              <a:rPr lang="en-US" sz="1200" b="1" dirty="0">
                <a:latin typeface="+mn-lt"/>
                <a:cs typeface="Arial" pitchFamily="34" charset="0"/>
              </a:rPr>
              <a:t>to pay for their health insurance in these </a:t>
            </a:r>
            <a:br>
              <a:rPr lang="en-US" sz="1200" b="1" dirty="0">
                <a:latin typeface="+mn-lt"/>
                <a:cs typeface="Arial" pitchFamily="34" charset="0"/>
              </a:rPr>
            </a:br>
            <a:r>
              <a:rPr lang="en-US" sz="1200" b="1" dirty="0">
                <a:latin typeface="+mn-lt"/>
                <a:cs typeface="Arial" pitchFamily="34" charset="0"/>
              </a:rPr>
              <a:t>new marketplaces. </a:t>
            </a:r>
          </a:p>
          <a:p>
            <a:pPr algn="ctr" fontAlgn="b"/>
            <a:r>
              <a:rPr lang="en-US" sz="1200" b="1" dirty="0">
                <a:latin typeface="+mn-lt"/>
                <a:cs typeface="Arial" pitchFamily="34" charset="0"/>
              </a:rPr>
              <a:t>Are you aware that financial assistance for health insurance is available under the reform law</a:t>
            </a:r>
            <a:r>
              <a:rPr lang="en-US" sz="1200" b="1" dirty="0" smtClean="0">
                <a:latin typeface="+mn-lt"/>
                <a:cs typeface="Arial" pitchFamily="34" charset="0"/>
              </a:rPr>
              <a:t>?</a:t>
            </a:r>
            <a:endParaRPr lang="en-US" sz="1200" b="1" dirty="0">
              <a:latin typeface="+mn-lt"/>
              <a:cs typeface="Arial" pitchFamily="34" charset="0"/>
            </a:endParaRPr>
          </a:p>
        </p:txBody>
      </p:sp>
      <p:cxnSp>
        <p:nvCxnSpPr>
          <p:cNvPr id="6" name="Straight Connector 5"/>
          <p:cNvCxnSpPr/>
          <p:nvPr/>
        </p:nvCxnSpPr>
        <p:spPr>
          <a:xfrm flipV="1">
            <a:off x="4876800" y="3327900"/>
            <a:ext cx="0" cy="2133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0159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770640" y="6095446"/>
            <a:ext cx="8001000" cy="338554"/>
          </a:xfrm>
          <a:prstGeom prst="rect">
            <a:avLst/>
          </a:prstGeom>
          <a:noFill/>
        </p:spPr>
        <p:txBody>
          <a:bodyPr wrap="square" rtlCol="0">
            <a:spAutoFit/>
          </a:bodyPr>
          <a:lstStyle/>
          <a:p>
            <a:pPr algn="ctr" fontAlgn="b"/>
            <a:r>
              <a:rPr lang="en-US" sz="1600" b="1" dirty="0">
                <a:latin typeface="+mn-lt"/>
                <a:cs typeface="Arial" pitchFamily="34" charset="0"/>
              </a:rPr>
              <a:t>Adults </a:t>
            </a:r>
            <a:r>
              <a:rPr lang="en-US" sz="1600" b="1" dirty="0" smtClean="0">
                <a:latin typeface="+mn-lt"/>
                <a:cs typeface="Arial" pitchFamily="34" charset="0"/>
              </a:rPr>
              <a:t>ages 19–64 who are uninsured or have individual coverage</a:t>
            </a:r>
            <a:endParaRPr lang="en-US" sz="1600" b="1" i="0" u="none" strike="noStrike" dirty="0">
              <a:effectLst/>
              <a:latin typeface="+mn-lt"/>
              <a:cs typeface="Arial" pitchFamily="34" charset="0"/>
            </a:endParaRPr>
          </a:p>
        </p:txBody>
      </p:sp>
      <p:graphicFrame>
        <p:nvGraphicFramePr>
          <p:cNvPr id="10" name="Chart 9"/>
          <p:cNvGraphicFramePr/>
          <p:nvPr>
            <p:extLst>
              <p:ext uri="{D42A27DB-BD31-4B8C-83A1-F6EECF244321}">
                <p14:modId xmlns:p14="http://schemas.microsoft.com/office/powerpoint/2010/main" val="200463547"/>
              </p:ext>
            </p:extLst>
          </p:nvPr>
        </p:nvGraphicFramePr>
        <p:xfrm>
          <a:off x="318331" y="2209800"/>
          <a:ext cx="8597069"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0" y="1192724"/>
            <a:ext cx="9144000" cy="584776"/>
          </a:xfrm>
          <a:prstGeom prst="rect">
            <a:avLst/>
          </a:prstGeom>
          <a:noFill/>
        </p:spPr>
        <p:txBody>
          <a:bodyPr wrap="square" rtlCol="0">
            <a:spAutoFit/>
          </a:bodyPr>
          <a:lstStyle/>
          <a:p>
            <a:pPr algn="ctr" fontAlgn="b"/>
            <a:r>
              <a:rPr lang="en-US" sz="1600" b="1" dirty="0" smtClean="0">
                <a:solidFill>
                  <a:srgbClr val="000000"/>
                </a:solidFill>
                <a:latin typeface="+mn-lt"/>
                <a:cs typeface="Arial" pitchFamily="34" charset="0"/>
              </a:rPr>
              <a:t>Have you gone to this new marketplace to shop for health insurance? </a:t>
            </a:r>
            <a:br>
              <a:rPr lang="en-US" sz="1600" b="1" dirty="0" smtClean="0">
                <a:solidFill>
                  <a:srgbClr val="000000"/>
                </a:solidFill>
                <a:latin typeface="+mn-lt"/>
                <a:cs typeface="Arial" pitchFamily="34" charset="0"/>
              </a:rPr>
            </a:br>
            <a:r>
              <a:rPr lang="en-US" sz="1600" b="1" dirty="0" smtClean="0">
                <a:solidFill>
                  <a:srgbClr val="000000"/>
                </a:solidFill>
                <a:latin typeface="+mn-lt"/>
                <a:cs typeface="Arial" pitchFamily="34" charset="0"/>
              </a:rPr>
              <a:t>This could be by mail, in person, by phone, or on the Internet. </a:t>
            </a:r>
            <a:endParaRPr lang="en-US" sz="1600" b="1" dirty="0">
              <a:solidFill>
                <a:srgbClr val="000000"/>
              </a:solidFill>
              <a:latin typeface="+mn-lt"/>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ea typeface="ＭＳ Ｐゴシック"/>
              </a:rPr>
              <a:t>Exhibit 6. More Than Two of Five Adults Who Were Potentially Eligible for Coverage Had Visited a Marketplace by June, </a:t>
            </a:r>
            <a:br>
              <a:rPr lang="en-US" sz="2000" b="1" kern="0" dirty="0" smtClean="0">
                <a:ea typeface="ＭＳ Ｐゴシック"/>
              </a:rPr>
            </a:br>
            <a:r>
              <a:rPr lang="en-US" sz="2000" b="1" kern="0" dirty="0" smtClean="0">
                <a:ea typeface="ＭＳ Ｐゴシック"/>
              </a:rPr>
              <a:t>Up from 24 Percent in December</a:t>
            </a:r>
          </a:p>
        </p:txBody>
      </p:sp>
      <p:sp>
        <p:nvSpPr>
          <p:cNvPr id="31" name="Text Box 49"/>
          <p:cNvSpPr txBox="1">
            <a:spLocks noChangeArrowheads="1"/>
          </p:cNvSpPr>
          <p:nvPr/>
        </p:nvSpPr>
        <p:spPr bwMode="auto">
          <a:xfrm>
            <a:off x="45720" y="6554890"/>
            <a:ext cx="757428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a:latin typeface="+mn-lt"/>
              </a:rPr>
              <a:t>Source: </a:t>
            </a:r>
            <a:r>
              <a:rPr lang="en-US" sz="1100" dirty="0">
                <a:latin typeface="+mn-lt"/>
                <a:cs typeface="Arial" pitchFamily="34" charset="0"/>
              </a:rPr>
              <a:t>The Commonwealth Fund Affordable Care Act Tracking Surveys, </a:t>
            </a:r>
            <a:r>
              <a:rPr lang="en-US" sz="1100" dirty="0" smtClean="0">
                <a:latin typeface="+mn-lt"/>
                <a:cs typeface="Arial" pitchFamily="34" charset="0"/>
              </a:rPr>
              <a:t>Oct</a:t>
            </a:r>
            <a:r>
              <a:rPr lang="en-US" sz="1100" dirty="0">
                <a:latin typeface="+mn-lt"/>
                <a:cs typeface="Arial" pitchFamily="34" charset="0"/>
              </a:rPr>
              <a:t>. 2013, Dec. 2013 </a:t>
            </a:r>
            <a:r>
              <a:rPr lang="en-US" sz="1100" dirty="0">
                <a:latin typeface="+mn-lt"/>
              </a:rPr>
              <a:t>and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sp>
        <p:nvSpPr>
          <p:cNvPr id="32" name="TextBox 31"/>
          <p:cNvSpPr txBox="1"/>
          <p:nvPr/>
        </p:nvSpPr>
        <p:spPr>
          <a:xfrm>
            <a:off x="313100" y="1852223"/>
            <a:ext cx="3115560" cy="307777"/>
          </a:xfrm>
          <a:prstGeom prst="rect">
            <a:avLst/>
          </a:prstGeom>
          <a:noFill/>
        </p:spPr>
        <p:txBody>
          <a:bodyPr wrap="square" rtlCol="0">
            <a:spAutoFit/>
          </a:bodyPr>
          <a:lstStyle/>
          <a:p>
            <a:r>
              <a:rPr lang="en-US" sz="1400" b="1" dirty="0" smtClean="0">
                <a:latin typeface="+mn-lt"/>
              </a:rPr>
              <a:t>Percent who visited marketplace</a:t>
            </a:r>
            <a:endParaRPr lang="en-US" sz="1400" b="1" dirty="0">
              <a:latin typeface="+mn-lt"/>
            </a:endParaRPr>
          </a:p>
        </p:txBody>
      </p:sp>
    </p:spTree>
    <p:extLst>
      <p:ext uri="{BB962C8B-B14F-4D97-AF65-F5344CB8AC3E}">
        <p14:creationId xmlns:p14="http://schemas.microsoft.com/office/powerpoint/2010/main" val="37702413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681269189"/>
              </p:ext>
            </p:extLst>
          </p:nvPr>
        </p:nvGraphicFramePr>
        <p:xfrm>
          <a:off x="45720" y="1648499"/>
          <a:ext cx="8945880" cy="4325036"/>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2261100" y="5773100"/>
            <a:ext cx="6096000" cy="338554"/>
          </a:xfrm>
          <a:prstGeom prst="rect">
            <a:avLst/>
          </a:prstGeom>
          <a:noFill/>
        </p:spPr>
        <p:txBody>
          <a:bodyPr wrap="square" rtlCol="0">
            <a:spAutoFit/>
          </a:bodyPr>
          <a:lstStyle/>
          <a:p>
            <a:pPr algn="ctr" fontAlgn="b"/>
            <a:r>
              <a:rPr lang="en-US" sz="1600" b="1" dirty="0" smtClean="0">
                <a:latin typeface="+mn-lt"/>
                <a:cs typeface="Arial" pitchFamily="34" charset="0"/>
              </a:rPr>
              <a:t>Adults ages 19–64 who went to marketplace</a:t>
            </a:r>
            <a:endParaRPr lang="en-US" sz="1600" b="1" dirty="0">
              <a:latin typeface="+mn-lt"/>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a:ea typeface="ＭＳ Ｐゴシック"/>
              </a:rPr>
              <a:t>Exhibit 7</a:t>
            </a:r>
            <a:r>
              <a:rPr lang="en-US" sz="2000" b="1" kern="0" dirty="0" smtClean="0">
                <a:ea typeface="ＭＳ Ｐゴシック"/>
              </a:rPr>
              <a:t>. Of Adults Who Visited the Marketplaces, </a:t>
            </a:r>
            <a:br>
              <a:rPr lang="en-US" sz="2000" b="1" kern="0" dirty="0" smtClean="0">
                <a:ea typeface="ＭＳ Ｐゴシック"/>
              </a:rPr>
            </a:br>
            <a:r>
              <a:rPr lang="en-US" sz="2000" b="1" kern="0" dirty="0" smtClean="0">
                <a:ea typeface="ＭＳ Ｐゴシック"/>
              </a:rPr>
              <a:t>Three of 10 Selected a Private Plan and </a:t>
            </a:r>
            <a:br>
              <a:rPr lang="en-US" sz="2000" b="1" kern="0" dirty="0" smtClean="0">
                <a:ea typeface="ＭＳ Ｐゴシック"/>
              </a:rPr>
            </a:br>
            <a:r>
              <a:rPr lang="en-US" sz="2000" b="1" kern="0" dirty="0" smtClean="0">
                <a:ea typeface="ＭＳ Ｐゴシック"/>
              </a:rPr>
              <a:t>One of Five Enrolled in Medicaid, by June 2014</a:t>
            </a:r>
            <a:endParaRPr lang="en-US" sz="2000" dirty="0"/>
          </a:p>
        </p:txBody>
      </p:sp>
      <p:sp>
        <p:nvSpPr>
          <p:cNvPr id="17" name="TextBox 16"/>
          <p:cNvSpPr txBox="1"/>
          <p:nvPr/>
        </p:nvSpPr>
        <p:spPr>
          <a:xfrm>
            <a:off x="310920" y="1191300"/>
            <a:ext cx="8503920" cy="338554"/>
          </a:xfrm>
          <a:prstGeom prst="rect">
            <a:avLst/>
          </a:prstGeom>
          <a:noFill/>
        </p:spPr>
        <p:txBody>
          <a:bodyPr wrap="square" rtlCol="0">
            <a:spAutoFit/>
          </a:bodyPr>
          <a:lstStyle/>
          <a:p>
            <a:pPr algn="ctr" fontAlgn="b"/>
            <a:r>
              <a:rPr lang="en-US" sz="1600" b="1" dirty="0">
                <a:solidFill>
                  <a:prstClr val="black"/>
                </a:solidFill>
                <a:latin typeface="+mn-lt"/>
                <a:cs typeface="Arial" pitchFamily="34" charset="0"/>
              </a:rPr>
              <a:t>D</a:t>
            </a:r>
            <a:r>
              <a:rPr lang="en-US" sz="1600" b="1" dirty="0" smtClean="0">
                <a:solidFill>
                  <a:prstClr val="black"/>
                </a:solidFill>
                <a:latin typeface="+mn-lt"/>
                <a:cs typeface="Arial" pitchFamily="34" charset="0"/>
              </a:rPr>
              <a:t>id you select a private health plan or enroll in Medicaid through the marketplace?</a:t>
            </a:r>
            <a:endParaRPr lang="en-US" sz="1600" b="1" dirty="0">
              <a:solidFill>
                <a:prstClr val="black"/>
              </a:solidFill>
              <a:latin typeface="+mn-lt"/>
              <a:cs typeface="Arial" pitchFamily="34" charset="0"/>
            </a:endParaRPr>
          </a:p>
        </p:txBody>
      </p:sp>
      <p:sp>
        <p:nvSpPr>
          <p:cNvPr id="31" name="Text Box 49"/>
          <p:cNvSpPr txBox="1">
            <a:spLocks noChangeArrowheads="1"/>
          </p:cNvSpPr>
          <p:nvPr/>
        </p:nvSpPr>
        <p:spPr bwMode="auto">
          <a:xfrm>
            <a:off x="45720" y="6231436"/>
            <a:ext cx="8869680" cy="600164"/>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latin typeface="+mn-lt"/>
              </a:rPr>
              <a:t>Note: Bars may not sum to indicated total because of rounding. This question was asked only of those individuals who said they had visited a marketplace. More people may have enrolled in coverage through Medicaid or a qualified health plan outside of the marketplace. </a:t>
            </a:r>
          </a:p>
          <a:p>
            <a:pPr fontAlgn="base">
              <a:spcBef>
                <a:spcPct val="0"/>
              </a:spcBef>
              <a:spcAft>
                <a:spcPct val="0"/>
              </a:spcAft>
            </a:pPr>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Survey,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sp>
        <p:nvSpPr>
          <p:cNvPr id="2" name="TextBox 1"/>
          <p:cNvSpPr txBox="1"/>
          <p:nvPr/>
        </p:nvSpPr>
        <p:spPr>
          <a:xfrm>
            <a:off x="7620000" y="2651760"/>
            <a:ext cx="6858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51</a:t>
            </a:r>
          </a:p>
        </p:txBody>
      </p:sp>
      <p:sp>
        <p:nvSpPr>
          <p:cNvPr id="8" name="TextBox 7"/>
          <p:cNvSpPr txBox="1"/>
          <p:nvPr/>
        </p:nvSpPr>
        <p:spPr>
          <a:xfrm>
            <a:off x="7543800" y="3456432"/>
            <a:ext cx="6858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48</a:t>
            </a:r>
          </a:p>
        </p:txBody>
      </p:sp>
      <p:sp>
        <p:nvSpPr>
          <p:cNvPr id="9" name="TextBox 8"/>
          <p:cNvSpPr txBox="1"/>
          <p:nvPr/>
        </p:nvSpPr>
        <p:spPr>
          <a:xfrm>
            <a:off x="7620000" y="4251960"/>
            <a:ext cx="6858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48</a:t>
            </a:r>
          </a:p>
        </p:txBody>
      </p:sp>
      <p:sp>
        <p:nvSpPr>
          <p:cNvPr id="10" name="TextBox 9"/>
          <p:cNvSpPr txBox="1"/>
          <p:nvPr/>
        </p:nvSpPr>
        <p:spPr>
          <a:xfrm>
            <a:off x="7856022" y="5056632"/>
            <a:ext cx="6858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56</a:t>
            </a:r>
          </a:p>
        </p:txBody>
      </p:sp>
      <p:sp>
        <p:nvSpPr>
          <p:cNvPr id="11" name="Rectangle 10"/>
          <p:cNvSpPr/>
          <p:nvPr/>
        </p:nvSpPr>
        <p:spPr>
          <a:xfrm>
            <a:off x="457200" y="1755612"/>
            <a:ext cx="137160" cy="137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3880" y="1664208"/>
            <a:ext cx="1694695" cy="738664"/>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Did not select a</a:t>
            </a:r>
            <a:br>
              <a:rPr lang="en-US" sz="1400" b="1"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private plan or</a:t>
            </a:r>
            <a:br>
              <a:rPr lang="en-US" sz="1400" b="1"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enroll in Medicaid</a:t>
            </a:r>
          </a:p>
        </p:txBody>
      </p:sp>
      <p:sp>
        <p:nvSpPr>
          <p:cNvPr id="14" name="Rectangle 13"/>
          <p:cNvSpPr/>
          <p:nvPr/>
        </p:nvSpPr>
        <p:spPr>
          <a:xfrm>
            <a:off x="5108321" y="1761708"/>
            <a:ext cx="137160" cy="1371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215001" y="1664208"/>
            <a:ext cx="1109599" cy="523220"/>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Enrolled in</a:t>
            </a:r>
            <a:br>
              <a:rPr lang="en-US" sz="1400" b="1"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Medicaid</a:t>
            </a:r>
          </a:p>
        </p:txBody>
      </p:sp>
      <p:sp>
        <p:nvSpPr>
          <p:cNvPr id="16" name="Rectangle 15"/>
          <p:cNvSpPr/>
          <p:nvPr/>
        </p:nvSpPr>
        <p:spPr>
          <a:xfrm>
            <a:off x="2810480" y="1761708"/>
            <a:ext cx="137160" cy="13716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942284" y="1664208"/>
            <a:ext cx="1705916" cy="523220"/>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Selected a private</a:t>
            </a:r>
            <a:br>
              <a:rPr lang="en-US" sz="1400" b="1"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health plan</a:t>
            </a:r>
          </a:p>
        </p:txBody>
      </p:sp>
      <p:sp>
        <p:nvSpPr>
          <p:cNvPr id="19" name="Rectangle 18"/>
          <p:cNvSpPr/>
          <p:nvPr/>
        </p:nvSpPr>
        <p:spPr>
          <a:xfrm>
            <a:off x="6860921" y="1761708"/>
            <a:ext cx="137160" cy="13716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967601" y="1664208"/>
            <a:ext cx="1814920" cy="738664"/>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Selected a plan,</a:t>
            </a:r>
            <a:br>
              <a:rPr lang="en-US" sz="1400" b="1"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but not sure if</a:t>
            </a:r>
            <a:br>
              <a:rPr lang="en-US" sz="1400" b="1"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private or Medicaid</a:t>
            </a:r>
          </a:p>
        </p:txBody>
      </p:sp>
    </p:spTree>
    <p:extLst>
      <p:ext uri="{BB962C8B-B14F-4D97-AF65-F5344CB8AC3E}">
        <p14:creationId xmlns:p14="http://schemas.microsoft.com/office/powerpoint/2010/main" val="11362929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3728356556"/>
              </p:ext>
            </p:extLst>
          </p:nvPr>
        </p:nvGraphicFramePr>
        <p:xfrm>
          <a:off x="-609600" y="2019946"/>
          <a:ext cx="4069080" cy="3429427"/>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1600200" y="3954497"/>
            <a:ext cx="920015" cy="523220"/>
          </a:xfrm>
          <a:prstGeom prst="rect">
            <a:avLst/>
          </a:prstGeom>
          <a:noFill/>
        </p:spPr>
        <p:txBody>
          <a:bodyPr wrap="square" rtlCol="0">
            <a:spAutoFit/>
          </a:bodyPr>
          <a:lstStyle/>
          <a:p>
            <a:pPr algn="ctr"/>
            <a:r>
              <a:rPr lang="en-US" sz="1400" b="1" dirty="0" smtClean="0">
                <a:solidFill>
                  <a:schemeClr val="bg1"/>
                </a:solidFill>
                <a:latin typeface="+mn-lt"/>
              </a:rPr>
              <a:t>50–64</a:t>
            </a:r>
          </a:p>
          <a:p>
            <a:pPr algn="ctr"/>
            <a:r>
              <a:rPr lang="en-US" sz="1400" b="1" dirty="0" smtClean="0">
                <a:solidFill>
                  <a:schemeClr val="bg1"/>
                </a:solidFill>
                <a:latin typeface="+mn-lt"/>
              </a:rPr>
              <a:t>34%</a:t>
            </a:r>
            <a:endParaRPr lang="en-US" sz="1400" b="1" dirty="0">
              <a:solidFill>
                <a:schemeClr val="bg1"/>
              </a:solidFill>
              <a:latin typeface="+mn-lt"/>
            </a:endParaRPr>
          </a:p>
        </p:txBody>
      </p:sp>
      <p:sp>
        <p:nvSpPr>
          <p:cNvPr id="20" name="TextBox 19"/>
          <p:cNvSpPr txBox="1"/>
          <p:nvPr/>
        </p:nvSpPr>
        <p:spPr>
          <a:xfrm>
            <a:off x="228598" y="3954497"/>
            <a:ext cx="957229" cy="523220"/>
          </a:xfrm>
          <a:prstGeom prst="rect">
            <a:avLst/>
          </a:prstGeom>
          <a:noFill/>
        </p:spPr>
        <p:txBody>
          <a:bodyPr wrap="square" rtlCol="0">
            <a:spAutoFit/>
          </a:bodyPr>
          <a:lstStyle/>
          <a:p>
            <a:pPr algn="ctr"/>
            <a:r>
              <a:rPr lang="en-US" sz="1400" b="1" dirty="0" smtClean="0">
                <a:solidFill>
                  <a:schemeClr val="bg1"/>
                </a:solidFill>
                <a:latin typeface="+mn-lt"/>
              </a:rPr>
              <a:t>19–34</a:t>
            </a:r>
          </a:p>
          <a:p>
            <a:pPr algn="ctr"/>
            <a:r>
              <a:rPr lang="en-US" sz="1400" b="1" dirty="0" smtClean="0">
                <a:solidFill>
                  <a:schemeClr val="bg1"/>
                </a:solidFill>
                <a:latin typeface="+mn-lt"/>
              </a:rPr>
              <a:t>33%</a:t>
            </a:r>
            <a:endParaRPr lang="en-US" sz="1400" b="1" dirty="0">
              <a:solidFill>
                <a:schemeClr val="bg1"/>
              </a:solidFill>
              <a:latin typeface="+mn-lt"/>
            </a:endParaRPr>
          </a:p>
        </p:txBody>
      </p:sp>
      <p:sp>
        <p:nvSpPr>
          <p:cNvPr id="21" name="TextBox 20"/>
          <p:cNvSpPr txBox="1"/>
          <p:nvPr/>
        </p:nvSpPr>
        <p:spPr>
          <a:xfrm>
            <a:off x="1040163" y="2908756"/>
            <a:ext cx="861363" cy="523220"/>
          </a:xfrm>
          <a:prstGeom prst="rect">
            <a:avLst/>
          </a:prstGeom>
          <a:noFill/>
        </p:spPr>
        <p:txBody>
          <a:bodyPr wrap="square" rtlCol="0">
            <a:spAutoFit/>
          </a:bodyPr>
          <a:lstStyle/>
          <a:p>
            <a:pPr algn="ctr"/>
            <a:r>
              <a:rPr lang="en-US" sz="1400" b="1" dirty="0" smtClean="0">
                <a:latin typeface="+mn-lt"/>
              </a:rPr>
              <a:t>35–49</a:t>
            </a:r>
          </a:p>
          <a:p>
            <a:pPr algn="ctr"/>
            <a:r>
              <a:rPr lang="en-US" sz="1400" b="1" dirty="0" smtClean="0">
                <a:latin typeface="+mn-lt"/>
              </a:rPr>
              <a:t>32%</a:t>
            </a:r>
            <a:endParaRPr lang="en-US" sz="1400" b="1" dirty="0">
              <a:latin typeface="+mn-lt"/>
            </a:endParaRPr>
          </a:p>
        </p:txBody>
      </p:sp>
      <p:sp>
        <p:nvSpPr>
          <p:cNvPr id="23" name="Title 1"/>
          <p:cNvSpPr txBox="1">
            <a:spLocks/>
          </p:cNvSpPr>
          <p:nvPr/>
        </p:nvSpPr>
        <p:spPr>
          <a:xfrm>
            <a:off x="0" y="91440"/>
            <a:ext cx="9144000" cy="89916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ea typeface="ＭＳ Ｐゴシック"/>
              </a:rPr>
              <a:t>Exhibit 8. Young Adults Composed a Greater Share of </a:t>
            </a:r>
            <a:br>
              <a:rPr lang="en-US" sz="2000" b="1" kern="0" dirty="0" smtClean="0">
                <a:ea typeface="ＭＳ Ｐゴシック"/>
              </a:rPr>
            </a:br>
            <a:r>
              <a:rPr lang="en-US" sz="2000" b="1" kern="0" dirty="0" smtClean="0">
                <a:ea typeface="ＭＳ Ｐゴシック"/>
              </a:rPr>
              <a:t>New Adult Medicaid Enrollment, Older Adults a Greater Share </a:t>
            </a:r>
            <a:br>
              <a:rPr lang="en-US" sz="2000" b="1" kern="0" dirty="0" smtClean="0">
                <a:ea typeface="ＭＳ Ｐゴシック"/>
              </a:rPr>
            </a:br>
            <a:r>
              <a:rPr lang="en-US" sz="2000" b="1" kern="0" dirty="0" smtClean="0">
                <a:ea typeface="ＭＳ Ｐゴシック"/>
              </a:rPr>
              <a:t>of Marketplace Enrollment</a:t>
            </a:r>
            <a:endParaRPr lang="en-US" sz="2000" dirty="0"/>
          </a:p>
        </p:txBody>
      </p:sp>
      <p:sp>
        <p:nvSpPr>
          <p:cNvPr id="17" name="TextBox 16"/>
          <p:cNvSpPr txBox="1"/>
          <p:nvPr/>
        </p:nvSpPr>
        <p:spPr>
          <a:xfrm>
            <a:off x="0" y="1536412"/>
            <a:ext cx="2895600" cy="584775"/>
          </a:xfrm>
          <a:prstGeom prst="rect">
            <a:avLst/>
          </a:prstGeom>
          <a:noFill/>
        </p:spPr>
        <p:txBody>
          <a:bodyPr wrap="square" rtlCol="0">
            <a:spAutoFit/>
          </a:bodyPr>
          <a:lstStyle/>
          <a:p>
            <a:pPr algn="ctr"/>
            <a:r>
              <a:rPr lang="en-US" sz="1600" b="1" dirty="0" smtClean="0">
                <a:latin typeface="+mn-lt"/>
              </a:rPr>
              <a:t>Total new enrollees* </a:t>
            </a:r>
          </a:p>
          <a:p>
            <a:pPr algn="ctr"/>
            <a:r>
              <a:rPr lang="en-US" sz="1600" b="1" dirty="0" smtClean="0">
                <a:latin typeface="+mn-lt"/>
              </a:rPr>
              <a:t>ages 19–64</a:t>
            </a:r>
            <a:endParaRPr lang="en-US" sz="1600" b="1" dirty="0">
              <a:latin typeface="+mn-lt"/>
            </a:endParaRPr>
          </a:p>
        </p:txBody>
      </p:sp>
      <p:sp>
        <p:nvSpPr>
          <p:cNvPr id="30" name="TextBox 29"/>
          <p:cNvSpPr txBox="1"/>
          <p:nvPr/>
        </p:nvSpPr>
        <p:spPr>
          <a:xfrm>
            <a:off x="6400800" y="1782633"/>
            <a:ext cx="2743200" cy="338554"/>
          </a:xfrm>
          <a:prstGeom prst="rect">
            <a:avLst/>
          </a:prstGeom>
          <a:noFill/>
        </p:spPr>
        <p:txBody>
          <a:bodyPr wrap="square" rtlCol="0">
            <a:spAutoFit/>
          </a:bodyPr>
          <a:lstStyle/>
          <a:p>
            <a:pPr lvl="0" algn="ctr"/>
            <a:r>
              <a:rPr lang="en-US" sz="1600" b="1" dirty="0" smtClean="0">
                <a:solidFill>
                  <a:prstClr val="black"/>
                </a:solidFill>
                <a:latin typeface="Arial"/>
              </a:rPr>
              <a:t>Enrolled in Medicaid**</a:t>
            </a:r>
            <a:endParaRPr lang="en-US" sz="1600" b="1" dirty="0">
              <a:solidFill>
                <a:prstClr val="black"/>
              </a:solidFill>
              <a:latin typeface="Arial"/>
            </a:endParaRPr>
          </a:p>
        </p:txBody>
      </p:sp>
      <p:sp>
        <p:nvSpPr>
          <p:cNvPr id="31" name="Text Box 49"/>
          <p:cNvSpPr txBox="1">
            <a:spLocks noChangeArrowheads="1"/>
          </p:cNvSpPr>
          <p:nvPr/>
        </p:nvSpPr>
        <p:spPr bwMode="auto">
          <a:xfrm>
            <a:off x="45720" y="5867400"/>
            <a:ext cx="8945880" cy="938719"/>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latin typeface="+mn-lt"/>
              </a:rPr>
              <a:t>Notes: </a:t>
            </a:r>
            <a:r>
              <a:rPr lang="en-US" sz="1100" dirty="0">
                <a:latin typeface="+mn-lt"/>
              </a:rPr>
              <a:t>Segments may not sum to 100 percent because of </a:t>
            </a:r>
            <a:r>
              <a:rPr lang="en-US" sz="1100" dirty="0" smtClean="0">
                <a:latin typeface="+mn-lt"/>
              </a:rPr>
              <a:t>rounding. * New enrollees include those who signed up for private coverage through the marketplace, those who signed up for Medicaid through the marketplace, those who signed up for coverage through the marketplace but are not sure if it is Medicaid or private coverage, and those who have been enrolled in Medicaid for less than 1 year. ** This includes some individuals who enrolled in Medicaid outside of the marketplace, but have been covered by Medicaid for less than 1 year. </a:t>
            </a:r>
          </a:p>
          <a:p>
            <a:pPr fontAlgn="base">
              <a:spcBef>
                <a:spcPct val="0"/>
              </a:spcBef>
              <a:spcAft>
                <a:spcPct val="0"/>
              </a:spcAft>
            </a:pPr>
            <a:r>
              <a:rPr lang="en-US" sz="1100" dirty="0">
                <a:latin typeface="+mn-lt"/>
              </a:rPr>
              <a:t>Source: </a:t>
            </a:r>
            <a:r>
              <a:rPr lang="en-US" sz="1100" dirty="0">
                <a:latin typeface="+mn-lt"/>
                <a:cs typeface="Arial" pitchFamily="34" charset="0"/>
              </a:rPr>
              <a:t>The Commonwealth Fund Affordable Care Act Tracking </a:t>
            </a:r>
            <a:r>
              <a:rPr lang="en-US" sz="1100" dirty="0" smtClean="0">
                <a:latin typeface="+mn-lt"/>
                <a:cs typeface="Arial" pitchFamily="34" charset="0"/>
              </a:rPr>
              <a:t>Survey, April–June </a:t>
            </a:r>
            <a:r>
              <a:rPr lang="en-US" sz="1100" dirty="0">
                <a:latin typeface="+mn-lt"/>
                <a:cs typeface="Arial" pitchFamily="34" charset="0"/>
              </a:rPr>
              <a:t>2014.</a:t>
            </a:r>
            <a:endParaRPr lang="en-US" sz="1100" dirty="0">
              <a:latin typeface="+mn-lt"/>
              <a:ea typeface="ＭＳ Ｐゴシック" charset="-128"/>
            </a:endParaRPr>
          </a:p>
        </p:txBody>
      </p:sp>
      <p:sp>
        <p:nvSpPr>
          <p:cNvPr id="24" name="TextBox 23"/>
          <p:cNvSpPr txBox="1"/>
          <p:nvPr/>
        </p:nvSpPr>
        <p:spPr>
          <a:xfrm>
            <a:off x="3124200" y="1536412"/>
            <a:ext cx="3048000" cy="584775"/>
          </a:xfrm>
          <a:prstGeom prst="rect">
            <a:avLst/>
          </a:prstGeom>
          <a:noFill/>
        </p:spPr>
        <p:txBody>
          <a:bodyPr wrap="square" rtlCol="0">
            <a:spAutoFit/>
          </a:bodyPr>
          <a:lstStyle/>
          <a:p>
            <a:pPr lvl="0" algn="ctr"/>
            <a:r>
              <a:rPr lang="en-US" sz="1600" b="1" dirty="0" smtClean="0">
                <a:solidFill>
                  <a:prstClr val="black"/>
                </a:solidFill>
                <a:latin typeface="Arial"/>
              </a:rPr>
              <a:t>Selected a private plan through marketplace</a:t>
            </a:r>
          </a:p>
        </p:txBody>
      </p:sp>
      <p:sp>
        <p:nvSpPr>
          <p:cNvPr id="29" name="TextBox 28"/>
          <p:cNvSpPr txBox="1"/>
          <p:nvPr/>
        </p:nvSpPr>
        <p:spPr>
          <a:xfrm>
            <a:off x="517038" y="5115580"/>
            <a:ext cx="1046249" cy="523220"/>
          </a:xfrm>
          <a:prstGeom prst="rect">
            <a:avLst/>
          </a:prstGeom>
          <a:noFill/>
        </p:spPr>
        <p:txBody>
          <a:bodyPr wrap="square" rtlCol="0">
            <a:spAutoFit/>
          </a:bodyPr>
          <a:lstStyle/>
          <a:p>
            <a:pPr algn="ctr"/>
            <a:r>
              <a:rPr lang="en-US" sz="1400" b="1" dirty="0" smtClean="0">
                <a:latin typeface="+mn-lt"/>
              </a:rPr>
              <a:t>Refused</a:t>
            </a:r>
          </a:p>
          <a:p>
            <a:pPr algn="ctr"/>
            <a:r>
              <a:rPr lang="en-US" sz="1400" b="1" dirty="0" smtClean="0">
                <a:latin typeface="+mn-lt"/>
              </a:rPr>
              <a:t>2%</a:t>
            </a:r>
            <a:endParaRPr lang="en-US" sz="1400" b="1" dirty="0">
              <a:latin typeface="+mn-lt"/>
            </a:endParaRPr>
          </a:p>
        </p:txBody>
      </p:sp>
      <p:graphicFrame>
        <p:nvGraphicFramePr>
          <p:cNvPr id="37" name="Chart 36"/>
          <p:cNvGraphicFramePr/>
          <p:nvPr>
            <p:extLst>
              <p:ext uri="{D42A27DB-BD31-4B8C-83A1-F6EECF244321}">
                <p14:modId xmlns:p14="http://schemas.microsoft.com/office/powerpoint/2010/main" val="2620557301"/>
              </p:ext>
            </p:extLst>
          </p:nvPr>
        </p:nvGraphicFramePr>
        <p:xfrm>
          <a:off x="2590800" y="2019946"/>
          <a:ext cx="4069080" cy="3429427"/>
        </p:xfrm>
        <a:graphic>
          <a:graphicData uri="http://schemas.openxmlformats.org/drawingml/2006/chart">
            <c:chart xmlns:c="http://schemas.openxmlformats.org/drawingml/2006/chart" xmlns:r="http://schemas.openxmlformats.org/officeDocument/2006/relationships" r:id="rId4"/>
          </a:graphicData>
        </a:graphic>
      </p:graphicFrame>
      <p:sp>
        <p:nvSpPr>
          <p:cNvPr id="38" name="TextBox 37"/>
          <p:cNvSpPr txBox="1"/>
          <p:nvPr/>
        </p:nvSpPr>
        <p:spPr>
          <a:xfrm>
            <a:off x="4953000" y="3692887"/>
            <a:ext cx="920015" cy="523220"/>
          </a:xfrm>
          <a:prstGeom prst="rect">
            <a:avLst/>
          </a:prstGeom>
          <a:noFill/>
        </p:spPr>
        <p:txBody>
          <a:bodyPr wrap="square" rtlCol="0">
            <a:spAutoFit/>
          </a:bodyPr>
          <a:lstStyle/>
          <a:p>
            <a:pPr algn="ctr"/>
            <a:r>
              <a:rPr lang="en-US" sz="1400" b="1" dirty="0" smtClean="0">
                <a:solidFill>
                  <a:schemeClr val="bg1"/>
                </a:solidFill>
                <a:latin typeface="+mn-lt"/>
              </a:rPr>
              <a:t>50–64</a:t>
            </a:r>
          </a:p>
          <a:p>
            <a:pPr algn="ctr"/>
            <a:r>
              <a:rPr lang="en-US" sz="1400" b="1" dirty="0" smtClean="0">
                <a:solidFill>
                  <a:schemeClr val="bg1"/>
                </a:solidFill>
                <a:latin typeface="+mn-lt"/>
              </a:rPr>
              <a:t>43%</a:t>
            </a:r>
            <a:endParaRPr lang="en-US" sz="1400" b="1" dirty="0">
              <a:solidFill>
                <a:schemeClr val="bg1"/>
              </a:solidFill>
              <a:latin typeface="+mn-lt"/>
            </a:endParaRPr>
          </a:p>
        </p:txBody>
      </p:sp>
      <p:sp>
        <p:nvSpPr>
          <p:cNvPr id="39" name="TextBox 38"/>
          <p:cNvSpPr txBox="1"/>
          <p:nvPr/>
        </p:nvSpPr>
        <p:spPr>
          <a:xfrm>
            <a:off x="3505200" y="4191000"/>
            <a:ext cx="957229" cy="523220"/>
          </a:xfrm>
          <a:prstGeom prst="rect">
            <a:avLst/>
          </a:prstGeom>
          <a:noFill/>
        </p:spPr>
        <p:txBody>
          <a:bodyPr wrap="square" rtlCol="0">
            <a:spAutoFit/>
          </a:bodyPr>
          <a:lstStyle/>
          <a:p>
            <a:pPr algn="ctr"/>
            <a:r>
              <a:rPr lang="en-US" sz="1400" b="1" dirty="0" smtClean="0">
                <a:solidFill>
                  <a:schemeClr val="bg1"/>
                </a:solidFill>
                <a:latin typeface="+mn-lt"/>
              </a:rPr>
              <a:t>19–34</a:t>
            </a:r>
          </a:p>
          <a:p>
            <a:pPr algn="ctr"/>
            <a:r>
              <a:rPr lang="en-US" sz="1400" b="1" dirty="0" smtClean="0">
                <a:solidFill>
                  <a:schemeClr val="bg1"/>
                </a:solidFill>
                <a:latin typeface="+mn-lt"/>
              </a:rPr>
              <a:t>24%</a:t>
            </a:r>
            <a:endParaRPr lang="en-US" sz="1400" b="1" dirty="0">
              <a:solidFill>
                <a:schemeClr val="bg1"/>
              </a:solidFill>
              <a:latin typeface="+mn-lt"/>
            </a:endParaRPr>
          </a:p>
        </p:txBody>
      </p:sp>
      <p:sp>
        <p:nvSpPr>
          <p:cNvPr id="40" name="TextBox 39"/>
          <p:cNvSpPr txBox="1"/>
          <p:nvPr/>
        </p:nvSpPr>
        <p:spPr>
          <a:xfrm>
            <a:off x="3863037" y="2971800"/>
            <a:ext cx="861363" cy="523220"/>
          </a:xfrm>
          <a:prstGeom prst="rect">
            <a:avLst/>
          </a:prstGeom>
          <a:noFill/>
        </p:spPr>
        <p:txBody>
          <a:bodyPr wrap="square" rtlCol="0">
            <a:spAutoFit/>
          </a:bodyPr>
          <a:lstStyle/>
          <a:p>
            <a:pPr algn="ctr"/>
            <a:r>
              <a:rPr lang="en-US" sz="1400" b="1" dirty="0" smtClean="0">
                <a:latin typeface="+mn-lt"/>
              </a:rPr>
              <a:t>35–49</a:t>
            </a:r>
          </a:p>
          <a:p>
            <a:pPr algn="ctr"/>
            <a:r>
              <a:rPr lang="en-US" sz="1400" b="1" dirty="0" smtClean="0">
                <a:latin typeface="+mn-lt"/>
              </a:rPr>
              <a:t>30%</a:t>
            </a:r>
            <a:endParaRPr lang="en-US" sz="1400" b="1" dirty="0">
              <a:latin typeface="+mn-lt"/>
            </a:endParaRPr>
          </a:p>
        </p:txBody>
      </p:sp>
      <p:sp>
        <p:nvSpPr>
          <p:cNvPr id="41" name="TextBox 40"/>
          <p:cNvSpPr txBox="1"/>
          <p:nvPr/>
        </p:nvSpPr>
        <p:spPr>
          <a:xfrm>
            <a:off x="4132543" y="5181600"/>
            <a:ext cx="1046249" cy="523220"/>
          </a:xfrm>
          <a:prstGeom prst="rect">
            <a:avLst/>
          </a:prstGeom>
          <a:noFill/>
        </p:spPr>
        <p:txBody>
          <a:bodyPr wrap="square" rtlCol="0">
            <a:spAutoFit/>
          </a:bodyPr>
          <a:lstStyle/>
          <a:p>
            <a:pPr algn="ctr"/>
            <a:r>
              <a:rPr lang="en-US" sz="1400" b="1" dirty="0" smtClean="0">
                <a:latin typeface="+mn-lt"/>
              </a:rPr>
              <a:t>Refused</a:t>
            </a:r>
          </a:p>
          <a:p>
            <a:pPr algn="ctr"/>
            <a:r>
              <a:rPr lang="en-US" sz="1400" b="1" dirty="0">
                <a:latin typeface="+mn-lt"/>
              </a:rPr>
              <a:t>3</a:t>
            </a:r>
            <a:r>
              <a:rPr lang="en-US" sz="1400" b="1" dirty="0" smtClean="0">
                <a:latin typeface="+mn-lt"/>
              </a:rPr>
              <a:t>%</a:t>
            </a:r>
            <a:endParaRPr lang="en-US" sz="1400" b="1" dirty="0">
              <a:latin typeface="+mn-lt"/>
            </a:endParaRPr>
          </a:p>
        </p:txBody>
      </p:sp>
      <p:graphicFrame>
        <p:nvGraphicFramePr>
          <p:cNvPr id="42" name="Chart 41"/>
          <p:cNvGraphicFramePr/>
          <p:nvPr>
            <p:extLst>
              <p:ext uri="{D42A27DB-BD31-4B8C-83A1-F6EECF244321}">
                <p14:modId xmlns:p14="http://schemas.microsoft.com/office/powerpoint/2010/main" val="2549449546"/>
              </p:ext>
            </p:extLst>
          </p:nvPr>
        </p:nvGraphicFramePr>
        <p:xfrm>
          <a:off x="5684520" y="2019946"/>
          <a:ext cx="4069080" cy="3429427"/>
        </p:xfrm>
        <a:graphic>
          <a:graphicData uri="http://schemas.openxmlformats.org/drawingml/2006/chart">
            <c:chart xmlns:c="http://schemas.openxmlformats.org/drawingml/2006/chart" xmlns:r="http://schemas.openxmlformats.org/officeDocument/2006/relationships" r:id="rId5"/>
          </a:graphicData>
        </a:graphic>
      </p:graphicFrame>
      <p:sp>
        <p:nvSpPr>
          <p:cNvPr id="43" name="TextBox 42"/>
          <p:cNvSpPr txBox="1"/>
          <p:nvPr/>
        </p:nvSpPr>
        <p:spPr>
          <a:xfrm>
            <a:off x="7538185" y="4353580"/>
            <a:ext cx="920015" cy="523220"/>
          </a:xfrm>
          <a:prstGeom prst="rect">
            <a:avLst/>
          </a:prstGeom>
          <a:noFill/>
        </p:spPr>
        <p:txBody>
          <a:bodyPr wrap="square" rtlCol="0">
            <a:spAutoFit/>
          </a:bodyPr>
          <a:lstStyle/>
          <a:p>
            <a:pPr algn="ctr"/>
            <a:r>
              <a:rPr lang="en-US" sz="1400" b="1" dirty="0" smtClean="0">
                <a:solidFill>
                  <a:schemeClr val="bg1"/>
                </a:solidFill>
                <a:latin typeface="+mn-lt"/>
              </a:rPr>
              <a:t>50–64</a:t>
            </a:r>
          </a:p>
          <a:p>
            <a:pPr algn="ctr"/>
            <a:r>
              <a:rPr lang="en-US" sz="1400" b="1" dirty="0" smtClean="0">
                <a:solidFill>
                  <a:schemeClr val="bg1"/>
                </a:solidFill>
                <a:latin typeface="+mn-lt"/>
              </a:rPr>
              <a:t>25%</a:t>
            </a:r>
            <a:endParaRPr lang="en-US" sz="1400" b="1" dirty="0">
              <a:solidFill>
                <a:schemeClr val="bg1"/>
              </a:solidFill>
              <a:latin typeface="+mn-lt"/>
            </a:endParaRPr>
          </a:p>
        </p:txBody>
      </p:sp>
      <p:sp>
        <p:nvSpPr>
          <p:cNvPr id="44" name="TextBox 43"/>
          <p:cNvSpPr txBox="1"/>
          <p:nvPr/>
        </p:nvSpPr>
        <p:spPr>
          <a:xfrm>
            <a:off x="6560325" y="3431277"/>
            <a:ext cx="957229" cy="523220"/>
          </a:xfrm>
          <a:prstGeom prst="rect">
            <a:avLst/>
          </a:prstGeom>
          <a:noFill/>
        </p:spPr>
        <p:txBody>
          <a:bodyPr wrap="square" rtlCol="0">
            <a:spAutoFit/>
          </a:bodyPr>
          <a:lstStyle/>
          <a:p>
            <a:pPr algn="ctr"/>
            <a:r>
              <a:rPr lang="en-US" sz="1400" b="1" dirty="0" smtClean="0">
                <a:solidFill>
                  <a:schemeClr val="bg1"/>
                </a:solidFill>
                <a:latin typeface="+mn-lt"/>
              </a:rPr>
              <a:t>19–34</a:t>
            </a:r>
          </a:p>
          <a:p>
            <a:pPr algn="ctr"/>
            <a:r>
              <a:rPr lang="en-US" sz="1400" b="1" dirty="0" smtClean="0">
                <a:solidFill>
                  <a:schemeClr val="bg1"/>
                </a:solidFill>
                <a:latin typeface="+mn-lt"/>
              </a:rPr>
              <a:t>42%</a:t>
            </a:r>
            <a:endParaRPr lang="en-US" sz="1400" b="1" dirty="0">
              <a:solidFill>
                <a:schemeClr val="bg1"/>
              </a:solidFill>
              <a:latin typeface="+mn-lt"/>
            </a:endParaRPr>
          </a:p>
        </p:txBody>
      </p:sp>
      <p:sp>
        <p:nvSpPr>
          <p:cNvPr id="45" name="TextBox 44"/>
          <p:cNvSpPr txBox="1"/>
          <p:nvPr/>
        </p:nvSpPr>
        <p:spPr>
          <a:xfrm>
            <a:off x="8001000" y="3276600"/>
            <a:ext cx="861363" cy="523220"/>
          </a:xfrm>
          <a:prstGeom prst="rect">
            <a:avLst/>
          </a:prstGeom>
          <a:noFill/>
        </p:spPr>
        <p:txBody>
          <a:bodyPr wrap="square" rtlCol="0">
            <a:spAutoFit/>
          </a:bodyPr>
          <a:lstStyle/>
          <a:p>
            <a:pPr algn="ctr"/>
            <a:r>
              <a:rPr lang="en-US" sz="1400" b="1" dirty="0" smtClean="0">
                <a:latin typeface="+mn-lt"/>
              </a:rPr>
              <a:t>35–49</a:t>
            </a:r>
          </a:p>
          <a:p>
            <a:pPr algn="ctr"/>
            <a:r>
              <a:rPr lang="en-US" sz="1400" b="1" dirty="0" smtClean="0">
                <a:latin typeface="+mn-lt"/>
              </a:rPr>
              <a:t>33%</a:t>
            </a:r>
            <a:endParaRPr lang="en-US" sz="1400" b="1" dirty="0">
              <a:latin typeface="+mn-lt"/>
            </a:endParaRPr>
          </a:p>
        </p:txBody>
      </p:sp>
      <p:sp>
        <p:nvSpPr>
          <p:cNvPr id="22" name="TextBox 21"/>
          <p:cNvSpPr txBox="1"/>
          <p:nvPr/>
        </p:nvSpPr>
        <p:spPr>
          <a:xfrm>
            <a:off x="6040351" y="4886980"/>
            <a:ext cx="1046249" cy="523220"/>
          </a:xfrm>
          <a:prstGeom prst="rect">
            <a:avLst/>
          </a:prstGeom>
          <a:noFill/>
        </p:spPr>
        <p:txBody>
          <a:bodyPr wrap="square" rtlCol="0">
            <a:spAutoFit/>
          </a:bodyPr>
          <a:lstStyle/>
          <a:p>
            <a:pPr algn="ctr"/>
            <a:r>
              <a:rPr lang="en-US" sz="1400" b="1" dirty="0" smtClean="0">
                <a:latin typeface="+mn-lt"/>
              </a:rPr>
              <a:t>Refused</a:t>
            </a:r>
          </a:p>
          <a:p>
            <a:pPr algn="ctr"/>
            <a:r>
              <a:rPr lang="en-US" sz="1400" b="1" dirty="0">
                <a:latin typeface="+mn-lt"/>
              </a:rPr>
              <a:t>1</a:t>
            </a:r>
            <a:r>
              <a:rPr lang="en-US" sz="1400" b="1" dirty="0" smtClean="0">
                <a:latin typeface="+mn-lt"/>
              </a:rPr>
              <a:t>%</a:t>
            </a:r>
            <a:endParaRPr lang="en-US" sz="1400" b="1" dirty="0">
              <a:latin typeface="+mn-lt"/>
            </a:endParaRPr>
          </a:p>
        </p:txBody>
      </p:sp>
    </p:spTree>
    <p:extLst>
      <p:ext uri="{BB962C8B-B14F-4D97-AF65-F5344CB8AC3E}">
        <p14:creationId xmlns:p14="http://schemas.microsoft.com/office/powerpoint/2010/main" val="8105194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899160"/>
          </a:xfrm>
        </p:spPr>
        <p:txBody>
          <a:bodyPr anchor="t">
            <a:noAutofit/>
          </a:bodyPr>
          <a:lstStyle/>
          <a:p>
            <a:pPr algn="ctr"/>
            <a:r>
              <a:rPr lang="en-US" sz="2000" b="1" dirty="0" smtClean="0"/>
              <a:t>Exhibit </a:t>
            </a:r>
            <a:r>
              <a:rPr lang="en-US" sz="2000" b="1" dirty="0"/>
              <a:t>9</a:t>
            </a:r>
            <a:r>
              <a:rPr lang="en-US" sz="2000" b="1" dirty="0" smtClean="0"/>
              <a:t>. More Than Three of Five Adults Who Selected a </a:t>
            </a:r>
            <a:br>
              <a:rPr lang="en-US" sz="2000" b="1" dirty="0" smtClean="0"/>
            </a:br>
            <a:r>
              <a:rPr lang="en-US" sz="2000" b="1" dirty="0" smtClean="0"/>
              <a:t>Private Plan or Enrolled in Medicaid Were Uninsured </a:t>
            </a:r>
            <a:br>
              <a:rPr lang="en-US" sz="2000" b="1" dirty="0" smtClean="0"/>
            </a:br>
            <a:r>
              <a:rPr lang="en-US" sz="2000" b="1" dirty="0" smtClean="0"/>
              <a:t>Prior to Gaining Coverage</a:t>
            </a:r>
            <a:endParaRPr lang="en-US" sz="2000" b="1" dirty="0"/>
          </a:p>
        </p:txBody>
      </p:sp>
      <p:sp>
        <p:nvSpPr>
          <p:cNvPr id="5" name="TextBox 4"/>
          <p:cNvSpPr txBox="1"/>
          <p:nvPr/>
        </p:nvSpPr>
        <p:spPr>
          <a:xfrm>
            <a:off x="0" y="5410200"/>
            <a:ext cx="9144000" cy="523220"/>
          </a:xfrm>
          <a:prstGeom prst="rect">
            <a:avLst/>
          </a:prstGeom>
          <a:noFill/>
        </p:spPr>
        <p:txBody>
          <a:bodyPr wrap="square" rtlCol="0">
            <a:spAutoFit/>
          </a:bodyPr>
          <a:lstStyle/>
          <a:p>
            <a:pPr algn="ctr" fontAlgn="b"/>
            <a:r>
              <a:rPr lang="en-US" sz="1400" b="1" dirty="0">
                <a:latin typeface="+mn-lt"/>
                <a:cs typeface="Arial" pitchFamily="34" charset="0"/>
              </a:rPr>
              <a:t>Adults ages 19–64 who selected </a:t>
            </a:r>
            <a:r>
              <a:rPr lang="en-US" sz="1400" b="1" dirty="0" smtClean="0">
                <a:latin typeface="+mn-lt"/>
                <a:cs typeface="Arial" pitchFamily="34" charset="0"/>
              </a:rPr>
              <a:t>a private plan or enrolled in Medicaid </a:t>
            </a:r>
            <a:r>
              <a:rPr lang="en-US" sz="1400" b="1" dirty="0">
                <a:latin typeface="+mn-lt"/>
                <a:cs typeface="Arial" pitchFamily="34" charset="0"/>
              </a:rPr>
              <a:t>through marketplace </a:t>
            </a:r>
            <a:r>
              <a:rPr lang="en-US" sz="1400" b="1" dirty="0" smtClean="0">
                <a:latin typeface="+mn-lt"/>
                <a:cs typeface="Arial" pitchFamily="34" charset="0"/>
              </a:rPr>
              <a:t/>
            </a:r>
            <a:br>
              <a:rPr lang="en-US" sz="1400" b="1" dirty="0" smtClean="0">
                <a:latin typeface="+mn-lt"/>
                <a:cs typeface="Arial" pitchFamily="34" charset="0"/>
              </a:rPr>
            </a:br>
            <a:r>
              <a:rPr lang="en-US" sz="1400" b="1" dirty="0" smtClean="0">
                <a:latin typeface="+mn-lt"/>
                <a:cs typeface="Arial" pitchFamily="34" charset="0"/>
              </a:rPr>
              <a:t>or have </a:t>
            </a:r>
            <a:r>
              <a:rPr lang="en-US" sz="1400" b="1" dirty="0">
                <a:latin typeface="+mn-lt"/>
                <a:cs typeface="Arial" pitchFamily="34" charset="0"/>
              </a:rPr>
              <a:t>had Medicaid for less than 1 year</a:t>
            </a:r>
          </a:p>
        </p:txBody>
      </p:sp>
      <p:graphicFrame>
        <p:nvGraphicFramePr>
          <p:cNvPr id="7" name="Content Placeholder 3"/>
          <p:cNvGraphicFramePr>
            <a:graphicFrameLocks/>
          </p:cNvGraphicFramePr>
          <p:nvPr>
            <p:extLst>
              <p:ext uri="{D42A27DB-BD31-4B8C-83A1-F6EECF244321}">
                <p14:modId xmlns:p14="http://schemas.microsoft.com/office/powerpoint/2010/main" val="3124070531"/>
              </p:ext>
            </p:extLst>
          </p:nvPr>
        </p:nvGraphicFramePr>
        <p:xfrm>
          <a:off x="-106680" y="1810688"/>
          <a:ext cx="9098280" cy="37323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10900" y="1547400"/>
            <a:ext cx="1752600" cy="307777"/>
          </a:xfrm>
          <a:prstGeom prst="rect">
            <a:avLst/>
          </a:prstGeom>
          <a:noFill/>
        </p:spPr>
        <p:txBody>
          <a:bodyPr wrap="square" rtlCol="0">
            <a:spAutoFit/>
          </a:bodyPr>
          <a:lstStyle/>
          <a:p>
            <a:r>
              <a:rPr lang="en-US" sz="1400" b="1" dirty="0" smtClean="0">
                <a:latin typeface="+mn-lt"/>
              </a:rPr>
              <a:t>Percent</a:t>
            </a:r>
            <a:endParaRPr lang="en-US" sz="1400" b="1" dirty="0">
              <a:latin typeface="+mn-lt"/>
            </a:endParaRPr>
          </a:p>
        </p:txBody>
      </p:sp>
      <p:sp>
        <p:nvSpPr>
          <p:cNvPr id="10" name="Text Box 49"/>
          <p:cNvSpPr txBox="1">
            <a:spLocks noChangeArrowheads="1"/>
          </p:cNvSpPr>
          <p:nvPr/>
        </p:nvSpPr>
        <p:spPr bwMode="auto">
          <a:xfrm>
            <a:off x="45720" y="5894381"/>
            <a:ext cx="8945880" cy="938719"/>
          </a:xfrm>
          <a:prstGeom prst="rect">
            <a:avLst/>
          </a:prstGeom>
          <a:noFill/>
          <a:ln w="9525">
            <a:noFill/>
            <a:miter lim="800000"/>
            <a:headEnd/>
            <a:tailEnd/>
          </a:ln>
        </p:spPr>
        <p:txBody>
          <a:bodyPr wrap="square">
            <a:spAutoFit/>
          </a:bodyPr>
          <a:lstStyle/>
          <a:p>
            <a:r>
              <a:rPr lang="en-US" sz="1100" dirty="0" smtClean="0">
                <a:latin typeface="+mn-lt"/>
              </a:rPr>
              <a:t>* New </a:t>
            </a:r>
            <a:r>
              <a:rPr lang="en-US" sz="1100" dirty="0">
                <a:latin typeface="+mn-lt"/>
              </a:rPr>
              <a:t>enrollees include those who signed up for private coverage through the marketplace, those who signed up for Medicaid through the marketplace, those who signed up for coverage through the marketplace but are not sure if it is Medicaid or private coverage, and those who have been enrolled in Medicaid for less than 1 year. </a:t>
            </a:r>
            <a:r>
              <a:rPr lang="en-US" sz="1100" dirty="0" smtClean="0">
                <a:latin typeface="+mn-lt"/>
              </a:rPr>
              <a:t>** This includes some individuals who enrolled in Medicaid outside of the marketplace, but have been covered by Medicaid for less than 1 year.</a:t>
            </a:r>
            <a:endParaRPr lang="en-US" sz="1100" dirty="0">
              <a:latin typeface="+mn-lt"/>
            </a:endParaRPr>
          </a:p>
          <a:p>
            <a:pPr fontAlgn="base">
              <a:spcBef>
                <a:spcPct val="0"/>
              </a:spcBef>
              <a:spcAft>
                <a:spcPct val="0"/>
              </a:spcAft>
            </a:pPr>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a:t>
            </a:r>
            <a:r>
              <a:rPr lang="en-US" sz="1100" dirty="0" smtClean="0">
                <a:latin typeface="+mn-lt"/>
                <a:cs typeface="Arial" pitchFamily="34" charset="0"/>
              </a:rPr>
              <a:t>Survey, April–June </a:t>
            </a:r>
            <a:r>
              <a:rPr lang="en-US" sz="1100" dirty="0">
                <a:latin typeface="+mn-lt"/>
                <a:cs typeface="Arial" pitchFamily="34" charset="0"/>
              </a:rPr>
              <a:t>2014.</a:t>
            </a:r>
            <a:endParaRPr lang="en-US" sz="1100" dirty="0">
              <a:latin typeface="+mn-lt"/>
              <a:ea typeface="ＭＳ Ｐゴシック" charset="-128"/>
            </a:endParaRPr>
          </a:p>
        </p:txBody>
      </p:sp>
      <p:sp>
        <p:nvSpPr>
          <p:cNvPr id="4" name="TextBox 3"/>
          <p:cNvSpPr txBox="1"/>
          <p:nvPr/>
        </p:nvSpPr>
        <p:spPr>
          <a:xfrm>
            <a:off x="0" y="1142999"/>
            <a:ext cx="91440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What type of health insurance did you have prior to getting your new coverage? </a:t>
            </a:r>
          </a:p>
        </p:txBody>
      </p:sp>
    </p:spTree>
    <p:extLst>
      <p:ext uri="{BB962C8B-B14F-4D97-AF65-F5344CB8AC3E}">
        <p14:creationId xmlns:p14="http://schemas.microsoft.com/office/powerpoint/2010/main" val="33353314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CMWF_template_5-2014_white_bg</Template>
  <TotalTime>3055</TotalTime>
  <Words>2147</Words>
  <Application>Microsoft Macintosh PowerPoint</Application>
  <PresentationFormat>On-screen Show (4:3)</PresentationFormat>
  <Paragraphs>331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CMWF_template_5-2014_white_bg</vt:lpstr>
      <vt:lpstr>Exhibit 1. After the End of Open Enrollment, the Percentage of  U.S. Adults Who Are Uninsured Declined from 20 Percent  to 15 Percent, or by 9.5 Million; Young Adults Experienced  the Largest Decline Among All Adult Age Groups</vt:lpstr>
      <vt:lpstr>Exhibit 2. Across Incomes and Racial and Ethnic Groups,  Adults with Low Incomes and Latinos Experienced the  Largest Declines in Uninsured Rates</vt:lpstr>
      <vt:lpstr>Exhibit 3. The Percent of Uninsured Adults with Incomes  Under 100 Percent of Poverty Fell Sharply in States That  Expanded Medicaid; More Than a Third of Poor Adults  Remained Uninsured in States That Did Not Expand Medicaid</vt:lpstr>
      <vt:lpstr>Exhibit 4. Uninsured Rates Fell Sharply in California  and Texas; Florida and Texas Continue to Have the  Highest Uninsured Rates Among Largest States</vt:lpstr>
      <vt:lpstr>Exhibit 5. Awareness of the Affordable Care Act’s Marketplaces  and Financial Assistance Among Potentially Eligible Adults  Doubled by the End of Open Enrollment</vt:lpstr>
      <vt:lpstr>PowerPoint Presentation</vt:lpstr>
      <vt:lpstr>PowerPoint Presentation</vt:lpstr>
      <vt:lpstr>PowerPoint Presentation</vt:lpstr>
      <vt:lpstr>Exhibit 9. More Than Three of Five Adults Who Selected a  Private Plan or Enrolled in Medicaid Were Uninsured  Prior to Gaining Coverage</vt:lpstr>
      <vt:lpstr>PowerPoint Presentation</vt:lpstr>
      <vt:lpstr>Exhibit 11. A Majority of Adults with New Coverage  Said They Were Better Off Now</vt:lpstr>
      <vt:lpstr>PowerPoint Presentation</vt:lpstr>
      <vt:lpstr>PowerPoint Presentation</vt:lpstr>
      <vt:lpstr>Exhibit 14. Among Adults Who Enrolled in New Coverage,  More Than Half Said Their Plan Included All or Some of  the Doctors They Wanted; Two of Five Did Not Know  Which Doctors Were on Their Plan</vt:lpstr>
      <vt:lpstr>PowerPoint Presentation</vt:lpstr>
      <vt:lpstr>Exhibit 16. Two-Thirds of Those Who Found a Primary Care Doctor Got an Appointment Within Two Weeks </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April-June 2014 ACA Tracking Survey Topline Findings</dc:title>
  <dc:creator>Petra W. Rasmussen</dc:creator>
  <cp:lastModifiedBy>Paul Frame</cp:lastModifiedBy>
  <cp:revision>353</cp:revision>
  <cp:lastPrinted>2014-07-02T17:14:05Z</cp:lastPrinted>
  <dcterms:created xsi:type="dcterms:W3CDTF">2014-06-13T13:57:10Z</dcterms:created>
  <dcterms:modified xsi:type="dcterms:W3CDTF">2014-07-08T14:42:27Z</dcterms:modified>
</cp:coreProperties>
</file>