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068"/>
    <a:srgbClr val="FF7300"/>
    <a:srgbClr val="71DAFF"/>
    <a:srgbClr val="FF5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17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339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52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Expansion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Sheet1!$A$2:$A$24</c:f>
              <c:strCache>
                <c:ptCount val="23"/>
                <c:pt idx="0">
                  <c:v>July-Sept 13</c:v>
                </c:pt>
                <c:pt idx="1">
                  <c:v>Feb-14</c:v>
                </c:pt>
                <c:pt idx="2">
                  <c:v>Mar-14</c:v>
                </c:pt>
                <c:pt idx="3">
                  <c:v>Apr-14</c:v>
                </c:pt>
                <c:pt idx="4">
                  <c:v>May-14</c:v>
                </c:pt>
                <c:pt idx="5">
                  <c:v>Jun-14</c:v>
                </c:pt>
                <c:pt idx="6">
                  <c:v>Jul-14</c:v>
                </c:pt>
                <c:pt idx="7">
                  <c:v>Aug-14</c:v>
                </c:pt>
                <c:pt idx="8">
                  <c:v>Sep-14</c:v>
                </c:pt>
                <c:pt idx="9">
                  <c:v>Oct-14</c:v>
                </c:pt>
                <c:pt idx="10">
                  <c:v>Nov-14</c:v>
                </c:pt>
                <c:pt idx="11">
                  <c:v>Dec-14</c:v>
                </c:pt>
                <c:pt idx="12">
                  <c:v>Jan-15</c:v>
                </c:pt>
                <c:pt idx="13">
                  <c:v>Feb-15</c:v>
                </c:pt>
                <c:pt idx="14">
                  <c:v>Mar-15</c:v>
                </c:pt>
                <c:pt idx="15">
                  <c:v>Apr-15</c:v>
                </c:pt>
                <c:pt idx="16">
                  <c:v>May-15</c:v>
                </c:pt>
                <c:pt idx="17">
                  <c:v>Jun-15</c:v>
                </c:pt>
                <c:pt idx="18">
                  <c:v>Jul-15</c:v>
                </c:pt>
                <c:pt idx="19">
                  <c:v>Aug-15</c:v>
                </c:pt>
                <c:pt idx="20">
                  <c:v>Sep-15</c:v>
                </c:pt>
                <c:pt idx="21">
                  <c:v>Oct-15</c:v>
                </c:pt>
                <c:pt idx="22">
                  <c:v>Nov-15</c:v>
                </c:pt>
              </c:strCache>
            </c:strRef>
          </c:cat>
          <c:val>
            <c:numRef>
              <c:f>Sheet1!$B$2:$B$24</c:f>
              <c:numCache>
                <c:formatCode>#,##0</c:formatCode>
                <c:ptCount val="23"/>
                <c:pt idx="0">
                  <c:v>3.4123018E7</c:v>
                </c:pt>
                <c:pt idx="1">
                  <c:v>3.7187382E7</c:v>
                </c:pt>
                <c:pt idx="2">
                  <c:v>3.9384346E7</c:v>
                </c:pt>
                <c:pt idx="3">
                  <c:v>3.9470401E7</c:v>
                </c:pt>
                <c:pt idx="4">
                  <c:v>4.3288478E7</c:v>
                </c:pt>
                <c:pt idx="5">
                  <c:v>4.373514E7</c:v>
                </c:pt>
                <c:pt idx="6">
                  <c:v>4.4166458E7</c:v>
                </c:pt>
                <c:pt idx="7">
                  <c:v>4.4852379E7</c:v>
                </c:pt>
                <c:pt idx="8">
                  <c:v>4.631439E7</c:v>
                </c:pt>
                <c:pt idx="9">
                  <c:v>4.6688021E7</c:v>
                </c:pt>
                <c:pt idx="10">
                  <c:v>4.6909816E7</c:v>
                </c:pt>
                <c:pt idx="11">
                  <c:v>4.7582578E7</c:v>
                </c:pt>
                <c:pt idx="12">
                  <c:v>4.7964066E7</c:v>
                </c:pt>
                <c:pt idx="13">
                  <c:v>4.8434488E7</c:v>
                </c:pt>
                <c:pt idx="14">
                  <c:v>4.8765754E7</c:v>
                </c:pt>
                <c:pt idx="15">
                  <c:v>4.8901699E7</c:v>
                </c:pt>
                <c:pt idx="16">
                  <c:v>4.9298954E7</c:v>
                </c:pt>
                <c:pt idx="17">
                  <c:v>4.9657069E7</c:v>
                </c:pt>
                <c:pt idx="18">
                  <c:v>4.9835727E7</c:v>
                </c:pt>
                <c:pt idx="19">
                  <c:v>5.0131262E7</c:v>
                </c:pt>
                <c:pt idx="20">
                  <c:v>4.8200745E7</c:v>
                </c:pt>
                <c:pt idx="21">
                  <c:v>4.8472975E7</c:v>
                </c:pt>
                <c:pt idx="22">
                  <c:v>4.9373767E7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Nonexpansion states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Sheet1!$A$2:$A$24</c:f>
              <c:strCache>
                <c:ptCount val="23"/>
                <c:pt idx="0">
                  <c:v>July-Sept 13</c:v>
                </c:pt>
                <c:pt idx="1">
                  <c:v>Feb-14</c:v>
                </c:pt>
                <c:pt idx="2">
                  <c:v>Mar-14</c:v>
                </c:pt>
                <c:pt idx="3">
                  <c:v>Apr-14</c:v>
                </c:pt>
                <c:pt idx="4">
                  <c:v>May-14</c:v>
                </c:pt>
                <c:pt idx="5">
                  <c:v>Jun-14</c:v>
                </c:pt>
                <c:pt idx="6">
                  <c:v>Jul-14</c:v>
                </c:pt>
                <c:pt idx="7">
                  <c:v>Aug-14</c:v>
                </c:pt>
                <c:pt idx="8">
                  <c:v>Sep-14</c:v>
                </c:pt>
                <c:pt idx="9">
                  <c:v>Oct-14</c:v>
                </c:pt>
                <c:pt idx="10">
                  <c:v>Nov-14</c:v>
                </c:pt>
                <c:pt idx="11">
                  <c:v>Dec-14</c:v>
                </c:pt>
                <c:pt idx="12">
                  <c:v>Jan-15</c:v>
                </c:pt>
                <c:pt idx="13">
                  <c:v>Feb-15</c:v>
                </c:pt>
                <c:pt idx="14">
                  <c:v>Mar-15</c:v>
                </c:pt>
                <c:pt idx="15">
                  <c:v>Apr-15</c:v>
                </c:pt>
                <c:pt idx="16">
                  <c:v>May-15</c:v>
                </c:pt>
                <c:pt idx="17">
                  <c:v>Jun-15</c:v>
                </c:pt>
                <c:pt idx="18">
                  <c:v>Jul-15</c:v>
                </c:pt>
                <c:pt idx="19">
                  <c:v>Aug-15</c:v>
                </c:pt>
                <c:pt idx="20">
                  <c:v>Sep-15</c:v>
                </c:pt>
                <c:pt idx="21">
                  <c:v>Oct-15</c:v>
                </c:pt>
                <c:pt idx="22">
                  <c:v>Nov-15</c:v>
                </c:pt>
              </c:strCache>
            </c:strRef>
          </c:cat>
          <c:val>
            <c:numRef>
              <c:f>Sheet1!$C$2:$C$24</c:f>
              <c:numCache>
                <c:formatCode>#,##0</c:formatCode>
                <c:ptCount val="23"/>
                <c:pt idx="0">
                  <c:v>2.4731043E7</c:v>
                </c:pt>
                <c:pt idx="1">
                  <c:v>2.5087277E7</c:v>
                </c:pt>
                <c:pt idx="2">
                  <c:v>2.4885796E7</c:v>
                </c:pt>
                <c:pt idx="3">
                  <c:v>2.4959835E7</c:v>
                </c:pt>
                <c:pt idx="4">
                  <c:v>2.3135075E7</c:v>
                </c:pt>
                <c:pt idx="5">
                  <c:v>2.329894E7</c:v>
                </c:pt>
                <c:pt idx="6">
                  <c:v>2.2980988E7</c:v>
                </c:pt>
                <c:pt idx="7">
                  <c:v>2.3075427E7</c:v>
                </c:pt>
                <c:pt idx="8">
                  <c:v>2.2094135E7</c:v>
                </c:pt>
                <c:pt idx="9">
                  <c:v>2.2256366E7</c:v>
                </c:pt>
                <c:pt idx="10">
                  <c:v>2.2302656E7</c:v>
                </c:pt>
                <c:pt idx="11">
                  <c:v>2.2336788E7</c:v>
                </c:pt>
                <c:pt idx="12">
                  <c:v>2.2415417E7</c:v>
                </c:pt>
                <c:pt idx="13">
                  <c:v>2.2512119E7</c:v>
                </c:pt>
                <c:pt idx="14">
                  <c:v>2.2643925E7</c:v>
                </c:pt>
                <c:pt idx="15">
                  <c:v>2.2693043E7</c:v>
                </c:pt>
                <c:pt idx="16">
                  <c:v>2.269125E7</c:v>
                </c:pt>
                <c:pt idx="17">
                  <c:v>2.2797746E7</c:v>
                </c:pt>
                <c:pt idx="18">
                  <c:v>2.2836967E7</c:v>
                </c:pt>
                <c:pt idx="19">
                  <c:v>2.2692801E7</c:v>
                </c:pt>
                <c:pt idx="20">
                  <c:v>2.2696542E7</c:v>
                </c:pt>
                <c:pt idx="21">
                  <c:v>2.2705511E7</c:v>
                </c:pt>
                <c:pt idx="22">
                  <c:v>2.2710167E7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enrollment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Sheet1!$A$2:$A$24</c:f>
              <c:strCache>
                <c:ptCount val="23"/>
                <c:pt idx="0">
                  <c:v>July-Sept 13</c:v>
                </c:pt>
                <c:pt idx="1">
                  <c:v>Feb-14</c:v>
                </c:pt>
                <c:pt idx="2">
                  <c:v>Mar-14</c:v>
                </c:pt>
                <c:pt idx="3">
                  <c:v>Apr-14</c:v>
                </c:pt>
                <c:pt idx="4">
                  <c:v>May-14</c:v>
                </c:pt>
                <c:pt idx="5">
                  <c:v>Jun-14</c:v>
                </c:pt>
                <c:pt idx="6">
                  <c:v>Jul-14</c:v>
                </c:pt>
                <c:pt idx="7">
                  <c:v>Aug-14</c:v>
                </c:pt>
                <c:pt idx="8">
                  <c:v>Sep-14</c:v>
                </c:pt>
                <c:pt idx="9">
                  <c:v>Oct-14</c:v>
                </c:pt>
                <c:pt idx="10">
                  <c:v>Nov-14</c:v>
                </c:pt>
                <c:pt idx="11">
                  <c:v>Dec-14</c:v>
                </c:pt>
                <c:pt idx="12">
                  <c:v>Jan-15</c:v>
                </c:pt>
                <c:pt idx="13">
                  <c:v>Feb-15</c:v>
                </c:pt>
                <c:pt idx="14">
                  <c:v>Mar-15</c:v>
                </c:pt>
                <c:pt idx="15">
                  <c:v>Apr-15</c:v>
                </c:pt>
                <c:pt idx="16">
                  <c:v>May-15</c:v>
                </c:pt>
                <c:pt idx="17">
                  <c:v>Jun-15</c:v>
                </c:pt>
                <c:pt idx="18">
                  <c:v>Jul-15</c:v>
                </c:pt>
                <c:pt idx="19">
                  <c:v>Aug-15</c:v>
                </c:pt>
                <c:pt idx="20">
                  <c:v>Sep-15</c:v>
                </c:pt>
                <c:pt idx="21">
                  <c:v>Oct-15</c:v>
                </c:pt>
                <c:pt idx="22">
                  <c:v>Nov-15</c:v>
                </c:pt>
              </c:strCache>
            </c:strRef>
          </c:cat>
          <c:val>
            <c:numRef>
              <c:f>Sheet1!$D$2:$D$24</c:f>
              <c:numCache>
                <c:formatCode>#,##0</c:formatCode>
                <c:ptCount val="23"/>
                <c:pt idx="0">
                  <c:v>5.8854061E7</c:v>
                </c:pt>
                <c:pt idx="1">
                  <c:v>6.2274659E7</c:v>
                </c:pt>
                <c:pt idx="2">
                  <c:v>6.4270142E7</c:v>
                </c:pt>
                <c:pt idx="3">
                  <c:v>6.4430236E7</c:v>
                </c:pt>
                <c:pt idx="4">
                  <c:v>6.6423553E7</c:v>
                </c:pt>
                <c:pt idx="5">
                  <c:v>6.703408E7</c:v>
                </c:pt>
                <c:pt idx="6">
                  <c:v>6.7147446E7</c:v>
                </c:pt>
                <c:pt idx="7">
                  <c:v>6.7927806E7</c:v>
                </c:pt>
                <c:pt idx="8">
                  <c:v>6.8408525E7</c:v>
                </c:pt>
                <c:pt idx="9">
                  <c:v>6.8944387E7</c:v>
                </c:pt>
                <c:pt idx="10">
                  <c:v>6.9212472E7</c:v>
                </c:pt>
                <c:pt idx="11">
                  <c:v>6.9919366E7</c:v>
                </c:pt>
                <c:pt idx="12">
                  <c:v>7.0379483E7</c:v>
                </c:pt>
                <c:pt idx="13">
                  <c:v>7.0946607E7</c:v>
                </c:pt>
                <c:pt idx="14">
                  <c:v>7.1409679E7</c:v>
                </c:pt>
                <c:pt idx="15">
                  <c:v>7.1594742E7</c:v>
                </c:pt>
                <c:pt idx="16">
                  <c:v>7.1990204E7</c:v>
                </c:pt>
                <c:pt idx="17">
                  <c:v>7.2454815E7</c:v>
                </c:pt>
                <c:pt idx="18">
                  <c:v>7.2672694E7</c:v>
                </c:pt>
                <c:pt idx="19">
                  <c:v>7.2824063E7</c:v>
                </c:pt>
                <c:pt idx="20">
                  <c:v>7.0897287E7</c:v>
                </c:pt>
                <c:pt idx="21">
                  <c:v>7.1178486E7</c:v>
                </c:pt>
                <c:pt idx="22">
                  <c:v>7.2083934E7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9308352"/>
        <c:axId val="-2079304992"/>
      </c:lineChart>
      <c:catAx>
        <c:axId val="-20793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79304992"/>
        <c:crosses val="autoZero"/>
        <c:auto val="1"/>
        <c:lblAlgn val="ctr"/>
        <c:lblOffset val="100"/>
        <c:noMultiLvlLbl val="0"/>
      </c:catAx>
      <c:valAx>
        <c:axId val="-2079304992"/>
        <c:scaling>
          <c:orientation val="minMax"/>
          <c:min val="2.0E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7930835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463641320197"/>
          <c:y val="0.904758950005722"/>
          <c:w val="0.872367276554199"/>
          <c:h val="0.0718919100285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 i="0">
          <a:solidFill>
            <a:schemeClr val="tx1"/>
          </a:solidFill>
          <a:latin typeface="Lato" charset="0"/>
          <a:ea typeface="Lato" charset="0"/>
          <a:cs typeface="Lato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Sheet1!$A$2:$A$34</c:f>
              <c:strCache>
                <c:ptCount val="33"/>
                <c:pt idx="0">
                  <c:v>Alaska</c:v>
                </c:pt>
                <c:pt idx="1">
                  <c:v>Louisiana</c:v>
                </c:pt>
                <c:pt idx="2">
                  <c:v>Delaware</c:v>
                </c:pt>
                <c:pt idx="3">
                  <c:v>Pennsylvania</c:v>
                </c:pt>
                <c:pt idx="4">
                  <c:v>Illinois</c:v>
                </c:pt>
                <c:pt idx="5">
                  <c:v>Michigan</c:v>
                </c:pt>
                <c:pt idx="6">
                  <c:v>Montana</c:v>
                </c:pt>
                <c:pt idx="7">
                  <c:v>Iowa</c:v>
                </c:pt>
                <c:pt idx="8">
                  <c:v>Ohio</c:v>
                </c:pt>
                <c:pt idx="9">
                  <c:v>Indiana</c:v>
                </c:pt>
                <c:pt idx="10">
                  <c:v>North Dakota</c:v>
                </c:pt>
                <c:pt idx="11">
                  <c:v>New Jersey</c:v>
                </c:pt>
                <c:pt idx="12">
                  <c:v>Arizona</c:v>
                </c:pt>
                <c:pt idx="13">
                  <c:v>New Hampshire</c:v>
                </c:pt>
                <c:pt idx="14">
                  <c:v>Arkansas</c:v>
                </c:pt>
                <c:pt idx="15">
                  <c:v>West Virginia </c:v>
                </c:pt>
                <c:pt idx="17">
                  <c:v>*Connecticut</c:v>
                </c:pt>
                <c:pt idx="18">
                  <c:v>District of Columbia</c:v>
                </c:pt>
                <c:pt idx="19">
                  <c:v>**Hawaii</c:v>
                </c:pt>
                <c:pt idx="20">
                  <c:v>Vermont</c:v>
                </c:pt>
                <c:pt idx="21">
                  <c:v>Minnesota</c:v>
                </c:pt>
                <c:pt idx="22">
                  <c:v>New York</c:v>
                </c:pt>
                <c:pt idx="23">
                  <c:v>Massachusetts</c:v>
                </c:pt>
                <c:pt idx="24">
                  <c:v>Maryland</c:v>
                </c:pt>
                <c:pt idx="25">
                  <c:v>Rhode Island</c:v>
                </c:pt>
                <c:pt idx="26">
                  <c:v>California</c:v>
                </c:pt>
                <c:pt idx="27">
                  <c:v>Washington</c:v>
                </c:pt>
                <c:pt idx="28">
                  <c:v>**New Mexico</c:v>
                </c:pt>
                <c:pt idx="29">
                  <c:v>**Oregon</c:v>
                </c:pt>
                <c:pt idx="30">
                  <c:v>Colorado</c:v>
                </c:pt>
                <c:pt idx="31">
                  <c:v>**Nevada</c:v>
                </c:pt>
                <c:pt idx="32">
                  <c:v>Kentucky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0.04</c:v>
                </c:pt>
                <c:pt idx="1">
                  <c:v>0.06</c:v>
                </c:pt>
                <c:pt idx="2">
                  <c:v>0.08</c:v>
                </c:pt>
                <c:pt idx="3">
                  <c:v>0.14</c:v>
                </c:pt>
                <c:pt idx="4">
                  <c:v>0.18</c:v>
                </c:pt>
                <c:pt idx="5">
                  <c:v>0.2</c:v>
                </c:pt>
                <c:pt idx="6">
                  <c:v>0.22</c:v>
                </c:pt>
                <c:pt idx="7">
                  <c:v>0.24</c:v>
                </c:pt>
                <c:pt idx="8">
                  <c:v>0.26</c:v>
                </c:pt>
                <c:pt idx="9">
                  <c:v>0.266228180541353</c:v>
                </c:pt>
                <c:pt idx="10">
                  <c:v>0.27</c:v>
                </c:pt>
                <c:pt idx="11">
                  <c:v>0.34</c:v>
                </c:pt>
                <c:pt idx="12">
                  <c:v>0.4</c:v>
                </c:pt>
                <c:pt idx="13">
                  <c:v>0.44</c:v>
                </c:pt>
                <c:pt idx="14">
                  <c:v>0.5238</c:v>
                </c:pt>
                <c:pt idx="15">
                  <c:v>0.54</c:v>
                </c:pt>
                <c:pt idx="17">
                  <c:v>0.04</c:v>
                </c:pt>
                <c:pt idx="18">
                  <c:v>0.11</c:v>
                </c:pt>
                <c:pt idx="19">
                  <c:v>0.15</c:v>
                </c:pt>
                <c:pt idx="20">
                  <c:v>0.18</c:v>
                </c:pt>
                <c:pt idx="21">
                  <c:v>0.19</c:v>
                </c:pt>
                <c:pt idx="22">
                  <c:v>0.19</c:v>
                </c:pt>
                <c:pt idx="23">
                  <c:v>0.26</c:v>
                </c:pt>
                <c:pt idx="24">
                  <c:v>0.34</c:v>
                </c:pt>
                <c:pt idx="25">
                  <c:v>0.45</c:v>
                </c:pt>
                <c:pt idx="26">
                  <c:v>0.51</c:v>
                </c:pt>
                <c:pt idx="27">
                  <c:v>0.57</c:v>
                </c:pt>
                <c:pt idx="28">
                  <c:v>0.6</c:v>
                </c:pt>
                <c:pt idx="29">
                  <c:v>0.63</c:v>
                </c:pt>
                <c:pt idx="30">
                  <c:v>0.66</c:v>
                </c:pt>
                <c:pt idx="31">
                  <c:v>0.78</c:v>
                </c:pt>
                <c:pt idx="32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90316448"/>
        <c:axId val="-2083902656"/>
      </c:barChart>
      <c:catAx>
        <c:axId val="-20903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83902656"/>
        <c:crosses val="autoZero"/>
        <c:auto val="1"/>
        <c:lblAlgn val="ctr"/>
        <c:lblOffset val="100"/>
        <c:noMultiLvlLbl val="0"/>
      </c:catAx>
      <c:valAx>
        <c:axId val="-208390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9031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13352038513772"/>
          <c:y val="0.0452242159652165"/>
          <c:w val="0.919545025900861"/>
          <c:h val="0.672982626066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Alaska</c:v>
                </c:pt>
                <c:pt idx="1">
                  <c:v>Montana</c:v>
                </c:pt>
                <c:pt idx="2">
                  <c:v>New Jersey</c:v>
                </c:pt>
                <c:pt idx="3">
                  <c:v>Arkansas</c:v>
                </c:pt>
                <c:pt idx="4">
                  <c:v>West Virginia </c:v>
                </c:pt>
                <c:pt idx="6">
                  <c:v>Louisiana</c:v>
                </c:pt>
                <c:pt idx="7">
                  <c:v>Delaware</c:v>
                </c:pt>
                <c:pt idx="8">
                  <c:v>Pennsylvania</c:v>
                </c:pt>
                <c:pt idx="9">
                  <c:v>Illinois</c:v>
                </c:pt>
                <c:pt idx="10">
                  <c:v>Michigan</c:v>
                </c:pt>
                <c:pt idx="11">
                  <c:v>Iowa</c:v>
                </c:pt>
                <c:pt idx="12">
                  <c:v>Ohio</c:v>
                </c:pt>
                <c:pt idx="13">
                  <c:v>Indiana</c:v>
                </c:pt>
                <c:pt idx="14">
                  <c:v>North Dakota</c:v>
                </c:pt>
                <c:pt idx="15">
                  <c:v>Arizona</c:v>
                </c:pt>
                <c:pt idx="16">
                  <c:v>New Hampshire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0.04</c:v>
                </c:pt>
                <c:pt idx="1">
                  <c:v>0.22</c:v>
                </c:pt>
                <c:pt idx="2">
                  <c:v>0.34</c:v>
                </c:pt>
                <c:pt idx="3">
                  <c:v>0.5238</c:v>
                </c:pt>
                <c:pt idx="4">
                  <c:v>0.54</c:v>
                </c:pt>
                <c:pt idx="6">
                  <c:v>0.06</c:v>
                </c:pt>
                <c:pt idx="7">
                  <c:v>0.08</c:v>
                </c:pt>
                <c:pt idx="8">
                  <c:v>0.14</c:v>
                </c:pt>
                <c:pt idx="9">
                  <c:v>0.18</c:v>
                </c:pt>
                <c:pt idx="10">
                  <c:v>0.2</c:v>
                </c:pt>
                <c:pt idx="11">
                  <c:v>0.24</c:v>
                </c:pt>
                <c:pt idx="12">
                  <c:v>0.26</c:v>
                </c:pt>
                <c:pt idx="13">
                  <c:v>0.266228180541353</c:v>
                </c:pt>
                <c:pt idx="14">
                  <c:v>0.27</c:v>
                </c:pt>
                <c:pt idx="15">
                  <c:v>0.4</c:v>
                </c:pt>
                <c:pt idx="16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91931648"/>
        <c:axId val="-2093314768"/>
      </c:barChart>
      <c:catAx>
        <c:axId val="-209193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93314768"/>
        <c:crosses val="autoZero"/>
        <c:auto val="1"/>
        <c:lblAlgn val="ctr"/>
        <c:lblOffset val="100"/>
        <c:noMultiLvlLbl val="0"/>
      </c:catAx>
      <c:valAx>
        <c:axId val="-209331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09193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DFD13-3034-2C48-94F1-B291C5AF58B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2EFF-8CAC-0E4E-8323-5C5448DA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2EFF-8CAC-0E4E-8323-5C5448DAEF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3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5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9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F1C3-95FF-49E5-8599-17D07173EBA5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BD67-6C3B-4FC4-BF5F-6316ECEC7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2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pPr algn="ctr"/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Exhibit 1.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The 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Affordable Care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Act’s 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Medicaid Enrollment 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5170"/>
            <a:ext cx="7886700" cy="51417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A single streamlined application covering all subsidy sources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Online and telephone applications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Elimination of in-person interview requirements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Limiting information requested from Medicaid applicants to the minimum necessary to determine eligibility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Electronic information verification, using data from other federal and state agencies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Assistance from health care navigators, who are trained to assist consumers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Lato Medium" charset="0"/>
                <a:ea typeface="Lato Medium" charset="0"/>
                <a:cs typeface="Lato Medium" charset="0"/>
              </a:rPr>
              <a:t>Enhanced federal funding for information technology </a:t>
            </a:r>
            <a:r>
              <a:rPr lang="en-US" sz="1800" dirty="0" smtClean="0">
                <a:latin typeface="Lato Medium" charset="0"/>
                <a:ea typeface="Lato Medium" charset="0"/>
                <a:cs typeface="Lato Medium" charset="0"/>
              </a:rPr>
              <a:t>modernization</a:t>
            </a:r>
            <a:endParaRPr lang="en-US" sz="1800" dirty="0">
              <a:latin typeface="Lato Medium" charset="0"/>
              <a:ea typeface="Lato Medium" charset="0"/>
              <a:cs typeface="Lato Medium" charset="0"/>
            </a:endParaRPr>
          </a:p>
        </p:txBody>
      </p:sp>
      <p:sp>
        <p:nvSpPr>
          <p:cNvPr id="4" name="TextBox 140"/>
          <p:cNvSpPr txBox="1">
            <a:spLocks noChangeArrowheads="1"/>
          </p:cNvSpPr>
          <p:nvPr/>
        </p:nvSpPr>
        <p:spPr bwMode="auto">
          <a:xfrm>
            <a:off x="41926" y="6555191"/>
            <a:ext cx="81617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Source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: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Patient Protection and Affordable Care Act, </a:t>
            </a:r>
            <a:r>
              <a:rPr lang="en-US" sz="1100" dirty="0" smtClean="0">
                <a:latin typeface="Lato Medium" charset="0"/>
                <a:ea typeface="Lato Medium" charset="0"/>
                <a:cs typeface="Lato Medium" charset="0"/>
              </a:rPr>
              <a:t>§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2201.</a:t>
            </a:r>
            <a:endParaRPr lang="en-US" sz="1100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4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4"/>
          <p:cNvSpPr>
            <a:spLocks noChangeAspect="1"/>
          </p:cNvSpPr>
          <p:nvPr/>
        </p:nvSpPr>
        <p:spPr bwMode="auto">
          <a:xfrm>
            <a:off x="906662" y="4040681"/>
            <a:ext cx="1503664" cy="1466773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Freeform 3"/>
          <p:cNvSpPr>
            <a:spLocks noChangeAspect="1"/>
          </p:cNvSpPr>
          <p:nvPr/>
        </p:nvSpPr>
        <p:spPr bwMode="auto">
          <a:xfrm>
            <a:off x="7427455" y="1754936"/>
            <a:ext cx="458919" cy="656654"/>
          </a:xfrm>
          <a:custGeom>
            <a:avLst/>
            <a:gdLst>
              <a:gd name="T0" fmla="*/ 2147483647 w 313"/>
              <a:gd name="T1" fmla="*/ 2147483647 h 478"/>
              <a:gd name="T2" fmla="*/ 2147483647 w 313"/>
              <a:gd name="T3" fmla="*/ 2147483647 h 478"/>
              <a:gd name="T4" fmla="*/ 2147483647 w 313"/>
              <a:gd name="T5" fmla="*/ 2147483647 h 478"/>
              <a:gd name="T6" fmla="*/ 2147483647 w 313"/>
              <a:gd name="T7" fmla="*/ 2147483647 h 478"/>
              <a:gd name="T8" fmla="*/ 2147483647 w 313"/>
              <a:gd name="T9" fmla="*/ 2147483647 h 478"/>
              <a:gd name="T10" fmla="*/ 2147483647 w 313"/>
              <a:gd name="T11" fmla="*/ 2147483647 h 478"/>
              <a:gd name="T12" fmla="*/ 2147483647 w 313"/>
              <a:gd name="T13" fmla="*/ 2147483647 h 478"/>
              <a:gd name="T14" fmla="*/ 0 w 313"/>
              <a:gd name="T15" fmla="*/ 2147483647 h 478"/>
              <a:gd name="T16" fmla="*/ 2147483647 w 313"/>
              <a:gd name="T17" fmla="*/ 2147483647 h 478"/>
              <a:gd name="T18" fmla="*/ 2147483647 w 313"/>
              <a:gd name="T19" fmla="*/ 2147483647 h 478"/>
              <a:gd name="T20" fmla="*/ 2147483647 w 313"/>
              <a:gd name="T21" fmla="*/ 2147483647 h 478"/>
              <a:gd name="T22" fmla="*/ 2147483647 w 313"/>
              <a:gd name="T23" fmla="*/ 2147483647 h 478"/>
              <a:gd name="T24" fmla="*/ 2147483647 w 313"/>
              <a:gd name="T25" fmla="*/ 2147483647 h 478"/>
              <a:gd name="T26" fmla="*/ 2147483647 w 313"/>
              <a:gd name="T27" fmla="*/ 2147483647 h 478"/>
              <a:gd name="T28" fmla="*/ 2147483647 w 313"/>
              <a:gd name="T29" fmla="*/ 2147483647 h 478"/>
              <a:gd name="T30" fmla="*/ 2147483647 w 313"/>
              <a:gd name="T31" fmla="*/ 2147483647 h 478"/>
              <a:gd name="T32" fmla="*/ 2147483647 w 313"/>
              <a:gd name="T33" fmla="*/ 2147483647 h 478"/>
              <a:gd name="T34" fmla="*/ 2147483647 w 313"/>
              <a:gd name="T35" fmla="*/ 2147483647 h 478"/>
              <a:gd name="T36" fmla="*/ 2147483647 w 313"/>
              <a:gd name="T37" fmla="*/ 2147483647 h 478"/>
              <a:gd name="T38" fmla="*/ 2147483647 w 313"/>
              <a:gd name="T39" fmla="*/ 2147483647 h 478"/>
              <a:gd name="T40" fmla="*/ 2147483647 w 313"/>
              <a:gd name="T41" fmla="*/ 2147483647 h 478"/>
              <a:gd name="T42" fmla="*/ 2147483647 w 313"/>
              <a:gd name="T43" fmla="*/ 2147483647 h 478"/>
              <a:gd name="T44" fmla="*/ 2147483647 w 313"/>
              <a:gd name="T45" fmla="*/ 2147483647 h 478"/>
              <a:gd name="T46" fmla="*/ 2147483647 w 313"/>
              <a:gd name="T47" fmla="*/ 2147483647 h 478"/>
              <a:gd name="T48" fmla="*/ 2147483647 w 313"/>
              <a:gd name="T49" fmla="*/ 0 h 478"/>
              <a:gd name="T50" fmla="*/ 2147483647 w 313"/>
              <a:gd name="T51" fmla="*/ 2147483647 h 478"/>
              <a:gd name="T52" fmla="*/ 2147483647 w 313"/>
              <a:gd name="T53" fmla="*/ 2147483647 h 478"/>
              <a:gd name="T54" fmla="*/ 2147483647 w 313"/>
              <a:gd name="T55" fmla="*/ 2147483647 h 4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13"/>
              <a:gd name="T85" fmla="*/ 0 h 478"/>
              <a:gd name="T86" fmla="*/ 313 w 313"/>
              <a:gd name="T87" fmla="*/ 478 h 4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13" h="478">
                <a:moveTo>
                  <a:pt x="73" y="15"/>
                </a:moveTo>
                <a:lnTo>
                  <a:pt x="27" y="103"/>
                </a:lnTo>
                <a:lnTo>
                  <a:pt x="49" y="136"/>
                </a:lnTo>
                <a:lnTo>
                  <a:pt x="27" y="176"/>
                </a:lnTo>
                <a:lnTo>
                  <a:pt x="40" y="189"/>
                </a:lnTo>
                <a:lnTo>
                  <a:pt x="31" y="216"/>
                </a:lnTo>
                <a:lnTo>
                  <a:pt x="31" y="261"/>
                </a:lnTo>
                <a:lnTo>
                  <a:pt x="0" y="277"/>
                </a:lnTo>
                <a:lnTo>
                  <a:pt x="12" y="291"/>
                </a:lnTo>
                <a:lnTo>
                  <a:pt x="78" y="457"/>
                </a:lnTo>
                <a:lnTo>
                  <a:pt x="130" y="478"/>
                </a:lnTo>
                <a:lnTo>
                  <a:pt x="127" y="444"/>
                </a:lnTo>
                <a:lnTo>
                  <a:pt x="152" y="417"/>
                </a:lnTo>
                <a:lnTo>
                  <a:pt x="143" y="389"/>
                </a:lnTo>
                <a:lnTo>
                  <a:pt x="207" y="355"/>
                </a:lnTo>
                <a:lnTo>
                  <a:pt x="210" y="308"/>
                </a:lnTo>
                <a:lnTo>
                  <a:pt x="248" y="305"/>
                </a:lnTo>
                <a:lnTo>
                  <a:pt x="277" y="270"/>
                </a:lnTo>
                <a:lnTo>
                  <a:pt x="313" y="246"/>
                </a:lnTo>
                <a:lnTo>
                  <a:pt x="313" y="216"/>
                </a:lnTo>
                <a:lnTo>
                  <a:pt x="264" y="207"/>
                </a:lnTo>
                <a:lnTo>
                  <a:pt x="255" y="174"/>
                </a:lnTo>
                <a:lnTo>
                  <a:pt x="206" y="170"/>
                </a:lnTo>
                <a:lnTo>
                  <a:pt x="166" y="28"/>
                </a:lnTo>
                <a:lnTo>
                  <a:pt x="148" y="0"/>
                </a:lnTo>
                <a:lnTo>
                  <a:pt x="98" y="12"/>
                </a:lnTo>
                <a:lnTo>
                  <a:pt x="90" y="25"/>
                </a:lnTo>
                <a:lnTo>
                  <a:pt x="73" y="1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Freeform 4"/>
          <p:cNvSpPr>
            <a:spLocks noChangeAspect="1"/>
          </p:cNvSpPr>
          <p:nvPr/>
        </p:nvSpPr>
        <p:spPr bwMode="auto">
          <a:xfrm>
            <a:off x="6573067" y="2733275"/>
            <a:ext cx="693545" cy="448590"/>
          </a:xfrm>
          <a:custGeom>
            <a:avLst/>
            <a:gdLst>
              <a:gd name="T0" fmla="*/ 2147483647 w 473"/>
              <a:gd name="T1" fmla="*/ 2147483647 h 310"/>
              <a:gd name="T2" fmla="*/ 0 w 473"/>
              <a:gd name="T3" fmla="*/ 2147483647 h 310"/>
              <a:gd name="T4" fmla="*/ 2147483647 w 473"/>
              <a:gd name="T5" fmla="*/ 2147483647 h 310"/>
              <a:gd name="T6" fmla="*/ 2147483647 w 473"/>
              <a:gd name="T7" fmla="*/ 2147483647 h 310"/>
              <a:gd name="T8" fmla="*/ 2147483647 w 473"/>
              <a:gd name="T9" fmla="*/ 2147483647 h 310"/>
              <a:gd name="T10" fmla="*/ 2147483647 w 473"/>
              <a:gd name="T11" fmla="*/ 2147483647 h 310"/>
              <a:gd name="T12" fmla="*/ 2147483647 w 473"/>
              <a:gd name="T13" fmla="*/ 2147483647 h 310"/>
              <a:gd name="T14" fmla="*/ 2147483647 w 473"/>
              <a:gd name="T15" fmla="*/ 2147483647 h 310"/>
              <a:gd name="T16" fmla="*/ 2147483647 w 473"/>
              <a:gd name="T17" fmla="*/ 2147483647 h 310"/>
              <a:gd name="T18" fmla="*/ 2147483647 w 473"/>
              <a:gd name="T19" fmla="*/ 2147483647 h 310"/>
              <a:gd name="T20" fmla="*/ 2147483647 w 473"/>
              <a:gd name="T21" fmla="*/ 2147483647 h 310"/>
              <a:gd name="T22" fmla="*/ 2147483647 w 473"/>
              <a:gd name="T23" fmla="*/ 2147483647 h 310"/>
              <a:gd name="T24" fmla="*/ 2147483647 w 473"/>
              <a:gd name="T25" fmla="*/ 0 h 310"/>
              <a:gd name="T26" fmla="*/ 2147483647 w 473"/>
              <a:gd name="T27" fmla="*/ 2147483647 h 310"/>
              <a:gd name="T28" fmla="*/ 2147483647 w 473"/>
              <a:gd name="T29" fmla="*/ 2147483647 h 3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3"/>
              <a:gd name="T46" fmla="*/ 0 h 310"/>
              <a:gd name="T47" fmla="*/ 473 w 473"/>
              <a:gd name="T48" fmla="*/ 310 h 3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3" h="310">
                <a:moveTo>
                  <a:pt x="43" y="45"/>
                </a:moveTo>
                <a:lnTo>
                  <a:pt x="0" y="87"/>
                </a:lnTo>
                <a:lnTo>
                  <a:pt x="24" y="237"/>
                </a:lnTo>
                <a:lnTo>
                  <a:pt x="43" y="310"/>
                </a:lnTo>
                <a:lnTo>
                  <a:pt x="124" y="304"/>
                </a:lnTo>
                <a:lnTo>
                  <a:pt x="422" y="248"/>
                </a:lnTo>
                <a:lnTo>
                  <a:pt x="443" y="239"/>
                </a:lnTo>
                <a:lnTo>
                  <a:pt x="473" y="169"/>
                </a:lnTo>
                <a:lnTo>
                  <a:pt x="428" y="130"/>
                </a:lnTo>
                <a:lnTo>
                  <a:pt x="452" y="41"/>
                </a:lnTo>
                <a:lnTo>
                  <a:pt x="418" y="32"/>
                </a:lnTo>
                <a:lnTo>
                  <a:pt x="418" y="9"/>
                </a:lnTo>
                <a:lnTo>
                  <a:pt x="403" y="0"/>
                </a:lnTo>
                <a:lnTo>
                  <a:pt x="57" y="64"/>
                </a:lnTo>
                <a:lnTo>
                  <a:pt x="43" y="45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Freeform 5"/>
          <p:cNvSpPr>
            <a:spLocks noChangeAspect="1"/>
          </p:cNvSpPr>
          <p:nvPr/>
        </p:nvSpPr>
        <p:spPr bwMode="auto">
          <a:xfrm>
            <a:off x="7200209" y="2784922"/>
            <a:ext cx="184453" cy="358577"/>
          </a:xfrm>
          <a:custGeom>
            <a:avLst/>
            <a:gdLst>
              <a:gd name="T0" fmla="*/ 2147483647 w 125"/>
              <a:gd name="T1" fmla="*/ 2147483647 h 247"/>
              <a:gd name="T2" fmla="*/ 2147483647 w 125"/>
              <a:gd name="T3" fmla="*/ 0 h 247"/>
              <a:gd name="T4" fmla="*/ 2147483647 w 125"/>
              <a:gd name="T5" fmla="*/ 2147483647 h 247"/>
              <a:gd name="T6" fmla="*/ 2147483647 w 125"/>
              <a:gd name="T7" fmla="*/ 2147483647 h 247"/>
              <a:gd name="T8" fmla="*/ 2147483647 w 125"/>
              <a:gd name="T9" fmla="*/ 2147483647 h 247"/>
              <a:gd name="T10" fmla="*/ 2147483647 w 125"/>
              <a:gd name="T11" fmla="*/ 2147483647 h 247"/>
              <a:gd name="T12" fmla="*/ 2147483647 w 125"/>
              <a:gd name="T13" fmla="*/ 2147483647 h 247"/>
              <a:gd name="T14" fmla="*/ 2147483647 w 125"/>
              <a:gd name="T15" fmla="*/ 2147483647 h 247"/>
              <a:gd name="T16" fmla="*/ 2147483647 w 125"/>
              <a:gd name="T17" fmla="*/ 2147483647 h 247"/>
              <a:gd name="T18" fmla="*/ 2147483647 w 125"/>
              <a:gd name="T19" fmla="*/ 2147483647 h 247"/>
              <a:gd name="T20" fmla="*/ 2147483647 w 125"/>
              <a:gd name="T21" fmla="*/ 2147483647 h 247"/>
              <a:gd name="T22" fmla="*/ 0 w 125"/>
              <a:gd name="T23" fmla="*/ 2147483647 h 247"/>
              <a:gd name="T24" fmla="*/ 2147483647 w 125"/>
              <a:gd name="T25" fmla="*/ 2147483647 h 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5"/>
              <a:gd name="T40" fmla="*/ 0 h 247"/>
              <a:gd name="T41" fmla="*/ 125 w 125"/>
              <a:gd name="T42" fmla="*/ 247 h 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5" h="247">
                <a:moveTo>
                  <a:pt x="22" y="2"/>
                </a:moveTo>
                <a:lnTo>
                  <a:pt x="52" y="0"/>
                </a:lnTo>
                <a:lnTo>
                  <a:pt x="112" y="37"/>
                </a:lnTo>
                <a:lnTo>
                  <a:pt x="103" y="67"/>
                </a:lnTo>
                <a:lnTo>
                  <a:pt x="124" y="86"/>
                </a:lnTo>
                <a:lnTo>
                  <a:pt x="125" y="203"/>
                </a:lnTo>
                <a:lnTo>
                  <a:pt x="104" y="247"/>
                </a:lnTo>
                <a:lnTo>
                  <a:pt x="81" y="231"/>
                </a:lnTo>
                <a:lnTo>
                  <a:pt x="55" y="230"/>
                </a:lnTo>
                <a:lnTo>
                  <a:pt x="12" y="206"/>
                </a:lnTo>
                <a:lnTo>
                  <a:pt x="45" y="133"/>
                </a:lnTo>
                <a:lnTo>
                  <a:pt x="0" y="94"/>
                </a:lnTo>
                <a:lnTo>
                  <a:pt x="22" y="2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7228246" y="2191721"/>
            <a:ext cx="205112" cy="373333"/>
          </a:xfrm>
          <a:custGeom>
            <a:avLst/>
            <a:gdLst>
              <a:gd name="T0" fmla="*/ 0 w 139"/>
              <a:gd name="T1" fmla="*/ 2147483647 h 257"/>
              <a:gd name="T2" fmla="*/ 2147483647 w 139"/>
              <a:gd name="T3" fmla="*/ 0 h 257"/>
              <a:gd name="T4" fmla="*/ 2147483647 w 139"/>
              <a:gd name="T5" fmla="*/ 2147483647 h 257"/>
              <a:gd name="T6" fmla="*/ 2147483647 w 139"/>
              <a:gd name="T7" fmla="*/ 2147483647 h 257"/>
              <a:gd name="T8" fmla="*/ 2147483647 w 139"/>
              <a:gd name="T9" fmla="*/ 2147483647 h 257"/>
              <a:gd name="T10" fmla="*/ 2147483647 w 139"/>
              <a:gd name="T11" fmla="*/ 2147483647 h 257"/>
              <a:gd name="T12" fmla="*/ 2147483647 w 139"/>
              <a:gd name="T13" fmla="*/ 2147483647 h 257"/>
              <a:gd name="T14" fmla="*/ 2147483647 w 139"/>
              <a:gd name="T15" fmla="*/ 2147483647 h 257"/>
              <a:gd name="T16" fmla="*/ 2147483647 w 139"/>
              <a:gd name="T17" fmla="*/ 2147483647 h 257"/>
              <a:gd name="T18" fmla="*/ 0 w 139"/>
              <a:gd name="T19" fmla="*/ 2147483647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"/>
              <a:gd name="T31" fmla="*/ 0 h 257"/>
              <a:gd name="T32" fmla="*/ 139 w 139"/>
              <a:gd name="T33" fmla="*/ 257 h 2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" h="257">
                <a:moveTo>
                  <a:pt x="0" y="27"/>
                </a:moveTo>
                <a:lnTo>
                  <a:pt x="102" y="0"/>
                </a:lnTo>
                <a:lnTo>
                  <a:pt x="139" y="70"/>
                </a:lnTo>
                <a:lnTo>
                  <a:pt x="120" y="88"/>
                </a:lnTo>
                <a:lnTo>
                  <a:pt x="127" y="243"/>
                </a:lnTo>
                <a:lnTo>
                  <a:pt x="69" y="257"/>
                </a:lnTo>
                <a:lnTo>
                  <a:pt x="41" y="193"/>
                </a:lnTo>
                <a:lnTo>
                  <a:pt x="39" y="117"/>
                </a:lnTo>
                <a:lnTo>
                  <a:pt x="14" y="94"/>
                </a:lnTo>
                <a:lnTo>
                  <a:pt x="0" y="2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Freeform 7"/>
          <p:cNvSpPr>
            <a:spLocks noChangeAspect="1"/>
          </p:cNvSpPr>
          <p:nvPr/>
        </p:nvSpPr>
        <p:spPr bwMode="auto">
          <a:xfrm>
            <a:off x="7327113" y="2480944"/>
            <a:ext cx="433835" cy="194783"/>
          </a:xfrm>
          <a:custGeom>
            <a:avLst/>
            <a:gdLst>
              <a:gd name="T0" fmla="*/ 0 w 296"/>
              <a:gd name="T1" fmla="*/ 2147483647 h 134"/>
              <a:gd name="T2" fmla="*/ 2147483647 w 296"/>
              <a:gd name="T3" fmla="*/ 2147483647 h 134"/>
              <a:gd name="T4" fmla="*/ 2147483647 w 296"/>
              <a:gd name="T5" fmla="*/ 2147483647 h 134"/>
              <a:gd name="T6" fmla="*/ 2147483647 w 296"/>
              <a:gd name="T7" fmla="*/ 0 h 134"/>
              <a:gd name="T8" fmla="*/ 2147483647 w 296"/>
              <a:gd name="T9" fmla="*/ 2147483647 h 134"/>
              <a:gd name="T10" fmla="*/ 2147483647 w 296"/>
              <a:gd name="T11" fmla="*/ 2147483647 h 134"/>
              <a:gd name="T12" fmla="*/ 2147483647 w 296"/>
              <a:gd name="T13" fmla="*/ 2147483647 h 134"/>
              <a:gd name="T14" fmla="*/ 2147483647 w 296"/>
              <a:gd name="T15" fmla="*/ 2147483647 h 134"/>
              <a:gd name="T16" fmla="*/ 2147483647 w 296"/>
              <a:gd name="T17" fmla="*/ 2147483647 h 134"/>
              <a:gd name="T18" fmla="*/ 2147483647 w 296"/>
              <a:gd name="T19" fmla="*/ 2147483647 h 134"/>
              <a:gd name="T20" fmla="*/ 2147483647 w 296"/>
              <a:gd name="T21" fmla="*/ 2147483647 h 134"/>
              <a:gd name="T22" fmla="*/ 2147483647 w 296"/>
              <a:gd name="T23" fmla="*/ 2147483647 h 134"/>
              <a:gd name="T24" fmla="*/ 2147483647 w 296"/>
              <a:gd name="T25" fmla="*/ 2147483647 h 134"/>
              <a:gd name="T26" fmla="*/ 2147483647 w 296"/>
              <a:gd name="T27" fmla="*/ 2147483647 h 134"/>
              <a:gd name="T28" fmla="*/ 2147483647 w 296"/>
              <a:gd name="T29" fmla="*/ 2147483647 h 134"/>
              <a:gd name="T30" fmla="*/ 2147483647 w 296"/>
              <a:gd name="T31" fmla="*/ 2147483647 h 134"/>
              <a:gd name="T32" fmla="*/ 2147483647 w 296"/>
              <a:gd name="T33" fmla="*/ 2147483647 h 134"/>
              <a:gd name="T34" fmla="*/ 2147483647 w 296"/>
              <a:gd name="T35" fmla="*/ 2147483647 h 134"/>
              <a:gd name="T36" fmla="*/ 2147483647 w 296"/>
              <a:gd name="T37" fmla="*/ 2147483647 h 134"/>
              <a:gd name="T38" fmla="*/ 0 w 296"/>
              <a:gd name="T39" fmla="*/ 2147483647 h 1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6"/>
              <a:gd name="T61" fmla="*/ 0 h 134"/>
              <a:gd name="T62" fmla="*/ 296 w 296"/>
              <a:gd name="T63" fmla="*/ 134 h 1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Freeform 8"/>
          <p:cNvSpPr>
            <a:spLocks noChangeAspect="1"/>
          </p:cNvSpPr>
          <p:nvPr/>
        </p:nvSpPr>
        <p:spPr bwMode="auto">
          <a:xfrm>
            <a:off x="7352198" y="2624079"/>
            <a:ext cx="225771" cy="171173"/>
          </a:xfrm>
          <a:custGeom>
            <a:avLst/>
            <a:gdLst>
              <a:gd name="T0" fmla="*/ 0 w 153"/>
              <a:gd name="T1" fmla="*/ 2147483647 h 118"/>
              <a:gd name="T2" fmla="*/ 2147483647 w 153"/>
              <a:gd name="T3" fmla="*/ 0 h 118"/>
              <a:gd name="T4" fmla="*/ 2147483647 w 153"/>
              <a:gd name="T5" fmla="*/ 2147483647 h 118"/>
              <a:gd name="T6" fmla="*/ 2147483647 w 153"/>
              <a:gd name="T7" fmla="*/ 2147483647 h 118"/>
              <a:gd name="T8" fmla="*/ 2147483647 w 153"/>
              <a:gd name="T9" fmla="*/ 2147483647 h 118"/>
              <a:gd name="T10" fmla="*/ 2147483647 w 153"/>
              <a:gd name="T11" fmla="*/ 2147483647 h 118"/>
              <a:gd name="T12" fmla="*/ 2147483647 w 153"/>
              <a:gd name="T13" fmla="*/ 2147483647 h 118"/>
              <a:gd name="T14" fmla="*/ 0 w 153"/>
              <a:gd name="T15" fmla="*/ 2147483647 h 1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3"/>
              <a:gd name="T25" fmla="*/ 0 h 118"/>
              <a:gd name="T26" fmla="*/ 153 w 153"/>
              <a:gd name="T27" fmla="*/ 118 h 1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3" h="118">
                <a:moveTo>
                  <a:pt x="0" y="30"/>
                </a:moveTo>
                <a:lnTo>
                  <a:pt x="118" y="0"/>
                </a:lnTo>
                <a:lnTo>
                  <a:pt x="153" y="54"/>
                </a:lnTo>
                <a:lnTo>
                  <a:pt x="133" y="78"/>
                </a:lnTo>
                <a:lnTo>
                  <a:pt x="95" y="69"/>
                </a:lnTo>
                <a:lnTo>
                  <a:pt x="37" y="118"/>
                </a:lnTo>
                <a:lnTo>
                  <a:pt x="6" y="93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6630617" y="2227135"/>
            <a:ext cx="982767" cy="661081"/>
            <a:chOff x="4071" y="893"/>
            <a:chExt cx="658" cy="440"/>
          </a:xfrm>
          <a:solidFill>
            <a:schemeClr val="bg1"/>
          </a:solidFill>
        </p:grpSpPr>
        <p:sp>
          <p:nvSpPr>
            <p:cNvPr id="13" name="Freeform 10"/>
            <p:cNvSpPr>
              <a:spLocks noChangeAspect="1"/>
            </p:cNvSpPr>
            <p:nvPr/>
          </p:nvSpPr>
          <p:spPr bwMode="auto">
            <a:xfrm>
              <a:off x="4071" y="893"/>
              <a:ext cx="521" cy="417"/>
            </a:xfrm>
            <a:custGeom>
              <a:avLst/>
              <a:gdLst/>
              <a:ahLst/>
              <a:cxnLst>
                <a:cxn ang="0">
                  <a:pos x="41" y="286"/>
                </a:cxn>
                <a:cxn ang="0">
                  <a:pos x="90" y="261"/>
                </a:cxn>
                <a:cxn ang="0">
                  <a:pos x="157" y="255"/>
                </a:cxn>
                <a:cxn ang="0">
                  <a:pos x="173" y="233"/>
                </a:cxn>
                <a:cxn ang="0">
                  <a:pos x="197" y="230"/>
                </a:cxn>
                <a:cxn ang="0">
                  <a:pos x="211" y="206"/>
                </a:cxn>
                <a:cxn ang="0">
                  <a:pos x="233" y="197"/>
                </a:cxn>
                <a:cxn ang="0">
                  <a:pos x="223" y="152"/>
                </a:cxn>
                <a:cxn ang="0">
                  <a:pos x="209" y="140"/>
                </a:cxn>
                <a:cxn ang="0">
                  <a:pos x="237" y="104"/>
                </a:cxn>
                <a:cxn ang="0">
                  <a:pos x="255" y="104"/>
                </a:cxn>
                <a:cxn ang="0">
                  <a:pos x="316" y="28"/>
                </a:cxn>
                <a:cxn ang="0">
                  <a:pos x="410" y="0"/>
                </a:cxn>
                <a:cxn ang="0">
                  <a:pos x="421" y="72"/>
                </a:cxn>
                <a:cxn ang="0">
                  <a:pos x="425" y="69"/>
                </a:cxn>
                <a:cxn ang="0">
                  <a:pos x="448" y="94"/>
                </a:cxn>
                <a:cxn ang="0">
                  <a:pos x="449" y="167"/>
                </a:cxn>
                <a:cxn ang="0">
                  <a:pos x="477" y="227"/>
                </a:cxn>
                <a:cxn ang="0">
                  <a:pos x="488" y="304"/>
                </a:cxn>
                <a:cxn ang="0">
                  <a:pos x="491" y="371"/>
                </a:cxn>
                <a:cxn ang="0">
                  <a:pos x="524" y="394"/>
                </a:cxn>
                <a:cxn ang="0">
                  <a:pos x="500" y="426"/>
                </a:cxn>
                <a:cxn ang="0">
                  <a:pos x="439" y="388"/>
                </a:cxn>
                <a:cxn ang="0">
                  <a:pos x="407" y="391"/>
                </a:cxn>
                <a:cxn ang="0">
                  <a:pos x="376" y="382"/>
                </a:cxn>
                <a:cxn ang="0">
                  <a:pos x="378" y="359"/>
                </a:cxn>
                <a:cxn ang="0">
                  <a:pos x="358" y="352"/>
                </a:cxn>
                <a:cxn ang="0">
                  <a:pos x="15" y="417"/>
                </a:cxn>
                <a:cxn ang="0">
                  <a:pos x="0" y="398"/>
                </a:cxn>
                <a:cxn ang="0">
                  <a:pos x="53" y="322"/>
                </a:cxn>
                <a:cxn ang="0">
                  <a:pos x="41" y="286"/>
                </a:cxn>
              </a:cxnLst>
              <a:rect l="0" t="0" r="r" b="b"/>
              <a:pathLst>
                <a:path w="524" h="426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4"/>
                  </a:lnTo>
                  <a:lnTo>
                    <a:pt x="255" y="104"/>
                  </a:lnTo>
                  <a:lnTo>
                    <a:pt x="316" y="28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6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7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14" name="Freeform 11"/>
            <p:cNvSpPr>
              <a:spLocks noChangeAspect="1"/>
            </p:cNvSpPr>
            <p:nvPr/>
          </p:nvSpPr>
          <p:spPr bwMode="auto">
            <a:xfrm>
              <a:off x="4578" y="1244"/>
              <a:ext cx="151" cy="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63" y="37"/>
                </a:cxn>
                <a:cxn ang="0">
                  <a:pos x="124" y="0"/>
                </a:cxn>
                <a:cxn ang="0">
                  <a:pos x="134" y="1"/>
                </a:cxn>
                <a:cxn ang="0">
                  <a:pos x="152" y="3"/>
                </a:cxn>
                <a:cxn ang="0">
                  <a:pos x="93" y="50"/>
                </a:cxn>
                <a:cxn ang="0">
                  <a:pos x="18" y="91"/>
                </a:cxn>
                <a:cxn ang="0">
                  <a:pos x="0" y="67"/>
                </a:cxn>
              </a:cxnLst>
              <a:rect l="0" t="0" r="r" b="b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0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5" name="Freeform 12"/>
          <p:cNvSpPr>
            <a:spLocks noChangeAspect="1"/>
          </p:cNvSpPr>
          <p:nvPr/>
        </p:nvSpPr>
        <p:spPr bwMode="auto">
          <a:xfrm>
            <a:off x="7377285" y="2120890"/>
            <a:ext cx="239051" cy="417602"/>
          </a:xfrm>
          <a:custGeom>
            <a:avLst/>
            <a:gdLst>
              <a:gd name="T0" fmla="*/ 2147483647 w 162"/>
              <a:gd name="T1" fmla="*/ 0 h 289"/>
              <a:gd name="T2" fmla="*/ 0 w 162"/>
              <a:gd name="T3" fmla="*/ 2147483647 h 289"/>
              <a:gd name="T4" fmla="*/ 2147483647 w 162"/>
              <a:gd name="T5" fmla="*/ 2147483647 h 289"/>
              <a:gd name="T6" fmla="*/ 2147483647 w 162"/>
              <a:gd name="T7" fmla="*/ 2147483647 h 289"/>
              <a:gd name="T8" fmla="*/ 2147483647 w 162"/>
              <a:gd name="T9" fmla="*/ 2147483647 h 289"/>
              <a:gd name="T10" fmla="*/ 2147483647 w 162"/>
              <a:gd name="T11" fmla="*/ 2147483647 h 289"/>
              <a:gd name="T12" fmla="*/ 2147483647 w 162"/>
              <a:gd name="T13" fmla="*/ 2147483647 h 289"/>
              <a:gd name="T14" fmla="*/ 2147483647 w 162"/>
              <a:gd name="T15" fmla="*/ 2147483647 h 289"/>
              <a:gd name="T16" fmla="*/ 2147483647 w 162"/>
              <a:gd name="T17" fmla="*/ 2147483647 h 289"/>
              <a:gd name="T18" fmla="*/ 2147483647 w 162"/>
              <a:gd name="T19" fmla="*/ 2147483647 h 289"/>
              <a:gd name="T20" fmla="*/ 2147483647 w 162"/>
              <a:gd name="T21" fmla="*/ 2147483647 h 289"/>
              <a:gd name="T22" fmla="*/ 2147483647 w 162"/>
              <a:gd name="T23" fmla="*/ 2147483647 h 289"/>
              <a:gd name="T24" fmla="*/ 2147483647 w 162"/>
              <a:gd name="T25" fmla="*/ 0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"/>
              <a:gd name="T40" fmla="*/ 0 h 289"/>
              <a:gd name="T41" fmla="*/ 162 w 162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" h="289">
                <a:moveTo>
                  <a:pt x="34" y="0"/>
                </a:moveTo>
                <a:lnTo>
                  <a:pt x="0" y="51"/>
                </a:lnTo>
                <a:lnTo>
                  <a:pt x="37" y="118"/>
                </a:lnTo>
                <a:lnTo>
                  <a:pt x="15" y="136"/>
                </a:lnTo>
                <a:lnTo>
                  <a:pt x="24" y="289"/>
                </a:lnTo>
                <a:lnTo>
                  <a:pt x="115" y="267"/>
                </a:lnTo>
                <a:lnTo>
                  <a:pt x="138" y="267"/>
                </a:lnTo>
                <a:lnTo>
                  <a:pt x="152" y="250"/>
                </a:lnTo>
                <a:lnTo>
                  <a:pt x="152" y="222"/>
                </a:lnTo>
                <a:lnTo>
                  <a:pt x="162" y="204"/>
                </a:lnTo>
                <a:lnTo>
                  <a:pt x="112" y="182"/>
                </a:lnTo>
                <a:lnTo>
                  <a:pt x="46" y="14"/>
                </a:lnTo>
                <a:lnTo>
                  <a:pt x="34" y="0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Freeform 13"/>
          <p:cNvSpPr>
            <a:spLocks noChangeAspect="1"/>
          </p:cNvSpPr>
          <p:nvPr/>
        </p:nvSpPr>
        <p:spPr bwMode="auto">
          <a:xfrm>
            <a:off x="7515993" y="2612274"/>
            <a:ext cx="112148" cy="94440"/>
          </a:xfrm>
          <a:custGeom>
            <a:avLst/>
            <a:gdLst>
              <a:gd name="T0" fmla="*/ 0 w 77"/>
              <a:gd name="T1" fmla="*/ 2147483647 h 64"/>
              <a:gd name="T2" fmla="*/ 2147483647 w 77"/>
              <a:gd name="T3" fmla="*/ 0 h 64"/>
              <a:gd name="T4" fmla="*/ 2147483647 w 77"/>
              <a:gd name="T5" fmla="*/ 2147483647 h 64"/>
              <a:gd name="T6" fmla="*/ 2147483647 w 77"/>
              <a:gd name="T7" fmla="*/ 2147483647 h 64"/>
              <a:gd name="T8" fmla="*/ 2147483647 w 77"/>
              <a:gd name="T9" fmla="*/ 2147483647 h 64"/>
              <a:gd name="T10" fmla="*/ 2147483647 w 77"/>
              <a:gd name="T11" fmla="*/ 2147483647 h 64"/>
              <a:gd name="T12" fmla="*/ 0 w 77"/>
              <a:gd name="T13" fmla="*/ 2147483647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"/>
              <a:gd name="T22" fmla="*/ 0 h 64"/>
              <a:gd name="T23" fmla="*/ 77 w 77"/>
              <a:gd name="T24" fmla="*/ 64 h 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" h="64">
                <a:moveTo>
                  <a:pt x="0" y="10"/>
                </a:moveTo>
                <a:lnTo>
                  <a:pt x="32" y="0"/>
                </a:lnTo>
                <a:lnTo>
                  <a:pt x="77" y="33"/>
                </a:lnTo>
                <a:lnTo>
                  <a:pt x="68" y="42"/>
                </a:lnTo>
                <a:lnTo>
                  <a:pt x="46" y="42"/>
                </a:lnTo>
                <a:lnTo>
                  <a:pt x="35" y="64"/>
                </a:lnTo>
                <a:lnTo>
                  <a:pt x="0" y="1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17" name="Group 14"/>
          <p:cNvGrpSpPr>
            <a:grpSpLocks noChangeAspect="1"/>
          </p:cNvGrpSpPr>
          <p:nvPr/>
        </p:nvGrpSpPr>
        <p:grpSpPr bwMode="auto">
          <a:xfrm>
            <a:off x="2544439" y="4748977"/>
            <a:ext cx="578446" cy="445638"/>
            <a:chOff x="1735" y="3474"/>
            <a:chExt cx="860" cy="662"/>
          </a:xfrm>
          <a:solidFill>
            <a:srgbClr val="104068"/>
          </a:solidFill>
        </p:grpSpPr>
        <p:grpSp>
          <p:nvGrpSpPr>
            <p:cNvPr id="18" name="Group 15" descr="Dotted grid"/>
            <p:cNvGrpSpPr>
              <a:grpSpLocks noChangeAspect="1"/>
            </p:cNvGrpSpPr>
            <p:nvPr/>
          </p:nvGrpSpPr>
          <p:grpSpPr bwMode="auto">
            <a:xfrm>
              <a:off x="1735" y="3474"/>
              <a:ext cx="860" cy="662"/>
              <a:chOff x="1735" y="3474"/>
              <a:chExt cx="860" cy="662"/>
            </a:xfrm>
            <a:grpFill/>
          </p:grpSpPr>
          <p:sp>
            <p:nvSpPr>
              <p:cNvPr id="20" name="Freeform 16"/>
              <p:cNvSpPr>
                <a:spLocks noChangeAspect="1"/>
              </p:cNvSpPr>
              <p:nvPr/>
            </p:nvSpPr>
            <p:spPr bwMode="auto">
              <a:xfrm>
                <a:off x="1735" y="3557"/>
                <a:ext cx="66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68"/>
                  </a:cxn>
                  <a:cxn ang="0">
                    <a:pos x="37" y="0"/>
                  </a:cxn>
                  <a:cxn ang="0">
                    <a:pos x="66" y="20"/>
                  </a:cxn>
                  <a:cxn ang="0">
                    <a:pos x="34" y="96"/>
                  </a:cxn>
                  <a:cxn ang="0">
                    <a:pos x="0" y="96"/>
                  </a:cxn>
                </a:cxnLst>
                <a:rect l="0" t="0" r="r" b="b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1" name="Freeform 17"/>
              <p:cNvSpPr>
                <a:spLocks noChangeAspect="1"/>
              </p:cNvSpPr>
              <p:nvPr/>
            </p:nvSpPr>
            <p:spPr bwMode="auto">
              <a:xfrm>
                <a:off x="1829" y="3474"/>
                <a:ext cx="124" cy="121"/>
              </a:xfrm>
              <a:custGeom>
                <a:avLst/>
                <a:gdLst/>
                <a:ahLst/>
                <a:cxnLst>
                  <a:cxn ang="0">
                    <a:pos x="27" y="13"/>
                  </a:cxn>
                  <a:cxn ang="0">
                    <a:pos x="0" y="72"/>
                  </a:cxn>
                  <a:cxn ang="0">
                    <a:pos x="48" y="110"/>
                  </a:cxn>
                  <a:cxn ang="0">
                    <a:pos x="103" y="121"/>
                  </a:cxn>
                  <a:cxn ang="0">
                    <a:pos x="124" y="73"/>
                  </a:cxn>
                  <a:cxn ang="0">
                    <a:pos x="110" y="0"/>
                  </a:cxn>
                  <a:cxn ang="0">
                    <a:pos x="27" y="13"/>
                  </a:cxn>
                </a:cxnLst>
                <a:rect l="0" t="0" r="r" b="b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2" name="Freeform 18"/>
              <p:cNvSpPr>
                <a:spLocks noChangeAspect="1"/>
              </p:cNvSpPr>
              <p:nvPr/>
            </p:nvSpPr>
            <p:spPr bwMode="auto">
              <a:xfrm>
                <a:off x="1945" y="3557"/>
                <a:ext cx="184" cy="136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26" y="0"/>
                  </a:cxn>
                  <a:cxn ang="0">
                    <a:pos x="149" y="59"/>
                  </a:cxn>
                  <a:cxn ang="0">
                    <a:pos x="173" y="72"/>
                  </a:cxn>
                  <a:cxn ang="0">
                    <a:pos x="184" y="120"/>
                  </a:cxn>
                  <a:cxn ang="0">
                    <a:pos x="121" y="127"/>
                  </a:cxn>
                  <a:cxn ang="0">
                    <a:pos x="76" y="136"/>
                  </a:cxn>
                  <a:cxn ang="0">
                    <a:pos x="0" y="48"/>
                  </a:cxn>
                </a:cxnLst>
                <a:rect l="0" t="0" r="r" b="b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3" name="Freeform 19"/>
              <p:cNvSpPr>
                <a:spLocks noChangeAspect="1"/>
              </p:cNvSpPr>
              <p:nvPr/>
            </p:nvSpPr>
            <p:spPr bwMode="auto">
              <a:xfrm>
                <a:off x="2135" y="3660"/>
                <a:ext cx="146" cy="72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0" y="67"/>
                  </a:cxn>
                  <a:cxn ang="0">
                    <a:pos x="38" y="72"/>
                  </a:cxn>
                  <a:cxn ang="0">
                    <a:pos x="62" y="57"/>
                  </a:cxn>
                  <a:cxn ang="0">
                    <a:pos x="107" y="58"/>
                  </a:cxn>
                  <a:cxn ang="0">
                    <a:pos x="146" y="30"/>
                  </a:cxn>
                  <a:cxn ang="0">
                    <a:pos x="120" y="20"/>
                  </a:cxn>
                  <a:cxn ang="0">
                    <a:pos x="101" y="0"/>
                  </a:cxn>
                  <a:cxn ang="0">
                    <a:pos x="22" y="3"/>
                  </a:cxn>
                </a:cxnLst>
                <a:rect l="0" t="0" r="r" b="b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4" name="Freeform 20"/>
              <p:cNvSpPr>
                <a:spLocks noChangeAspect="1"/>
              </p:cNvSpPr>
              <p:nvPr/>
            </p:nvSpPr>
            <p:spPr bwMode="auto">
              <a:xfrm>
                <a:off x="2178" y="3762"/>
                <a:ext cx="60" cy="5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0" y="4"/>
                  </a:cxn>
                  <a:cxn ang="0">
                    <a:pos x="9" y="52"/>
                  </a:cxn>
                  <a:cxn ang="0">
                    <a:pos x="60" y="40"/>
                  </a:cxn>
                  <a:cxn ang="0">
                    <a:pos x="52" y="0"/>
                  </a:cxn>
                </a:cxnLst>
                <a:rect l="0" t="0" r="r" b="b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5" name="Freeform 21"/>
              <p:cNvSpPr>
                <a:spLocks noChangeAspect="1"/>
              </p:cNvSpPr>
              <p:nvPr/>
            </p:nvSpPr>
            <p:spPr bwMode="auto">
              <a:xfrm>
                <a:off x="2243" y="3818"/>
                <a:ext cx="41" cy="5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1" y="0"/>
                  </a:cxn>
                  <a:cxn ang="0">
                    <a:pos x="41" y="45"/>
                  </a:cxn>
                  <a:cxn ang="0">
                    <a:pos x="14" y="51"/>
                  </a:cxn>
                  <a:cxn ang="0">
                    <a:pos x="0" y="20"/>
                  </a:cxn>
                </a:cxnLst>
                <a:rect l="0" t="0" r="r" b="b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6" name="Freeform 22"/>
              <p:cNvSpPr>
                <a:spLocks noChangeAspect="1"/>
              </p:cNvSpPr>
              <p:nvPr/>
            </p:nvSpPr>
            <p:spPr bwMode="auto">
              <a:xfrm>
                <a:off x="2346" y="3842"/>
                <a:ext cx="249" cy="294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112"/>
                  </a:cxn>
                  <a:cxn ang="0">
                    <a:pos x="30" y="167"/>
                  </a:cxn>
                  <a:cxn ang="0">
                    <a:pos x="30" y="267"/>
                  </a:cxn>
                  <a:cxn ang="0">
                    <a:pos x="90" y="294"/>
                  </a:cxn>
                  <a:cxn ang="0">
                    <a:pos x="117" y="235"/>
                  </a:cxn>
                  <a:cxn ang="0">
                    <a:pos x="193" y="222"/>
                  </a:cxn>
                  <a:cxn ang="0">
                    <a:pos x="249" y="158"/>
                  </a:cxn>
                  <a:cxn ang="0">
                    <a:pos x="190" y="58"/>
                  </a:cxn>
                  <a:cxn ang="0">
                    <a:pos x="42" y="0"/>
                  </a:cxn>
                </a:cxnLst>
                <a:rect l="0" t="0" r="r" b="b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350">
                  <a:latin typeface="Lato" charset="0"/>
                  <a:ea typeface="Lato" charset="0"/>
                  <a:cs typeface="Lato" charset="0"/>
                </a:endParaRPr>
              </a:p>
            </p:txBody>
          </p:sp>
        </p:grpSp>
        <p:sp>
          <p:nvSpPr>
            <p:cNvPr id="19" name="Freeform 23"/>
            <p:cNvSpPr>
              <a:spLocks noChangeAspect="1"/>
            </p:cNvSpPr>
            <p:nvPr/>
          </p:nvSpPr>
          <p:spPr bwMode="auto">
            <a:xfrm>
              <a:off x="2258" y="3705"/>
              <a:ext cx="138" cy="115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34"/>
                </a:cxn>
                <a:cxn ang="0">
                  <a:pos x="12" y="61"/>
                </a:cxn>
                <a:cxn ang="0">
                  <a:pos x="38" y="70"/>
                </a:cxn>
                <a:cxn ang="0">
                  <a:pos x="64" y="115"/>
                </a:cxn>
                <a:cxn ang="0">
                  <a:pos x="136" y="97"/>
                </a:cxn>
                <a:cxn ang="0">
                  <a:pos x="138" y="49"/>
                </a:cxn>
                <a:cxn ang="0">
                  <a:pos x="85" y="9"/>
                </a:cxn>
                <a:cxn ang="0">
                  <a:pos x="29" y="0"/>
                </a:cxn>
              </a:cxnLst>
              <a:rect l="0" t="0" r="r" b="b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28" name="Freeform 25"/>
          <p:cNvSpPr>
            <a:spLocks noChangeAspect="1"/>
          </p:cNvSpPr>
          <p:nvPr/>
        </p:nvSpPr>
        <p:spPr bwMode="auto">
          <a:xfrm>
            <a:off x="1920417" y="1777069"/>
            <a:ext cx="777655" cy="562215"/>
          </a:xfrm>
          <a:custGeom>
            <a:avLst/>
            <a:gdLst>
              <a:gd name="T0" fmla="*/ 2147483647 w 530"/>
              <a:gd name="T1" fmla="*/ 0 h 389"/>
              <a:gd name="T2" fmla="*/ 2147483647 w 530"/>
              <a:gd name="T3" fmla="*/ 2147483647 h 389"/>
              <a:gd name="T4" fmla="*/ 2147483647 w 530"/>
              <a:gd name="T5" fmla="*/ 2147483647 h 389"/>
              <a:gd name="T6" fmla="*/ 2147483647 w 530"/>
              <a:gd name="T7" fmla="*/ 2147483647 h 389"/>
              <a:gd name="T8" fmla="*/ 2147483647 w 530"/>
              <a:gd name="T9" fmla="*/ 2147483647 h 389"/>
              <a:gd name="T10" fmla="*/ 2147483647 w 530"/>
              <a:gd name="T11" fmla="*/ 2147483647 h 389"/>
              <a:gd name="T12" fmla="*/ 2147483647 w 530"/>
              <a:gd name="T13" fmla="*/ 2147483647 h 389"/>
              <a:gd name="T14" fmla="*/ 2147483647 w 530"/>
              <a:gd name="T15" fmla="*/ 2147483647 h 389"/>
              <a:gd name="T16" fmla="*/ 2147483647 w 530"/>
              <a:gd name="T17" fmla="*/ 2147483647 h 389"/>
              <a:gd name="T18" fmla="*/ 2147483647 w 530"/>
              <a:gd name="T19" fmla="*/ 2147483647 h 389"/>
              <a:gd name="T20" fmla="*/ 2147483647 w 530"/>
              <a:gd name="T21" fmla="*/ 2147483647 h 389"/>
              <a:gd name="T22" fmla="*/ 2147483647 w 530"/>
              <a:gd name="T23" fmla="*/ 2147483647 h 389"/>
              <a:gd name="T24" fmla="*/ 2147483647 w 530"/>
              <a:gd name="T25" fmla="*/ 2147483647 h 389"/>
              <a:gd name="T26" fmla="*/ 2147483647 w 530"/>
              <a:gd name="T27" fmla="*/ 2147483647 h 389"/>
              <a:gd name="T28" fmla="*/ 2147483647 w 530"/>
              <a:gd name="T29" fmla="*/ 2147483647 h 389"/>
              <a:gd name="T30" fmla="*/ 2147483647 w 530"/>
              <a:gd name="T31" fmla="*/ 2147483647 h 389"/>
              <a:gd name="T32" fmla="*/ 2147483647 w 530"/>
              <a:gd name="T33" fmla="*/ 2147483647 h 389"/>
              <a:gd name="T34" fmla="*/ 2147483647 w 530"/>
              <a:gd name="T35" fmla="*/ 2147483647 h 389"/>
              <a:gd name="T36" fmla="*/ 2147483647 w 530"/>
              <a:gd name="T37" fmla="*/ 2147483647 h 389"/>
              <a:gd name="T38" fmla="*/ 2147483647 w 530"/>
              <a:gd name="T39" fmla="*/ 2147483647 h 389"/>
              <a:gd name="T40" fmla="*/ 0 w 530"/>
              <a:gd name="T41" fmla="*/ 2147483647 h 389"/>
              <a:gd name="T42" fmla="*/ 2147483647 w 530"/>
              <a:gd name="T43" fmla="*/ 2147483647 h 389"/>
              <a:gd name="T44" fmla="*/ 2147483647 w 530"/>
              <a:gd name="T45" fmla="*/ 2147483647 h 389"/>
              <a:gd name="T46" fmla="*/ 2147483647 w 530"/>
              <a:gd name="T47" fmla="*/ 2147483647 h 389"/>
              <a:gd name="T48" fmla="*/ 2147483647 w 530"/>
              <a:gd name="T49" fmla="*/ 2147483647 h 389"/>
              <a:gd name="T50" fmla="*/ 2147483647 w 530"/>
              <a:gd name="T51" fmla="*/ 2147483647 h 389"/>
              <a:gd name="T52" fmla="*/ 2147483647 w 530"/>
              <a:gd name="T53" fmla="*/ 2147483647 h 389"/>
              <a:gd name="T54" fmla="*/ 2147483647 w 530"/>
              <a:gd name="T55" fmla="*/ 2147483647 h 389"/>
              <a:gd name="T56" fmla="*/ 2147483647 w 530"/>
              <a:gd name="T57" fmla="*/ 2147483647 h 389"/>
              <a:gd name="T58" fmla="*/ 2147483647 w 530"/>
              <a:gd name="T59" fmla="*/ 2147483647 h 389"/>
              <a:gd name="T60" fmla="*/ 2147483647 w 530"/>
              <a:gd name="T61" fmla="*/ 2147483647 h 389"/>
              <a:gd name="T62" fmla="*/ 2147483647 w 530"/>
              <a:gd name="T63" fmla="*/ 2147483647 h 389"/>
              <a:gd name="T64" fmla="*/ 2147483647 w 530"/>
              <a:gd name="T65" fmla="*/ 2147483647 h 389"/>
              <a:gd name="T66" fmla="*/ 2147483647 w 530"/>
              <a:gd name="T67" fmla="*/ 2147483647 h 389"/>
              <a:gd name="T68" fmla="*/ 2147483647 w 530"/>
              <a:gd name="T69" fmla="*/ 2147483647 h 389"/>
              <a:gd name="T70" fmla="*/ 2147483647 w 530"/>
              <a:gd name="T71" fmla="*/ 2147483647 h 389"/>
              <a:gd name="T72" fmla="*/ 2147483647 w 530"/>
              <a:gd name="T73" fmla="*/ 2147483647 h 389"/>
              <a:gd name="T74" fmla="*/ 2147483647 w 530"/>
              <a:gd name="T75" fmla="*/ 0 h 3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0"/>
              <a:gd name="T115" fmla="*/ 0 h 389"/>
              <a:gd name="T116" fmla="*/ 530 w 530"/>
              <a:gd name="T117" fmla="*/ 389 h 38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0" h="389">
                <a:moveTo>
                  <a:pt x="134" y="0"/>
                </a:moveTo>
                <a:lnTo>
                  <a:pt x="243" y="30"/>
                </a:lnTo>
                <a:lnTo>
                  <a:pt x="326" y="49"/>
                </a:lnTo>
                <a:lnTo>
                  <a:pt x="366" y="58"/>
                </a:lnTo>
                <a:lnTo>
                  <a:pt x="408" y="64"/>
                </a:lnTo>
                <a:lnTo>
                  <a:pt x="463" y="74"/>
                </a:lnTo>
                <a:lnTo>
                  <a:pt x="530" y="86"/>
                </a:lnTo>
                <a:lnTo>
                  <a:pt x="487" y="389"/>
                </a:lnTo>
                <a:lnTo>
                  <a:pt x="281" y="345"/>
                </a:lnTo>
                <a:lnTo>
                  <a:pt x="253" y="365"/>
                </a:lnTo>
                <a:lnTo>
                  <a:pt x="216" y="335"/>
                </a:lnTo>
                <a:lnTo>
                  <a:pt x="183" y="365"/>
                </a:lnTo>
                <a:lnTo>
                  <a:pt x="153" y="339"/>
                </a:lnTo>
                <a:lnTo>
                  <a:pt x="68" y="335"/>
                </a:lnTo>
                <a:lnTo>
                  <a:pt x="80" y="286"/>
                </a:lnTo>
                <a:lnTo>
                  <a:pt x="19" y="281"/>
                </a:lnTo>
                <a:lnTo>
                  <a:pt x="13" y="253"/>
                </a:lnTo>
                <a:lnTo>
                  <a:pt x="25" y="223"/>
                </a:lnTo>
                <a:lnTo>
                  <a:pt x="10" y="196"/>
                </a:lnTo>
                <a:lnTo>
                  <a:pt x="11" y="120"/>
                </a:lnTo>
                <a:lnTo>
                  <a:pt x="0" y="62"/>
                </a:lnTo>
                <a:lnTo>
                  <a:pt x="7" y="40"/>
                </a:lnTo>
                <a:lnTo>
                  <a:pt x="34" y="49"/>
                </a:lnTo>
                <a:lnTo>
                  <a:pt x="62" y="83"/>
                </a:lnTo>
                <a:lnTo>
                  <a:pt x="114" y="91"/>
                </a:lnTo>
                <a:lnTo>
                  <a:pt x="128" y="119"/>
                </a:lnTo>
                <a:lnTo>
                  <a:pt x="102" y="119"/>
                </a:lnTo>
                <a:lnTo>
                  <a:pt x="99" y="143"/>
                </a:lnTo>
                <a:lnTo>
                  <a:pt x="114" y="146"/>
                </a:lnTo>
                <a:lnTo>
                  <a:pt x="120" y="170"/>
                </a:lnTo>
                <a:lnTo>
                  <a:pt x="89" y="187"/>
                </a:lnTo>
                <a:lnTo>
                  <a:pt x="89" y="204"/>
                </a:lnTo>
                <a:lnTo>
                  <a:pt x="125" y="204"/>
                </a:lnTo>
                <a:lnTo>
                  <a:pt x="134" y="162"/>
                </a:lnTo>
                <a:lnTo>
                  <a:pt x="161" y="137"/>
                </a:lnTo>
                <a:lnTo>
                  <a:pt x="128" y="71"/>
                </a:lnTo>
                <a:lnTo>
                  <a:pt x="149" y="50"/>
                </a:lnTo>
                <a:lnTo>
                  <a:pt x="13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9" name="Freeform 26"/>
          <p:cNvSpPr>
            <a:spLocks noChangeAspect="1"/>
          </p:cNvSpPr>
          <p:nvPr/>
        </p:nvSpPr>
        <p:spPr bwMode="auto">
          <a:xfrm>
            <a:off x="1736701" y="2188265"/>
            <a:ext cx="970962" cy="728960"/>
          </a:xfrm>
          <a:custGeom>
            <a:avLst/>
            <a:gdLst>
              <a:gd name="T0" fmla="*/ 2147483647 w 662"/>
              <a:gd name="T1" fmla="*/ 0 h 505"/>
              <a:gd name="T2" fmla="*/ 2147483647 w 662"/>
              <a:gd name="T3" fmla="*/ 2147483647 h 505"/>
              <a:gd name="T4" fmla="*/ 2147483647 w 662"/>
              <a:gd name="T5" fmla="*/ 2147483647 h 505"/>
              <a:gd name="T6" fmla="*/ 2147483647 w 662"/>
              <a:gd name="T7" fmla="*/ 2147483647 h 505"/>
              <a:gd name="T8" fmla="*/ 2147483647 w 662"/>
              <a:gd name="T9" fmla="*/ 2147483647 h 505"/>
              <a:gd name="T10" fmla="*/ 2147483647 w 662"/>
              <a:gd name="T11" fmla="*/ 2147483647 h 505"/>
              <a:gd name="T12" fmla="*/ 2147483647 w 662"/>
              <a:gd name="T13" fmla="*/ 2147483647 h 505"/>
              <a:gd name="T14" fmla="*/ 2147483647 w 662"/>
              <a:gd name="T15" fmla="*/ 2147483647 h 505"/>
              <a:gd name="T16" fmla="*/ 2147483647 w 662"/>
              <a:gd name="T17" fmla="*/ 2147483647 h 505"/>
              <a:gd name="T18" fmla="*/ 0 w 662"/>
              <a:gd name="T19" fmla="*/ 2147483647 h 505"/>
              <a:gd name="T20" fmla="*/ 0 w 662"/>
              <a:gd name="T21" fmla="*/ 2147483647 h 505"/>
              <a:gd name="T22" fmla="*/ 2147483647 w 662"/>
              <a:gd name="T23" fmla="*/ 2147483647 h 505"/>
              <a:gd name="T24" fmla="*/ 2147483647 w 662"/>
              <a:gd name="T25" fmla="*/ 2147483647 h 505"/>
              <a:gd name="T26" fmla="*/ 2147483647 w 662"/>
              <a:gd name="T27" fmla="*/ 2147483647 h 505"/>
              <a:gd name="T28" fmla="*/ 2147483647 w 662"/>
              <a:gd name="T29" fmla="*/ 2147483647 h 505"/>
              <a:gd name="T30" fmla="*/ 2147483647 w 662"/>
              <a:gd name="T31" fmla="*/ 2147483647 h 505"/>
              <a:gd name="T32" fmla="*/ 2147483647 w 662"/>
              <a:gd name="T33" fmla="*/ 2147483647 h 505"/>
              <a:gd name="T34" fmla="*/ 2147483647 w 662"/>
              <a:gd name="T35" fmla="*/ 2147483647 h 505"/>
              <a:gd name="T36" fmla="*/ 2147483647 w 662"/>
              <a:gd name="T37" fmla="*/ 2147483647 h 505"/>
              <a:gd name="T38" fmla="*/ 2147483647 w 662"/>
              <a:gd name="T39" fmla="*/ 2147483647 h 505"/>
              <a:gd name="T40" fmla="*/ 2147483647 w 662"/>
              <a:gd name="T41" fmla="*/ 2147483647 h 505"/>
              <a:gd name="T42" fmla="*/ 2147483647 w 662"/>
              <a:gd name="T43" fmla="*/ 2147483647 h 505"/>
              <a:gd name="T44" fmla="*/ 2147483647 w 662"/>
              <a:gd name="T45" fmla="*/ 2147483647 h 505"/>
              <a:gd name="T46" fmla="*/ 2147483647 w 662"/>
              <a:gd name="T47" fmla="*/ 2147483647 h 505"/>
              <a:gd name="T48" fmla="*/ 2147483647 w 662"/>
              <a:gd name="T49" fmla="*/ 2147483647 h 505"/>
              <a:gd name="T50" fmla="*/ 2147483647 w 662"/>
              <a:gd name="T51" fmla="*/ 2147483647 h 505"/>
              <a:gd name="T52" fmla="*/ 2147483647 w 662"/>
              <a:gd name="T53" fmla="*/ 0 h 5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62"/>
              <a:gd name="T82" fmla="*/ 0 h 505"/>
              <a:gd name="T83" fmla="*/ 662 w 662"/>
              <a:gd name="T84" fmla="*/ 505 h 50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62" h="505">
                <a:moveTo>
                  <a:pt x="145" y="0"/>
                </a:moveTo>
                <a:lnTo>
                  <a:pt x="126" y="11"/>
                </a:lnTo>
                <a:lnTo>
                  <a:pt x="114" y="55"/>
                </a:lnTo>
                <a:lnTo>
                  <a:pt x="102" y="93"/>
                </a:lnTo>
                <a:lnTo>
                  <a:pt x="93" y="123"/>
                </a:lnTo>
                <a:lnTo>
                  <a:pt x="81" y="155"/>
                </a:lnTo>
                <a:lnTo>
                  <a:pt x="67" y="188"/>
                </a:lnTo>
                <a:lnTo>
                  <a:pt x="50" y="224"/>
                </a:lnTo>
                <a:lnTo>
                  <a:pt x="26" y="266"/>
                </a:lnTo>
                <a:lnTo>
                  <a:pt x="0" y="306"/>
                </a:lnTo>
                <a:lnTo>
                  <a:pt x="0" y="394"/>
                </a:lnTo>
                <a:lnTo>
                  <a:pt x="371" y="470"/>
                </a:lnTo>
                <a:lnTo>
                  <a:pt x="543" y="505"/>
                </a:lnTo>
                <a:lnTo>
                  <a:pt x="579" y="330"/>
                </a:lnTo>
                <a:lnTo>
                  <a:pt x="601" y="315"/>
                </a:lnTo>
                <a:lnTo>
                  <a:pt x="580" y="276"/>
                </a:lnTo>
                <a:lnTo>
                  <a:pt x="591" y="236"/>
                </a:lnTo>
                <a:lnTo>
                  <a:pt x="662" y="169"/>
                </a:lnTo>
                <a:lnTo>
                  <a:pt x="613" y="108"/>
                </a:lnTo>
                <a:lnTo>
                  <a:pt x="407" y="64"/>
                </a:lnTo>
                <a:lnTo>
                  <a:pt x="379" y="82"/>
                </a:lnTo>
                <a:lnTo>
                  <a:pt x="342" y="52"/>
                </a:lnTo>
                <a:lnTo>
                  <a:pt x="309" y="84"/>
                </a:lnTo>
                <a:lnTo>
                  <a:pt x="278" y="52"/>
                </a:lnTo>
                <a:lnTo>
                  <a:pt x="196" y="54"/>
                </a:lnTo>
                <a:lnTo>
                  <a:pt x="206" y="5"/>
                </a:lnTo>
                <a:lnTo>
                  <a:pt x="145" y="0"/>
                </a:lnTo>
                <a:close/>
              </a:path>
            </a:pathLst>
          </a:custGeom>
          <a:solidFill>
            <a:srgbClr val="10406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2" name="Freeform 29"/>
          <p:cNvSpPr>
            <a:spLocks noChangeAspect="1"/>
          </p:cNvSpPr>
          <p:nvPr/>
        </p:nvSpPr>
        <p:spPr bwMode="auto">
          <a:xfrm>
            <a:off x="2529851" y="1899546"/>
            <a:ext cx="697972" cy="1114098"/>
          </a:xfrm>
          <a:custGeom>
            <a:avLst/>
            <a:gdLst>
              <a:gd name="T0" fmla="*/ 2147483647 w 476"/>
              <a:gd name="T1" fmla="*/ 0 h 770"/>
              <a:gd name="T2" fmla="*/ 2147483647 w 476"/>
              <a:gd name="T3" fmla="*/ 2147483647 h 770"/>
              <a:gd name="T4" fmla="*/ 2147483647 w 476"/>
              <a:gd name="T5" fmla="*/ 2147483647 h 770"/>
              <a:gd name="T6" fmla="*/ 2147483647 w 476"/>
              <a:gd name="T7" fmla="*/ 2147483647 h 770"/>
              <a:gd name="T8" fmla="*/ 2147483647 w 476"/>
              <a:gd name="T9" fmla="*/ 2147483647 h 770"/>
              <a:gd name="T10" fmla="*/ 2147483647 w 476"/>
              <a:gd name="T11" fmla="*/ 2147483647 h 770"/>
              <a:gd name="T12" fmla="*/ 2147483647 w 476"/>
              <a:gd name="T13" fmla="*/ 2147483647 h 770"/>
              <a:gd name="T14" fmla="*/ 0 w 476"/>
              <a:gd name="T15" fmla="*/ 2147483647 h 770"/>
              <a:gd name="T16" fmla="*/ 2147483647 w 476"/>
              <a:gd name="T17" fmla="*/ 2147483647 h 770"/>
              <a:gd name="T18" fmla="*/ 2147483647 w 476"/>
              <a:gd name="T19" fmla="*/ 2147483647 h 770"/>
              <a:gd name="T20" fmla="*/ 2147483647 w 476"/>
              <a:gd name="T21" fmla="*/ 2147483647 h 770"/>
              <a:gd name="T22" fmla="*/ 2147483647 w 476"/>
              <a:gd name="T23" fmla="*/ 2147483647 h 770"/>
              <a:gd name="T24" fmla="*/ 2147483647 w 476"/>
              <a:gd name="T25" fmla="*/ 2147483647 h 770"/>
              <a:gd name="T26" fmla="*/ 2147483647 w 476"/>
              <a:gd name="T27" fmla="*/ 2147483647 h 770"/>
              <a:gd name="T28" fmla="*/ 2147483647 w 476"/>
              <a:gd name="T29" fmla="*/ 2147483647 h 770"/>
              <a:gd name="T30" fmla="*/ 2147483647 w 476"/>
              <a:gd name="T31" fmla="*/ 2147483647 h 770"/>
              <a:gd name="T32" fmla="*/ 2147483647 w 476"/>
              <a:gd name="T33" fmla="*/ 2147483647 h 770"/>
              <a:gd name="T34" fmla="*/ 2147483647 w 476"/>
              <a:gd name="T35" fmla="*/ 2147483647 h 770"/>
              <a:gd name="T36" fmla="*/ 2147483647 w 476"/>
              <a:gd name="T37" fmla="*/ 2147483647 h 770"/>
              <a:gd name="T38" fmla="*/ 2147483647 w 476"/>
              <a:gd name="T39" fmla="*/ 2147483647 h 770"/>
              <a:gd name="T40" fmla="*/ 2147483647 w 476"/>
              <a:gd name="T41" fmla="*/ 2147483647 h 770"/>
              <a:gd name="T42" fmla="*/ 2147483647 w 476"/>
              <a:gd name="T43" fmla="*/ 0 h 7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76"/>
              <a:gd name="T67" fmla="*/ 0 h 770"/>
              <a:gd name="T68" fmla="*/ 476 w 476"/>
              <a:gd name="T69" fmla="*/ 770 h 77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76" h="770">
                <a:moveTo>
                  <a:pt x="115" y="0"/>
                </a:moveTo>
                <a:lnTo>
                  <a:pt x="72" y="301"/>
                </a:lnTo>
                <a:lnTo>
                  <a:pt x="117" y="365"/>
                </a:lnTo>
                <a:lnTo>
                  <a:pt x="47" y="432"/>
                </a:lnTo>
                <a:lnTo>
                  <a:pt x="38" y="478"/>
                </a:lnTo>
                <a:lnTo>
                  <a:pt x="57" y="511"/>
                </a:lnTo>
                <a:lnTo>
                  <a:pt x="38" y="527"/>
                </a:lnTo>
                <a:lnTo>
                  <a:pt x="0" y="701"/>
                </a:lnTo>
                <a:lnTo>
                  <a:pt x="227" y="742"/>
                </a:lnTo>
                <a:lnTo>
                  <a:pt x="442" y="770"/>
                </a:lnTo>
                <a:lnTo>
                  <a:pt x="464" y="611"/>
                </a:lnTo>
                <a:lnTo>
                  <a:pt x="476" y="523"/>
                </a:lnTo>
                <a:lnTo>
                  <a:pt x="455" y="491"/>
                </a:lnTo>
                <a:lnTo>
                  <a:pt x="406" y="500"/>
                </a:lnTo>
                <a:lnTo>
                  <a:pt x="342" y="508"/>
                </a:lnTo>
                <a:lnTo>
                  <a:pt x="330" y="436"/>
                </a:lnTo>
                <a:lnTo>
                  <a:pt x="252" y="378"/>
                </a:lnTo>
                <a:lnTo>
                  <a:pt x="263" y="341"/>
                </a:lnTo>
                <a:lnTo>
                  <a:pt x="270" y="275"/>
                </a:lnTo>
                <a:lnTo>
                  <a:pt x="170" y="134"/>
                </a:lnTo>
                <a:lnTo>
                  <a:pt x="184" y="9"/>
                </a:lnTo>
                <a:lnTo>
                  <a:pt x="11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3" name="Freeform 30"/>
          <p:cNvSpPr>
            <a:spLocks noChangeAspect="1"/>
          </p:cNvSpPr>
          <p:nvPr/>
        </p:nvSpPr>
        <p:spPr bwMode="auto">
          <a:xfrm>
            <a:off x="2745292" y="2970852"/>
            <a:ext cx="646325" cy="823400"/>
          </a:xfrm>
          <a:custGeom>
            <a:avLst/>
            <a:gdLst>
              <a:gd name="T0" fmla="*/ 2147483647 w 441"/>
              <a:gd name="T1" fmla="*/ 0 h 569"/>
              <a:gd name="T2" fmla="*/ 2147483647 w 441"/>
              <a:gd name="T3" fmla="*/ 2147483647 h 569"/>
              <a:gd name="T4" fmla="*/ 2147483647 w 441"/>
              <a:gd name="T5" fmla="*/ 2147483647 h 569"/>
              <a:gd name="T6" fmla="*/ 2147483647 w 441"/>
              <a:gd name="T7" fmla="*/ 2147483647 h 569"/>
              <a:gd name="T8" fmla="*/ 2147483647 w 441"/>
              <a:gd name="T9" fmla="*/ 2147483647 h 569"/>
              <a:gd name="T10" fmla="*/ 0 w 441"/>
              <a:gd name="T11" fmla="*/ 2147483647 h 569"/>
              <a:gd name="T12" fmla="*/ 2147483647 w 441"/>
              <a:gd name="T13" fmla="*/ 2147483647 h 569"/>
              <a:gd name="T14" fmla="*/ 2147483647 w 441"/>
              <a:gd name="T15" fmla="*/ 0 h 5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1"/>
              <a:gd name="T25" fmla="*/ 0 h 569"/>
              <a:gd name="T26" fmla="*/ 441 w 441"/>
              <a:gd name="T27" fmla="*/ 569 h 5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1" h="569">
                <a:moveTo>
                  <a:pt x="82" y="0"/>
                </a:moveTo>
                <a:lnTo>
                  <a:pt x="298" y="30"/>
                </a:lnTo>
                <a:lnTo>
                  <a:pt x="283" y="139"/>
                </a:lnTo>
                <a:lnTo>
                  <a:pt x="441" y="154"/>
                </a:lnTo>
                <a:lnTo>
                  <a:pt x="398" y="569"/>
                </a:lnTo>
                <a:lnTo>
                  <a:pt x="0" y="526"/>
                </a:lnTo>
                <a:lnTo>
                  <a:pt x="40" y="261"/>
                </a:lnTo>
                <a:lnTo>
                  <a:pt x="82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4" name="Freeform 31"/>
          <p:cNvSpPr>
            <a:spLocks noChangeAspect="1"/>
          </p:cNvSpPr>
          <p:nvPr/>
        </p:nvSpPr>
        <p:spPr bwMode="auto">
          <a:xfrm>
            <a:off x="2774805" y="1909876"/>
            <a:ext cx="1214442" cy="746667"/>
          </a:xfrm>
          <a:custGeom>
            <a:avLst/>
            <a:gdLst>
              <a:gd name="T0" fmla="*/ 2147483647 w 828"/>
              <a:gd name="T1" fmla="*/ 0 h 516"/>
              <a:gd name="T2" fmla="*/ 2147483647 w 828"/>
              <a:gd name="T3" fmla="*/ 2147483647 h 516"/>
              <a:gd name="T4" fmla="*/ 2147483647 w 828"/>
              <a:gd name="T5" fmla="*/ 2147483647 h 516"/>
              <a:gd name="T6" fmla="*/ 2147483647 w 828"/>
              <a:gd name="T7" fmla="*/ 2147483647 h 516"/>
              <a:gd name="T8" fmla="*/ 2147483647 w 828"/>
              <a:gd name="T9" fmla="*/ 2147483647 h 516"/>
              <a:gd name="T10" fmla="*/ 2147483647 w 828"/>
              <a:gd name="T11" fmla="*/ 2147483647 h 516"/>
              <a:gd name="T12" fmla="*/ 2147483647 w 828"/>
              <a:gd name="T13" fmla="*/ 2147483647 h 516"/>
              <a:gd name="T14" fmla="*/ 2147483647 w 828"/>
              <a:gd name="T15" fmla="*/ 2147483647 h 516"/>
              <a:gd name="T16" fmla="*/ 2147483647 w 828"/>
              <a:gd name="T17" fmla="*/ 2147483647 h 516"/>
              <a:gd name="T18" fmla="*/ 2147483647 w 828"/>
              <a:gd name="T19" fmla="*/ 2147483647 h 516"/>
              <a:gd name="T20" fmla="*/ 2147483647 w 828"/>
              <a:gd name="T21" fmla="*/ 2147483647 h 516"/>
              <a:gd name="T22" fmla="*/ 2147483647 w 828"/>
              <a:gd name="T23" fmla="*/ 2147483647 h 516"/>
              <a:gd name="T24" fmla="*/ 2147483647 w 828"/>
              <a:gd name="T25" fmla="*/ 2147483647 h 516"/>
              <a:gd name="T26" fmla="*/ 2147483647 w 828"/>
              <a:gd name="T27" fmla="*/ 2147483647 h 516"/>
              <a:gd name="T28" fmla="*/ 2147483647 w 828"/>
              <a:gd name="T29" fmla="*/ 2147483647 h 516"/>
              <a:gd name="T30" fmla="*/ 2147483647 w 828"/>
              <a:gd name="T31" fmla="*/ 2147483647 h 516"/>
              <a:gd name="T32" fmla="*/ 2147483647 w 828"/>
              <a:gd name="T33" fmla="*/ 2147483647 h 516"/>
              <a:gd name="T34" fmla="*/ 0 w 828"/>
              <a:gd name="T35" fmla="*/ 2147483647 h 516"/>
              <a:gd name="T36" fmla="*/ 2147483647 w 828"/>
              <a:gd name="T37" fmla="*/ 0 h 5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28"/>
              <a:gd name="T58" fmla="*/ 0 h 516"/>
              <a:gd name="T59" fmla="*/ 828 w 828"/>
              <a:gd name="T60" fmla="*/ 516 h 5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28" h="516">
                <a:moveTo>
                  <a:pt x="14" y="0"/>
                </a:moveTo>
                <a:lnTo>
                  <a:pt x="176" y="21"/>
                </a:lnTo>
                <a:lnTo>
                  <a:pt x="275" y="34"/>
                </a:lnTo>
                <a:lnTo>
                  <a:pt x="404" y="48"/>
                </a:lnTo>
                <a:lnTo>
                  <a:pt x="524" y="60"/>
                </a:lnTo>
                <a:lnTo>
                  <a:pt x="731" y="75"/>
                </a:lnTo>
                <a:lnTo>
                  <a:pt x="828" y="82"/>
                </a:lnTo>
                <a:lnTo>
                  <a:pt x="825" y="502"/>
                </a:lnTo>
                <a:lnTo>
                  <a:pt x="318" y="459"/>
                </a:lnTo>
                <a:lnTo>
                  <a:pt x="307" y="516"/>
                </a:lnTo>
                <a:lnTo>
                  <a:pt x="288" y="489"/>
                </a:lnTo>
                <a:lnTo>
                  <a:pt x="242" y="493"/>
                </a:lnTo>
                <a:lnTo>
                  <a:pt x="175" y="504"/>
                </a:lnTo>
                <a:lnTo>
                  <a:pt x="163" y="431"/>
                </a:lnTo>
                <a:lnTo>
                  <a:pt x="84" y="373"/>
                </a:lnTo>
                <a:lnTo>
                  <a:pt x="96" y="317"/>
                </a:lnTo>
                <a:lnTo>
                  <a:pt x="103" y="273"/>
                </a:lnTo>
                <a:lnTo>
                  <a:pt x="0" y="128"/>
                </a:lnTo>
                <a:lnTo>
                  <a:pt x="14" y="0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5" name="Freeform 32"/>
          <p:cNvSpPr>
            <a:spLocks noChangeAspect="1"/>
          </p:cNvSpPr>
          <p:nvPr/>
        </p:nvSpPr>
        <p:spPr bwMode="auto">
          <a:xfrm>
            <a:off x="3152564" y="2568006"/>
            <a:ext cx="832254" cy="669935"/>
          </a:xfrm>
          <a:custGeom>
            <a:avLst/>
            <a:gdLst>
              <a:gd name="T0" fmla="*/ 2147483647 w 567"/>
              <a:gd name="T1" fmla="*/ 0 h 463"/>
              <a:gd name="T2" fmla="*/ 2147483647 w 567"/>
              <a:gd name="T3" fmla="*/ 2147483647 h 463"/>
              <a:gd name="T4" fmla="*/ 0 w 567"/>
              <a:gd name="T5" fmla="*/ 2147483647 h 463"/>
              <a:gd name="T6" fmla="*/ 2147483647 w 567"/>
              <a:gd name="T7" fmla="*/ 2147483647 h 463"/>
              <a:gd name="T8" fmla="*/ 2147483647 w 567"/>
              <a:gd name="T9" fmla="*/ 2147483647 h 463"/>
              <a:gd name="T10" fmla="*/ 2147483647 w 567"/>
              <a:gd name="T11" fmla="*/ 2147483647 h 463"/>
              <a:gd name="T12" fmla="*/ 2147483647 w 567"/>
              <a:gd name="T13" fmla="*/ 0 h 4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"/>
              <a:gd name="T22" fmla="*/ 0 h 463"/>
              <a:gd name="T23" fmla="*/ 567 w 567"/>
              <a:gd name="T24" fmla="*/ 463 h 4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" h="463">
                <a:moveTo>
                  <a:pt x="55" y="0"/>
                </a:moveTo>
                <a:lnTo>
                  <a:pt x="35" y="172"/>
                </a:lnTo>
                <a:lnTo>
                  <a:pt x="0" y="420"/>
                </a:lnTo>
                <a:lnTo>
                  <a:pt x="164" y="433"/>
                </a:lnTo>
                <a:lnTo>
                  <a:pt x="547" y="463"/>
                </a:lnTo>
                <a:lnTo>
                  <a:pt x="567" y="47"/>
                </a:lnTo>
                <a:lnTo>
                  <a:pt x="5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6" name="Freeform 33"/>
          <p:cNvSpPr>
            <a:spLocks noChangeAspect="1"/>
          </p:cNvSpPr>
          <p:nvPr/>
        </p:nvSpPr>
        <p:spPr bwMode="auto">
          <a:xfrm>
            <a:off x="3322263" y="3193671"/>
            <a:ext cx="864717" cy="634520"/>
          </a:xfrm>
          <a:custGeom>
            <a:avLst/>
            <a:gdLst>
              <a:gd name="T0" fmla="*/ 2147483647 w 590"/>
              <a:gd name="T1" fmla="*/ 0 h 439"/>
              <a:gd name="T2" fmla="*/ 2147483647 w 590"/>
              <a:gd name="T3" fmla="*/ 2147483647 h 439"/>
              <a:gd name="T4" fmla="*/ 0 w 590"/>
              <a:gd name="T5" fmla="*/ 2147483647 h 439"/>
              <a:gd name="T6" fmla="*/ 2147483647 w 590"/>
              <a:gd name="T7" fmla="*/ 2147483647 h 439"/>
              <a:gd name="T8" fmla="*/ 2147483647 w 590"/>
              <a:gd name="T9" fmla="*/ 2147483647 h 439"/>
              <a:gd name="T10" fmla="*/ 2147483647 w 590"/>
              <a:gd name="T11" fmla="*/ 2147483647 h 439"/>
              <a:gd name="T12" fmla="*/ 2147483647 w 590"/>
              <a:gd name="T13" fmla="*/ 2147483647 h 439"/>
              <a:gd name="T14" fmla="*/ 2147483647 w 590"/>
              <a:gd name="T15" fmla="*/ 2147483647 h 439"/>
              <a:gd name="T16" fmla="*/ 2147483647 w 590"/>
              <a:gd name="T17" fmla="*/ 0 h 4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"/>
              <a:gd name="T28" fmla="*/ 0 h 439"/>
              <a:gd name="T29" fmla="*/ 590 w 590"/>
              <a:gd name="T30" fmla="*/ 439 h 4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" h="439">
                <a:moveTo>
                  <a:pt x="49" y="0"/>
                </a:moveTo>
                <a:lnTo>
                  <a:pt x="19" y="263"/>
                </a:lnTo>
                <a:lnTo>
                  <a:pt x="0" y="415"/>
                </a:lnTo>
                <a:lnTo>
                  <a:pt x="295" y="430"/>
                </a:lnTo>
                <a:lnTo>
                  <a:pt x="577" y="439"/>
                </a:lnTo>
                <a:lnTo>
                  <a:pt x="586" y="234"/>
                </a:lnTo>
                <a:lnTo>
                  <a:pt x="590" y="32"/>
                </a:lnTo>
                <a:lnTo>
                  <a:pt x="429" y="29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7" name="Freeform 34"/>
          <p:cNvSpPr>
            <a:spLocks noChangeAspect="1"/>
          </p:cNvSpPr>
          <p:nvPr/>
        </p:nvSpPr>
        <p:spPr bwMode="auto">
          <a:xfrm>
            <a:off x="2546083" y="3735713"/>
            <a:ext cx="786509" cy="861766"/>
          </a:xfrm>
          <a:custGeom>
            <a:avLst/>
            <a:gdLst>
              <a:gd name="T0" fmla="*/ 2147483647 w 536"/>
              <a:gd name="T1" fmla="*/ 0 h 595"/>
              <a:gd name="T2" fmla="*/ 2147483647 w 536"/>
              <a:gd name="T3" fmla="*/ 2147483647 h 595"/>
              <a:gd name="T4" fmla="*/ 2147483647 w 536"/>
              <a:gd name="T5" fmla="*/ 2147483647 h 595"/>
              <a:gd name="T6" fmla="*/ 2147483647 w 536"/>
              <a:gd name="T7" fmla="*/ 2147483647 h 595"/>
              <a:gd name="T8" fmla="*/ 2147483647 w 536"/>
              <a:gd name="T9" fmla="*/ 2147483647 h 595"/>
              <a:gd name="T10" fmla="*/ 2147483647 w 536"/>
              <a:gd name="T11" fmla="*/ 2147483647 h 595"/>
              <a:gd name="T12" fmla="*/ 2147483647 w 536"/>
              <a:gd name="T13" fmla="*/ 2147483647 h 595"/>
              <a:gd name="T14" fmla="*/ 2147483647 w 536"/>
              <a:gd name="T15" fmla="*/ 2147483647 h 595"/>
              <a:gd name="T16" fmla="*/ 2147483647 w 536"/>
              <a:gd name="T17" fmla="*/ 2147483647 h 595"/>
              <a:gd name="T18" fmla="*/ 2147483647 w 536"/>
              <a:gd name="T19" fmla="*/ 2147483647 h 595"/>
              <a:gd name="T20" fmla="*/ 2147483647 w 536"/>
              <a:gd name="T21" fmla="*/ 2147483647 h 595"/>
              <a:gd name="T22" fmla="*/ 0 w 536"/>
              <a:gd name="T23" fmla="*/ 2147483647 h 595"/>
              <a:gd name="T24" fmla="*/ 2147483647 w 536"/>
              <a:gd name="T25" fmla="*/ 2147483647 h 595"/>
              <a:gd name="T26" fmla="*/ 2147483647 w 536"/>
              <a:gd name="T27" fmla="*/ 2147483647 h 595"/>
              <a:gd name="T28" fmla="*/ 2147483647 w 536"/>
              <a:gd name="T29" fmla="*/ 2147483647 h 595"/>
              <a:gd name="T30" fmla="*/ 2147483647 w 536"/>
              <a:gd name="T31" fmla="*/ 0 h 5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36"/>
              <a:gd name="T49" fmla="*/ 0 h 595"/>
              <a:gd name="T50" fmla="*/ 536 w 536"/>
              <a:gd name="T51" fmla="*/ 595 h 59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36" h="595">
                <a:moveTo>
                  <a:pt x="136" y="0"/>
                </a:moveTo>
                <a:lnTo>
                  <a:pt x="126" y="78"/>
                </a:lnTo>
                <a:lnTo>
                  <a:pt x="79" y="69"/>
                </a:lnTo>
                <a:lnTo>
                  <a:pt x="82" y="169"/>
                </a:lnTo>
                <a:lnTo>
                  <a:pt x="60" y="188"/>
                </a:lnTo>
                <a:lnTo>
                  <a:pt x="93" y="249"/>
                </a:lnTo>
                <a:lnTo>
                  <a:pt x="60" y="276"/>
                </a:lnTo>
                <a:lnTo>
                  <a:pt x="42" y="321"/>
                </a:lnTo>
                <a:lnTo>
                  <a:pt x="17" y="364"/>
                </a:lnTo>
                <a:lnTo>
                  <a:pt x="35" y="389"/>
                </a:lnTo>
                <a:lnTo>
                  <a:pt x="3" y="400"/>
                </a:lnTo>
                <a:lnTo>
                  <a:pt x="0" y="440"/>
                </a:lnTo>
                <a:lnTo>
                  <a:pt x="301" y="592"/>
                </a:lnTo>
                <a:lnTo>
                  <a:pt x="471" y="595"/>
                </a:lnTo>
                <a:lnTo>
                  <a:pt x="536" y="46"/>
                </a:lnTo>
                <a:lnTo>
                  <a:pt x="136" y="0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8" name="Freeform 35"/>
          <p:cNvSpPr>
            <a:spLocks noChangeAspect="1"/>
          </p:cNvSpPr>
          <p:nvPr/>
        </p:nvSpPr>
        <p:spPr bwMode="auto">
          <a:xfrm>
            <a:off x="3227823" y="3788349"/>
            <a:ext cx="833729" cy="814546"/>
          </a:xfrm>
          <a:custGeom>
            <a:avLst/>
            <a:gdLst>
              <a:gd name="T0" fmla="*/ 2147483647 w 568"/>
              <a:gd name="T1" fmla="*/ 0 h 563"/>
              <a:gd name="T2" fmla="*/ 2147483647 w 568"/>
              <a:gd name="T3" fmla="*/ 2147483647 h 563"/>
              <a:gd name="T4" fmla="*/ 2147483647 w 568"/>
              <a:gd name="T5" fmla="*/ 2147483647 h 563"/>
              <a:gd name="T6" fmla="*/ 2147483647 w 568"/>
              <a:gd name="T7" fmla="*/ 2147483647 h 563"/>
              <a:gd name="T8" fmla="*/ 2147483647 w 568"/>
              <a:gd name="T9" fmla="*/ 2147483647 h 563"/>
              <a:gd name="T10" fmla="*/ 2147483647 w 568"/>
              <a:gd name="T11" fmla="*/ 2147483647 h 563"/>
              <a:gd name="T12" fmla="*/ 2147483647 w 568"/>
              <a:gd name="T13" fmla="*/ 2147483647 h 563"/>
              <a:gd name="T14" fmla="*/ 2147483647 w 568"/>
              <a:gd name="T15" fmla="*/ 2147483647 h 563"/>
              <a:gd name="T16" fmla="*/ 0 w 568"/>
              <a:gd name="T17" fmla="*/ 2147483647 h 563"/>
              <a:gd name="T18" fmla="*/ 2147483647 w 568"/>
              <a:gd name="T19" fmla="*/ 2147483647 h 563"/>
              <a:gd name="T20" fmla="*/ 2147483647 w 568"/>
              <a:gd name="T21" fmla="*/ 0 h 5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563"/>
              <a:gd name="T35" fmla="*/ 568 w 568"/>
              <a:gd name="T36" fmla="*/ 563 h 5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563">
                <a:moveTo>
                  <a:pt x="69" y="0"/>
                </a:moveTo>
                <a:lnTo>
                  <a:pt x="568" y="22"/>
                </a:lnTo>
                <a:lnTo>
                  <a:pt x="544" y="520"/>
                </a:lnTo>
                <a:lnTo>
                  <a:pt x="382" y="511"/>
                </a:lnTo>
                <a:lnTo>
                  <a:pt x="230" y="507"/>
                </a:lnTo>
                <a:lnTo>
                  <a:pt x="230" y="526"/>
                </a:lnTo>
                <a:lnTo>
                  <a:pt x="103" y="526"/>
                </a:lnTo>
                <a:lnTo>
                  <a:pt x="95" y="563"/>
                </a:lnTo>
                <a:lnTo>
                  <a:pt x="0" y="551"/>
                </a:lnTo>
                <a:lnTo>
                  <a:pt x="54" y="130"/>
                </a:lnTo>
                <a:lnTo>
                  <a:pt x="69" y="0"/>
                </a:lnTo>
                <a:close/>
              </a:path>
            </a:pathLst>
          </a:custGeom>
          <a:solidFill>
            <a:srgbClr val="10406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9" name="Freeform 36"/>
          <p:cNvSpPr>
            <a:spLocks noChangeAspect="1"/>
          </p:cNvSpPr>
          <p:nvPr/>
        </p:nvSpPr>
        <p:spPr bwMode="auto">
          <a:xfrm>
            <a:off x="5367481" y="2929534"/>
            <a:ext cx="507616" cy="826351"/>
          </a:xfrm>
          <a:custGeom>
            <a:avLst/>
            <a:gdLst>
              <a:gd name="T0" fmla="*/ 2147483647 w 346"/>
              <a:gd name="T1" fmla="*/ 2147483647 h 571"/>
              <a:gd name="T2" fmla="*/ 2147483647 w 346"/>
              <a:gd name="T3" fmla="*/ 0 h 571"/>
              <a:gd name="T4" fmla="*/ 2147483647 w 346"/>
              <a:gd name="T5" fmla="*/ 2147483647 h 571"/>
              <a:gd name="T6" fmla="*/ 2147483647 w 346"/>
              <a:gd name="T7" fmla="*/ 2147483647 h 571"/>
              <a:gd name="T8" fmla="*/ 2147483647 w 346"/>
              <a:gd name="T9" fmla="*/ 2147483647 h 571"/>
              <a:gd name="T10" fmla="*/ 2147483647 w 346"/>
              <a:gd name="T11" fmla="*/ 2147483647 h 571"/>
              <a:gd name="T12" fmla="*/ 2147483647 w 346"/>
              <a:gd name="T13" fmla="*/ 2147483647 h 571"/>
              <a:gd name="T14" fmla="*/ 2147483647 w 346"/>
              <a:gd name="T15" fmla="*/ 2147483647 h 571"/>
              <a:gd name="T16" fmla="*/ 2147483647 w 346"/>
              <a:gd name="T17" fmla="*/ 2147483647 h 571"/>
              <a:gd name="T18" fmla="*/ 2147483647 w 346"/>
              <a:gd name="T19" fmla="*/ 2147483647 h 571"/>
              <a:gd name="T20" fmla="*/ 2147483647 w 346"/>
              <a:gd name="T21" fmla="*/ 2147483647 h 571"/>
              <a:gd name="T22" fmla="*/ 2147483647 w 346"/>
              <a:gd name="T23" fmla="*/ 2147483647 h 571"/>
              <a:gd name="T24" fmla="*/ 2147483647 w 346"/>
              <a:gd name="T25" fmla="*/ 2147483647 h 571"/>
              <a:gd name="T26" fmla="*/ 2147483647 w 346"/>
              <a:gd name="T27" fmla="*/ 2147483647 h 571"/>
              <a:gd name="T28" fmla="*/ 2147483647 w 346"/>
              <a:gd name="T29" fmla="*/ 2147483647 h 571"/>
              <a:gd name="T30" fmla="*/ 2147483647 w 346"/>
              <a:gd name="T31" fmla="*/ 2147483647 h 571"/>
              <a:gd name="T32" fmla="*/ 2147483647 w 346"/>
              <a:gd name="T33" fmla="*/ 2147483647 h 571"/>
              <a:gd name="T34" fmla="*/ 0 w 346"/>
              <a:gd name="T35" fmla="*/ 2147483647 h 571"/>
              <a:gd name="T36" fmla="*/ 2147483647 w 346"/>
              <a:gd name="T37" fmla="*/ 2147483647 h 571"/>
              <a:gd name="T38" fmla="*/ 2147483647 w 346"/>
              <a:gd name="T39" fmla="*/ 2147483647 h 571"/>
              <a:gd name="T40" fmla="*/ 2147483647 w 346"/>
              <a:gd name="T41" fmla="*/ 2147483647 h 571"/>
              <a:gd name="T42" fmla="*/ 2147483647 w 346"/>
              <a:gd name="T43" fmla="*/ 2147483647 h 571"/>
              <a:gd name="T44" fmla="*/ 2147483647 w 346"/>
              <a:gd name="T45" fmla="*/ 2147483647 h 5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6"/>
              <a:gd name="T70" fmla="*/ 0 h 571"/>
              <a:gd name="T71" fmla="*/ 346 w 346"/>
              <a:gd name="T72" fmla="*/ 571 h 57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6" h="571">
                <a:moveTo>
                  <a:pt x="64" y="33"/>
                </a:moveTo>
                <a:lnTo>
                  <a:pt x="262" y="0"/>
                </a:lnTo>
                <a:lnTo>
                  <a:pt x="294" y="70"/>
                </a:lnTo>
                <a:lnTo>
                  <a:pt x="334" y="362"/>
                </a:lnTo>
                <a:lnTo>
                  <a:pt x="346" y="401"/>
                </a:lnTo>
                <a:lnTo>
                  <a:pt x="314" y="478"/>
                </a:lnTo>
                <a:lnTo>
                  <a:pt x="314" y="532"/>
                </a:lnTo>
                <a:lnTo>
                  <a:pt x="279" y="526"/>
                </a:lnTo>
                <a:lnTo>
                  <a:pt x="280" y="571"/>
                </a:lnTo>
                <a:lnTo>
                  <a:pt x="243" y="553"/>
                </a:lnTo>
                <a:lnTo>
                  <a:pt x="223" y="559"/>
                </a:lnTo>
                <a:lnTo>
                  <a:pt x="195" y="554"/>
                </a:lnTo>
                <a:lnTo>
                  <a:pt x="174" y="486"/>
                </a:lnTo>
                <a:lnTo>
                  <a:pt x="134" y="465"/>
                </a:lnTo>
                <a:lnTo>
                  <a:pt x="134" y="392"/>
                </a:lnTo>
                <a:lnTo>
                  <a:pt x="94" y="401"/>
                </a:lnTo>
                <a:lnTo>
                  <a:pt x="71" y="347"/>
                </a:lnTo>
                <a:lnTo>
                  <a:pt x="0" y="285"/>
                </a:lnTo>
                <a:lnTo>
                  <a:pt x="52" y="186"/>
                </a:lnTo>
                <a:lnTo>
                  <a:pt x="37" y="140"/>
                </a:lnTo>
                <a:lnTo>
                  <a:pt x="89" y="131"/>
                </a:lnTo>
                <a:lnTo>
                  <a:pt x="94" y="67"/>
                </a:lnTo>
                <a:lnTo>
                  <a:pt x="64" y="33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0" name="Freeform 37"/>
          <p:cNvSpPr>
            <a:spLocks noChangeAspect="1"/>
          </p:cNvSpPr>
          <p:nvPr/>
        </p:nvSpPr>
        <p:spPr bwMode="auto">
          <a:xfrm>
            <a:off x="3986294" y="2029402"/>
            <a:ext cx="816021" cy="469250"/>
          </a:xfrm>
          <a:custGeom>
            <a:avLst/>
            <a:gdLst>
              <a:gd name="T0" fmla="*/ 2147483647 w 555"/>
              <a:gd name="T1" fmla="*/ 0 h 325"/>
              <a:gd name="T2" fmla="*/ 2147483647 w 555"/>
              <a:gd name="T3" fmla="*/ 2147483647 h 325"/>
              <a:gd name="T4" fmla="*/ 2147483647 w 555"/>
              <a:gd name="T5" fmla="*/ 2147483647 h 325"/>
              <a:gd name="T6" fmla="*/ 2147483647 w 555"/>
              <a:gd name="T7" fmla="*/ 2147483647 h 325"/>
              <a:gd name="T8" fmla="*/ 2147483647 w 555"/>
              <a:gd name="T9" fmla="*/ 2147483647 h 325"/>
              <a:gd name="T10" fmla="*/ 2147483647 w 555"/>
              <a:gd name="T11" fmla="*/ 2147483647 h 325"/>
              <a:gd name="T12" fmla="*/ 2147483647 w 555"/>
              <a:gd name="T13" fmla="*/ 2147483647 h 325"/>
              <a:gd name="T14" fmla="*/ 0 w 555"/>
              <a:gd name="T15" fmla="*/ 2147483647 h 325"/>
              <a:gd name="T16" fmla="*/ 2147483647 w 555"/>
              <a:gd name="T17" fmla="*/ 0 h 3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55"/>
              <a:gd name="T28" fmla="*/ 0 h 325"/>
              <a:gd name="T29" fmla="*/ 555 w 555"/>
              <a:gd name="T30" fmla="*/ 325 h 3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55" h="325">
                <a:moveTo>
                  <a:pt x="2" y="0"/>
                </a:moveTo>
                <a:lnTo>
                  <a:pt x="465" y="10"/>
                </a:lnTo>
                <a:lnTo>
                  <a:pt x="500" y="106"/>
                </a:lnTo>
                <a:lnTo>
                  <a:pt x="532" y="179"/>
                </a:lnTo>
                <a:lnTo>
                  <a:pt x="555" y="298"/>
                </a:lnTo>
                <a:lnTo>
                  <a:pt x="541" y="325"/>
                </a:lnTo>
                <a:lnTo>
                  <a:pt x="370" y="320"/>
                </a:lnTo>
                <a:lnTo>
                  <a:pt x="0" y="314"/>
                </a:lnTo>
                <a:lnTo>
                  <a:pt x="2" y="0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Freeform 38"/>
          <p:cNvSpPr>
            <a:spLocks noChangeAspect="1"/>
          </p:cNvSpPr>
          <p:nvPr/>
        </p:nvSpPr>
        <p:spPr bwMode="auto">
          <a:xfrm>
            <a:off x="3964159" y="2480944"/>
            <a:ext cx="855864" cy="550409"/>
          </a:xfrm>
          <a:custGeom>
            <a:avLst/>
            <a:gdLst>
              <a:gd name="T0" fmla="*/ 2147483647 w 583"/>
              <a:gd name="T1" fmla="*/ 0 h 380"/>
              <a:gd name="T2" fmla="*/ 2147483647 w 583"/>
              <a:gd name="T3" fmla="*/ 2147483647 h 380"/>
              <a:gd name="T4" fmla="*/ 0 w 583"/>
              <a:gd name="T5" fmla="*/ 2147483647 h 380"/>
              <a:gd name="T6" fmla="*/ 2147483647 w 583"/>
              <a:gd name="T7" fmla="*/ 2147483647 h 380"/>
              <a:gd name="T8" fmla="*/ 2147483647 w 583"/>
              <a:gd name="T9" fmla="*/ 2147483647 h 380"/>
              <a:gd name="T10" fmla="*/ 2147483647 w 583"/>
              <a:gd name="T11" fmla="*/ 2147483647 h 380"/>
              <a:gd name="T12" fmla="*/ 2147483647 w 583"/>
              <a:gd name="T13" fmla="*/ 2147483647 h 380"/>
              <a:gd name="T14" fmla="*/ 2147483647 w 583"/>
              <a:gd name="T15" fmla="*/ 2147483647 h 380"/>
              <a:gd name="T16" fmla="*/ 2147483647 w 583"/>
              <a:gd name="T17" fmla="*/ 2147483647 h 380"/>
              <a:gd name="T18" fmla="*/ 2147483647 w 583"/>
              <a:gd name="T19" fmla="*/ 2147483647 h 380"/>
              <a:gd name="T20" fmla="*/ 2147483647 w 583"/>
              <a:gd name="T21" fmla="*/ 2147483647 h 380"/>
              <a:gd name="T22" fmla="*/ 2147483647 w 583"/>
              <a:gd name="T23" fmla="*/ 2147483647 h 380"/>
              <a:gd name="T24" fmla="*/ 2147483647 w 583"/>
              <a:gd name="T25" fmla="*/ 2147483647 h 380"/>
              <a:gd name="T26" fmla="*/ 2147483647 w 583"/>
              <a:gd name="T27" fmla="*/ 0 h 3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"/>
              <a:gd name="T43" fmla="*/ 0 h 380"/>
              <a:gd name="T44" fmla="*/ 583 w 583"/>
              <a:gd name="T45" fmla="*/ 380 h 3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" h="380">
                <a:moveTo>
                  <a:pt x="11" y="0"/>
                </a:moveTo>
                <a:lnTo>
                  <a:pt x="9" y="147"/>
                </a:lnTo>
                <a:lnTo>
                  <a:pt x="0" y="320"/>
                </a:lnTo>
                <a:lnTo>
                  <a:pt x="424" y="326"/>
                </a:lnTo>
                <a:lnTo>
                  <a:pt x="468" y="350"/>
                </a:lnTo>
                <a:lnTo>
                  <a:pt x="500" y="317"/>
                </a:lnTo>
                <a:lnTo>
                  <a:pt x="583" y="380"/>
                </a:lnTo>
                <a:lnTo>
                  <a:pt x="571" y="314"/>
                </a:lnTo>
                <a:lnTo>
                  <a:pt x="579" y="264"/>
                </a:lnTo>
                <a:lnTo>
                  <a:pt x="583" y="91"/>
                </a:lnTo>
                <a:lnTo>
                  <a:pt x="546" y="54"/>
                </a:lnTo>
                <a:lnTo>
                  <a:pt x="561" y="6"/>
                </a:lnTo>
                <a:lnTo>
                  <a:pt x="284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2" name="Freeform 39"/>
          <p:cNvSpPr>
            <a:spLocks noChangeAspect="1"/>
          </p:cNvSpPr>
          <p:nvPr/>
        </p:nvSpPr>
        <p:spPr bwMode="auto">
          <a:xfrm>
            <a:off x="3952355" y="2938387"/>
            <a:ext cx="1018182" cy="453018"/>
          </a:xfrm>
          <a:custGeom>
            <a:avLst/>
            <a:gdLst>
              <a:gd name="T0" fmla="*/ 2147483647 w 695"/>
              <a:gd name="T1" fmla="*/ 0 h 313"/>
              <a:gd name="T2" fmla="*/ 0 w 695"/>
              <a:gd name="T3" fmla="*/ 2147483647 h 313"/>
              <a:gd name="T4" fmla="*/ 2147483647 w 695"/>
              <a:gd name="T5" fmla="*/ 2147483647 h 313"/>
              <a:gd name="T6" fmla="*/ 2147483647 w 695"/>
              <a:gd name="T7" fmla="*/ 2147483647 h 313"/>
              <a:gd name="T8" fmla="*/ 2147483647 w 695"/>
              <a:gd name="T9" fmla="*/ 2147483647 h 313"/>
              <a:gd name="T10" fmla="*/ 2147483647 w 695"/>
              <a:gd name="T11" fmla="*/ 2147483647 h 313"/>
              <a:gd name="T12" fmla="*/ 2147483647 w 695"/>
              <a:gd name="T13" fmla="*/ 2147483647 h 313"/>
              <a:gd name="T14" fmla="*/ 2147483647 w 695"/>
              <a:gd name="T15" fmla="*/ 2147483647 h 313"/>
              <a:gd name="T16" fmla="*/ 2147483647 w 695"/>
              <a:gd name="T17" fmla="*/ 2147483647 h 313"/>
              <a:gd name="T18" fmla="*/ 2147483647 w 695"/>
              <a:gd name="T19" fmla="*/ 2147483647 h 313"/>
              <a:gd name="T20" fmla="*/ 2147483647 w 695"/>
              <a:gd name="T21" fmla="*/ 2147483647 h 313"/>
              <a:gd name="T22" fmla="*/ 2147483647 w 695"/>
              <a:gd name="T23" fmla="*/ 2147483647 h 313"/>
              <a:gd name="T24" fmla="*/ 2147483647 w 695"/>
              <a:gd name="T25" fmla="*/ 2147483647 h 313"/>
              <a:gd name="T26" fmla="*/ 2147483647 w 695"/>
              <a:gd name="T27" fmla="*/ 2147483647 h 313"/>
              <a:gd name="T28" fmla="*/ 2147483647 w 695"/>
              <a:gd name="T29" fmla="*/ 0 h 3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95"/>
              <a:gd name="T46" fmla="*/ 0 h 313"/>
              <a:gd name="T47" fmla="*/ 695 w 695"/>
              <a:gd name="T48" fmla="*/ 313 h 3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95" h="313">
                <a:moveTo>
                  <a:pt x="8" y="0"/>
                </a:moveTo>
                <a:lnTo>
                  <a:pt x="0" y="207"/>
                </a:lnTo>
                <a:lnTo>
                  <a:pt x="157" y="211"/>
                </a:lnTo>
                <a:lnTo>
                  <a:pt x="155" y="313"/>
                </a:lnTo>
                <a:lnTo>
                  <a:pt x="367" y="310"/>
                </a:lnTo>
                <a:lnTo>
                  <a:pt x="556" y="307"/>
                </a:lnTo>
                <a:lnTo>
                  <a:pt x="695" y="310"/>
                </a:lnTo>
                <a:lnTo>
                  <a:pt x="652" y="222"/>
                </a:lnTo>
                <a:lnTo>
                  <a:pt x="622" y="140"/>
                </a:lnTo>
                <a:lnTo>
                  <a:pt x="589" y="55"/>
                </a:lnTo>
                <a:lnTo>
                  <a:pt x="510" y="1"/>
                </a:lnTo>
                <a:lnTo>
                  <a:pt x="474" y="33"/>
                </a:lnTo>
                <a:lnTo>
                  <a:pt x="431" y="10"/>
                </a:lnTo>
                <a:lnTo>
                  <a:pt x="242" y="4"/>
                </a:lnTo>
                <a:lnTo>
                  <a:pt x="8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" name="Freeform 40"/>
          <p:cNvSpPr>
            <a:spLocks noChangeAspect="1"/>
          </p:cNvSpPr>
          <p:nvPr/>
        </p:nvSpPr>
        <p:spPr bwMode="auto">
          <a:xfrm>
            <a:off x="4167795" y="3379601"/>
            <a:ext cx="897181" cy="451541"/>
          </a:xfrm>
          <a:custGeom>
            <a:avLst/>
            <a:gdLst>
              <a:gd name="T0" fmla="*/ 2147483647 w 611"/>
              <a:gd name="T1" fmla="*/ 2147483647 h 312"/>
              <a:gd name="T2" fmla="*/ 2147483647 w 611"/>
              <a:gd name="T3" fmla="*/ 2147483647 h 312"/>
              <a:gd name="T4" fmla="*/ 0 w 611"/>
              <a:gd name="T5" fmla="*/ 2147483647 h 312"/>
              <a:gd name="T6" fmla="*/ 2147483647 w 611"/>
              <a:gd name="T7" fmla="*/ 2147483647 h 312"/>
              <a:gd name="T8" fmla="*/ 2147483647 w 611"/>
              <a:gd name="T9" fmla="*/ 2147483647 h 312"/>
              <a:gd name="T10" fmla="*/ 2147483647 w 611"/>
              <a:gd name="T11" fmla="*/ 2147483647 h 312"/>
              <a:gd name="T12" fmla="*/ 2147483647 w 611"/>
              <a:gd name="T13" fmla="*/ 2147483647 h 312"/>
              <a:gd name="T14" fmla="*/ 2147483647 w 611"/>
              <a:gd name="T15" fmla="*/ 2147483647 h 312"/>
              <a:gd name="T16" fmla="*/ 2147483647 w 611"/>
              <a:gd name="T17" fmla="*/ 0 h 312"/>
              <a:gd name="T18" fmla="*/ 2147483647 w 611"/>
              <a:gd name="T19" fmla="*/ 2147483647 h 312"/>
              <a:gd name="T20" fmla="*/ 2147483647 w 611"/>
              <a:gd name="T21" fmla="*/ 2147483647 h 3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1"/>
              <a:gd name="T34" fmla="*/ 0 h 312"/>
              <a:gd name="T35" fmla="*/ 611 w 611"/>
              <a:gd name="T36" fmla="*/ 312 h 3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1" h="312">
                <a:moveTo>
                  <a:pt x="6" y="3"/>
                </a:moveTo>
                <a:lnTo>
                  <a:pt x="4" y="182"/>
                </a:lnTo>
                <a:lnTo>
                  <a:pt x="0" y="309"/>
                </a:lnTo>
                <a:lnTo>
                  <a:pt x="611" y="312"/>
                </a:lnTo>
                <a:lnTo>
                  <a:pt x="599" y="149"/>
                </a:lnTo>
                <a:lnTo>
                  <a:pt x="599" y="88"/>
                </a:lnTo>
                <a:lnTo>
                  <a:pt x="550" y="51"/>
                </a:lnTo>
                <a:lnTo>
                  <a:pt x="565" y="18"/>
                </a:lnTo>
                <a:lnTo>
                  <a:pt x="544" y="0"/>
                </a:lnTo>
                <a:lnTo>
                  <a:pt x="267" y="3"/>
                </a:lnTo>
                <a:lnTo>
                  <a:pt x="6" y="3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Freeform 41"/>
          <p:cNvSpPr>
            <a:spLocks noChangeAspect="1"/>
          </p:cNvSpPr>
          <p:nvPr/>
        </p:nvSpPr>
        <p:spPr bwMode="auto">
          <a:xfrm>
            <a:off x="4668034" y="1971852"/>
            <a:ext cx="798314" cy="888327"/>
          </a:xfrm>
          <a:custGeom>
            <a:avLst/>
            <a:gdLst>
              <a:gd name="T0" fmla="*/ 0 w 545"/>
              <a:gd name="T1" fmla="*/ 2147483647 h 614"/>
              <a:gd name="T2" fmla="*/ 2147483647 w 545"/>
              <a:gd name="T3" fmla="*/ 2147483647 h 614"/>
              <a:gd name="T4" fmla="*/ 2147483647 w 545"/>
              <a:gd name="T5" fmla="*/ 0 h 614"/>
              <a:gd name="T6" fmla="*/ 2147483647 w 545"/>
              <a:gd name="T7" fmla="*/ 2147483647 h 614"/>
              <a:gd name="T8" fmla="*/ 2147483647 w 545"/>
              <a:gd name="T9" fmla="*/ 2147483647 h 614"/>
              <a:gd name="T10" fmla="*/ 2147483647 w 545"/>
              <a:gd name="T11" fmla="*/ 2147483647 h 614"/>
              <a:gd name="T12" fmla="*/ 2147483647 w 545"/>
              <a:gd name="T13" fmla="*/ 2147483647 h 614"/>
              <a:gd name="T14" fmla="*/ 2147483647 w 545"/>
              <a:gd name="T15" fmla="*/ 2147483647 h 614"/>
              <a:gd name="T16" fmla="*/ 2147483647 w 545"/>
              <a:gd name="T17" fmla="*/ 2147483647 h 614"/>
              <a:gd name="T18" fmla="*/ 2147483647 w 545"/>
              <a:gd name="T19" fmla="*/ 2147483647 h 614"/>
              <a:gd name="T20" fmla="*/ 2147483647 w 545"/>
              <a:gd name="T21" fmla="*/ 2147483647 h 614"/>
              <a:gd name="T22" fmla="*/ 2147483647 w 545"/>
              <a:gd name="T23" fmla="*/ 2147483647 h 614"/>
              <a:gd name="T24" fmla="*/ 2147483647 w 545"/>
              <a:gd name="T25" fmla="*/ 2147483647 h 614"/>
              <a:gd name="T26" fmla="*/ 2147483647 w 545"/>
              <a:gd name="T27" fmla="*/ 2147483647 h 614"/>
              <a:gd name="T28" fmla="*/ 2147483647 w 545"/>
              <a:gd name="T29" fmla="*/ 2147483647 h 614"/>
              <a:gd name="T30" fmla="*/ 2147483647 w 545"/>
              <a:gd name="T31" fmla="*/ 2147483647 h 614"/>
              <a:gd name="T32" fmla="*/ 2147483647 w 545"/>
              <a:gd name="T33" fmla="*/ 2147483647 h 614"/>
              <a:gd name="T34" fmla="*/ 2147483647 w 545"/>
              <a:gd name="T35" fmla="*/ 2147483647 h 614"/>
              <a:gd name="T36" fmla="*/ 2147483647 w 545"/>
              <a:gd name="T37" fmla="*/ 2147483647 h 614"/>
              <a:gd name="T38" fmla="*/ 2147483647 w 545"/>
              <a:gd name="T39" fmla="*/ 2147483647 h 614"/>
              <a:gd name="T40" fmla="*/ 2147483647 w 545"/>
              <a:gd name="T41" fmla="*/ 2147483647 h 614"/>
              <a:gd name="T42" fmla="*/ 2147483647 w 545"/>
              <a:gd name="T43" fmla="*/ 2147483647 h 614"/>
              <a:gd name="T44" fmla="*/ 2147483647 w 545"/>
              <a:gd name="T45" fmla="*/ 2147483647 h 614"/>
              <a:gd name="T46" fmla="*/ 2147483647 w 545"/>
              <a:gd name="T47" fmla="*/ 2147483647 h 614"/>
              <a:gd name="T48" fmla="*/ 2147483647 w 545"/>
              <a:gd name="T49" fmla="*/ 2147483647 h 614"/>
              <a:gd name="T50" fmla="*/ 2147483647 w 545"/>
              <a:gd name="T51" fmla="*/ 2147483647 h 614"/>
              <a:gd name="T52" fmla="*/ 2147483647 w 545"/>
              <a:gd name="T53" fmla="*/ 2147483647 h 614"/>
              <a:gd name="T54" fmla="*/ 2147483647 w 545"/>
              <a:gd name="T55" fmla="*/ 2147483647 h 614"/>
              <a:gd name="T56" fmla="*/ 2147483647 w 545"/>
              <a:gd name="T57" fmla="*/ 2147483647 h 614"/>
              <a:gd name="T58" fmla="*/ 2147483647 w 545"/>
              <a:gd name="T59" fmla="*/ 2147483647 h 614"/>
              <a:gd name="T60" fmla="*/ 0 w 545"/>
              <a:gd name="T61" fmla="*/ 2147483647 h 6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5"/>
              <a:gd name="T94" fmla="*/ 0 h 614"/>
              <a:gd name="T95" fmla="*/ 545 w 545"/>
              <a:gd name="T96" fmla="*/ 614 h 6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5" h="614">
                <a:moveTo>
                  <a:pt x="0" y="48"/>
                </a:moveTo>
                <a:lnTo>
                  <a:pt x="143" y="48"/>
                </a:lnTo>
                <a:lnTo>
                  <a:pt x="141" y="0"/>
                </a:lnTo>
                <a:lnTo>
                  <a:pt x="173" y="14"/>
                </a:lnTo>
                <a:lnTo>
                  <a:pt x="179" y="51"/>
                </a:lnTo>
                <a:lnTo>
                  <a:pt x="247" y="91"/>
                </a:lnTo>
                <a:lnTo>
                  <a:pt x="268" y="73"/>
                </a:lnTo>
                <a:lnTo>
                  <a:pt x="308" y="73"/>
                </a:lnTo>
                <a:lnTo>
                  <a:pt x="340" y="109"/>
                </a:lnTo>
                <a:lnTo>
                  <a:pt x="361" y="96"/>
                </a:lnTo>
                <a:lnTo>
                  <a:pt x="420" y="111"/>
                </a:lnTo>
                <a:lnTo>
                  <a:pt x="441" y="84"/>
                </a:lnTo>
                <a:lnTo>
                  <a:pt x="478" y="105"/>
                </a:lnTo>
                <a:lnTo>
                  <a:pt x="545" y="102"/>
                </a:lnTo>
                <a:lnTo>
                  <a:pt x="437" y="178"/>
                </a:lnTo>
                <a:lnTo>
                  <a:pt x="383" y="245"/>
                </a:lnTo>
                <a:lnTo>
                  <a:pt x="393" y="342"/>
                </a:lnTo>
                <a:lnTo>
                  <a:pt x="356" y="382"/>
                </a:lnTo>
                <a:lnTo>
                  <a:pt x="371" y="410"/>
                </a:lnTo>
                <a:lnTo>
                  <a:pt x="371" y="482"/>
                </a:lnTo>
                <a:lnTo>
                  <a:pt x="408" y="482"/>
                </a:lnTo>
                <a:lnTo>
                  <a:pt x="463" y="534"/>
                </a:lnTo>
                <a:lnTo>
                  <a:pt x="486" y="596"/>
                </a:lnTo>
                <a:lnTo>
                  <a:pt x="100" y="614"/>
                </a:lnTo>
                <a:lnTo>
                  <a:pt x="101" y="444"/>
                </a:lnTo>
                <a:lnTo>
                  <a:pt x="67" y="407"/>
                </a:lnTo>
                <a:lnTo>
                  <a:pt x="79" y="362"/>
                </a:lnTo>
                <a:lnTo>
                  <a:pt x="91" y="337"/>
                </a:lnTo>
                <a:lnTo>
                  <a:pt x="67" y="219"/>
                </a:lnTo>
                <a:lnTo>
                  <a:pt x="34" y="142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5" name="Freeform 42"/>
          <p:cNvSpPr>
            <a:spLocks noChangeAspect="1"/>
          </p:cNvSpPr>
          <p:nvPr/>
        </p:nvSpPr>
        <p:spPr bwMode="auto">
          <a:xfrm>
            <a:off x="5185977" y="2278782"/>
            <a:ext cx="607959" cy="700923"/>
          </a:xfrm>
          <a:custGeom>
            <a:avLst/>
            <a:gdLst>
              <a:gd name="T0" fmla="*/ 2147483647 w 415"/>
              <a:gd name="T1" fmla="*/ 2147483647 h 484"/>
              <a:gd name="T2" fmla="*/ 2147483647 w 415"/>
              <a:gd name="T3" fmla="*/ 2147483647 h 484"/>
              <a:gd name="T4" fmla="*/ 2147483647 w 415"/>
              <a:gd name="T5" fmla="*/ 2147483647 h 484"/>
              <a:gd name="T6" fmla="*/ 2147483647 w 415"/>
              <a:gd name="T7" fmla="*/ 0 h 484"/>
              <a:gd name="T8" fmla="*/ 2147483647 w 415"/>
              <a:gd name="T9" fmla="*/ 2147483647 h 484"/>
              <a:gd name="T10" fmla="*/ 2147483647 w 415"/>
              <a:gd name="T11" fmla="*/ 2147483647 h 484"/>
              <a:gd name="T12" fmla="*/ 2147483647 w 415"/>
              <a:gd name="T13" fmla="*/ 2147483647 h 484"/>
              <a:gd name="T14" fmla="*/ 2147483647 w 415"/>
              <a:gd name="T15" fmla="*/ 2147483647 h 484"/>
              <a:gd name="T16" fmla="*/ 2147483647 w 415"/>
              <a:gd name="T17" fmla="*/ 2147483647 h 484"/>
              <a:gd name="T18" fmla="*/ 2147483647 w 415"/>
              <a:gd name="T19" fmla="*/ 2147483647 h 484"/>
              <a:gd name="T20" fmla="*/ 2147483647 w 415"/>
              <a:gd name="T21" fmla="*/ 2147483647 h 484"/>
              <a:gd name="T22" fmla="*/ 2147483647 w 415"/>
              <a:gd name="T23" fmla="*/ 2147483647 h 484"/>
              <a:gd name="T24" fmla="*/ 2147483647 w 415"/>
              <a:gd name="T25" fmla="*/ 2147483647 h 484"/>
              <a:gd name="T26" fmla="*/ 2147483647 w 415"/>
              <a:gd name="T27" fmla="*/ 2147483647 h 484"/>
              <a:gd name="T28" fmla="*/ 2147483647 w 415"/>
              <a:gd name="T29" fmla="*/ 2147483647 h 484"/>
              <a:gd name="T30" fmla="*/ 2147483647 w 415"/>
              <a:gd name="T31" fmla="*/ 2147483647 h 484"/>
              <a:gd name="T32" fmla="*/ 2147483647 w 415"/>
              <a:gd name="T33" fmla="*/ 2147483647 h 484"/>
              <a:gd name="T34" fmla="*/ 2147483647 w 415"/>
              <a:gd name="T35" fmla="*/ 2147483647 h 484"/>
              <a:gd name="T36" fmla="*/ 2147483647 w 415"/>
              <a:gd name="T37" fmla="*/ 2147483647 h 484"/>
              <a:gd name="T38" fmla="*/ 2147483647 w 415"/>
              <a:gd name="T39" fmla="*/ 2147483647 h 484"/>
              <a:gd name="T40" fmla="*/ 2147483647 w 415"/>
              <a:gd name="T41" fmla="*/ 2147483647 h 484"/>
              <a:gd name="T42" fmla="*/ 2147483647 w 415"/>
              <a:gd name="T43" fmla="*/ 2147483647 h 484"/>
              <a:gd name="T44" fmla="*/ 2147483647 w 415"/>
              <a:gd name="T45" fmla="*/ 2147483647 h 484"/>
              <a:gd name="T46" fmla="*/ 2147483647 w 415"/>
              <a:gd name="T47" fmla="*/ 2147483647 h 484"/>
              <a:gd name="T48" fmla="*/ 2147483647 w 415"/>
              <a:gd name="T49" fmla="*/ 2147483647 h 484"/>
              <a:gd name="T50" fmla="*/ 2147483647 w 415"/>
              <a:gd name="T51" fmla="*/ 2147483647 h 484"/>
              <a:gd name="T52" fmla="*/ 2147483647 w 415"/>
              <a:gd name="T53" fmla="*/ 2147483647 h 484"/>
              <a:gd name="T54" fmla="*/ 2147483647 w 415"/>
              <a:gd name="T55" fmla="*/ 2147483647 h 484"/>
              <a:gd name="T56" fmla="*/ 2147483647 w 415"/>
              <a:gd name="T57" fmla="*/ 2147483647 h 484"/>
              <a:gd name="T58" fmla="*/ 2147483647 w 415"/>
              <a:gd name="T59" fmla="*/ 2147483647 h 484"/>
              <a:gd name="T60" fmla="*/ 2147483647 w 415"/>
              <a:gd name="T61" fmla="*/ 2147483647 h 484"/>
              <a:gd name="T62" fmla="*/ 2147483647 w 415"/>
              <a:gd name="T63" fmla="*/ 2147483647 h 484"/>
              <a:gd name="T64" fmla="*/ 2147483647 w 415"/>
              <a:gd name="T65" fmla="*/ 2147483647 h 484"/>
              <a:gd name="T66" fmla="*/ 0 w 415"/>
              <a:gd name="T67" fmla="*/ 2147483647 h 484"/>
              <a:gd name="T68" fmla="*/ 2147483647 w 415"/>
              <a:gd name="T69" fmla="*/ 2147483647 h 484"/>
              <a:gd name="T70" fmla="*/ 2147483647 w 415"/>
              <a:gd name="T71" fmla="*/ 2147483647 h 48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5"/>
              <a:gd name="T109" fmla="*/ 0 h 484"/>
              <a:gd name="T110" fmla="*/ 415 w 415"/>
              <a:gd name="T111" fmla="*/ 484 h 48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5" h="484">
                <a:moveTo>
                  <a:pt x="30" y="33"/>
                </a:moveTo>
                <a:lnTo>
                  <a:pt x="61" y="28"/>
                </a:lnTo>
                <a:lnTo>
                  <a:pt x="90" y="28"/>
                </a:lnTo>
                <a:lnTo>
                  <a:pt x="107" y="0"/>
                </a:lnTo>
                <a:lnTo>
                  <a:pt x="121" y="36"/>
                </a:lnTo>
                <a:lnTo>
                  <a:pt x="166" y="36"/>
                </a:lnTo>
                <a:lnTo>
                  <a:pt x="189" y="68"/>
                </a:lnTo>
                <a:lnTo>
                  <a:pt x="236" y="59"/>
                </a:lnTo>
                <a:lnTo>
                  <a:pt x="267" y="80"/>
                </a:lnTo>
                <a:lnTo>
                  <a:pt x="325" y="95"/>
                </a:lnTo>
                <a:lnTo>
                  <a:pt x="336" y="121"/>
                </a:lnTo>
                <a:lnTo>
                  <a:pt x="365" y="122"/>
                </a:lnTo>
                <a:lnTo>
                  <a:pt x="356" y="147"/>
                </a:lnTo>
                <a:lnTo>
                  <a:pt x="367" y="176"/>
                </a:lnTo>
                <a:lnTo>
                  <a:pt x="347" y="211"/>
                </a:lnTo>
                <a:lnTo>
                  <a:pt x="361" y="219"/>
                </a:lnTo>
                <a:lnTo>
                  <a:pt x="394" y="180"/>
                </a:lnTo>
                <a:lnTo>
                  <a:pt x="392" y="167"/>
                </a:lnTo>
                <a:lnTo>
                  <a:pt x="406" y="161"/>
                </a:lnTo>
                <a:lnTo>
                  <a:pt x="415" y="180"/>
                </a:lnTo>
                <a:lnTo>
                  <a:pt x="389" y="207"/>
                </a:lnTo>
                <a:lnTo>
                  <a:pt x="379" y="268"/>
                </a:lnTo>
                <a:lnTo>
                  <a:pt x="379" y="371"/>
                </a:lnTo>
                <a:lnTo>
                  <a:pt x="394" y="389"/>
                </a:lnTo>
                <a:lnTo>
                  <a:pt x="388" y="453"/>
                </a:lnTo>
                <a:lnTo>
                  <a:pt x="191" y="484"/>
                </a:lnTo>
                <a:lnTo>
                  <a:pt x="142" y="454"/>
                </a:lnTo>
                <a:lnTo>
                  <a:pt x="152" y="416"/>
                </a:lnTo>
                <a:lnTo>
                  <a:pt x="128" y="374"/>
                </a:lnTo>
                <a:lnTo>
                  <a:pt x="107" y="322"/>
                </a:lnTo>
                <a:lnTo>
                  <a:pt x="52" y="270"/>
                </a:lnTo>
                <a:lnTo>
                  <a:pt x="18" y="270"/>
                </a:lnTo>
                <a:lnTo>
                  <a:pt x="18" y="198"/>
                </a:lnTo>
                <a:lnTo>
                  <a:pt x="0" y="171"/>
                </a:lnTo>
                <a:lnTo>
                  <a:pt x="39" y="130"/>
                </a:lnTo>
                <a:lnTo>
                  <a:pt x="30" y="33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6" name="Freeform 43"/>
          <p:cNvSpPr>
            <a:spLocks noChangeAspect="1"/>
          </p:cNvSpPr>
          <p:nvPr/>
        </p:nvSpPr>
        <p:spPr bwMode="auto">
          <a:xfrm>
            <a:off x="4802315" y="2833618"/>
            <a:ext cx="703875" cy="453018"/>
          </a:xfrm>
          <a:custGeom>
            <a:avLst/>
            <a:gdLst>
              <a:gd name="T0" fmla="*/ 2147483647 w 481"/>
              <a:gd name="T1" fmla="*/ 2147483647 h 313"/>
              <a:gd name="T2" fmla="*/ 0 w 481"/>
              <a:gd name="T3" fmla="*/ 2147483647 h 313"/>
              <a:gd name="T4" fmla="*/ 2147483647 w 481"/>
              <a:gd name="T5" fmla="*/ 2147483647 h 313"/>
              <a:gd name="T6" fmla="*/ 2147483647 w 481"/>
              <a:gd name="T7" fmla="*/ 2147483647 h 313"/>
              <a:gd name="T8" fmla="*/ 2147483647 w 481"/>
              <a:gd name="T9" fmla="*/ 2147483647 h 313"/>
              <a:gd name="T10" fmla="*/ 2147483647 w 481"/>
              <a:gd name="T11" fmla="*/ 2147483647 h 313"/>
              <a:gd name="T12" fmla="*/ 2147483647 w 481"/>
              <a:gd name="T13" fmla="*/ 2147483647 h 313"/>
              <a:gd name="T14" fmla="*/ 2147483647 w 481"/>
              <a:gd name="T15" fmla="*/ 2147483647 h 313"/>
              <a:gd name="T16" fmla="*/ 2147483647 w 481"/>
              <a:gd name="T17" fmla="*/ 2147483647 h 313"/>
              <a:gd name="T18" fmla="*/ 2147483647 w 481"/>
              <a:gd name="T19" fmla="*/ 2147483647 h 313"/>
              <a:gd name="T20" fmla="*/ 2147483647 w 481"/>
              <a:gd name="T21" fmla="*/ 2147483647 h 313"/>
              <a:gd name="T22" fmla="*/ 2147483647 w 481"/>
              <a:gd name="T23" fmla="*/ 2147483647 h 313"/>
              <a:gd name="T24" fmla="*/ 2147483647 w 481"/>
              <a:gd name="T25" fmla="*/ 2147483647 h 313"/>
              <a:gd name="T26" fmla="*/ 2147483647 w 481"/>
              <a:gd name="T27" fmla="*/ 2147483647 h 313"/>
              <a:gd name="T28" fmla="*/ 2147483647 w 481"/>
              <a:gd name="T29" fmla="*/ 0 h 313"/>
              <a:gd name="T30" fmla="*/ 2147483647 w 481"/>
              <a:gd name="T31" fmla="*/ 2147483647 h 313"/>
              <a:gd name="T32" fmla="*/ 2147483647 w 481"/>
              <a:gd name="T33" fmla="*/ 2147483647 h 313"/>
              <a:gd name="T34" fmla="*/ 2147483647 w 481"/>
              <a:gd name="T35" fmla="*/ 2147483647 h 3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81"/>
              <a:gd name="T55" fmla="*/ 0 h 313"/>
              <a:gd name="T56" fmla="*/ 481 w 481"/>
              <a:gd name="T57" fmla="*/ 313 h 3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81" h="313">
                <a:moveTo>
                  <a:pt x="7" y="16"/>
                </a:moveTo>
                <a:lnTo>
                  <a:pt x="0" y="71"/>
                </a:lnTo>
                <a:lnTo>
                  <a:pt x="10" y="129"/>
                </a:lnTo>
                <a:lnTo>
                  <a:pt x="55" y="249"/>
                </a:lnTo>
                <a:lnTo>
                  <a:pt x="80" y="313"/>
                </a:lnTo>
                <a:lnTo>
                  <a:pt x="363" y="298"/>
                </a:lnTo>
                <a:lnTo>
                  <a:pt x="410" y="313"/>
                </a:lnTo>
                <a:lnTo>
                  <a:pt x="438" y="252"/>
                </a:lnTo>
                <a:lnTo>
                  <a:pt x="428" y="208"/>
                </a:lnTo>
                <a:lnTo>
                  <a:pt x="475" y="200"/>
                </a:lnTo>
                <a:lnTo>
                  <a:pt x="481" y="131"/>
                </a:lnTo>
                <a:lnTo>
                  <a:pt x="453" y="101"/>
                </a:lnTo>
                <a:lnTo>
                  <a:pt x="404" y="71"/>
                </a:lnTo>
                <a:lnTo>
                  <a:pt x="414" y="30"/>
                </a:lnTo>
                <a:lnTo>
                  <a:pt x="393" y="0"/>
                </a:lnTo>
                <a:lnTo>
                  <a:pt x="287" y="4"/>
                </a:lnTo>
                <a:lnTo>
                  <a:pt x="180" y="9"/>
                </a:lnTo>
                <a:lnTo>
                  <a:pt x="7" y="16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47" name="Group 44"/>
          <p:cNvGrpSpPr>
            <a:grpSpLocks/>
          </p:cNvGrpSpPr>
          <p:nvPr/>
        </p:nvGrpSpPr>
        <p:grpSpPr bwMode="auto">
          <a:xfrm>
            <a:off x="5425030" y="2178439"/>
            <a:ext cx="919316" cy="821925"/>
            <a:chOff x="3254" y="860"/>
            <a:chExt cx="623" cy="557"/>
          </a:xfrm>
          <a:solidFill>
            <a:srgbClr val="FF7300"/>
          </a:solidFill>
        </p:grpSpPr>
        <p:sp>
          <p:nvSpPr>
            <p:cNvPr id="48" name="Freeform 45"/>
            <p:cNvSpPr>
              <a:spLocks noChangeAspect="1"/>
            </p:cNvSpPr>
            <p:nvPr/>
          </p:nvSpPr>
          <p:spPr bwMode="auto">
            <a:xfrm>
              <a:off x="3254" y="860"/>
              <a:ext cx="442" cy="19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99" y="0"/>
                </a:cxn>
                <a:cxn ang="0">
                  <a:pos x="82" y="44"/>
                </a:cxn>
                <a:cxn ang="0">
                  <a:pos x="95" y="57"/>
                </a:cxn>
                <a:cxn ang="0">
                  <a:pos x="126" y="39"/>
                </a:cxn>
                <a:cxn ang="0">
                  <a:pos x="195" y="66"/>
                </a:cxn>
                <a:cxn ang="0">
                  <a:pos x="225" y="44"/>
                </a:cxn>
                <a:cxn ang="0">
                  <a:pos x="317" y="32"/>
                </a:cxn>
                <a:cxn ang="0">
                  <a:pos x="335" y="58"/>
                </a:cxn>
                <a:cxn ang="0">
                  <a:pos x="371" y="53"/>
                </a:cxn>
                <a:cxn ang="0">
                  <a:pos x="441" y="81"/>
                </a:cxn>
                <a:cxn ang="0">
                  <a:pos x="445" y="102"/>
                </a:cxn>
                <a:cxn ang="0">
                  <a:pos x="369" y="120"/>
                </a:cxn>
                <a:cxn ang="0">
                  <a:pos x="347" y="106"/>
                </a:cxn>
                <a:cxn ang="0">
                  <a:pos x="308" y="111"/>
                </a:cxn>
                <a:cxn ang="0">
                  <a:pos x="263" y="137"/>
                </a:cxn>
                <a:cxn ang="0">
                  <a:pos x="243" y="139"/>
                </a:cxn>
                <a:cxn ang="0">
                  <a:pos x="226" y="120"/>
                </a:cxn>
                <a:cxn ang="0">
                  <a:pos x="201" y="191"/>
                </a:cxn>
                <a:cxn ang="0">
                  <a:pos x="173" y="193"/>
                </a:cxn>
                <a:cxn ang="0">
                  <a:pos x="161" y="164"/>
                </a:cxn>
                <a:cxn ang="0">
                  <a:pos x="101" y="151"/>
                </a:cxn>
                <a:cxn ang="0">
                  <a:pos x="73" y="130"/>
                </a:cxn>
                <a:cxn ang="0">
                  <a:pos x="23" y="137"/>
                </a:cxn>
                <a:cxn ang="0">
                  <a:pos x="0" y="106"/>
                </a:cxn>
              </a:cxnLst>
              <a:rect l="0" t="0" r="r" b="b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8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7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7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49" name="Freeform 46"/>
            <p:cNvSpPr>
              <a:spLocks noChangeAspect="1"/>
            </p:cNvSpPr>
            <p:nvPr/>
          </p:nvSpPr>
          <p:spPr bwMode="auto">
            <a:xfrm>
              <a:off x="3560" y="994"/>
              <a:ext cx="317" cy="423"/>
            </a:xfrm>
            <a:custGeom>
              <a:avLst/>
              <a:gdLst/>
              <a:ahLst/>
              <a:cxnLst>
                <a:cxn ang="0">
                  <a:pos x="81" y="18"/>
                </a:cxn>
                <a:cxn ang="0">
                  <a:pos x="93" y="45"/>
                </a:cxn>
                <a:cxn ang="0">
                  <a:pos x="70" y="61"/>
                </a:cxn>
                <a:cxn ang="0">
                  <a:pos x="69" y="130"/>
                </a:cxn>
                <a:cxn ang="0">
                  <a:pos x="57" y="85"/>
                </a:cxn>
                <a:cxn ang="0">
                  <a:pos x="11" y="128"/>
                </a:cxn>
                <a:cxn ang="0">
                  <a:pos x="0" y="252"/>
                </a:cxn>
                <a:cxn ang="0">
                  <a:pos x="30" y="313"/>
                </a:cxn>
                <a:cxn ang="0">
                  <a:pos x="33" y="344"/>
                </a:cxn>
                <a:cxn ang="0">
                  <a:pos x="34" y="369"/>
                </a:cxn>
                <a:cxn ang="0">
                  <a:pos x="33" y="392"/>
                </a:cxn>
                <a:cxn ang="0">
                  <a:pos x="27" y="432"/>
                </a:cxn>
                <a:cxn ang="0">
                  <a:pos x="152" y="425"/>
                </a:cxn>
                <a:cxn ang="0">
                  <a:pos x="318" y="410"/>
                </a:cxn>
                <a:cxn ang="0">
                  <a:pos x="288" y="401"/>
                </a:cxn>
                <a:cxn ang="0">
                  <a:pos x="271" y="378"/>
                </a:cxn>
                <a:cxn ang="0">
                  <a:pos x="297" y="359"/>
                </a:cxn>
                <a:cxn ang="0">
                  <a:pos x="297" y="335"/>
                </a:cxn>
                <a:cxn ang="0">
                  <a:pos x="285" y="314"/>
                </a:cxn>
                <a:cxn ang="0">
                  <a:pos x="297" y="299"/>
                </a:cxn>
                <a:cxn ang="0">
                  <a:pos x="319" y="301"/>
                </a:cxn>
                <a:cxn ang="0">
                  <a:pos x="315" y="241"/>
                </a:cxn>
                <a:cxn ang="0">
                  <a:pos x="309" y="206"/>
                </a:cxn>
                <a:cxn ang="0">
                  <a:pos x="295" y="183"/>
                </a:cxn>
                <a:cxn ang="0">
                  <a:pos x="282" y="170"/>
                </a:cxn>
                <a:cxn ang="0">
                  <a:pos x="261" y="165"/>
                </a:cxn>
                <a:cxn ang="0">
                  <a:pos x="242" y="165"/>
                </a:cxn>
                <a:cxn ang="0">
                  <a:pos x="221" y="194"/>
                </a:cxn>
                <a:cxn ang="0">
                  <a:pos x="207" y="203"/>
                </a:cxn>
                <a:cxn ang="0">
                  <a:pos x="198" y="206"/>
                </a:cxn>
                <a:cxn ang="0">
                  <a:pos x="188" y="201"/>
                </a:cxn>
                <a:cxn ang="0">
                  <a:pos x="185" y="188"/>
                </a:cxn>
                <a:cxn ang="0">
                  <a:pos x="188" y="179"/>
                </a:cxn>
                <a:cxn ang="0">
                  <a:pos x="197" y="170"/>
                </a:cxn>
                <a:cxn ang="0">
                  <a:pos x="206" y="165"/>
                </a:cxn>
                <a:cxn ang="0">
                  <a:pos x="215" y="164"/>
                </a:cxn>
                <a:cxn ang="0">
                  <a:pos x="215" y="147"/>
                </a:cxn>
                <a:cxn ang="0">
                  <a:pos x="239" y="130"/>
                </a:cxn>
                <a:cxn ang="0">
                  <a:pos x="215" y="73"/>
                </a:cxn>
                <a:cxn ang="0">
                  <a:pos x="215" y="46"/>
                </a:cxn>
                <a:cxn ang="0">
                  <a:pos x="175" y="36"/>
                </a:cxn>
                <a:cxn ang="0">
                  <a:pos x="116" y="0"/>
                </a:cxn>
                <a:cxn ang="0">
                  <a:pos x="81" y="18"/>
                </a:cxn>
              </a:cxnLst>
              <a:rect l="0" t="0" r="r" b="b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69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8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4"/>
                  </a:lnTo>
                  <a:lnTo>
                    <a:pt x="297" y="299"/>
                  </a:lnTo>
                  <a:lnTo>
                    <a:pt x="319" y="301"/>
                  </a:lnTo>
                  <a:lnTo>
                    <a:pt x="315" y="241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5"/>
                  </a:lnTo>
                  <a:lnTo>
                    <a:pt x="242" y="165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5"/>
                  </a:lnTo>
                  <a:lnTo>
                    <a:pt x="215" y="164"/>
                  </a:lnTo>
                  <a:lnTo>
                    <a:pt x="215" y="147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50" name="Freeform 47"/>
          <p:cNvSpPr>
            <a:spLocks noChangeAspect="1"/>
          </p:cNvSpPr>
          <p:nvPr/>
        </p:nvSpPr>
        <p:spPr bwMode="auto">
          <a:xfrm>
            <a:off x="4917414" y="3264502"/>
            <a:ext cx="804217" cy="652227"/>
          </a:xfrm>
          <a:custGeom>
            <a:avLst/>
            <a:gdLst>
              <a:gd name="T0" fmla="*/ 0 w 548"/>
              <a:gd name="T1" fmla="*/ 2147483647 h 451"/>
              <a:gd name="T2" fmla="*/ 2147483647 w 548"/>
              <a:gd name="T3" fmla="*/ 0 h 451"/>
              <a:gd name="T4" fmla="*/ 2147483647 w 548"/>
              <a:gd name="T5" fmla="*/ 0 h 451"/>
              <a:gd name="T6" fmla="*/ 2147483647 w 548"/>
              <a:gd name="T7" fmla="*/ 2147483647 h 451"/>
              <a:gd name="T8" fmla="*/ 2147483647 w 548"/>
              <a:gd name="T9" fmla="*/ 2147483647 h 451"/>
              <a:gd name="T10" fmla="*/ 2147483647 w 548"/>
              <a:gd name="T11" fmla="*/ 2147483647 h 451"/>
              <a:gd name="T12" fmla="*/ 2147483647 w 548"/>
              <a:gd name="T13" fmla="*/ 2147483647 h 451"/>
              <a:gd name="T14" fmla="*/ 2147483647 w 548"/>
              <a:gd name="T15" fmla="*/ 2147483647 h 451"/>
              <a:gd name="T16" fmla="*/ 2147483647 w 548"/>
              <a:gd name="T17" fmla="*/ 2147483647 h 451"/>
              <a:gd name="T18" fmla="*/ 2147483647 w 548"/>
              <a:gd name="T19" fmla="*/ 2147483647 h 451"/>
              <a:gd name="T20" fmla="*/ 2147483647 w 548"/>
              <a:gd name="T21" fmla="*/ 2147483647 h 451"/>
              <a:gd name="T22" fmla="*/ 2147483647 w 548"/>
              <a:gd name="T23" fmla="*/ 2147483647 h 451"/>
              <a:gd name="T24" fmla="*/ 2147483647 w 548"/>
              <a:gd name="T25" fmla="*/ 2147483647 h 451"/>
              <a:gd name="T26" fmla="*/ 2147483647 w 548"/>
              <a:gd name="T27" fmla="*/ 2147483647 h 451"/>
              <a:gd name="T28" fmla="*/ 2147483647 w 548"/>
              <a:gd name="T29" fmla="*/ 2147483647 h 451"/>
              <a:gd name="T30" fmla="*/ 2147483647 w 548"/>
              <a:gd name="T31" fmla="*/ 2147483647 h 451"/>
              <a:gd name="T32" fmla="*/ 2147483647 w 548"/>
              <a:gd name="T33" fmla="*/ 2147483647 h 451"/>
              <a:gd name="T34" fmla="*/ 2147483647 w 548"/>
              <a:gd name="T35" fmla="*/ 2147483647 h 451"/>
              <a:gd name="T36" fmla="*/ 2147483647 w 548"/>
              <a:gd name="T37" fmla="*/ 2147483647 h 451"/>
              <a:gd name="T38" fmla="*/ 2147483647 w 548"/>
              <a:gd name="T39" fmla="*/ 2147483647 h 451"/>
              <a:gd name="T40" fmla="*/ 2147483647 w 548"/>
              <a:gd name="T41" fmla="*/ 2147483647 h 451"/>
              <a:gd name="T42" fmla="*/ 2147483647 w 548"/>
              <a:gd name="T43" fmla="*/ 2147483647 h 451"/>
              <a:gd name="T44" fmla="*/ 2147483647 w 548"/>
              <a:gd name="T45" fmla="*/ 2147483647 h 451"/>
              <a:gd name="T46" fmla="*/ 2147483647 w 548"/>
              <a:gd name="T47" fmla="*/ 2147483647 h 451"/>
              <a:gd name="T48" fmla="*/ 2147483647 w 548"/>
              <a:gd name="T49" fmla="*/ 2147483647 h 451"/>
              <a:gd name="T50" fmla="*/ 0 w 548"/>
              <a:gd name="T51" fmla="*/ 2147483647 h 45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8"/>
              <a:gd name="T79" fmla="*/ 0 h 451"/>
              <a:gd name="T80" fmla="*/ 548 w 548"/>
              <a:gd name="T81" fmla="*/ 451 h 45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8" h="451">
                <a:moveTo>
                  <a:pt x="0" y="15"/>
                </a:moveTo>
                <a:lnTo>
                  <a:pt x="240" y="0"/>
                </a:lnTo>
                <a:lnTo>
                  <a:pt x="290" y="0"/>
                </a:lnTo>
                <a:lnTo>
                  <a:pt x="329" y="13"/>
                </a:lnTo>
                <a:lnTo>
                  <a:pt x="308" y="52"/>
                </a:lnTo>
                <a:lnTo>
                  <a:pt x="378" y="116"/>
                </a:lnTo>
                <a:lnTo>
                  <a:pt x="401" y="170"/>
                </a:lnTo>
                <a:lnTo>
                  <a:pt x="442" y="156"/>
                </a:lnTo>
                <a:lnTo>
                  <a:pt x="441" y="232"/>
                </a:lnTo>
                <a:lnTo>
                  <a:pt x="483" y="255"/>
                </a:lnTo>
                <a:lnTo>
                  <a:pt x="502" y="322"/>
                </a:lnTo>
                <a:lnTo>
                  <a:pt x="532" y="328"/>
                </a:lnTo>
                <a:lnTo>
                  <a:pt x="548" y="356"/>
                </a:lnTo>
                <a:lnTo>
                  <a:pt x="511" y="395"/>
                </a:lnTo>
                <a:lnTo>
                  <a:pt x="499" y="439"/>
                </a:lnTo>
                <a:lnTo>
                  <a:pt x="447" y="451"/>
                </a:lnTo>
                <a:lnTo>
                  <a:pt x="460" y="402"/>
                </a:lnTo>
                <a:lnTo>
                  <a:pt x="255" y="420"/>
                </a:lnTo>
                <a:lnTo>
                  <a:pt x="107" y="438"/>
                </a:lnTo>
                <a:lnTo>
                  <a:pt x="98" y="390"/>
                </a:lnTo>
                <a:lnTo>
                  <a:pt x="88" y="246"/>
                </a:lnTo>
                <a:lnTo>
                  <a:pt x="86" y="167"/>
                </a:lnTo>
                <a:lnTo>
                  <a:pt x="37" y="131"/>
                </a:lnTo>
                <a:lnTo>
                  <a:pt x="55" y="98"/>
                </a:lnTo>
                <a:lnTo>
                  <a:pt x="31" y="80"/>
                </a:lnTo>
                <a:lnTo>
                  <a:pt x="0" y="1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1" name="Freeform 48"/>
          <p:cNvSpPr>
            <a:spLocks noChangeAspect="1"/>
          </p:cNvSpPr>
          <p:nvPr/>
        </p:nvSpPr>
        <p:spPr bwMode="auto">
          <a:xfrm>
            <a:off x="5798363" y="2987083"/>
            <a:ext cx="393992" cy="638947"/>
          </a:xfrm>
          <a:custGeom>
            <a:avLst/>
            <a:gdLst>
              <a:gd name="T0" fmla="*/ 0 w 268"/>
              <a:gd name="T1" fmla="*/ 2147483647 h 441"/>
              <a:gd name="T2" fmla="*/ 2147483647 w 268"/>
              <a:gd name="T3" fmla="*/ 2147483647 h 441"/>
              <a:gd name="T4" fmla="*/ 2147483647 w 268"/>
              <a:gd name="T5" fmla="*/ 2147483647 h 441"/>
              <a:gd name="T6" fmla="*/ 2147483647 w 268"/>
              <a:gd name="T7" fmla="*/ 2147483647 h 441"/>
              <a:gd name="T8" fmla="*/ 2147483647 w 268"/>
              <a:gd name="T9" fmla="*/ 2147483647 h 441"/>
              <a:gd name="T10" fmla="*/ 2147483647 w 268"/>
              <a:gd name="T11" fmla="*/ 0 h 441"/>
              <a:gd name="T12" fmla="*/ 2147483647 w 268"/>
              <a:gd name="T13" fmla="*/ 2147483647 h 441"/>
              <a:gd name="T14" fmla="*/ 2147483647 w 268"/>
              <a:gd name="T15" fmla="*/ 2147483647 h 441"/>
              <a:gd name="T16" fmla="*/ 2147483647 w 268"/>
              <a:gd name="T17" fmla="*/ 2147483647 h 441"/>
              <a:gd name="T18" fmla="*/ 2147483647 w 268"/>
              <a:gd name="T19" fmla="*/ 2147483647 h 441"/>
              <a:gd name="T20" fmla="*/ 2147483647 w 268"/>
              <a:gd name="T21" fmla="*/ 2147483647 h 441"/>
              <a:gd name="T22" fmla="*/ 2147483647 w 268"/>
              <a:gd name="T23" fmla="*/ 2147483647 h 441"/>
              <a:gd name="T24" fmla="*/ 2147483647 w 268"/>
              <a:gd name="T25" fmla="*/ 2147483647 h 441"/>
              <a:gd name="T26" fmla="*/ 2147483647 w 268"/>
              <a:gd name="T27" fmla="*/ 2147483647 h 441"/>
              <a:gd name="T28" fmla="*/ 2147483647 w 268"/>
              <a:gd name="T29" fmla="*/ 2147483647 h 441"/>
              <a:gd name="T30" fmla="*/ 0 w 268"/>
              <a:gd name="T31" fmla="*/ 2147483647 h 4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8"/>
              <a:gd name="T49" fmla="*/ 0 h 441"/>
              <a:gd name="T50" fmla="*/ 268 w 268"/>
              <a:gd name="T51" fmla="*/ 441 h 4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8" h="441">
                <a:moveTo>
                  <a:pt x="0" y="31"/>
                </a:moveTo>
                <a:lnTo>
                  <a:pt x="31" y="48"/>
                </a:lnTo>
                <a:lnTo>
                  <a:pt x="61" y="45"/>
                </a:lnTo>
                <a:lnTo>
                  <a:pt x="71" y="36"/>
                </a:lnTo>
                <a:lnTo>
                  <a:pt x="79" y="9"/>
                </a:lnTo>
                <a:lnTo>
                  <a:pt x="208" y="0"/>
                </a:lnTo>
                <a:lnTo>
                  <a:pt x="268" y="312"/>
                </a:lnTo>
                <a:lnTo>
                  <a:pt x="263" y="309"/>
                </a:lnTo>
                <a:lnTo>
                  <a:pt x="219" y="326"/>
                </a:lnTo>
                <a:lnTo>
                  <a:pt x="187" y="410"/>
                </a:lnTo>
                <a:lnTo>
                  <a:pt x="141" y="398"/>
                </a:lnTo>
                <a:lnTo>
                  <a:pt x="87" y="429"/>
                </a:lnTo>
                <a:lnTo>
                  <a:pt x="17" y="441"/>
                </a:lnTo>
                <a:lnTo>
                  <a:pt x="49" y="359"/>
                </a:lnTo>
                <a:lnTo>
                  <a:pt x="35" y="313"/>
                </a:lnTo>
                <a:lnTo>
                  <a:pt x="0" y="31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2" name="Freeform 49"/>
          <p:cNvSpPr>
            <a:spLocks noChangeAspect="1"/>
          </p:cNvSpPr>
          <p:nvPr/>
        </p:nvSpPr>
        <p:spPr bwMode="auto">
          <a:xfrm>
            <a:off x="6103818" y="2858704"/>
            <a:ext cx="507616" cy="575495"/>
          </a:xfrm>
          <a:custGeom>
            <a:avLst/>
            <a:gdLst>
              <a:gd name="T0" fmla="*/ 0 w 345"/>
              <a:gd name="T1" fmla="*/ 2147483647 h 398"/>
              <a:gd name="T2" fmla="*/ 2147483647 w 345"/>
              <a:gd name="T3" fmla="*/ 2147483647 h 398"/>
              <a:gd name="T4" fmla="*/ 2147483647 w 345"/>
              <a:gd name="T5" fmla="*/ 2147483647 h 398"/>
              <a:gd name="T6" fmla="*/ 2147483647 w 345"/>
              <a:gd name="T7" fmla="*/ 2147483647 h 398"/>
              <a:gd name="T8" fmla="*/ 2147483647 w 345"/>
              <a:gd name="T9" fmla="*/ 2147483647 h 398"/>
              <a:gd name="T10" fmla="*/ 2147483647 w 345"/>
              <a:gd name="T11" fmla="*/ 0 h 398"/>
              <a:gd name="T12" fmla="*/ 2147483647 w 345"/>
              <a:gd name="T13" fmla="*/ 2147483647 h 398"/>
              <a:gd name="T14" fmla="*/ 2147483647 w 345"/>
              <a:gd name="T15" fmla="*/ 2147483647 h 398"/>
              <a:gd name="T16" fmla="*/ 2147483647 w 345"/>
              <a:gd name="T17" fmla="*/ 2147483647 h 398"/>
              <a:gd name="T18" fmla="*/ 2147483647 w 345"/>
              <a:gd name="T19" fmla="*/ 2147483647 h 398"/>
              <a:gd name="T20" fmla="*/ 2147483647 w 345"/>
              <a:gd name="T21" fmla="*/ 2147483647 h 398"/>
              <a:gd name="T22" fmla="*/ 2147483647 w 345"/>
              <a:gd name="T23" fmla="*/ 2147483647 h 398"/>
              <a:gd name="T24" fmla="*/ 2147483647 w 345"/>
              <a:gd name="T25" fmla="*/ 2147483647 h 398"/>
              <a:gd name="T26" fmla="*/ 2147483647 w 345"/>
              <a:gd name="T27" fmla="*/ 2147483647 h 398"/>
              <a:gd name="T28" fmla="*/ 2147483647 w 345"/>
              <a:gd name="T29" fmla="*/ 2147483647 h 398"/>
              <a:gd name="T30" fmla="*/ 2147483647 w 345"/>
              <a:gd name="T31" fmla="*/ 2147483647 h 398"/>
              <a:gd name="T32" fmla="*/ 2147483647 w 345"/>
              <a:gd name="T33" fmla="*/ 2147483647 h 398"/>
              <a:gd name="T34" fmla="*/ 2147483647 w 345"/>
              <a:gd name="T35" fmla="*/ 2147483647 h 398"/>
              <a:gd name="T36" fmla="*/ 0 w 345"/>
              <a:gd name="T37" fmla="*/ 2147483647 h 3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5"/>
              <a:gd name="T58" fmla="*/ 0 h 398"/>
              <a:gd name="T59" fmla="*/ 345 w 345"/>
              <a:gd name="T60" fmla="*/ 398 h 3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5" h="398">
                <a:moveTo>
                  <a:pt x="0" y="89"/>
                </a:moveTo>
                <a:lnTo>
                  <a:pt x="155" y="74"/>
                </a:lnTo>
                <a:lnTo>
                  <a:pt x="188" y="80"/>
                </a:lnTo>
                <a:lnTo>
                  <a:pt x="261" y="46"/>
                </a:lnTo>
                <a:lnTo>
                  <a:pt x="277" y="15"/>
                </a:lnTo>
                <a:lnTo>
                  <a:pt x="321" y="0"/>
                </a:lnTo>
                <a:lnTo>
                  <a:pt x="345" y="150"/>
                </a:lnTo>
                <a:lnTo>
                  <a:pt x="327" y="167"/>
                </a:lnTo>
                <a:lnTo>
                  <a:pt x="331" y="271"/>
                </a:lnTo>
                <a:lnTo>
                  <a:pt x="297" y="280"/>
                </a:lnTo>
                <a:lnTo>
                  <a:pt x="277" y="338"/>
                </a:lnTo>
                <a:lnTo>
                  <a:pt x="251" y="331"/>
                </a:lnTo>
                <a:lnTo>
                  <a:pt x="242" y="398"/>
                </a:lnTo>
                <a:lnTo>
                  <a:pt x="203" y="369"/>
                </a:lnTo>
                <a:lnTo>
                  <a:pt x="127" y="387"/>
                </a:lnTo>
                <a:lnTo>
                  <a:pt x="94" y="362"/>
                </a:lnTo>
                <a:lnTo>
                  <a:pt x="51" y="360"/>
                </a:lnTo>
                <a:lnTo>
                  <a:pt x="29" y="249"/>
                </a:lnTo>
                <a:lnTo>
                  <a:pt x="0" y="89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4" name="Freeform 51"/>
          <p:cNvSpPr>
            <a:spLocks noChangeAspect="1"/>
          </p:cNvSpPr>
          <p:nvPr/>
        </p:nvSpPr>
        <p:spPr bwMode="auto">
          <a:xfrm>
            <a:off x="3558363" y="3907874"/>
            <a:ext cx="1689592" cy="1543506"/>
          </a:xfrm>
          <a:custGeom>
            <a:avLst/>
            <a:gdLst>
              <a:gd name="T0" fmla="*/ 2147483647 w 1152"/>
              <a:gd name="T1" fmla="*/ 0 h 1067"/>
              <a:gd name="T2" fmla="*/ 2147483647 w 1152"/>
              <a:gd name="T3" fmla="*/ 2147483647 h 1067"/>
              <a:gd name="T4" fmla="*/ 2147483647 w 1152"/>
              <a:gd name="T5" fmla="*/ 2147483647 h 1067"/>
              <a:gd name="T6" fmla="*/ 2147483647 w 1152"/>
              <a:gd name="T7" fmla="*/ 2147483647 h 1067"/>
              <a:gd name="T8" fmla="*/ 2147483647 w 1152"/>
              <a:gd name="T9" fmla="*/ 2147483647 h 1067"/>
              <a:gd name="T10" fmla="*/ 2147483647 w 1152"/>
              <a:gd name="T11" fmla="*/ 2147483647 h 1067"/>
              <a:gd name="T12" fmla="*/ 2147483647 w 1152"/>
              <a:gd name="T13" fmla="*/ 2147483647 h 1067"/>
              <a:gd name="T14" fmla="*/ 2147483647 w 1152"/>
              <a:gd name="T15" fmla="*/ 2147483647 h 1067"/>
              <a:gd name="T16" fmla="*/ 2147483647 w 1152"/>
              <a:gd name="T17" fmla="*/ 2147483647 h 1067"/>
              <a:gd name="T18" fmla="*/ 2147483647 w 1152"/>
              <a:gd name="T19" fmla="*/ 2147483647 h 1067"/>
              <a:gd name="T20" fmla="*/ 2147483647 w 1152"/>
              <a:gd name="T21" fmla="*/ 2147483647 h 1067"/>
              <a:gd name="T22" fmla="*/ 2147483647 w 1152"/>
              <a:gd name="T23" fmla="*/ 2147483647 h 1067"/>
              <a:gd name="T24" fmla="*/ 2147483647 w 1152"/>
              <a:gd name="T25" fmla="*/ 2147483647 h 1067"/>
              <a:gd name="T26" fmla="*/ 2147483647 w 1152"/>
              <a:gd name="T27" fmla="*/ 2147483647 h 1067"/>
              <a:gd name="T28" fmla="*/ 2147483647 w 1152"/>
              <a:gd name="T29" fmla="*/ 2147483647 h 1067"/>
              <a:gd name="T30" fmla="*/ 2147483647 w 1152"/>
              <a:gd name="T31" fmla="*/ 2147483647 h 1067"/>
              <a:gd name="T32" fmla="*/ 2147483647 w 1152"/>
              <a:gd name="T33" fmla="*/ 2147483647 h 1067"/>
              <a:gd name="T34" fmla="*/ 2147483647 w 1152"/>
              <a:gd name="T35" fmla="*/ 2147483647 h 1067"/>
              <a:gd name="T36" fmla="*/ 2147483647 w 1152"/>
              <a:gd name="T37" fmla="*/ 2147483647 h 1067"/>
              <a:gd name="T38" fmla="*/ 2147483647 w 1152"/>
              <a:gd name="T39" fmla="*/ 2147483647 h 1067"/>
              <a:gd name="T40" fmla="*/ 2147483647 w 1152"/>
              <a:gd name="T41" fmla="*/ 2147483647 h 1067"/>
              <a:gd name="T42" fmla="*/ 2147483647 w 1152"/>
              <a:gd name="T43" fmla="*/ 2147483647 h 1067"/>
              <a:gd name="T44" fmla="*/ 2147483647 w 1152"/>
              <a:gd name="T45" fmla="*/ 2147483647 h 1067"/>
              <a:gd name="T46" fmla="*/ 2147483647 w 1152"/>
              <a:gd name="T47" fmla="*/ 2147483647 h 1067"/>
              <a:gd name="T48" fmla="*/ 2147483647 w 1152"/>
              <a:gd name="T49" fmla="*/ 2147483647 h 1067"/>
              <a:gd name="T50" fmla="*/ 2147483647 w 1152"/>
              <a:gd name="T51" fmla="*/ 2147483647 h 1067"/>
              <a:gd name="T52" fmla="*/ 2147483647 w 1152"/>
              <a:gd name="T53" fmla="*/ 2147483647 h 1067"/>
              <a:gd name="T54" fmla="*/ 2147483647 w 1152"/>
              <a:gd name="T55" fmla="*/ 2147483647 h 1067"/>
              <a:gd name="T56" fmla="*/ 2147483647 w 1152"/>
              <a:gd name="T57" fmla="*/ 2147483647 h 1067"/>
              <a:gd name="T58" fmla="*/ 2147483647 w 1152"/>
              <a:gd name="T59" fmla="*/ 2147483647 h 1067"/>
              <a:gd name="T60" fmla="*/ 2147483647 w 1152"/>
              <a:gd name="T61" fmla="*/ 2147483647 h 1067"/>
              <a:gd name="T62" fmla="*/ 2147483647 w 1152"/>
              <a:gd name="T63" fmla="*/ 2147483647 h 1067"/>
              <a:gd name="T64" fmla="*/ 2147483647 w 1152"/>
              <a:gd name="T65" fmla="*/ 2147483647 h 1067"/>
              <a:gd name="T66" fmla="*/ 2147483647 w 1152"/>
              <a:gd name="T67" fmla="*/ 2147483647 h 1067"/>
              <a:gd name="T68" fmla="*/ 2147483647 w 1152"/>
              <a:gd name="T69" fmla="*/ 2147483647 h 1067"/>
              <a:gd name="T70" fmla="*/ 2147483647 w 1152"/>
              <a:gd name="T71" fmla="*/ 2147483647 h 1067"/>
              <a:gd name="T72" fmla="*/ 2147483647 w 1152"/>
              <a:gd name="T73" fmla="*/ 2147483647 h 1067"/>
              <a:gd name="T74" fmla="*/ 2147483647 w 1152"/>
              <a:gd name="T75" fmla="*/ 2147483647 h 1067"/>
              <a:gd name="T76" fmla="*/ 2147483647 w 1152"/>
              <a:gd name="T77" fmla="*/ 2147483647 h 1067"/>
              <a:gd name="T78" fmla="*/ 2147483647 w 1152"/>
              <a:gd name="T79" fmla="*/ 2147483647 h 1067"/>
              <a:gd name="T80" fmla="*/ 2147483647 w 1152"/>
              <a:gd name="T81" fmla="*/ 2147483647 h 1067"/>
              <a:gd name="T82" fmla="*/ 2147483647 w 1152"/>
              <a:gd name="T83" fmla="*/ 2147483647 h 1067"/>
              <a:gd name="T84" fmla="*/ 2147483647 w 1152"/>
              <a:gd name="T85" fmla="*/ 2147483647 h 1067"/>
              <a:gd name="T86" fmla="*/ 2147483647 w 1152"/>
              <a:gd name="T87" fmla="*/ 2147483647 h 1067"/>
              <a:gd name="T88" fmla="*/ 2147483647 w 1152"/>
              <a:gd name="T89" fmla="*/ 2147483647 h 1067"/>
              <a:gd name="T90" fmla="*/ 2147483647 w 1152"/>
              <a:gd name="T91" fmla="*/ 2147483647 h 1067"/>
              <a:gd name="T92" fmla="*/ 0 w 1152"/>
              <a:gd name="T93" fmla="*/ 2147483647 h 1067"/>
              <a:gd name="T94" fmla="*/ 0 w 1152"/>
              <a:gd name="T95" fmla="*/ 2147483647 h 1067"/>
              <a:gd name="T96" fmla="*/ 2147483647 w 1152"/>
              <a:gd name="T97" fmla="*/ 2147483647 h 1067"/>
              <a:gd name="T98" fmla="*/ 2147483647 w 1152"/>
              <a:gd name="T99" fmla="*/ 2147483647 h 1067"/>
              <a:gd name="T100" fmla="*/ 2147483647 w 1152"/>
              <a:gd name="T101" fmla="*/ 0 h 106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2"/>
              <a:gd name="T154" fmla="*/ 0 h 1067"/>
              <a:gd name="T155" fmla="*/ 1152 w 1152"/>
              <a:gd name="T156" fmla="*/ 1067 h 106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2" h="1067">
                <a:moveTo>
                  <a:pt x="334" y="0"/>
                </a:moveTo>
                <a:lnTo>
                  <a:pt x="589" y="9"/>
                </a:lnTo>
                <a:lnTo>
                  <a:pt x="589" y="203"/>
                </a:lnTo>
                <a:lnTo>
                  <a:pt x="719" y="257"/>
                </a:lnTo>
                <a:lnTo>
                  <a:pt x="754" y="239"/>
                </a:lnTo>
                <a:lnTo>
                  <a:pt x="839" y="281"/>
                </a:lnTo>
                <a:lnTo>
                  <a:pt x="890" y="278"/>
                </a:lnTo>
                <a:lnTo>
                  <a:pt x="988" y="236"/>
                </a:lnTo>
                <a:lnTo>
                  <a:pt x="1045" y="276"/>
                </a:lnTo>
                <a:lnTo>
                  <a:pt x="1094" y="287"/>
                </a:lnTo>
                <a:lnTo>
                  <a:pt x="1094" y="444"/>
                </a:lnTo>
                <a:lnTo>
                  <a:pt x="1152" y="543"/>
                </a:lnTo>
                <a:lnTo>
                  <a:pt x="1139" y="677"/>
                </a:lnTo>
                <a:lnTo>
                  <a:pt x="1076" y="731"/>
                </a:lnTo>
                <a:lnTo>
                  <a:pt x="1063" y="681"/>
                </a:lnTo>
                <a:lnTo>
                  <a:pt x="1045" y="704"/>
                </a:lnTo>
                <a:lnTo>
                  <a:pt x="1058" y="735"/>
                </a:lnTo>
                <a:lnTo>
                  <a:pt x="947" y="815"/>
                </a:lnTo>
                <a:lnTo>
                  <a:pt x="920" y="820"/>
                </a:lnTo>
                <a:lnTo>
                  <a:pt x="862" y="860"/>
                </a:lnTo>
                <a:lnTo>
                  <a:pt x="862" y="883"/>
                </a:lnTo>
                <a:lnTo>
                  <a:pt x="844" y="887"/>
                </a:lnTo>
                <a:lnTo>
                  <a:pt x="857" y="914"/>
                </a:lnTo>
                <a:lnTo>
                  <a:pt x="826" y="954"/>
                </a:lnTo>
                <a:lnTo>
                  <a:pt x="844" y="1012"/>
                </a:lnTo>
                <a:lnTo>
                  <a:pt x="862" y="1032"/>
                </a:lnTo>
                <a:lnTo>
                  <a:pt x="857" y="1067"/>
                </a:lnTo>
                <a:lnTo>
                  <a:pt x="812" y="1067"/>
                </a:lnTo>
                <a:lnTo>
                  <a:pt x="772" y="1049"/>
                </a:lnTo>
                <a:lnTo>
                  <a:pt x="745" y="1054"/>
                </a:lnTo>
                <a:lnTo>
                  <a:pt x="656" y="1023"/>
                </a:lnTo>
                <a:lnTo>
                  <a:pt x="616" y="900"/>
                </a:lnTo>
                <a:lnTo>
                  <a:pt x="553" y="842"/>
                </a:lnTo>
                <a:lnTo>
                  <a:pt x="498" y="735"/>
                </a:lnTo>
                <a:lnTo>
                  <a:pt x="473" y="725"/>
                </a:lnTo>
                <a:lnTo>
                  <a:pt x="443" y="698"/>
                </a:lnTo>
                <a:lnTo>
                  <a:pt x="414" y="698"/>
                </a:lnTo>
                <a:lnTo>
                  <a:pt x="371" y="689"/>
                </a:lnTo>
                <a:lnTo>
                  <a:pt x="338" y="698"/>
                </a:lnTo>
                <a:lnTo>
                  <a:pt x="316" y="751"/>
                </a:lnTo>
                <a:lnTo>
                  <a:pt x="282" y="760"/>
                </a:lnTo>
                <a:lnTo>
                  <a:pt x="209" y="719"/>
                </a:lnTo>
                <a:lnTo>
                  <a:pt x="166" y="668"/>
                </a:lnTo>
                <a:lnTo>
                  <a:pt x="158" y="607"/>
                </a:lnTo>
                <a:lnTo>
                  <a:pt x="127" y="565"/>
                </a:lnTo>
                <a:lnTo>
                  <a:pt x="54" y="507"/>
                </a:lnTo>
                <a:lnTo>
                  <a:pt x="0" y="446"/>
                </a:lnTo>
                <a:lnTo>
                  <a:pt x="0" y="421"/>
                </a:lnTo>
                <a:lnTo>
                  <a:pt x="174" y="422"/>
                </a:lnTo>
                <a:lnTo>
                  <a:pt x="316" y="434"/>
                </a:lnTo>
                <a:lnTo>
                  <a:pt x="33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5" name="Freeform 52"/>
          <p:cNvSpPr>
            <a:spLocks noChangeAspect="1"/>
          </p:cNvSpPr>
          <p:nvPr/>
        </p:nvSpPr>
        <p:spPr bwMode="auto">
          <a:xfrm>
            <a:off x="4048270" y="3819336"/>
            <a:ext cx="1046219" cy="495811"/>
          </a:xfrm>
          <a:custGeom>
            <a:avLst/>
            <a:gdLst>
              <a:gd name="T0" fmla="*/ 2147483647 w 713"/>
              <a:gd name="T1" fmla="*/ 0 h 343"/>
              <a:gd name="T2" fmla="*/ 0 w 713"/>
              <a:gd name="T3" fmla="*/ 2147483647 h 343"/>
              <a:gd name="T4" fmla="*/ 2147483647 w 713"/>
              <a:gd name="T5" fmla="*/ 2147483647 h 343"/>
              <a:gd name="T6" fmla="*/ 2147483647 w 713"/>
              <a:gd name="T7" fmla="*/ 2147483647 h 343"/>
              <a:gd name="T8" fmla="*/ 2147483647 w 713"/>
              <a:gd name="T9" fmla="*/ 2147483647 h 343"/>
              <a:gd name="T10" fmla="*/ 2147483647 w 713"/>
              <a:gd name="T11" fmla="*/ 2147483647 h 343"/>
              <a:gd name="T12" fmla="*/ 2147483647 w 713"/>
              <a:gd name="T13" fmla="*/ 2147483647 h 343"/>
              <a:gd name="T14" fmla="*/ 2147483647 w 713"/>
              <a:gd name="T15" fmla="*/ 2147483647 h 343"/>
              <a:gd name="T16" fmla="*/ 2147483647 w 713"/>
              <a:gd name="T17" fmla="*/ 2147483647 h 343"/>
              <a:gd name="T18" fmla="*/ 2147483647 w 713"/>
              <a:gd name="T19" fmla="*/ 2147483647 h 343"/>
              <a:gd name="T20" fmla="*/ 2147483647 w 713"/>
              <a:gd name="T21" fmla="*/ 2147483647 h 343"/>
              <a:gd name="T22" fmla="*/ 2147483647 w 713"/>
              <a:gd name="T23" fmla="*/ 2147483647 h 343"/>
              <a:gd name="T24" fmla="*/ 2147483647 w 713"/>
              <a:gd name="T25" fmla="*/ 0 h 3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13"/>
              <a:gd name="T40" fmla="*/ 0 h 343"/>
              <a:gd name="T41" fmla="*/ 713 w 713"/>
              <a:gd name="T42" fmla="*/ 343 h 3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13" h="343">
                <a:moveTo>
                  <a:pt x="4" y="0"/>
                </a:moveTo>
                <a:lnTo>
                  <a:pt x="0" y="61"/>
                </a:lnTo>
                <a:lnTo>
                  <a:pt x="253" y="70"/>
                </a:lnTo>
                <a:lnTo>
                  <a:pt x="255" y="266"/>
                </a:lnTo>
                <a:lnTo>
                  <a:pt x="385" y="319"/>
                </a:lnTo>
                <a:lnTo>
                  <a:pt x="420" y="300"/>
                </a:lnTo>
                <a:lnTo>
                  <a:pt x="502" y="343"/>
                </a:lnTo>
                <a:lnTo>
                  <a:pt x="556" y="342"/>
                </a:lnTo>
                <a:lnTo>
                  <a:pt x="654" y="300"/>
                </a:lnTo>
                <a:lnTo>
                  <a:pt x="713" y="340"/>
                </a:lnTo>
                <a:lnTo>
                  <a:pt x="713" y="128"/>
                </a:lnTo>
                <a:lnTo>
                  <a:pt x="695" y="5"/>
                </a:lnTo>
                <a:lnTo>
                  <a:pt x="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6" name="Freeform 53"/>
          <p:cNvSpPr>
            <a:spLocks noChangeAspect="1"/>
          </p:cNvSpPr>
          <p:nvPr/>
        </p:nvSpPr>
        <p:spPr bwMode="auto">
          <a:xfrm>
            <a:off x="6742764" y="3091853"/>
            <a:ext cx="590251" cy="239051"/>
          </a:xfrm>
          <a:custGeom>
            <a:avLst/>
            <a:gdLst>
              <a:gd name="T0" fmla="*/ 0 w 403"/>
              <a:gd name="T1" fmla="*/ 2147483647 h 165"/>
              <a:gd name="T2" fmla="*/ 2147483647 w 403"/>
              <a:gd name="T3" fmla="*/ 0 h 165"/>
              <a:gd name="T4" fmla="*/ 2147483647 w 403"/>
              <a:gd name="T5" fmla="*/ 2147483647 h 165"/>
              <a:gd name="T6" fmla="*/ 2147483647 w 403"/>
              <a:gd name="T7" fmla="*/ 2147483647 h 165"/>
              <a:gd name="T8" fmla="*/ 2147483647 w 403"/>
              <a:gd name="T9" fmla="*/ 2147483647 h 165"/>
              <a:gd name="T10" fmla="*/ 2147483647 w 403"/>
              <a:gd name="T11" fmla="*/ 2147483647 h 165"/>
              <a:gd name="T12" fmla="*/ 2147483647 w 403"/>
              <a:gd name="T13" fmla="*/ 2147483647 h 165"/>
              <a:gd name="T14" fmla="*/ 2147483647 w 403"/>
              <a:gd name="T15" fmla="*/ 2147483647 h 165"/>
              <a:gd name="T16" fmla="*/ 2147483647 w 403"/>
              <a:gd name="T17" fmla="*/ 2147483647 h 165"/>
              <a:gd name="T18" fmla="*/ 2147483647 w 403"/>
              <a:gd name="T19" fmla="*/ 2147483647 h 165"/>
              <a:gd name="T20" fmla="*/ 2147483647 w 403"/>
              <a:gd name="T21" fmla="*/ 2147483647 h 165"/>
              <a:gd name="T22" fmla="*/ 2147483647 w 403"/>
              <a:gd name="T23" fmla="*/ 2147483647 h 165"/>
              <a:gd name="T24" fmla="*/ 2147483647 w 403"/>
              <a:gd name="T25" fmla="*/ 2147483647 h 165"/>
              <a:gd name="T26" fmla="*/ 2147483647 w 403"/>
              <a:gd name="T27" fmla="*/ 2147483647 h 165"/>
              <a:gd name="T28" fmla="*/ 2147483647 w 403"/>
              <a:gd name="T29" fmla="*/ 2147483647 h 165"/>
              <a:gd name="T30" fmla="*/ 2147483647 w 403"/>
              <a:gd name="T31" fmla="*/ 2147483647 h 165"/>
              <a:gd name="T32" fmla="*/ 0 w 403"/>
              <a:gd name="T33" fmla="*/ 2147483647 h 1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3"/>
              <a:gd name="T52" fmla="*/ 0 h 165"/>
              <a:gd name="T53" fmla="*/ 403 w 403"/>
              <a:gd name="T54" fmla="*/ 165 h 1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3" h="165">
                <a:moveTo>
                  <a:pt x="0" y="56"/>
                </a:moveTo>
                <a:lnTo>
                  <a:pt x="300" y="0"/>
                </a:lnTo>
                <a:lnTo>
                  <a:pt x="349" y="113"/>
                </a:lnTo>
                <a:lnTo>
                  <a:pt x="401" y="101"/>
                </a:lnTo>
                <a:lnTo>
                  <a:pt x="403" y="158"/>
                </a:lnTo>
                <a:lnTo>
                  <a:pt x="361" y="165"/>
                </a:lnTo>
                <a:lnTo>
                  <a:pt x="324" y="128"/>
                </a:lnTo>
                <a:lnTo>
                  <a:pt x="300" y="83"/>
                </a:lnTo>
                <a:lnTo>
                  <a:pt x="296" y="21"/>
                </a:lnTo>
                <a:lnTo>
                  <a:pt x="278" y="52"/>
                </a:lnTo>
                <a:lnTo>
                  <a:pt x="299" y="146"/>
                </a:lnTo>
                <a:lnTo>
                  <a:pt x="211" y="159"/>
                </a:lnTo>
                <a:lnTo>
                  <a:pt x="208" y="91"/>
                </a:lnTo>
                <a:lnTo>
                  <a:pt x="154" y="61"/>
                </a:lnTo>
                <a:lnTo>
                  <a:pt x="108" y="53"/>
                </a:lnTo>
                <a:lnTo>
                  <a:pt x="12" y="101"/>
                </a:lnTo>
                <a:lnTo>
                  <a:pt x="0" y="56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7" name="Freeform 54"/>
          <p:cNvSpPr>
            <a:spLocks noChangeAspect="1"/>
          </p:cNvSpPr>
          <p:nvPr/>
        </p:nvSpPr>
        <p:spPr bwMode="auto">
          <a:xfrm>
            <a:off x="5073830" y="3844422"/>
            <a:ext cx="588776" cy="541555"/>
          </a:xfrm>
          <a:custGeom>
            <a:avLst/>
            <a:gdLst>
              <a:gd name="T0" fmla="*/ 0 w 401"/>
              <a:gd name="T1" fmla="*/ 2147483647 h 374"/>
              <a:gd name="T2" fmla="*/ 2147483647 w 401"/>
              <a:gd name="T3" fmla="*/ 2147483647 h 374"/>
              <a:gd name="T4" fmla="*/ 2147483647 w 401"/>
              <a:gd name="T5" fmla="*/ 0 h 374"/>
              <a:gd name="T6" fmla="*/ 2147483647 w 401"/>
              <a:gd name="T7" fmla="*/ 2147483647 h 374"/>
              <a:gd name="T8" fmla="*/ 2147483647 w 401"/>
              <a:gd name="T9" fmla="*/ 2147483647 h 374"/>
              <a:gd name="T10" fmla="*/ 2147483647 w 401"/>
              <a:gd name="T11" fmla="*/ 2147483647 h 374"/>
              <a:gd name="T12" fmla="*/ 2147483647 w 401"/>
              <a:gd name="T13" fmla="*/ 2147483647 h 374"/>
              <a:gd name="T14" fmla="*/ 2147483647 w 401"/>
              <a:gd name="T15" fmla="*/ 2147483647 h 374"/>
              <a:gd name="T16" fmla="*/ 2147483647 w 401"/>
              <a:gd name="T17" fmla="*/ 2147483647 h 374"/>
              <a:gd name="T18" fmla="*/ 2147483647 w 401"/>
              <a:gd name="T19" fmla="*/ 2147483647 h 374"/>
              <a:gd name="T20" fmla="*/ 2147483647 w 401"/>
              <a:gd name="T21" fmla="*/ 2147483647 h 374"/>
              <a:gd name="T22" fmla="*/ 2147483647 w 401"/>
              <a:gd name="T23" fmla="*/ 2147483647 h 374"/>
              <a:gd name="T24" fmla="*/ 2147483647 w 401"/>
              <a:gd name="T25" fmla="*/ 2147483647 h 374"/>
              <a:gd name="T26" fmla="*/ 2147483647 w 401"/>
              <a:gd name="T27" fmla="*/ 2147483647 h 374"/>
              <a:gd name="T28" fmla="*/ 2147483647 w 401"/>
              <a:gd name="T29" fmla="*/ 2147483647 h 374"/>
              <a:gd name="T30" fmla="*/ 0 w 401"/>
              <a:gd name="T31" fmla="*/ 2147483647 h 3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1"/>
              <a:gd name="T49" fmla="*/ 0 h 374"/>
              <a:gd name="T50" fmla="*/ 401 w 401"/>
              <a:gd name="T51" fmla="*/ 374 h 3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1" h="374">
                <a:moveTo>
                  <a:pt x="0" y="34"/>
                </a:moveTo>
                <a:lnTo>
                  <a:pt x="158" y="15"/>
                </a:lnTo>
                <a:lnTo>
                  <a:pt x="353" y="0"/>
                </a:lnTo>
                <a:lnTo>
                  <a:pt x="343" y="49"/>
                </a:lnTo>
                <a:lnTo>
                  <a:pt x="386" y="38"/>
                </a:lnTo>
                <a:lnTo>
                  <a:pt x="401" y="71"/>
                </a:lnTo>
                <a:lnTo>
                  <a:pt x="356" y="101"/>
                </a:lnTo>
                <a:lnTo>
                  <a:pt x="367" y="153"/>
                </a:lnTo>
                <a:lnTo>
                  <a:pt x="321" y="240"/>
                </a:lnTo>
                <a:lnTo>
                  <a:pt x="286" y="293"/>
                </a:lnTo>
                <a:lnTo>
                  <a:pt x="306" y="362"/>
                </a:lnTo>
                <a:lnTo>
                  <a:pt x="58" y="374"/>
                </a:lnTo>
                <a:lnTo>
                  <a:pt x="57" y="332"/>
                </a:lnTo>
                <a:lnTo>
                  <a:pt x="8" y="323"/>
                </a:lnTo>
                <a:lnTo>
                  <a:pt x="8" y="101"/>
                </a:lnTo>
                <a:lnTo>
                  <a:pt x="0" y="34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8" name="Freeform 55"/>
          <p:cNvSpPr>
            <a:spLocks noChangeAspect="1"/>
          </p:cNvSpPr>
          <p:nvPr/>
        </p:nvSpPr>
        <p:spPr bwMode="auto">
          <a:xfrm>
            <a:off x="5159418" y="4365319"/>
            <a:ext cx="717155" cy="566641"/>
          </a:xfrm>
          <a:custGeom>
            <a:avLst/>
            <a:gdLst>
              <a:gd name="T0" fmla="*/ 0 w 489"/>
              <a:gd name="T1" fmla="*/ 2147483647 h 392"/>
              <a:gd name="T2" fmla="*/ 2147483647 w 489"/>
              <a:gd name="T3" fmla="*/ 0 h 392"/>
              <a:gd name="T4" fmla="*/ 2147483647 w 489"/>
              <a:gd name="T5" fmla="*/ 2147483647 h 392"/>
              <a:gd name="T6" fmla="*/ 2147483647 w 489"/>
              <a:gd name="T7" fmla="*/ 2147483647 h 392"/>
              <a:gd name="T8" fmla="*/ 2147483647 w 489"/>
              <a:gd name="T9" fmla="*/ 2147483647 h 392"/>
              <a:gd name="T10" fmla="*/ 2147483647 w 489"/>
              <a:gd name="T11" fmla="*/ 2147483647 h 392"/>
              <a:gd name="T12" fmla="*/ 2147483647 w 489"/>
              <a:gd name="T13" fmla="*/ 2147483647 h 392"/>
              <a:gd name="T14" fmla="*/ 2147483647 w 489"/>
              <a:gd name="T15" fmla="*/ 2147483647 h 392"/>
              <a:gd name="T16" fmla="*/ 2147483647 w 489"/>
              <a:gd name="T17" fmla="*/ 2147483647 h 392"/>
              <a:gd name="T18" fmla="*/ 2147483647 w 489"/>
              <a:gd name="T19" fmla="*/ 2147483647 h 392"/>
              <a:gd name="T20" fmla="*/ 2147483647 w 489"/>
              <a:gd name="T21" fmla="*/ 2147483647 h 392"/>
              <a:gd name="T22" fmla="*/ 2147483647 w 489"/>
              <a:gd name="T23" fmla="*/ 2147483647 h 392"/>
              <a:gd name="T24" fmla="*/ 2147483647 w 489"/>
              <a:gd name="T25" fmla="*/ 2147483647 h 392"/>
              <a:gd name="T26" fmla="*/ 2147483647 w 489"/>
              <a:gd name="T27" fmla="*/ 2147483647 h 392"/>
              <a:gd name="T28" fmla="*/ 2147483647 w 489"/>
              <a:gd name="T29" fmla="*/ 2147483647 h 392"/>
              <a:gd name="T30" fmla="*/ 2147483647 w 489"/>
              <a:gd name="T31" fmla="*/ 2147483647 h 392"/>
              <a:gd name="T32" fmla="*/ 2147483647 w 489"/>
              <a:gd name="T33" fmla="*/ 2147483647 h 392"/>
              <a:gd name="T34" fmla="*/ 2147483647 w 489"/>
              <a:gd name="T35" fmla="*/ 2147483647 h 392"/>
              <a:gd name="T36" fmla="*/ 2147483647 w 489"/>
              <a:gd name="T37" fmla="*/ 2147483647 h 392"/>
              <a:gd name="T38" fmla="*/ 2147483647 w 489"/>
              <a:gd name="T39" fmla="*/ 2147483647 h 392"/>
              <a:gd name="T40" fmla="*/ 2147483647 w 489"/>
              <a:gd name="T41" fmla="*/ 2147483647 h 392"/>
              <a:gd name="T42" fmla="*/ 2147483647 w 489"/>
              <a:gd name="T43" fmla="*/ 2147483647 h 392"/>
              <a:gd name="T44" fmla="*/ 2147483647 w 489"/>
              <a:gd name="T45" fmla="*/ 2147483647 h 392"/>
              <a:gd name="T46" fmla="*/ 2147483647 w 489"/>
              <a:gd name="T47" fmla="*/ 2147483647 h 392"/>
              <a:gd name="T48" fmla="*/ 2147483647 w 489"/>
              <a:gd name="T49" fmla="*/ 2147483647 h 392"/>
              <a:gd name="T50" fmla="*/ 2147483647 w 489"/>
              <a:gd name="T51" fmla="*/ 2147483647 h 392"/>
              <a:gd name="T52" fmla="*/ 2147483647 w 489"/>
              <a:gd name="T53" fmla="*/ 2147483647 h 392"/>
              <a:gd name="T54" fmla="*/ 2147483647 w 489"/>
              <a:gd name="T55" fmla="*/ 2147483647 h 392"/>
              <a:gd name="T56" fmla="*/ 2147483647 w 489"/>
              <a:gd name="T57" fmla="*/ 2147483647 h 392"/>
              <a:gd name="T58" fmla="*/ 2147483647 w 489"/>
              <a:gd name="T59" fmla="*/ 2147483647 h 392"/>
              <a:gd name="T60" fmla="*/ 2147483647 w 489"/>
              <a:gd name="T61" fmla="*/ 2147483647 h 392"/>
              <a:gd name="T62" fmla="*/ 2147483647 w 489"/>
              <a:gd name="T63" fmla="*/ 2147483647 h 392"/>
              <a:gd name="T64" fmla="*/ 2147483647 w 489"/>
              <a:gd name="T65" fmla="*/ 2147483647 h 392"/>
              <a:gd name="T66" fmla="*/ 2147483647 w 489"/>
              <a:gd name="T67" fmla="*/ 2147483647 h 392"/>
              <a:gd name="T68" fmla="*/ 0 w 489"/>
              <a:gd name="T69" fmla="*/ 2147483647 h 3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89"/>
              <a:gd name="T106" fmla="*/ 0 h 392"/>
              <a:gd name="T107" fmla="*/ 489 w 489"/>
              <a:gd name="T108" fmla="*/ 392 h 3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89" h="392">
                <a:moveTo>
                  <a:pt x="0" y="9"/>
                </a:moveTo>
                <a:lnTo>
                  <a:pt x="245" y="0"/>
                </a:lnTo>
                <a:lnTo>
                  <a:pt x="288" y="81"/>
                </a:lnTo>
                <a:lnTo>
                  <a:pt x="251" y="176"/>
                </a:lnTo>
                <a:lnTo>
                  <a:pt x="239" y="219"/>
                </a:lnTo>
                <a:lnTo>
                  <a:pt x="403" y="201"/>
                </a:lnTo>
                <a:lnTo>
                  <a:pt x="413" y="264"/>
                </a:lnTo>
                <a:lnTo>
                  <a:pt x="364" y="258"/>
                </a:lnTo>
                <a:lnTo>
                  <a:pt x="342" y="285"/>
                </a:lnTo>
                <a:lnTo>
                  <a:pt x="367" y="303"/>
                </a:lnTo>
                <a:lnTo>
                  <a:pt x="412" y="282"/>
                </a:lnTo>
                <a:lnTo>
                  <a:pt x="413" y="312"/>
                </a:lnTo>
                <a:lnTo>
                  <a:pt x="440" y="286"/>
                </a:lnTo>
                <a:lnTo>
                  <a:pt x="458" y="286"/>
                </a:lnTo>
                <a:lnTo>
                  <a:pt x="437" y="339"/>
                </a:lnTo>
                <a:lnTo>
                  <a:pt x="477" y="347"/>
                </a:lnTo>
                <a:lnTo>
                  <a:pt x="489" y="376"/>
                </a:lnTo>
                <a:lnTo>
                  <a:pt x="471" y="385"/>
                </a:lnTo>
                <a:lnTo>
                  <a:pt x="446" y="367"/>
                </a:lnTo>
                <a:lnTo>
                  <a:pt x="398" y="353"/>
                </a:lnTo>
                <a:lnTo>
                  <a:pt x="409" y="388"/>
                </a:lnTo>
                <a:lnTo>
                  <a:pt x="385" y="392"/>
                </a:lnTo>
                <a:lnTo>
                  <a:pt x="365" y="361"/>
                </a:lnTo>
                <a:lnTo>
                  <a:pt x="354" y="380"/>
                </a:lnTo>
                <a:lnTo>
                  <a:pt x="282" y="380"/>
                </a:lnTo>
                <a:lnTo>
                  <a:pt x="282" y="361"/>
                </a:lnTo>
                <a:lnTo>
                  <a:pt x="255" y="339"/>
                </a:lnTo>
                <a:lnTo>
                  <a:pt x="201" y="336"/>
                </a:lnTo>
                <a:lnTo>
                  <a:pt x="246" y="361"/>
                </a:lnTo>
                <a:lnTo>
                  <a:pt x="184" y="374"/>
                </a:lnTo>
                <a:lnTo>
                  <a:pt x="85" y="356"/>
                </a:lnTo>
                <a:lnTo>
                  <a:pt x="48" y="361"/>
                </a:lnTo>
                <a:lnTo>
                  <a:pt x="61" y="230"/>
                </a:lnTo>
                <a:lnTo>
                  <a:pt x="2" y="125"/>
                </a:lnTo>
                <a:lnTo>
                  <a:pt x="0" y="9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9" name="Freeform 56"/>
          <p:cNvSpPr>
            <a:spLocks noChangeAspect="1"/>
          </p:cNvSpPr>
          <p:nvPr/>
        </p:nvSpPr>
        <p:spPr bwMode="auto">
          <a:xfrm>
            <a:off x="5653752" y="3378125"/>
            <a:ext cx="891279" cy="488433"/>
          </a:xfrm>
          <a:custGeom>
            <a:avLst/>
            <a:gdLst>
              <a:gd name="T0" fmla="*/ 0 w 607"/>
              <a:gd name="T1" fmla="*/ 2147483647 h 337"/>
              <a:gd name="T2" fmla="*/ 2147483647 w 607"/>
              <a:gd name="T3" fmla="*/ 2147483647 h 337"/>
              <a:gd name="T4" fmla="*/ 2147483647 w 607"/>
              <a:gd name="T5" fmla="*/ 2147483647 h 337"/>
              <a:gd name="T6" fmla="*/ 2147483647 w 607"/>
              <a:gd name="T7" fmla="*/ 2147483647 h 337"/>
              <a:gd name="T8" fmla="*/ 2147483647 w 607"/>
              <a:gd name="T9" fmla="*/ 2147483647 h 337"/>
              <a:gd name="T10" fmla="*/ 2147483647 w 607"/>
              <a:gd name="T11" fmla="*/ 2147483647 h 337"/>
              <a:gd name="T12" fmla="*/ 2147483647 w 607"/>
              <a:gd name="T13" fmla="*/ 2147483647 h 337"/>
              <a:gd name="T14" fmla="*/ 2147483647 w 607"/>
              <a:gd name="T15" fmla="*/ 2147483647 h 337"/>
              <a:gd name="T16" fmla="*/ 2147483647 w 607"/>
              <a:gd name="T17" fmla="*/ 2147483647 h 337"/>
              <a:gd name="T18" fmla="*/ 2147483647 w 607"/>
              <a:gd name="T19" fmla="*/ 2147483647 h 337"/>
              <a:gd name="T20" fmla="*/ 2147483647 w 607"/>
              <a:gd name="T21" fmla="*/ 2147483647 h 337"/>
              <a:gd name="T22" fmla="*/ 2147483647 w 607"/>
              <a:gd name="T23" fmla="*/ 2147483647 h 337"/>
              <a:gd name="T24" fmla="*/ 2147483647 w 607"/>
              <a:gd name="T25" fmla="*/ 2147483647 h 337"/>
              <a:gd name="T26" fmla="*/ 2147483647 w 607"/>
              <a:gd name="T27" fmla="*/ 2147483647 h 337"/>
              <a:gd name="T28" fmla="*/ 2147483647 w 607"/>
              <a:gd name="T29" fmla="*/ 0 h 337"/>
              <a:gd name="T30" fmla="*/ 2147483647 w 607"/>
              <a:gd name="T31" fmla="*/ 2147483647 h 337"/>
              <a:gd name="T32" fmla="*/ 2147483647 w 607"/>
              <a:gd name="T33" fmla="*/ 2147483647 h 337"/>
              <a:gd name="T34" fmla="*/ 2147483647 w 607"/>
              <a:gd name="T35" fmla="*/ 2147483647 h 337"/>
              <a:gd name="T36" fmla="*/ 2147483647 w 607"/>
              <a:gd name="T37" fmla="*/ 2147483647 h 337"/>
              <a:gd name="T38" fmla="*/ 2147483647 w 607"/>
              <a:gd name="T39" fmla="*/ 2147483647 h 337"/>
              <a:gd name="T40" fmla="*/ 2147483647 w 607"/>
              <a:gd name="T41" fmla="*/ 2147483647 h 337"/>
              <a:gd name="T42" fmla="*/ 2147483647 w 607"/>
              <a:gd name="T43" fmla="*/ 2147483647 h 337"/>
              <a:gd name="T44" fmla="*/ 2147483647 w 607"/>
              <a:gd name="T45" fmla="*/ 2147483647 h 337"/>
              <a:gd name="T46" fmla="*/ 2147483647 w 607"/>
              <a:gd name="T47" fmla="*/ 2147483647 h 337"/>
              <a:gd name="T48" fmla="*/ 2147483647 w 607"/>
              <a:gd name="T49" fmla="*/ 2147483647 h 337"/>
              <a:gd name="T50" fmla="*/ 2147483647 w 607"/>
              <a:gd name="T51" fmla="*/ 2147483647 h 337"/>
              <a:gd name="T52" fmla="*/ 2147483647 w 607"/>
              <a:gd name="T53" fmla="*/ 2147483647 h 337"/>
              <a:gd name="T54" fmla="*/ 2147483647 w 607"/>
              <a:gd name="T55" fmla="*/ 2147483647 h 337"/>
              <a:gd name="T56" fmla="*/ 0 w 607"/>
              <a:gd name="T57" fmla="*/ 2147483647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07"/>
              <a:gd name="T88" fmla="*/ 0 h 337"/>
              <a:gd name="T89" fmla="*/ 607 w 607"/>
              <a:gd name="T90" fmla="*/ 337 h 33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07" h="337">
                <a:moveTo>
                  <a:pt x="0" y="337"/>
                </a:moveTo>
                <a:lnTo>
                  <a:pt x="148" y="316"/>
                </a:lnTo>
                <a:lnTo>
                  <a:pt x="148" y="301"/>
                </a:lnTo>
                <a:lnTo>
                  <a:pt x="504" y="252"/>
                </a:lnTo>
                <a:lnTo>
                  <a:pt x="510" y="226"/>
                </a:lnTo>
                <a:lnTo>
                  <a:pt x="562" y="207"/>
                </a:lnTo>
                <a:lnTo>
                  <a:pt x="568" y="180"/>
                </a:lnTo>
                <a:lnTo>
                  <a:pt x="590" y="171"/>
                </a:lnTo>
                <a:lnTo>
                  <a:pt x="607" y="131"/>
                </a:lnTo>
                <a:lnTo>
                  <a:pt x="558" y="91"/>
                </a:lnTo>
                <a:lnTo>
                  <a:pt x="549" y="37"/>
                </a:lnTo>
                <a:lnTo>
                  <a:pt x="510" y="10"/>
                </a:lnTo>
                <a:lnTo>
                  <a:pt x="431" y="25"/>
                </a:lnTo>
                <a:lnTo>
                  <a:pt x="394" y="1"/>
                </a:lnTo>
                <a:lnTo>
                  <a:pt x="358" y="0"/>
                </a:lnTo>
                <a:lnTo>
                  <a:pt x="365" y="37"/>
                </a:lnTo>
                <a:lnTo>
                  <a:pt x="316" y="56"/>
                </a:lnTo>
                <a:lnTo>
                  <a:pt x="283" y="140"/>
                </a:lnTo>
                <a:lnTo>
                  <a:pt x="239" y="126"/>
                </a:lnTo>
                <a:lnTo>
                  <a:pt x="185" y="158"/>
                </a:lnTo>
                <a:lnTo>
                  <a:pt x="116" y="170"/>
                </a:lnTo>
                <a:lnTo>
                  <a:pt x="116" y="217"/>
                </a:lnTo>
                <a:lnTo>
                  <a:pt x="82" y="216"/>
                </a:lnTo>
                <a:lnTo>
                  <a:pt x="84" y="258"/>
                </a:lnTo>
                <a:lnTo>
                  <a:pt x="48" y="241"/>
                </a:lnTo>
                <a:lnTo>
                  <a:pt x="27" y="249"/>
                </a:lnTo>
                <a:lnTo>
                  <a:pt x="45" y="277"/>
                </a:lnTo>
                <a:lnTo>
                  <a:pt x="8" y="314"/>
                </a:lnTo>
                <a:lnTo>
                  <a:pt x="0" y="33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0" name="Freeform 57"/>
          <p:cNvSpPr>
            <a:spLocks noChangeAspect="1"/>
          </p:cNvSpPr>
          <p:nvPr/>
        </p:nvSpPr>
        <p:spPr bwMode="auto">
          <a:xfrm>
            <a:off x="5587349" y="3692433"/>
            <a:ext cx="1024085" cy="368906"/>
          </a:xfrm>
          <a:custGeom>
            <a:avLst/>
            <a:gdLst>
              <a:gd name="T0" fmla="*/ 2147483647 w 699"/>
              <a:gd name="T1" fmla="*/ 2147483647 h 255"/>
              <a:gd name="T2" fmla="*/ 2147483647 w 699"/>
              <a:gd name="T3" fmla="*/ 2147483647 h 255"/>
              <a:gd name="T4" fmla="*/ 2147483647 w 699"/>
              <a:gd name="T5" fmla="*/ 2147483647 h 255"/>
              <a:gd name="T6" fmla="*/ 2147483647 w 699"/>
              <a:gd name="T7" fmla="*/ 2147483647 h 255"/>
              <a:gd name="T8" fmla="*/ 0 w 699"/>
              <a:gd name="T9" fmla="*/ 2147483647 h 255"/>
              <a:gd name="T10" fmla="*/ 2147483647 w 699"/>
              <a:gd name="T11" fmla="*/ 2147483647 h 255"/>
              <a:gd name="T12" fmla="*/ 2147483647 w 699"/>
              <a:gd name="T13" fmla="*/ 2147483647 h 255"/>
              <a:gd name="T14" fmla="*/ 2147483647 w 699"/>
              <a:gd name="T15" fmla="*/ 2147483647 h 255"/>
              <a:gd name="T16" fmla="*/ 2147483647 w 699"/>
              <a:gd name="T17" fmla="*/ 2147483647 h 255"/>
              <a:gd name="T18" fmla="*/ 2147483647 w 699"/>
              <a:gd name="T19" fmla="*/ 2147483647 h 255"/>
              <a:gd name="T20" fmla="*/ 2147483647 w 699"/>
              <a:gd name="T21" fmla="*/ 2147483647 h 255"/>
              <a:gd name="T22" fmla="*/ 2147483647 w 699"/>
              <a:gd name="T23" fmla="*/ 0 h 255"/>
              <a:gd name="T24" fmla="*/ 2147483647 w 699"/>
              <a:gd name="T25" fmla="*/ 2147483647 h 255"/>
              <a:gd name="T26" fmla="*/ 2147483647 w 699"/>
              <a:gd name="T27" fmla="*/ 2147483647 h 255"/>
              <a:gd name="T28" fmla="*/ 2147483647 w 699"/>
              <a:gd name="T29" fmla="*/ 2147483647 h 255"/>
              <a:gd name="T30" fmla="*/ 2147483647 w 699"/>
              <a:gd name="T31" fmla="*/ 2147483647 h 2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99"/>
              <a:gd name="T49" fmla="*/ 0 h 255"/>
              <a:gd name="T50" fmla="*/ 699 w 699"/>
              <a:gd name="T51" fmla="*/ 255 h 25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99" h="255">
                <a:moveTo>
                  <a:pt x="42" y="117"/>
                </a:moveTo>
                <a:lnTo>
                  <a:pt x="42" y="121"/>
                </a:lnTo>
                <a:lnTo>
                  <a:pt x="30" y="145"/>
                </a:lnTo>
                <a:lnTo>
                  <a:pt x="43" y="178"/>
                </a:lnTo>
                <a:lnTo>
                  <a:pt x="0" y="206"/>
                </a:lnTo>
                <a:lnTo>
                  <a:pt x="9" y="255"/>
                </a:lnTo>
                <a:lnTo>
                  <a:pt x="192" y="240"/>
                </a:lnTo>
                <a:lnTo>
                  <a:pt x="410" y="215"/>
                </a:lnTo>
                <a:lnTo>
                  <a:pt x="519" y="196"/>
                </a:lnTo>
                <a:lnTo>
                  <a:pt x="541" y="130"/>
                </a:lnTo>
                <a:lnTo>
                  <a:pt x="580" y="127"/>
                </a:lnTo>
                <a:lnTo>
                  <a:pt x="699" y="0"/>
                </a:lnTo>
                <a:lnTo>
                  <a:pt x="544" y="32"/>
                </a:lnTo>
                <a:lnTo>
                  <a:pt x="183" y="84"/>
                </a:lnTo>
                <a:lnTo>
                  <a:pt x="186" y="99"/>
                </a:lnTo>
                <a:lnTo>
                  <a:pt x="42" y="11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1" name="Freeform 58"/>
          <p:cNvSpPr>
            <a:spLocks noChangeAspect="1"/>
          </p:cNvSpPr>
          <p:nvPr/>
        </p:nvSpPr>
        <p:spPr bwMode="auto">
          <a:xfrm>
            <a:off x="5494385" y="4033303"/>
            <a:ext cx="420553" cy="721581"/>
          </a:xfrm>
          <a:custGeom>
            <a:avLst/>
            <a:gdLst>
              <a:gd name="T0" fmla="*/ 2147483647 w 287"/>
              <a:gd name="T1" fmla="*/ 2147483647 h 499"/>
              <a:gd name="T2" fmla="*/ 2147483647 w 287"/>
              <a:gd name="T3" fmla="*/ 2147483647 h 499"/>
              <a:gd name="T4" fmla="*/ 0 w 287"/>
              <a:gd name="T5" fmla="*/ 2147483647 h 499"/>
              <a:gd name="T6" fmla="*/ 2147483647 w 287"/>
              <a:gd name="T7" fmla="*/ 2147483647 h 499"/>
              <a:gd name="T8" fmla="*/ 2147483647 w 287"/>
              <a:gd name="T9" fmla="*/ 2147483647 h 499"/>
              <a:gd name="T10" fmla="*/ 2147483647 w 287"/>
              <a:gd name="T11" fmla="*/ 2147483647 h 499"/>
              <a:gd name="T12" fmla="*/ 2147483647 w 287"/>
              <a:gd name="T13" fmla="*/ 2147483647 h 499"/>
              <a:gd name="T14" fmla="*/ 2147483647 w 287"/>
              <a:gd name="T15" fmla="*/ 2147483647 h 499"/>
              <a:gd name="T16" fmla="*/ 2147483647 w 287"/>
              <a:gd name="T17" fmla="*/ 2147483647 h 499"/>
              <a:gd name="T18" fmla="*/ 2147483647 w 287"/>
              <a:gd name="T19" fmla="*/ 2147483647 h 499"/>
              <a:gd name="T20" fmla="*/ 2147483647 w 287"/>
              <a:gd name="T21" fmla="*/ 2147483647 h 499"/>
              <a:gd name="T22" fmla="*/ 2147483647 w 287"/>
              <a:gd name="T23" fmla="*/ 2147483647 h 499"/>
              <a:gd name="T24" fmla="*/ 2147483647 w 287"/>
              <a:gd name="T25" fmla="*/ 2147483647 h 499"/>
              <a:gd name="T26" fmla="*/ 2147483647 w 287"/>
              <a:gd name="T27" fmla="*/ 0 h 499"/>
              <a:gd name="T28" fmla="*/ 2147483647 w 287"/>
              <a:gd name="T29" fmla="*/ 2147483647 h 4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7"/>
              <a:gd name="T46" fmla="*/ 0 h 499"/>
              <a:gd name="T47" fmla="*/ 287 w 287"/>
              <a:gd name="T48" fmla="*/ 499 h 4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7" h="499">
                <a:moveTo>
                  <a:pt x="81" y="16"/>
                </a:moveTo>
                <a:lnTo>
                  <a:pt x="38" y="101"/>
                </a:lnTo>
                <a:lnTo>
                  <a:pt x="0" y="156"/>
                </a:lnTo>
                <a:lnTo>
                  <a:pt x="12" y="222"/>
                </a:lnTo>
                <a:lnTo>
                  <a:pt x="57" y="311"/>
                </a:lnTo>
                <a:lnTo>
                  <a:pt x="23" y="402"/>
                </a:lnTo>
                <a:lnTo>
                  <a:pt x="8" y="450"/>
                </a:lnTo>
                <a:lnTo>
                  <a:pt x="175" y="430"/>
                </a:lnTo>
                <a:lnTo>
                  <a:pt x="182" y="492"/>
                </a:lnTo>
                <a:lnTo>
                  <a:pt x="216" y="499"/>
                </a:lnTo>
                <a:lnTo>
                  <a:pt x="225" y="468"/>
                </a:lnTo>
                <a:lnTo>
                  <a:pt x="287" y="459"/>
                </a:lnTo>
                <a:lnTo>
                  <a:pt x="273" y="357"/>
                </a:lnTo>
                <a:lnTo>
                  <a:pt x="270" y="0"/>
                </a:lnTo>
                <a:lnTo>
                  <a:pt x="81" y="16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2" name="Freeform 59"/>
          <p:cNvSpPr>
            <a:spLocks noChangeAspect="1"/>
          </p:cNvSpPr>
          <p:nvPr/>
        </p:nvSpPr>
        <p:spPr bwMode="auto">
          <a:xfrm>
            <a:off x="5888376" y="3997887"/>
            <a:ext cx="473677" cy="730435"/>
          </a:xfrm>
          <a:custGeom>
            <a:avLst/>
            <a:gdLst>
              <a:gd name="T0" fmla="*/ 0 w 323"/>
              <a:gd name="T1" fmla="*/ 2147483647 h 504"/>
              <a:gd name="T2" fmla="*/ 2147483647 w 323"/>
              <a:gd name="T3" fmla="*/ 0 h 504"/>
              <a:gd name="T4" fmla="*/ 2147483647 w 323"/>
              <a:gd name="T5" fmla="*/ 2147483647 h 504"/>
              <a:gd name="T6" fmla="*/ 2147483647 w 323"/>
              <a:gd name="T7" fmla="*/ 2147483647 h 504"/>
              <a:gd name="T8" fmla="*/ 2147483647 w 323"/>
              <a:gd name="T9" fmla="*/ 2147483647 h 504"/>
              <a:gd name="T10" fmla="*/ 2147483647 w 323"/>
              <a:gd name="T11" fmla="*/ 2147483647 h 504"/>
              <a:gd name="T12" fmla="*/ 2147483647 w 323"/>
              <a:gd name="T13" fmla="*/ 2147483647 h 504"/>
              <a:gd name="T14" fmla="*/ 2147483647 w 323"/>
              <a:gd name="T15" fmla="*/ 2147483647 h 504"/>
              <a:gd name="T16" fmla="*/ 2147483647 w 323"/>
              <a:gd name="T17" fmla="*/ 2147483647 h 504"/>
              <a:gd name="T18" fmla="*/ 2147483647 w 323"/>
              <a:gd name="T19" fmla="*/ 2147483647 h 504"/>
              <a:gd name="T20" fmla="*/ 2147483647 w 323"/>
              <a:gd name="T21" fmla="*/ 2147483647 h 504"/>
              <a:gd name="T22" fmla="*/ 2147483647 w 323"/>
              <a:gd name="T23" fmla="*/ 2147483647 h 504"/>
              <a:gd name="T24" fmla="*/ 2147483647 w 323"/>
              <a:gd name="T25" fmla="*/ 2147483647 h 504"/>
              <a:gd name="T26" fmla="*/ 2147483647 w 323"/>
              <a:gd name="T27" fmla="*/ 2147483647 h 504"/>
              <a:gd name="T28" fmla="*/ 0 w 323"/>
              <a:gd name="T29" fmla="*/ 2147483647 h 5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3"/>
              <a:gd name="T46" fmla="*/ 0 h 504"/>
              <a:gd name="T47" fmla="*/ 323 w 323"/>
              <a:gd name="T48" fmla="*/ 504 h 5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3" h="504">
                <a:moveTo>
                  <a:pt x="0" y="25"/>
                </a:moveTo>
                <a:lnTo>
                  <a:pt x="210" y="0"/>
                </a:lnTo>
                <a:lnTo>
                  <a:pt x="277" y="232"/>
                </a:lnTo>
                <a:lnTo>
                  <a:pt x="323" y="270"/>
                </a:lnTo>
                <a:lnTo>
                  <a:pt x="286" y="338"/>
                </a:lnTo>
                <a:lnTo>
                  <a:pt x="322" y="404"/>
                </a:lnTo>
                <a:lnTo>
                  <a:pt x="107" y="428"/>
                </a:lnTo>
                <a:lnTo>
                  <a:pt x="116" y="484"/>
                </a:lnTo>
                <a:lnTo>
                  <a:pt x="85" y="504"/>
                </a:lnTo>
                <a:lnTo>
                  <a:pt x="59" y="432"/>
                </a:lnTo>
                <a:lnTo>
                  <a:pt x="44" y="490"/>
                </a:lnTo>
                <a:lnTo>
                  <a:pt x="18" y="484"/>
                </a:lnTo>
                <a:lnTo>
                  <a:pt x="9" y="426"/>
                </a:lnTo>
                <a:lnTo>
                  <a:pt x="1" y="375"/>
                </a:lnTo>
                <a:lnTo>
                  <a:pt x="0" y="2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3" name="Freeform 60"/>
          <p:cNvSpPr>
            <a:spLocks noChangeAspect="1"/>
          </p:cNvSpPr>
          <p:nvPr/>
        </p:nvSpPr>
        <p:spPr bwMode="auto">
          <a:xfrm>
            <a:off x="6195307" y="3962472"/>
            <a:ext cx="656655" cy="671410"/>
          </a:xfrm>
          <a:custGeom>
            <a:avLst/>
            <a:gdLst>
              <a:gd name="T0" fmla="*/ 0 w 447"/>
              <a:gd name="T1" fmla="*/ 2147483647 h 463"/>
              <a:gd name="T2" fmla="*/ 2147483647 w 447"/>
              <a:gd name="T3" fmla="*/ 2147483647 h 463"/>
              <a:gd name="T4" fmla="*/ 2147483647 w 447"/>
              <a:gd name="T5" fmla="*/ 2147483647 h 463"/>
              <a:gd name="T6" fmla="*/ 2147483647 w 447"/>
              <a:gd name="T7" fmla="*/ 0 h 463"/>
              <a:gd name="T8" fmla="*/ 2147483647 w 447"/>
              <a:gd name="T9" fmla="*/ 2147483647 h 463"/>
              <a:gd name="T10" fmla="*/ 2147483647 w 447"/>
              <a:gd name="T11" fmla="*/ 2147483647 h 463"/>
              <a:gd name="T12" fmla="*/ 2147483647 w 447"/>
              <a:gd name="T13" fmla="*/ 2147483647 h 463"/>
              <a:gd name="T14" fmla="*/ 2147483647 w 447"/>
              <a:gd name="T15" fmla="*/ 2147483647 h 463"/>
              <a:gd name="T16" fmla="*/ 2147483647 w 447"/>
              <a:gd name="T17" fmla="*/ 2147483647 h 463"/>
              <a:gd name="T18" fmla="*/ 2147483647 w 447"/>
              <a:gd name="T19" fmla="*/ 2147483647 h 463"/>
              <a:gd name="T20" fmla="*/ 2147483647 w 447"/>
              <a:gd name="T21" fmla="*/ 2147483647 h 463"/>
              <a:gd name="T22" fmla="*/ 2147483647 w 447"/>
              <a:gd name="T23" fmla="*/ 2147483647 h 463"/>
              <a:gd name="T24" fmla="*/ 2147483647 w 447"/>
              <a:gd name="T25" fmla="*/ 2147483647 h 463"/>
              <a:gd name="T26" fmla="*/ 2147483647 w 447"/>
              <a:gd name="T27" fmla="*/ 2147483647 h 463"/>
              <a:gd name="T28" fmla="*/ 2147483647 w 447"/>
              <a:gd name="T29" fmla="*/ 2147483647 h 463"/>
              <a:gd name="T30" fmla="*/ 2147483647 w 447"/>
              <a:gd name="T31" fmla="*/ 2147483647 h 463"/>
              <a:gd name="T32" fmla="*/ 2147483647 w 447"/>
              <a:gd name="T33" fmla="*/ 2147483647 h 463"/>
              <a:gd name="T34" fmla="*/ 2147483647 w 447"/>
              <a:gd name="T35" fmla="*/ 2147483647 h 463"/>
              <a:gd name="T36" fmla="*/ 0 w 447"/>
              <a:gd name="T37" fmla="*/ 2147483647 h 4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47"/>
              <a:gd name="T58" fmla="*/ 0 h 463"/>
              <a:gd name="T59" fmla="*/ 447 w 447"/>
              <a:gd name="T60" fmla="*/ 463 h 4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47" h="463">
                <a:moveTo>
                  <a:pt x="0" y="28"/>
                </a:moveTo>
                <a:lnTo>
                  <a:pt x="4" y="28"/>
                </a:lnTo>
                <a:lnTo>
                  <a:pt x="109" y="9"/>
                </a:lnTo>
                <a:lnTo>
                  <a:pt x="201" y="0"/>
                </a:lnTo>
                <a:lnTo>
                  <a:pt x="188" y="23"/>
                </a:lnTo>
                <a:lnTo>
                  <a:pt x="216" y="23"/>
                </a:lnTo>
                <a:lnTo>
                  <a:pt x="375" y="167"/>
                </a:lnTo>
                <a:lnTo>
                  <a:pt x="438" y="259"/>
                </a:lnTo>
                <a:lnTo>
                  <a:pt x="447" y="322"/>
                </a:lnTo>
                <a:lnTo>
                  <a:pt x="426" y="336"/>
                </a:lnTo>
                <a:lnTo>
                  <a:pt x="438" y="399"/>
                </a:lnTo>
                <a:lnTo>
                  <a:pt x="393" y="402"/>
                </a:lnTo>
                <a:lnTo>
                  <a:pt x="393" y="456"/>
                </a:lnTo>
                <a:lnTo>
                  <a:pt x="358" y="429"/>
                </a:lnTo>
                <a:lnTo>
                  <a:pt x="128" y="463"/>
                </a:lnTo>
                <a:lnTo>
                  <a:pt x="76" y="363"/>
                </a:lnTo>
                <a:lnTo>
                  <a:pt x="113" y="295"/>
                </a:lnTo>
                <a:lnTo>
                  <a:pt x="64" y="260"/>
                </a:lnTo>
                <a:lnTo>
                  <a:pt x="0" y="2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4" name="Freeform 61"/>
          <p:cNvSpPr>
            <a:spLocks noChangeAspect="1"/>
          </p:cNvSpPr>
          <p:nvPr/>
        </p:nvSpPr>
        <p:spPr bwMode="auto">
          <a:xfrm>
            <a:off x="6472725" y="3870984"/>
            <a:ext cx="599105" cy="467773"/>
          </a:xfrm>
          <a:custGeom>
            <a:avLst/>
            <a:gdLst>
              <a:gd name="T0" fmla="*/ 2147483647 w 408"/>
              <a:gd name="T1" fmla="*/ 2147483647 h 323"/>
              <a:gd name="T2" fmla="*/ 2147483647 w 408"/>
              <a:gd name="T3" fmla="*/ 2147483647 h 323"/>
              <a:gd name="T4" fmla="*/ 2147483647 w 408"/>
              <a:gd name="T5" fmla="*/ 0 h 323"/>
              <a:gd name="T6" fmla="*/ 2147483647 w 408"/>
              <a:gd name="T7" fmla="*/ 2147483647 h 323"/>
              <a:gd name="T8" fmla="*/ 2147483647 w 408"/>
              <a:gd name="T9" fmla="*/ 2147483647 h 323"/>
              <a:gd name="T10" fmla="*/ 2147483647 w 408"/>
              <a:gd name="T11" fmla="*/ 2147483647 h 323"/>
              <a:gd name="T12" fmla="*/ 2147483647 w 408"/>
              <a:gd name="T13" fmla="*/ 2147483647 h 323"/>
              <a:gd name="T14" fmla="*/ 2147483647 w 408"/>
              <a:gd name="T15" fmla="*/ 2147483647 h 323"/>
              <a:gd name="T16" fmla="*/ 2147483647 w 408"/>
              <a:gd name="T17" fmla="*/ 2147483647 h 323"/>
              <a:gd name="T18" fmla="*/ 2147483647 w 408"/>
              <a:gd name="T19" fmla="*/ 2147483647 h 323"/>
              <a:gd name="T20" fmla="*/ 2147483647 w 408"/>
              <a:gd name="T21" fmla="*/ 2147483647 h 323"/>
              <a:gd name="T22" fmla="*/ 2147483647 w 408"/>
              <a:gd name="T23" fmla="*/ 2147483647 h 323"/>
              <a:gd name="T24" fmla="*/ 2147483647 w 408"/>
              <a:gd name="T25" fmla="*/ 2147483647 h 323"/>
              <a:gd name="T26" fmla="*/ 2147483647 w 408"/>
              <a:gd name="T27" fmla="*/ 2147483647 h 323"/>
              <a:gd name="T28" fmla="*/ 0 w 408"/>
              <a:gd name="T29" fmla="*/ 2147483647 h 323"/>
              <a:gd name="T30" fmla="*/ 2147483647 w 408"/>
              <a:gd name="T31" fmla="*/ 2147483647 h 3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8"/>
              <a:gd name="T49" fmla="*/ 0 h 323"/>
              <a:gd name="T50" fmla="*/ 408 w 408"/>
              <a:gd name="T51" fmla="*/ 323 h 3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8" h="323">
                <a:moveTo>
                  <a:pt x="15" y="58"/>
                </a:moveTo>
                <a:lnTo>
                  <a:pt x="47" y="27"/>
                </a:lnTo>
                <a:lnTo>
                  <a:pt x="170" y="0"/>
                </a:lnTo>
                <a:lnTo>
                  <a:pt x="207" y="18"/>
                </a:lnTo>
                <a:lnTo>
                  <a:pt x="286" y="5"/>
                </a:lnTo>
                <a:lnTo>
                  <a:pt x="350" y="51"/>
                </a:lnTo>
                <a:lnTo>
                  <a:pt x="408" y="86"/>
                </a:lnTo>
                <a:lnTo>
                  <a:pt x="375" y="183"/>
                </a:lnTo>
                <a:lnTo>
                  <a:pt x="326" y="233"/>
                </a:lnTo>
                <a:lnTo>
                  <a:pt x="272" y="247"/>
                </a:lnTo>
                <a:lnTo>
                  <a:pt x="283" y="286"/>
                </a:lnTo>
                <a:lnTo>
                  <a:pt x="250" y="323"/>
                </a:lnTo>
                <a:lnTo>
                  <a:pt x="187" y="233"/>
                </a:lnTo>
                <a:lnTo>
                  <a:pt x="26" y="86"/>
                </a:lnTo>
                <a:lnTo>
                  <a:pt x="0" y="86"/>
                </a:lnTo>
                <a:lnTo>
                  <a:pt x="15" y="5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5" name="Freeform 62"/>
          <p:cNvSpPr>
            <a:spLocks noChangeAspect="1"/>
          </p:cNvSpPr>
          <p:nvPr/>
        </p:nvSpPr>
        <p:spPr bwMode="auto">
          <a:xfrm>
            <a:off x="6046269" y="4539442"/>
            <a:ext cx="1121476" cy="751095"/>
          </a:xfrm>
          <a:custGeom>
            <a:avLst/>
            <a:gdLst>
              <a:gd name="T0" fmla="*/ 0 w 765"/>
              <a:gd name="T1" fmla="*/ 2147483647 h 519"/>
              <a:gd name="T2" fmla="*/ 2147483647 w 765"/>
              <a:gd name="T3" fmla="*/ 2147483647 h 519"/>
              <a:gd name="T4" fmla="*/ 2147483647 w 765"/>
              <a:gd name="T5" fmla="*/ 2147483647 h 519"/>
              <a:gd name="T6" fmla="*/ 2147483647 w 765"/>
              <a:gd name="T7" fmla="*/ 2147483647 h 519"/>
              <a:gd name="T8" fmla="*/ 2147483647 w 765"/>
              <a:gd name="T9" fmla="*/ 2147483647 h 519"/>
              <a:gd name="T10" fmla="*/ 2147483647 w 765"/>
              <a:gd name="T11" fmla="*/ 2147483647 h 519"/>
              <a:gd name="T12" fmla="*/ 2147483647 w 765"/>
              <a:gd name="T13" fmla="*/ 0 h 519"/>
              <a:gd name="T14" fmla="*/ 2147483647 w 765"/>
              <a:gd name="T15" fmla="*/ 2147483647 h 519"/>
              <a:gd name="T16" fmla="*/ 2147483647 w 765"/>
              <a:gd name="T17" fmla="*/ 2147483647 h 519"/>
              <a:gd name="T18" fmla="*/ 2147483647 w 765"/>
              <a:gd name="T19" fmla="*/ 2147483647 h 519"/>
              <a:gd name="T20" fmla="*/ 2147483647 w 765"/>
              <a:gd name="T21" fmla="*/ 2147483647 h 519"/>
              <a:gd name="T22" fmla="*/ 2147483647 w 765"/>
              <a:gd name="T23" fmla="*/ 2147483647 h 519"/>
              <a:gd name="T24" fmla="*/ 2147483647 w 765"/>
              <a:gd name="T25" fmla="*/ 2147483647 h 519"/>
              <a:gd name="T26" fmla="*/ 2147483647 w 765"/>
              <a:gd name="T27" fmla="*/ 2147483647 h 519"/>
              <a:gd name="T28" fmla="*/ 2147483647 w 765"/>
              <a:gd name="T29" fmla="*/ 2147483647 h 519"/>
              <a:gd name="T30" fmla="*/ 2147483647 w 765"/>
              <a:gd name="T31" fmla="*/ 2147483647 h 519"/>
              <a:gd name="T32" fmla="*/ 2147483647 w 765"/>
              <a:gd name="T33" fmla="*/ 2147483647 h 519"/>
              <a:gd name="T34" fmla="*/ 2147483647 w 765"/>
              <a:gd name="T35" fmla="*/ 2147483647 h 519"/>
              <a:gd name="T36" fmla="*/ 2147483647 w 765"/>
              <a:gd name="T37" fmla="*/ 2147483647 h 519"/>
              <a:gd name="T38" fmla="*/ 2147483647 w 765"/>
              <a:gd name="T39" fmla="*/ 2147483647 h 519"/>
              <a:gd name="T40" fmla="*/ 2147483647 w 765"/>
              <a:gd name="T41" fmla="*/ 2147483647 h 519"/>
              <a:gd name="T42" fmla="*/ 2147483647 w 765"/>
              <a:gd name="T43" fmla="*/ 2147483647 h 519"/>
              <a:gd name="T44" fmla="*/ 2147483647 w 765"/>
              <a:gd name="T45" fmla="*/ 2147483647 h 519"/>
              <a:gd name="T46" fmla="*/ 2147483647 w 765"/>
              <a:gd name="T47" fmla="*/ 2147483647 h 519"/>
              <a:gd name="T48" fmla="*/ 2147483647 w 765"/>
              <a:gd name="T49" fmla="*/ 2147483647 h 519"/>
              <a:gd name="T50" fmla="*/ 2147483647 w 765"/>
              <a:gd name="T51" fmla="*/ 2147483647 h 519"/>
              <a:gd name="T52" fmla="*/ 2147483647 w 765"/>
              <a:gd name="T53" fmla="*/ 2147483647 h 519"/>
              <a:gd name="T54" fmla="*/ 2147483647 w 765"/>
              <a:gd name="T55" fmla="*/ 2147483647 h 519"/>
              <a:gd name="T56" fmla="*/ 2147483647 w 765"/>
              <a:gd name="T57" fmla="*/ 2147483647 h 519"/>
              <a:gd name="T58" fmla="*/ 2147483647 w 765"/>
              <a:gd name="T59" fmla="*/ 2147483647 h 519"/>
              <a:gd name="T60" fmla="*/ 2147483647 w 765"/>
              <a:gd name="T61" fmla="*/ 2147483647 h 519"/>
              <a:gd name="T62" fmla="*/ 2147483647 w 765"/>
              <a:gd name="T63" fmla="*/ 2147483647 h 519"/>
              <a:gd name="T64" fmla="*/ 2147483647 w 765"/>
              <a:gd name="T65" fmla="*/ 2147483647 h 519"/>
              <a:gd name="T66" fmla="*/ 2147483647 w 765"/>
              <a:gd name="T67" fmla="*/ 2147483647 h 519"/>
              <a:gd name="T68" fmla="*/ 2147483647 w 765"/>
              <a:gd name="T69" fmla="*/ 2147483647 h 519"/>
              <a:gd name="T70" fmla="*/ 2147483647 w 765"/>
              <a:gd name="T71" fmla="*/ 2147483647 h 519"/>
              <a:gd name="T72" fmla="*/ 2147483647 w 765"/>
              <a:gd name="T73" fmla="*/ 2147483647 h 519"/>
              <a:gd name="T74" fmla="*/ 2147483647 w 765"/>
              <a:gd name="T75" fmla="*/ 2147483647 h 519"/>
              <a:gd name="T76" fmla="*/ 2147483647 w 765"/>
              <a:gd name="T77" fmla="*/ 2147483647 h 519"/>
              <a:gd name="T78" fmla="*/ 0 w 765"/>
              <a:gd name="T79" fmla="*/ 2147483647 h 5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65"/>
              <a:gd name="T121" fmla="*/ 0 h 519"/>
              <a:gd name="T122" fmla="*/ 765 w 765"/>
              <a:gd name="T123" fmla="*/ 519 h 51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65" h="519">
                <a:moveTo>
                  <a:pt x="0" y="51"/>
                </a:moveTo>
                <a:lnTo>
                  <a:pt x="210" y="30"/>
                </a:lnTo>
                <a:lnTo>
                  <a:pt x="233" y="64"/>
                </a:lnTo>
                <a:lnTo>
                  <a:pt x="458" y="30"/>
                </a:lnTo>
                <a:lnTo>
                  <a:pt x="496" y="58"/>
                </a:lnTo>
                <a:lnTo>
                  <a:pt x="496" y="4"/>
                </a:lnTo>
                <a:lnTo>
                  <a:pt x="493" y="0"/>
                </a:lnTo>
                <a:lnTo>
                  <a:pt x="538" y="3"/>
                </a:lnTo>
                <a:lnTo>
                  <a:pt x="586" y="83"/>
                </a:lnTo>
                <a:lnTo>
                  <a:pt x="662" y="192"/>
                </a:lnTo>
                <a:lnTo>
                  <a:pt x="699" y="286"/>
                </a:lnTo>
                <a:lnTo>
                  <a:pt x="756" y="352"/>
                </a:lnTo>
                <a:lnTo>
                  <a:pt x="765" y="447"/>
                </a:lnTo>
                <a:lnTo>
                  <a:pt x="747" y="504"/>
                </a:lnTo>
                <a:lnTo>
                  <a:pt x="666" y="519"/>
                </a:lnTo>
                <a:lnTo>
                  <a:pt x="653" y="495"/>
                </a:lnTo>
                <a:lnTo>
                  <a:pt x="596" y="460"/>
                </a:lnTo>
                <a:lnTo>
                  <a:pt x="578" y="425"/>
                </a:lnTo>
                <a:lnTo>
                  <a:pt x="563" y="411"/>
                </a:lnTo>
                <a:lnTo>
                  <a:pt x="554" y="378"/>
                </a:lnTo>
                <a:lnTo>
                  <a:pt x="541" y="387"/>
                </a:lnTo>
                <a:lnTo>
                  <a:pt x="496" y="344"/>
                </a:lnTo>
                <a:lnTo>
                  <a:pt x="507" y="304"/>
                </a:lnTo>
                <a:lnTo>
                  <a:pt x="496" y="282"/>
                </a:lnTo>
                <a:lnTo>
                  <a:pt x="483" y="289"/>
                </a:lnTo>
                <a:lnTo>
                  <a:pt x="484" y="313"/>
                </a:lnTo>
                <a:lnTo>
                  <a:pt x="470" y="282"/>
                </a:lnTo>
                <a:lnTo>
                  <a:pt x="471" y="209"/>
                </a:lnTo>
                <a:lnTo>
                  <a:pt x="443" y="165"/>
                </a:lnTo>
                <a:lnTo>
                  <a:pt x="371" y="130"/>
                </a:lnTo>
                <a:lnTo>
                  <a:pt x="335" y="89"/>
                </a:lnTo>
                <a:lnTo>
                  <a:pt x="295" y="85"/>
                </a:lnTo>
                <a:lnTo>
                  <a:pt x="279" y="110"/>
                </a:lnTo>
                <a:lnTo>
                  <a:pt x="219" y="128"/>
                </a:lnTo>
                <a:lnTo>
                  <a:pt x="185" y="110"/>
                </a:lnTo>
                <a:lnTo>
                  <a:pt x="167" y="83"/>
                </a:lnTo>
                <a:lnTo>
                  <a:pt x="55" y="107"/>
                </a:lnTo>
                <a:lnTo>
                  <a:pt x="31" y="88"/>
                </a:lnTo>
                <a:lnTo>
                  <a:pt x="6" y="109"/>
                </a:lnTo>
                <a:lnTo>
                  <a:pt x="0" y="5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6" name="Freeform 63"/>
          <p:cNvSpPr>
            <a:spLocks noChangeAspect="1"/>
          </p:cNvSpPr>
          <p:nvPr/>
        </p:nvSpPr>
        <p:spPr bwMode="auto">
          <a:xfrm>
            <a:off x="6353200" y="3549297"/>
            <a:ext cx="1034414" cy="447114"/>
          </a:xfrm>
          <a:custGeom>
            <a:avLst/>
            <a:gdLst>
              <a:gd name="T0" fmla="*/ 2147483647 w 704"/>
              <a:gd name="T1" fmla="*/ 2147483647 h 308"/>
              <a:gd name="T2" fmla="*/ 0 w 704"/>
              <a:gd name="T3" fmla="*/ 2147483647 h 308"/>
              <a:gd name="T4" fmla="*/ 2147483647 w 704"/>
              <a:gd name="T5" fmla="*/ 2147483647 h 308"/>
              <a:gd name="T6" fmla="*/ 2147483647 w 704"/>
              <a:gd name="T7" fmla="*/ 2147483647 h 308"/>
              <a:gd name="T8" fmla="*/ 2147483647 w 704"/>
              <a:gd name="T9" fmla="*/ 2147483647 h 308"/>
              <a:gd name="T10" fmla="*/ 2147483647 w 704"/>
              <a:gd name="T11" fmla="*/ 2147483647 h 308"/>
              <a:gd name="T12" fmla="*/ 2147483647 w 704"/>
              <a:gd name="T13" fmla="*/ 2147483647 h 308"/>
              <a:gd name="T14" fmla="*/ 2147483647 w 704"/>
              <a:gd name="T15" fmla="*/ 2147483647 h 308"/>
              <a:gd name="T16" fmla="*/ 2147483647 w 704"/>
              <a:gd name="T17" fmla="*/ 2147483647 h 308"/>
              <a:gd name="T18" fmla="*/ 2147483647 w 704"/>
              <a:gd name="T19" fmla="*/ 2147483647 h 308"/>
              <a:gd name="T20" fmla="*/ 2147483647 w 704"/>
              <a:gd name="T21" fmla="*/ 2147483647 h 308"/>
              <a:gd name="T22" fmla="*/ 2147483647 w 704"/>
              <a:gd name="T23" fmla="*/ 2147483647 h 308"/>
              <a:gd name="T24" fmla="*/ 2147483647 w 704"/>
              <a:gd name="T25" fmla="*/ 2147483647 h 308"/>
              <a:gd name="T26" fmla="*/ 2147483647 w 704"/>
              <a:gd name="T27" fmla="*/ 2147483647 h 308"/>
              <a:gd name="T28" fmla="*/ 2147483647 w 704"/>
              <a:gd name="T29" fmla="*/ 2147483647 h 308"/>
              <a:gd name="T30" fmla="*/ 2147483647 w 704"/>
              <a:gd name="T31" fmla="*/ 2147483647 h 308"/>
              <a:gd name="T32" fmla="*/ 2147483647 w 704"/>
              <a:gd name="T33" fmla="*/ 2147483647 h 308"/>
              <a:gd name="T34" fmla="*/ 2147483647 w 704"/>
              <a:gd name="T35" fmla="*/ 2147483647 h 308"/>
              <a:gd name="T36" fmla="*/ 2147483647 w 704"/>
              <a:gd name="T37" fmla="*/ 2147483647 h 308"/>
              <a:gd name="T38" fmla="*/ 2147483647 w 704"/>
              <a:gd name="T39" fmla="*/ 2147483647 h 308"/>
              <a:gd name="T40" fmla="*/ 2147483647 w 704"/>
              <a:gd name="T41" fmla="*/ 2147483647 h 308"/>
              <a:gd name="T42" fmla="*/ 2147483647 w 704"/>
              <a:gd name="T43" fmla="*/ 2147483647 h 308"/>
              <a:gd name="T44" fmla="*/ 2147483647 w 704"/>
              <a:gd name="T45" fmla="*/ 2147483647 h 308"/>
              <a:gd name="T46" fmla="*/ 2147483647 w 704"/>
              <a:gd name="T47" fmla="*/ 2147483647 h 308"/>
              <a:gd name="T48" fmla="*/ 2147483647 w 704"/>
              <a:gd name="T49" fmla="*/ 2147483647 h 308"/>
              <a:gd name="T50" fmla="*/ 2147483647 w 704"/>
              <a:gd name="T51" fmla="*/ 2147483647 h 308"/>
              <a:gd name="T52" fmla="*/ 2147483647 w 704"/>
              <a:gd name="T53" fmla="*/ 2147483647 h 308"/>
              <a:gd name="T54" fmla="*/ 2147483647 w 704"/>
              <a:gd name="T55" fmla="*/ 2147483647 h 308"/>
              <a:gd name="T56" fmla="*/ 2147483647 w 704"/>
              <a:gd name="T57" fmla="*/ 2147483647 h 308"/>
              <a:gd name="T58" fmla="*/ 2147483647 w 704"/>
              <a:gd name="T59" fmla="*/ 0 h 308"/>
              <a:gd name="T60" fmla="*/ 2147483647 w 704"/>
              <a:gd name="T61" fmla="*/ 2147483647 h 308"/>
              <a:gd name="T62" fmla="*/ 2147483647 w 704"/>
              <a:gd name="T63" fmla="*/ 2147483647 h 308"/>
              <a:gd name="T64" fmla="*/ 2147483647 w 704"/>
              <a:gd name="T65" fmla="*/ 2147483647 h 308"/>
              <a:gd name="T66" fmla="*/ 2147483647 w 704"/>
              <a:gd name="T67" fmla="*/ 2147483647 h 3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04"/>
              <a:gd name="T103" fmla="*/ 0 h 308"/>
              <a:gd name="T104" fmla="*/ 704 w 704"/>
              <a:gd name="T105" fmla="*/ 308 h 3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04" h="308">
                <a:moveTo>
                  <a:pt x="24" y="228"/>
                </a:moveTo>
                <a:lnTo>
                  <a:pt x="0" y="294"/>
                </a:lnTo>
                <a:lnTo>
                  <a:pt x="91" y="285"/>
                </a:lnTo>
                <a:lnTo>
                  <a:pt x="127" y="255"/>
                </a:lnTo>
                <a:lnTo>
                  <a:pt x="251" y="222"/>
                </a:lnTo>
                <a:lnTo>
                  <a:pt x="285" y="240"/>
                </a:lnTo>
                <a:lnTo>
                  <a:pt x="367" y="228"/>
                </a:lnTo>
                <a:lnTo>
                  <a:pt x="367" y="233"/>
                </a:lnTo>
                <a:lnTo>
                  <a:pt x="489" y="308"/>
                </a:lnTo>
                <a:lnTo>
                  <a:pt x="561" y="286"/>
                </a:lnTo>
                <a:lnTo>
                  <a:pt x="601" y="201"/>
                </a:lnTo>
                <a:lnTo>
                  <a:pt x="671" y="177"/>
                </a:lnTo>
                <a:lnTo>
                  <a:pt x="704" y="115"/>
                </a:lnTo>
                <a:lnTo>
                  <a:pt x="702" y="39"/>
                </a:lnTo>
                <a:lnTo>
                  <a:pt x="693" y="101"/>
                </a:lnTo>
                <a:lnTo>
                  <a:pt x="655" y="155"/>
                </a:lnTo>
                <a:lnTo>
                  <a:pt x="640" y="151"/>
                </a:lnTo>
                <a:lnTo>
                  <a:pt x="587" y="165"/>
                </a:lnTo>
                <a:lnTo>
                  <a:pt x="587" y="148"/>
                </a:lnTo>
                <a:lnTo>
                  <a:pt x="640" y="130"/>
                </a:lnTo>
                <a:lnTo>
                  <a:pt x="592" y="124"/>
                </a:lnTo>
                <a:lnTo>
                  <a:pt x="646" y="107"/>
                </a:lnTo>
                <a:lnTo>
                  <a:pt x="666" y="116"/>
                </a:lnTo>
                <a:lnTo>
                  <a:pt x="677" y="57"/>
                </a:lnTo>
                <a:lnTo>
                  <a:pt x="663" y="43"/>
                </a:lnTo>
                <a:lnTo>
                  <a:pt x="599" y="67"/>
                </a:lnTo>
                <a:lnTo>
                  <a:pt x="601" y="31"/>
                </a:lnTo>
                <a:lnTo>
                  <a:pt x="628" y="40"/>
                </a:lnTo>
                <a:lnTo>
                  <a:pt x="663" y="13"/>
                </a:lnTo>
                <a:lnTo>
                  <a:pt x="644" y="0"/>
                </a:lnTo>
                <a:lnTo>
                  <a:pt x="434" y="48"/>
                </a:lnTo>
                <a:lnTo>
                  <a:pt x="176" y="100"/>
                </a:lnTo>
                <a:lnTo>
                  <a:pt x="58" y="227"/>
                </a:lnTo>
                <a:lnTo>
                  <a:pt x="24" y="22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7" name="Freeform 64"/>
          <p:cNvSpPr>
            <a:spLocks noChangeAspect="1"/>
          </p:cNvSpPr>
          <p:nvPr/>
        </p:nvSpPr>
        <p:spPr bwMode="auto">
          <a:xfrm>
            <a:off x="6459444" y="3071194"/>
            <a:ext cx="512043" cy="528275"/>
          </a:xfrm>
          <a:custGeom>
            <a:avLst/>
            <a:gdLst>
              <a:gd name="T0" fmla="*/ 2147483647 w 349"/>
              <a:gd name="T1" fmla="*/ 2147483647 h 365"/>
              <a:gd name="T2" fmla="*/ 2147483647 w 349"/>
              <a:gd name="T3" fmla="*/ 2147483647 h 365"/>
              <a:gd name="T4" fmla="*/ 0 w 349"/>
              <a:gd name="T5" fmla="*/ 2147483647 h 365"/>
              <a:gd name="T6" fmla="*/ 2147483647 w 349"/>
              <a:gd name="T7" fmla="*/ 2147483647 h 365"/>
              <a:gd name="T8" fmla="*/ 2147483647 w 349"/>
              <a:gd name="T9" fmla="*/ 2147483647 h 365"/>
              <a:gd name="T10" fmla="*/ 2147483647 w 349"/>
              <a:gd name="T11" fmla="*/ 2147483647 h 365"/>
              <a:gd name="T12" fmla="*/ 2147483647 w 349"/>
              <a:gd name="T13" fmla="*/ 2147483647 h 365"/>
              <a:gd name="T14" fmla="*/ 2147483647 w 349"/>
              <a:gd name="T15" fmla="*/ 2147483647 h 365"/>
              <a:gd name="T16" fmla="*/ 2147483647 w 349"/>
              <a:gd name="T17" fmla="*/ 2147483647 h 365"/>
              <a:gd name="T18" fmla="*/ 2147483647 w 349"/>
              <a:gd name="T19" fmla="*/ 2147483647 h 365"/>
              <a:gd name="T20" fmla="*/ 2147483647 w 349"/>
              <a:gd name="T21" fmla="*/ 2147483647 h 365"/>
              <a:gd name="T22" fmla="*/ 2147483647 w 349"/>
              <a:gd name="T23" fmla="*/ 2147483647 h 365"/>
              <a:gd name="T24" fmla="*/ 2147483647 w 349"/>
              <a:gd name="T25" fmla="*/ 2147483647 h 365"/>
              <a:gd name="T26" fmla="*/ 2147483647 w 349"/>
              <a:gd name="T27" fmla="*/ 2147483647 h 365"/>
              <a:gd name="T28" fmla="*/ 2147483647 w 349"/>
              <a:gd name="T29" fmla="*/ 2147483647 h 365"/>
              <a:gd name="T30" fmla="*/ 2147483647 w 349"/>
              <a:gd name="T31" fmla="*/ 2147483647 h 365"/>
              <a:gd name="T32" fmla="*/ 2147483647 w 349"/>
              <a:gd name="T33" fmla="*/ 0 h 365"/>
              <a:gd name="T34" fmla="*/ 2147483647 w 349"/>
              <a:gd name="T35" fmla="*/ 2147483647 h 365"/>
              <a:gd name="T36" fmla="*/ 2147483647 w 349"/>
              <a:gd name="T37" fmla="*/ 2147483647 h 365"/>
              <a:gd name="T38" fmla="*/ 2147483647 w 349"/>
              <a:gd name="T39" fmla="*/ 2147483647 h 365"/>
              <a:gd name="T40" fmla="*/ 2147483647 w 349"/>
              <a:gd name="T41" fmla="*/ 2147483647 h 3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9"/>
              <a:gd name="T64" fmla="*/ 0 h 365"/>
              <a:gd name="T65" fmla="*/ 349 w 349"/>
              <a:gd name="T66" fmla="*/ 365 h 36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9" h="365">
                <a:moveTo>
                  <a:pt x="35" y="191"/>
                </a:moveTo>
                <a:lnTo>
                  <a:pt x="9" y="184"/>
                </a:lnTo>
                <a:lnTo>
                  <a:pt x="0" y="242"/>
                </a:lnTo>
                <a:lnTo>
                  <a:pt x="9" y="303"/>
                </a:lnTo>
                <a:lnTo>
                  <a:pt x="59" y="344"/>
                </a:lnTo>
                <a:lnTo>
                  <a:pt x="71" y="365"/>
                </a:lnTo>
                <a:lnTo>
                  <a:pt x="135" y="344"/>
                </a:lnTo>
                <a:lnTo>
                  <a:pt x="211" y="295"/>
                </a:lnTo>
                <a:lnTo>
                  <a:pt x="234" y="188"/>
                </a:lnTo>
                <a:lnTo>
                  <a:pt x="283" y="160"/>
                </a:lnTo>
                <a:lnTo>
                  <a:pt x="310" y="94"/>
                </a:lnTo>
                <a:lnTo>
                  <a:pt x="349" y="76"/>
                </a:lnTo>
                <a:lnTo>
                  <a:pt x="298" y="67"/>
                </a:lnTo>
                <a:lnTo>
                  <a:pt x="210" y="115"/>
                </a:lnTo>
                <a:lnTo>
                  <a:pt x="196" y="69"/>
                </a:lnTo>
                <a:lnTo>
                  <a:pt x="120" y="73"/>
                </a:lnTo>
                <a:lnTo>
                  <a:pt x="103" y="0"/>
                </a:lnTo>
                <a:lnTo>
                  <a:pt x="83" y="20"/>
                </a:lnTo>
                <a:lnTo>
                  <a:pt x="89" y="124"/>
                </a:lnTo>
                <a:lnTo>
                  <a:pt x="55" y="133"/>
                </a:lnTo>
                <a:lnTo>
                  <a:pt x="35" y="191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8" name="Group 65"/>
          <p:cNvGrpSpPr>
            <a:grpSpLocks/>
          </p:cNvGrpSpPr>
          <p:nvPr/>
        </p:nvGrpSpPr>
        <p:grpSpPr bwMode="auto">
          <a:xfrm>
            <a:off x="6394517" y="3181865"/>
            <a:ext cx="938499" cy="554836"/>
            <a:chOff x="3911" y="1540"/>
            <a:chExt cx="636" cy="376"/>
          </a:xfrm>
          <a:solidFill>
            <a:schemeClr val="bg1"/>
          </a:solidFill>
        </p:grpSpPr>
        <p:sp>
          <p:nvSpPr>
            <p:cNvPr id="69" name="Freeform 66"/>
            <p:cNvSpPr>
              <a:spLocks noChangeAspect="1"/>
            </p:cNvSpPr>
            <p:nvPr/>
          </p:nvSpPr>
          <p:spPr bwMode="auto">
            <a:xfrm>
              <a:off x="3911" y="1540"/>
              <a:ext cx="613" cy="376"/>
            </a:xfrm>
            <a:custGeom>
              <a:avLst/>
              <a:gdLst/>
              <a:ahLst/>
              <a:cxnLst>
                <a:cxn ang="0">
                  <a:pos x="102" y="268"/>
                </a:cxn>
                <a:cxn ang="0">
                  <a:pos x="84" y="307"/>
                </a:cxn>
                <a:cxn ang="0">
                  <a:pos x="59" y="318"/>
                </a:cxn>
                <a:cxn ang="0">
                  <a:pos x="57" y="343"/>
                </a:cxn>
                <a:cxn ang="0">
                  <a:pos x="3" y="362"/>
                </a:cxn>
                <a:cxn ang="0">
                  <a:pos x="0" y="383"/>
                </a:cxn>
                <a:cxn ang="0">
                  <a:pos x="147" y="358"/>
                </a:cxn>
                <a:cxn ang="0">
                  <a:pos x="412" y="303"/>
                </a:cxn>
                <a:cxn ang="0">
                  <a:pos x="616" y="254"/>
                </a:cxn>
                <a:cxn ang="0">
                  <a:pos x="616" y="215"/>
                </a:cxn>
                <a:cxn ang="0">
                  <a:pos x="594" y="203"/>
                </a:cxn>
                <a:cxn ang="0">
                  <a:pos x="576" y="222"/>
                </a:cxn>
                <a:cxn ang="0">
                  <a:pos x="565" y="170"/>
                </a:cxn>
                <a:cxn ang="0">
                  <a:pos x="576" y="124"/>
                </a:cxn>
                <a:cxn ang="0">
                  <a:pos x="500" y="90"/>
                </a:cxn>
                <a:cxn ang="0">
                  <a:pos x="448" y="99"/>
                </a:cxn>
                <a:cxn ang="0">
                  <a:pos x="446" y="27"/>
                </a:cxn>
                <a:cxn ang="0">
                  <a:pos x="393" y="0"/>
                </a:cxn>
                <a:cxn ang="0">
                  <a:pos x="352" y="17"/>
                </a:cxn>
                <a:cxn ang="0">
                  <a:pos x="325" y="84"/>
                </a:cxn>
                <a:cxn ang="0">
                  <a:pos x="278" y="111"/>
                </a:cxn>
                <a:cxn ang="0">
                  <a:pos x="258" y="216"/>
                </a:cxn>
                <a:cxn ang="0">
                  <a:pos x="181" y="268"/>
                </a:cxn>
                <a:cxn ang="0">
                  <a:pos x="118" y="289"/>
                </a:cxn>
                <a:cxn ang="0">
                  <a:pos x="102" y="268"/>
                </a:cxn>
              </a:cxnLst>
              <a:rect l="0" t="0" r="r" b="b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8"/>
                  </a:lnTo>
                  <a:lnTo>
                    <a:pt x="57" y="343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8"/>
                  </a:lnTo>
                  <a:lnTo>
                    <a:pt x="412" y="303"/>
                  </a:lnTo>
                  <a:lnTo>
                    <a:pt x="616" y="254"/>
                  </a:lnTo>
                  <a:lnTo>
                    <a:pt x="616" y="215"/>
                  </a:lnTo>
                  <a:lnTo>
                    <a:pt x="594" y="203"/>
                  </a:lnTo>
                  <a:lnTo>
                    <a:pt x="576" y="222"/>
                  </a:lnTo>
                  <a:lnTo>
                    <a:pt x="565" y="170"/>
                  </a:lnTo>
                  <a:lnTo>
                    <a:pt x="576" y="124"/>
                  </a:lnTo>
                  <a:lnTo>
                    <a:pt x="500" y="90"/>
                  </a:lnTo>
                  <a:lnTo>
                    <a:pt x="448" y="99"/>
                  </a:lnTo>
                  <a:lnTo>
                    <a:pt x="446" y="27"/>
                  </a:lnTo>
                  <a:lnTo>
                    <a:pt x="393" y="0"/>
                  </a:lnTo>
                  <a:lnTo>
                    <a:pt x="352" y="17"/>
                  </a:lnTo>
                  <a:lnTo>
                    <a:pt x="325" y="84"/>
                  </a:lnTo>
                  <a:lnTo>
                    <a:pt x="278" y="111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70" name="Freeform 67"/>
            <p:cNvSpPr>
              <a:spLocks noChangeAspect="1"/>
            </p:cNvSpPr>
            <p:nvPr/>
          </p:nvSpPr>
          <p:spPr bwMode="auto">
            <a:xfrm>
              <a:off x="4506" y="1634"/>
              <a:ext cx="41" cy="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2" y="0"/>
                </a:cxn>
                <a:cxn ang="0">
                  <a:pos x="18" y="71"/>
                </a:cxn>
                <a:cxn ang="0">
                  <a:pos x="2" y="70"/>
                </a:cxn>
                <a:cxn ang="0">
                  <a:pos x="0" y="6"/>
                </a:cxn>
              </a:cxnLst>
              <a:rect l="0" t="0" r="r" b="b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latin typeface="Lato" charset="0"/>
                <a:ea typeface="Lato" charset="0"/>
                <a:cs typeface="Lato" charset="0"/>
              </a:endParaRPr>
            </a:p>
          </p:txBody>
        </p:sp>
      </p:grpSp>
      <p:sp>
        <p:nvSpPr>
          <p:cNvPr id="133" name="Freeform 28"/>
          <p:cNvSpPr>
            <a:spLocks noChangeAspect="1"/>
          </p:cNvSpPr>
          <p:nvPr/>
        </p:nvSpPr>
        <p:spPr bwMode="auto">
          <a:xfrm>
            <a:off x="2113724" y="2862565"/>
            <a:ext cx="805692" cy="1204111"/>
          </a:xfrm>
          <a:custGeom>
            <a:avLst/>
            <a:gdLst>
              <a:gd name="T0" fmla="*/ 2147483647 w 527"/>
              <a:gd name="T1" fmla="*/ 0 h 797"/>
              <a:gd name="T2" fmla="*/ 0 w 527"/>
              <a:gd name="T3" fmla="*/ 2147483647 h 797"/>
              <a:gd name="T4" fmla="*/ 2147483647 w 527"/>
              <a:gd name="T5" fmla="*/ 2147483647 h 797"/>
              <a:gd name="T6" fmla="*/ 2147483647 w 527"/>
              <a:gd name="T7" fmla="*/ 2147483647 h 797"/>
              <a:gd name="T8" fmla="*/ 2147483647 w 527"/>
              <a:gd name="T9" fmla="*/ 2147483647 h 797"/>
              <a:gd name="T10" fmla="*/ 2147483647 w 527"/>
              <a:gd name="T11" fmla="*/ 2147483647 h 797"/>
              <a:gd name="T12" fmla="*/ 2147483647 w 527"/>
              <a:gd name="T13" fmla="*/ 2147483647 h 797"/>
              <a:gd name="T14" fmla="*/ 2147483647 w 527"/>
              <a:gd name="T15" fmla="*/ 2147483647 h 797"/>
              <a:gd name="T16" fmla="*/ 2147483647 w 527"/>
              <a:gd name="T17" fmla="*/ 2147483647 h 797"/>
              <a:gd name="T18" fmla="*/ 2147483647 w 527"/>
              <a:gd name="T19" fmla="*/ 2147483647 h 797"/>
              <a:gd name="T20" fmla="*/ 2147483647 w 527"/>
              <a:gd name="T21" fmla="*/ 2147483647 h 797"/>
              <a:gd name="T22" fmla="*/ 2147483647 w 527"/>
              <a:gd name="T23" fmla="*/ 0 h 7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7"/>
              <a:gd name="T37" fmla="*/ 0 h 797"/>
              <a:gd name="T38" fmla="*/ 527 w 527"/>
              <a:gd name="T39" fmla="*/ 797 h 7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7" h="797">
                <a:moveTo>
                  <a:pt x="67" y="0"/>
                </a:moveTo>
                <a:lnTo>
                  <a:pt x="0" y="316"/>
                </a:lnTo>
                <a:lnTo>
                  <a:pt x="359" y="797"/>
                </a:lnTo>
                <a:lnTo>
                  <a:pt x="381" y="776"/>
                </a:lnTo>
                <a:lnTo>
                  <a:pt x="380" y="681"/>
                </a:lnTo>
                <a:lnTo>
                  <a:pt x="425" y="688"/>
                </a:lnTo>
                <a:lnTo>
                  <a:pt x="471" y="396"/>
                </a:lnTo>
                <a:lnTo>
                  <a:pt x="502" y="198"/>
                </a:lnTo>
                <a:lnTo>
                  <a:pt x="511" y="138"/>
                </a:lnTo>
                <a:lnTo>
                  <a:pt x="527" y="85"/>
                </a:lnTo>
                <a:lnTo>
                  <a:pt x="290" y="47"/>
                </a:lnTo>
                <a:lnTo>
                  <a:pt x="67" y="0"/>
                </a:lnTo>
                <a:close/>
              </a:path>
            </a:pathLst>
          </a:custGeom>
          <a:solidFill>
            <a:srgbClr val="10406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0" name="Freeform 27"/>
          <p:cNvSpPr>
            <a:spLocks noChangeAspect="1"/>
          </p:cNvSpPr>
          <p:nvPr/>
        </p:nvSpPr>
        <p:spPr bwMode="auto">
          <a:xfrm>
            <a:off x="1665134" y="2762533"/>
            <a:ext cx="1022609" cy="1556786"/>
          </a:xfrm>
          <a:custGeom>
            <a:avLst/>
            <a:gdLst>
              <a:gd name="T0" fmla="*/ 2147483647 w 697"/>
              <a:gd name="T1" fmla="*/ 0 h 1077"/>
              <a:gd name="T2" fmla="*/ 2147483647 w 697"/>
              <a:gd name="T3" fmla="*/ 2147483647 h 1077"/>
              <a:gd name="T4" fmla="*/ 2147483647 w 697"/>
              <a:gd name="T5" fmla="*/ 2147483647 h 1077"/>
              <a:gd name="T6" fmla="*/ 2147483647 w 697"/>
              <a:gd name="T7" fmla="*/ 2147483647 h 1077"/>
              <a:gd name="T8" fmla="*/ 2147483647 w 697"/>
              <a:gd name="T9" fmla="*/ 2147483647 h 1077"/>
              <a:gd name="T10" fmla="*/ 2147483647 w 697"/>
              <a:gd name="T11" fmla="*/ 2147483647 h 1077"/>
              <a:gd name="T12" fmla="*/ 2147483647 w 697"/>
              <a:gd name="T13" fmla="*/ 2147483647 h 1077"/>
              <a:gd name="T14" fmla="*/ 2147483647 w 697"/>
              <a:gd name="T15" fmla="*/ 2147483647 h 1077"/>
              <a:gd name="T16" fmla="*/ 2147483647 w 697"/>
              <a:gd name="T17" fmla="*/ 2147483647 h 1077"/>
              <a:gd name="T18" fmla="*/ 2147483647 w 697"/>
              <a:gd name="T19" fmla="*/ 2147483647 h 1077"/>
              <a:gd name="T20" fmla="*/ 2147483647 w 697"/>
              <a:gd name="T21" fmla="*/ 2147483647 h 1077"/>
              <a:gd name="T22" fmla="*/ 2147483647 w 697"/>
              <a:gd name="T23" fmla="*/ 2147483647 h 1077"/>
              <a:gd name="T24" fmla="*/ 2147483647 w 697"/>
              <a:gd name="T25" fmla="*/ 2147483647 h 1077"/>
              <a:gd name="T26" fmla="*/ 2147483647 w 697"/>
              <a:gd name="T27" fmla="*/ 2147483647 h 1077"/>
              <a:gd name="T28" fmla="*/ 2147483647 w 697"/>
              <a:gd name="T29" fmla="*/ 2147483647 h 1077"/>
              <a:gd name="T30" fmla="*/ 2147483647 w 697"/>
              <a:gd name="T31" fmla="*/ 2147483647 h 1077"/>
              <a:gd name="T32" fmla="*/ 2147483647 w 697"/>
              <a:gd name="T33" fmla="*/ 2147483647 h 1077"/>
              <a:gd name="T34" fmla="*/ 2147483647 w 697"/>
              <a:gd name="T35" fmla="*/ 2147483647 h 1077"/>
              <a:gd name="T36" fmla="*/ 2147483647 w 697"/>
              <a:gd name="T37" fmla="*/ 2147483647 h 1077"/>
              <a:gd name="T38" fmla="*/ 2147483647 w 697"/>
              <a:gd name="T39" fmla="*/ 2147483647 h 1077"/>
              <a:gd name="T40" fmla="*/ 2147483647 w 697"/>
              <a:gd name="T41" fmla="*/ 2147483647 h 1077"/>
              <a:gd name="T42" fmla="*/ 2147483647 w 697"/>
              <a:gd name="T43" fmla="*/ 2147483647 h 1077"/>
              <a:gd name="T44" fmla="*/ 2147483647 w 697"/>
              <a:gd name="T45" fmla="*/ 2147483647 h 1077"/>
              <a:gd name="T46" fmla="*/ 2147483647 w 697"/>
              <a:gd name="T47" fmla="*/ 2147483647 h 1077"/>
              <a:gd name="T48" fmla="*/ 2147483647 w 697"/>
              <a:gd name="T49" fmla="*/ 2147483647 h 1077"/>
              <a:gd name="T50" fmla="*/ 2147483647 w 697"/>
              <a:gd name="T51" fmla="*/ 2147483647 h 1077"/>
              <a:gd name="T52" fmla="*/ 2147483647 w 697"/>
              <a:gd name="T53" fmla="*/ 2147483647 h 1077"/>
              <a:gd name="T54" fmla="*/ 2147483647 w 697"/>
              <a:gd name="T55" fmla="*/ 2147483647 h 1077"/>
              <a:gd name="T56" fmla="*/ 2147483647 w 697"/>
              <a:gd name="T57" fmla="*/ 2147483647 h 1077"/>
              <a:gd name="T58" fmla="*/ 2147483647 w 697"/>
              <a:gd name="T59" fmla="*/ 2147483647 h 1077"/>
              <a:gd name="T60" fmla="*/ 2147483647 w 697"/>
              <a:gd name="T61" fmla="*/ 2147483647 h 1077"/>
              <a:gd name="T62" fmla="*/ 2147483647 w 697"/>
              <a:gd name="T63" fmla="*/ 2147483647 h 1077"/>
              <a:gd name="T64" fmla="*/ 2147483647 w 697"/>
              <a:gd name="T65" fmla="*/ 2147483647 h 1077"/>
              <a:gd name="T66" fmla="*/ 2147483647 w 697"/>
              <a:gd name="T67" fmla="*/ 2147483647 h 1077"/>
              <a:gd name="T68" fmla="*/ 2147483647 w 697"/>
              <a:gd name="T69" fmla="*/ 2147483647 h 1077"/>
              <a:gd name="T70" fmla="*/ 2147483647 w 697"/>
              <a:gd name="T71" fmla="*/ 2147483647 h 1077"/>
              <a:gd name="T72" fmla="*/ 2147483647 w 697"/>
              <a:gd name="T73" fmla="*/ 2147483647 h 1077"/>
              <a:gd name="T74" fmla="*/ 2147483647 w 697"/>
              <a:gd name="T75" fmla="*/ 2147483647 h 1077"/>
              <a:gd name="T76" fmla="*/ 2147483647 w 697"/>
              <a:gd name="T77" fmla="*/ 2147483647 h 1077"/>
              <a:gd name="T78" fmla="*/ 2147483647 w 697"/>
              <a:gd name="T79" fmla="*/ 2147483647 h 1077"/>
              <a:gd name="T80" fmla="*/ 2147483647 w 697"/>
              <a:gd name="T81" fmla="*/ 2147483647 h 1077"/>
              <a:gd name="T82" fmla="*/ 2147483647 w 697"/>
              <a:gd name="T83" fmla="*/ 2147483647 h 1077"/>
              <a:gd name="T84" fmla="*/ 2147483647 w 697"/>
              <a:gd name="T85" fmla="*/ 2147483647 h 1077"/>
              <a:gd name="T86" fmla="*/ 0 w 697"/>
              <a:gd name="T87" fmla="*/ 2147483647 h 1077"/>
              <a:gd name="T88" fmla="*/ 2147483647 w 697"/>
              <a:gd name="T89" fmla="*/ 2147483647 h 1077"/>
              <a:gd name="T90" fmla="*/ 2147483647 w 697"/>
              <a:gd name="T91" fmla="*/ 2147483647 h 1077"/>
              <a:gd name="T92" fmla="*/ 2147483647 w 697"/>
              <a:gd name="T93" fmla="*/ 2147483647 h 1077"/>
              <a:gd name="T94" fmla="*/ 2147483647 w 697"/>
              <a:gd name="T95" fmla="*/ 0 h 10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97"/>
              <a:gd name="T145" fmla="*/ 0 h 1077"/>
              <a:gd name="T146" fmla="*/ 697 w 697"/>
              <a:gd name="T147" fmla="*/ 1077 h 107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97" h="1077">
                <a:moveTo>
                  <a:pt x="53" y="0"/>
                </a:moveTo>
                <a:lnTo>
                  <a:pt x="374" y="64"/>
                </a:lnTo>
                <a:lnTo>
                  <a:pt x="304" y="381"/>
                </a:lnTo>
                <a:lnTo>
                  <a:pt x="664" y="864"/>
                </a:lnTo>
                <a:lnTo>
                  <a:pt x="697" y="925"/>
                </a:lnTo>
                <a:lnTo>
                  <a:pt x="663" y="955"/>
                </a:lnTo>
                <a:lnTo>
                  <a:pt x="641" y="1009"/>
                </a:lnTo>
                <a:lnTo>
                  <a:pt x="620" y="1040"/>
                </a:lnTo>
                <a:lnTo>
                  <a:pt x="642" y="1068"/>
                </a:lnTo>
                <a:lnTo>
                  <a:pt x="605" y="1077"/>
                </a:lnTo>
                <a:lnTo>
                  <a:pt x="393" y="1070"/>
                </a:lnTo>
                <a:lnTo>
                  <a:pt x="380" y="1007"/>
                </a:lnTo>
                <a:lnTo>
                  <a:pt x="343" y="961"/>
                </a:lnTo>
                <a:lnTo>
                  <a:pt x="316" y="944"/>
                </a:lnTo>
                <a:lnTo>
                  <a:pt x="308" y="912"/>
                </a:lnTo>
                <a:lnTo>
                  <a:pt x="286" y="894"/>
                </a:lnTo>
                <a:lnTo>
                  <a:pt x="263" y="871"/>
                </a:lnTo>
                <a:lnTo>
                  <a:pt x="256" y="846"/>
                </a:lnTo>
                <a:lnTo>
                  <a:pt x="235" y="830"/>
                </a:lnTo>
                <a:lnTo>
                  <a:pt x="202" y="839"/>
                </a:lnTo>
                <a:lnTo>
                  <a:pt x="165" y="825"/>
                </a:lnTo>
                <a:lnTo>
                  <a:pt x="165" y="812"/>
                </a:lnTo>
                <a:lnTo>
                  <a:pt x="164" y="782"/>
                </a:lnTo>
                <a:lnTo>
                  <a:pt x="149" y="749"/>
                </a:lnTo>
                <a:lnTo>
                  <a:pt x="147" y="722"/>
                </a:lnTo>
                <a:lnTo>
                  <a:pt x="131" y="699"/>
                </a:lnTo>
                <a:lnTo>
                  <a:pt x="135" y="676"/>
                </a:lnTo>
                <a:lnTo>
                  <a:pt x="89" y="621"/>
                </a:lnTo>
                <a:lnTo>
                  <a:pt x="89" y="590"/>
                </a:lnTo>
                <a:lnTo>
                  <a:pt x="113" y="578"/>
                </a:lnTo>
                <a:lnTo>
                  <a:pt x="113" y="559"/>
                </a:lnTo>
                <a:lnTo>
                  <a:pt x="89" y="553"/>
                </a:lnTo>
                <a:lnTo>
                  <a:pt x="79" y="523"/>
                </a:lnTo>
                <a:lnTo>
                  <a:pt x="67" y="471"/>
                </a:lnTo>
                <a:lnTo>
                  <a:pt x="101" y="499"/>
                </a:lnTo>
                <a:lnTo>
                  <a:pt x="88" y="462"/>
                </a:lnTo>
                <a:lnTo>
                  <a:pt x="113" y="462"/>
                </a:lnTo>
                <a:lnTo>
                  <a:pt x="113" y="435"/>
                </a:lnTo>
                <a:lnTo>
                  <a:pt x="88" y="417"/>
                </a:lnTo>
                <a:lnTo>
                  <a:pt x="76" y="442"/>
                </a:lnTo>
                <a:lnTo>
                  <a:pt x="53" y="433"/>
                </a:lnTo>
                <a:lnTo>
                  <a:pt x="9" y="313"/>
                </a:lnTo>
                <a:lnTo>
                  <a:pt x="21" y="226"/>
                </a:lnTo>
                <a:lnTo>
                  <a:pt x="0" y="177"/>
                </a:lnTo>
                <a:lnTo>
                  <a:pt x="10" y="140"/>
                </a:lnTo>
                <a:lnTo>
                  <a:pt x="32" y="132"/>
                </a:lnTo>
                <a:lnTo>
                  <a:pt x="53" y="73"/>
                </a:lnTo>
                <a:lnTo>
                  <a:pt x="53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3" name="Freeform 50"/>
          <p:cNvSpPr>
            <a:spLocks noChangeAspect="1"/>
          </p:cNvSpPr>
          <p:nvPr/>
        </p:nvSpPr>
        <p:spPr bwMode="auto">
          <a:xfrm>
            <a:off x="7200916" y="3106353"/>
            <a:ext cx="116681" cy="142875"/>
          </a:xfrm>
          <a:custGeom>
            <a:avLst/>
            <a:gdLst>
              <a:gd name="T0" fmla="*/ 0 w 98"/>
              <a:gd name="T1" fmla="*/ 2147483647 h 122"/>
              <a:gd name="T2" fmla="*/ 2147483647 w 98"/>
              <a:gd name="T3" fmla="*/ 0 h 122"/>
              <a:gd name="T4" fmla="*/ 2147483647 w 98"/>
              <a:gd name="T5" fmla="*/ 2147483647 h 122"/>
              <a:gd name="T6" fmla="*/ 2147483647 w 98"/>
              <a:gd name="T7" fmla="*/ 2147483647 h 122"/>
              <a:gd name="T8" fmla="*/ 2147483647 w 98"/>
              <a:gd name="T9" fmla="*/ 2147483647 h 122"/>
              <a:gd name="T10" fmla="*/ 2147483647 w 98"/>
              <a:gd name="T11" fmla="*/ 2147483647 h 122"/>
              <a:gd name="T12" fmla="*/ 2147483647 w 98"/>
              <a:gd name="T13" fmla="*/ 2147483647 h 122"/>
              <a:gd name="T14" fmla="*/ 0 w 98"/>
              <a:gd name="T15" fmla="*/ 2147483647 h 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8"/>
              <a:gd name="T25" fmla="*/ 0 h 122"/>
              <a:gd name="T26" fmla="*/ 98 w 98"/>
              <a:gd name="T27" fmla="*/ 122 h 1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8" h="122">
                <a:moveTo>
                  <a:pt x="0" y="8"/>
                </a:moveTo>
                <a:lnTo>
                  <a:pt x="21" y="0"/>
                </a:lnTo>
                <a:lnTo>
                  <a:pt x="66" y="27"/>
                </a:lnTo>
                <a:lnTo>
                  <a:pt x="66" y="54"/>
                </a:lnTo>
                <a:lnTo>
                  <a:pt x="97" y="73"/>
                </a:lnTo>
                <a:lnTo>
                  <a:pt x="98" y="109"/>
                </a:lnTo>
                <a:lnTo>
                  <a:pt x="48" y="122"/>
                </a:lnTo>
                <a:lnTo>
                  <a:pt x="0" y="8"/>
                </a:lnTo>
                <a:close/>
              </a:path>
            </a:pathLst>
          </a:custGeom>
          <a:solidFill>
            <a:srgbClr val="FF7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latin typeface="Lato Semibold"/>
              <a:ea typeface="Lato" charset="0"/>
              <a:cs typeface="Lato" charset="0"/>
            </a:endParaRPr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2856919" y="4063205"/>
            <a:ext cx="2051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AZ</a:t>
            </a:r>
          </a:p>
        </p:txBody>
      </p: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2074993" y="2475160"/>
            <a:ext cx="2308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Lato Semibold"/>
                <a:ea typeface="Lato Semibold" charset="0"/>
                <a:cs typeface="Lato Semibold" charset="0"/>
              </a:rPr>
              <a:t>OR</a:t>
            </a:r>
          </a:p>
        </p:txBody>
      </p:sp>
      <p:sp>
        <p:nvSpPr>
          <p:cNvPr id="80" name="Text Box 77"/>
          <p:cNvSpPr txBox="1">
            <a:spLocks noChangeArrowheads="1"/>
          </p:cNvSpPr>
          <p:nvPr/>
        </p:nvSpPr>
        <p:spPr bwMode="auto">
          <a:xfrm>
            <a:off x="2575105" y="4931367"/>
            <a:ext cx="3385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HI</a:t>
            </a:r>
          </a:p>
        </p:txBody>
      </p:sp>
      <p:sp>
        <p:nvSpPr>
          <p:cNvPr id="82" name="Text Box 79"/>
          <p:cNvSpPr txBox="1">
            <a:spLocks noChangeArrowheads="1"/>
          </p:cNvSpPr>
          <p:nvPr/>
        </p:nvSpPr>
        <p:spPr bwMode="auto">
          <a:xfrm>
            <a:off x="5167008" y="4030286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Lato Semibold"/>
                <a:ea typeface="Lato Semibold" charset="0"/>
                <a:cs typeface="Lato Semibold" charset="0"/>
              </a:rPr>
              <a:t>AR</a:t>
            </a:r>
            <a:endParaRPr lang="en-US" sz="12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84" name="Text Box 81"/>
          <p:cNvSpPr txBox="1">
            <a:spLocks noChangeArrowheads="1"/>
          </p:cNvSpPr>
          <p:nvPr/>
        </p:nvSpPr>
        <p:spPr bwMode="auto">
          <a:xfrm>
            <a:off x="5259719" y="4534320"/>
            <a:ext cx="2275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LA</a:t>
            </a:r>
          </a:p>
        </p:txBody>
      </p:sp>
      <p:sp>
        <p:nvSpPr>
          <p:cNvPr id="86" name="Text Box 83"/>
          <p:cNvSpPr txBox="1">
            <a:spLocks noChangeArrowheads="1"/>
          </p:cNvSpPr>
          <p:nvPr/>
        </p:nvSpPr>
        <p:spPr bwMode="auto">
          <a:xfrm>
            <a:off x="4254395" y="2178066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ND</a:t>
            </a:r>
          </a:p>
        </p:txBody>
      </p:sp>
      <p:sp>
        <p:nvSpPr>
          <p:cNvPr id="88" name="Text Box 85"/>
          <p:cNvSpPr txBox="1">
            <a:spLocks noChangeArrowheads="1"/>
          </p:cNvSpPr>
          <p:nvPr/>
        </p:nvSpPr>
        <p:spPr bwMode="auto">
          <a:xfrm>
            <a:off x="5063626" y="296347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IA</a:t>
            </a:r>
          </a:p>
        </p:txBody>
      </p:sp>
      <p:sp>
        <p:nvSpPr>
          <p:cNvPr id="95" name="Text Box 92"/>
          <p:cNvSpPr txBox="1">
            <a:spLocks noChangeArrowheads="1"/>
          </p:cNvSpPr>
          <p:nvPr/>
        </p:nvSpPr>
        <p:spPr bwMode="auto">
          <a:xfrm>
            <a:off x="3543272" y="4057832"/>
            <a:ext cx="2388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Lato Semibold"/>
                <a:ea typeface="Lato Semibold" charset="0"/>
                <a:cs typeface="Lato Semibold" charset="0"/>
              </a:rPr>
              <a:t>NM</a:t>
            </a:r>
          </a:p>
        </p:txBody>
      </p:sp>
      <p:sp>
        <p:nvSpPr>
          <p:cNvPr id="99" name="Text Box 96"/>
          <p:cNvSpPr txBox="1">
            <a:spLocks noChangeArrowheads="1"/>
          </p:cNvSpPr>
          <p:nvPr/>
        </p:nvSpPr>
        <p:spPr bwMode="auto">
          <a:xfrm>
            <a:off x="6012627" y="2714630"/>
            <a:ext cx="1715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>
                <a:latin typeface="Lato Semibold"/>
                <a:ea typeface="Lato Semibold" charset="0"/>
                <a:cs typeface="Lato Semibold" charset="0"/>
              </a:rPr>
              <a:t>MI</a:t>
            </a:r>
          </a:p>
        </p:txBody>
      </p:sp>
      <p:sp>
        <p:nvSpPr>
          <p:cNvPr id="100" name="Text Box 97"/>
          <p:cNvSpPr txBox="1">
            <a:spLocks noChangeArrowheads="1"/>
          </p:cNvSpPr>
          <p:nvPr/>
        </p:nvSpPr>
        <p:spPr bwMode="auto">
          <a:xfrm>
            <a:off x="5571200" y="3209937"/>
            <a:ext cx="1378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>
                <a:latin typeface="Lato Semibold"/>
                <a:ea typeface="Lato Semibold" charset="0"/>
                <a:cs typeface="Lato Semibold" charset="0"/>
              </a:rPr>
              <a:t>IL</a:t>
            </a:r>
          </a:p>
        </p:txBody>
      </p:sp>
      <p:sp>
        <p:nvSpPr>
          <p:cNvPr id="101" name="Text Box 98"/>
          <p:cNvSpPr txBox="1">
            <a:spLocks noChangeArrowheads="1"/>
          </p:cNvSpPr>
          <p:nvPr/>
        </p:nvSpPr>
        <p:spPr bwMode="auto">
          <a:xfrm>
            <a:off x="6242738" y="3073007"/>
            <a:ext cx="2308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OH</a:t>
            </a:r>
          </a:p>
        </p:txBody>
      </p:sp>
      <p:sp>
        <p:nvSpPr>
          <p:cNvPr id="102" name="Text Box 99"/>
          <p:cNvSpPr txBox="1">
            <a:spLocks noChangeArrowheads="1"/>
          </p:cNvSpPr>
          <p:nvPr/>
        </p:nvSpPr>
        <p:spPr bwMode="auto">
          <a:xfrm>
            <a:off x="5910208" y="315516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IN</a:t>
            </a:r>
          </a:p>
        </p:txBody>
      </p:sp>
      <p:sp>
        <p:nvSpPr>
          <p:cNvPr id="105" name="Text Box 102"/>
          <p:cNvSpPr txBox="1">
            <a:spLocks noChangeArrowheads="1"/>
          </p:cNvSpPr>
          <p:nvPr/>
        </p:nvSpPr>
        <p:spPr bwMode="auto">
          <a:xfrm>
            <a:off x="6826229" y="2871787"/>
            <a:ext cx="2017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PA</a:t>
            </a:r>
          </a:p>
        </p:txBody>
      </p:sp>
      <p:sp>
        <p:nvSpPr>
          <p:cNvPr id="107" name="Text Box 104"/>
          <p:cNvSpPr txBox="1">
            <a:spLocks noChangeArrowheads="1"/>
          </p:cNvSpPr>
          <p:nvPr/>
        </p:nvSpPr>
        <p:spPr bwMode="auto">
          <a:xfrm>
            <a:off x="6505457" y="3348008"/>
            <a:ext cx="2484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Lato Semibold"/>
                <a:ea typeface="Lato Semibold" charset="0"/>
                <a:cs typeface="Lato Semibold" charset="0"/>
              </a:rPr>
              <a:t>WV</a:t>
            </a:r>
            <a:endParaRPr lang="en-US" sz="1200" b="1" u="sng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13" name="Text Box 110"/>
          <p:cNvSpPr txBox="1">
            <a:spLocks noChangeArrowheads="1"/>
          </p:cNvSpPr>
          <p:nvPr/>
        </p:nvSpPr>
        <p:spPr bwMode="auto">
          <a:xfrm>
            <a:off x="7553741" y="2309257"/>
            <a:ext cx="405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NH</a:t>
            </a:r>
          </a:p>
        </p:txBody>
      </p:sp>
      <p:sp>
        <p:nvSpPr>
          <p:cNvPr id="116" name="Text Box 113"/>
          <p:cNvSpPr txBox="1">
            <a:spLocks noChangeArrowheads="1"/>
          </p:cNvSpPr>
          <p:nvPr/>
        </p:nvSpPr>
        <p:spPr bwMode="auto">
          <a:xfrm>
            <a:off x="7315618" y="2875151"/>
            <a:ext cx="3802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Lato Semibold"/>
                <a:ea typeface="Lato Semibold" charset="0"/>
                <a:cs typeface="Lato Semibold" charset="0"/>
              </a:rPr>
              <a:t>NJ</a:t>
            </a:r>
            <a:endParaRPr lang="en-US" sz="1200" b="1" u="sng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17" name="Text Box 114"/>
          <p:cNvSpPr txBox="1">
            <a:spLocks noChangeArrowheads="1"/>
          </p:cNvSpPr>
          <p:nvPr/>
        </p:nvSpPr>
        <p:spPr bwMode="auto">
          <a:xfrm>
            <a:off x="7268056" y="3104755"/>
            <a:ext cx="3978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Lato Semibold"/>
                <a:ea typeface="Lato Semibold" charset="0"/>
                <a:cs typeface="Lato Semibold" charset="0"/>
              </a:rPr>
              <a:t>DE</a:t>
            </a:r>
          </a:p>
        </p:txBody>
      </p:sp>
      <p:sp>
        <p:nvSpPr>
          <p:cNvPr id="131" name="Rectangle 132"/>
          <p:cNvSpPr>
            <a:spLocks noChangeArrowheads="1"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1"/>
          <a:lstStyle/>
          <a:p>
            <a:pPr algn="ctr"/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 Exhibit 2. The Role of the Marketplace in Medicaid Enrollment in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/>
            </a:r>
            <a:br>
              <a:rPr lang="en-US" sz="2000" b="1" dirty="0" smtClean="0">
                <a:latin typeface="Lato" charset="0"/>
                <a:ea typeface="Lato" charset="0"/>
                <a:cs typeface="Lato" charset="0"/>
              </a:rPr>
            </a:b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Expansion 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States: Eligibility Determination vs. Assess and Refer</a:t>
            </a:r>
          </a:p>
        </p:txBody>
      </p:sp>
      <p:sp>
        <p:nvSpPr>
          <p:cNvPr id="135" name="TextBox 140"/>
          <p:cNvSpPr txBox="1">
            <a:spLocks noChangeArrowheads="1"/>
          </p:cNvSpPr>
          <p:nvPr/>
        </p:nvSpPr>
        <p:spPr bwMode="auto">
          <a:xfrm>
            <a:off x="41926" y="6063489"/>
            <a:ext cx="81617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>
                <a:latin typeface="Lato" charset="0"/>
                <a:ea typeface="Lato" charset="0"/>
                <a:cs typeface="Lato" charset="0"/>
              </a:rPr>
              <a:t>• Indicates that the federally facilitated marketplace conducts final determination for Medicaid eligibility (5 states); all other federally facilitated marketplaces conduct assessment, but do not determine eligibility (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15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states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).</a:t>
            </a:r>
            <a:br>
              <a:rPr lang="en-US" sz="1100" dirty="0" smtClean="0">
                <a:latin typeface="Lato" charset="0"/>
                <a:ea typeface="Lato" charset="0"/>
                <a:cs typeface="Lato" charset="0"/>
              </a:rPr>
            </a:b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Source: Kaiser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Family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Foundation,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Medicaid and Health Insurance Marketplace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Coordination, 2016,</a:t>
            </a:r>
            <a:br>
              <a:rPr lang="en-US" sz="1100" dirty="0" smtClean="0">
                <a:latin typeface="Lato" charset="0"/>
                <a:ea typeface="Lato" charset="0"/>
                <a:cs typeface="Lato" charset="0"/>
              </a:rPr>
            </a:b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http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://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kff.org/health-reform/state-indicator/medicaid-and-health-insurance-marketplace-coordination/.</a:t>
            </a:r>
            <a:endParaRPr lang="en-US" sz="11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6" name="Rectangle 130"/>
          <p:cNvSpPr>
            <a:spLocks noChangeArrowheads="1"/>
          </p:cNvSpPr>
          <p:nvPr/>
        </p:nvSpPr>
        <p:spPr bwMode="auto">
          <a:xfrm>
            <a:off x="2073711" y="1028370"/>
            <a:ext cx="123825" cy="125016"/>
          </a:xfrm>
          <a:prstGeom prst="rect">
            <a:avLst/>
          </a:prstGeom>
          <a:solidFill>
            <a:srgbClr val="FF7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1470306" y="4465603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Lato Semibold"/>
                <a:ea typeface="Lato Semibold" charset="0"/>
                <a:cs typeface="Lato Semibold" charset="0"/>
              </a:rPr>
              <a:t>AK</a:t>
            </a:r>
            <a:endParaRPr lang="en-US" sz="12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43" name="Text Box 75"/>
          <p:cNvSpPr txBox="1">
            <a:spLocks noChangeArrowheads="1"/>
          </p:cNvSpPr>
          <p:nvPr/>
        </p:nvSpPr>
        <p:spPr bwMode="auto">
          <a:xfrm>
            <a:off x="2374054" y="3206896"/>
            <a:ext cx="2893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Lato Semibold"/>
                <a:ea typeface="Lato Semibold" charset="0"/>
                <a:cs typeface="Lato Semibold" charset="0"/>
              </a:rPr>
              <a:t>NV</a:t>
            </a:r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267810" y="2195806"/>
            <a:ext cx="2228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latin typeface="Lato Semibold"/>
                <a:ea typeface="Lato Semibold" charset="0"/>
                <a:cs typeface="Lato Semibold" charset="0"/>
              </a:rPr>
              <a:t>MT</a:t>
            </a:r>
            <a:endParaRPr lang="en-US" sz="12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2224348" y="883927"/>
            <a:ext cx="5907975" cy="39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Federally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facilitated marketplace or federal partnership (16 states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)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44" name="Rectangle 127"/>
          <p:cNvSpPr>
            <a:spLocks noChangeArrowheads="1"/>
          </p:cNvSpPr>
          <p:nvPr/>
        </p:nvSpPr>
        <p:spPr bwMode="auto">
          <a:xfrm>
            <a:off x="2224349" y="1176745"/>
            <a:ext cx="5429710" cy="39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Federally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supported state-based marketplace (4 states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)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7" name="Text Box 78"/>
          <p:cNvSpPr txBox="1">
            <a:spLocks noChangeArrowheads="1"/>
          </p:cNvSpPr>
          <p:nvPr/>
        </p:nvSpPr>
        <p:spPr bwMode="auto">
          <a:xfrm>
            <a:off x="1698158" y="4394320"/>
            <a:ext cx="89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Lato Semibold"/>
                <a:ea typeface="Lato Semibold" charset="0"/>
                <a:cs typeface="Lato Semibold" charset="0"/>
              </a:rPr>
              <a:t>•</a:t>
            </a:r>
            <a:endParaRPr lang="en-US" sz="20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48" name="Text Box 78"/>
          <p:cNvSpPr txBox="1">
            <a:spLocks noChangeArrowheads="1"/>
          </p:cNvSpPr>
          <p:nvPr/>
        </p:nvSpPr>
        <p:spPr bwMode="auto">
          <a:xfrm>
            <a:off x="3513993" y="2133093"/>
            <a:ext cx="89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Lato Semibold"/>
                <a:ea typeface="Lato Semibold" charset="0"/>
                <a:cs typeface="Lato Semibold" charset="0"/>
              </a:rPr>
              <a:t>•</a:t>
            </a:r>
            <a:endParaRPr lang="en-US" sz="20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49" name="Text Box 78"/>
          <p:cNvSpPr txBox="1">
            <a:spLocks noChangeArrowheads="1"/>
          </p:cNvSpPr>
          <p:nvPr/>
        </p:nvSpPr>
        <p:spPr bwMode="auto">
          <a:xfrm>
            <a:off x="5401166" y="3952182"/>
            <a:ext cx="89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Lato Semibold"/>
                <a:ea typeface="Lato Semibold" charset="0"/>
                <a:cs typeface="Lato Semibold" charset="0"/>
              </a:rPr>
              <a:t>•</a:t>
            </a:r>
            <a:endParaRPr lang="en-US" sz="20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50" name="Text Box 78"/>
          <p:cNvSpPr txBox="1">
            <a:spLocks noChangeArrowheads="1"/>
          </p:cNvSpPr>
          <p:nvPr/>
        </p:nvSpPr>
        <p:spPr bwMode="auto">
          <a:xfrm>
            <a:off x="6616105" y="3151302"/>
            <a:ext cx="89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Lato Semibold"/>
                <a:ea typeface="Lato Semibold" charset="0"/>
                <a:cs typeface="Lato Semibold" charset="0"/>
              </a:rPr>
              <a:t>•</a:t>
            </a:r>
            <a:endParaRPr lang="en-US" sz="20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51" name="Text Box 78"/>
          <p:cNvSpPr txBox="1">
            <a:spLocks noChangeArrowheads="1"/>
          </p:cNvSpPr>
          <p:nvPr/>
        </p:nvSpPr>
        <p:spPr bwMode="auto">
          <a:xfrm>
            <a:off x="7616031" y="2850860"/>
            <a:ext cx="89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Lato Semibold"/>
                <a:ea typeface="Lato Semibold" charset="0"/>
                <a:cs typeface="Lato Semibold" charset="0"/>
              </a:rPr>
              <a:t>•</a:t>
            </a:r>
            <a:endParaRPr lang="en-US" sz="2000" b="1" dirty="0">
              <a:latin typeface="Lato Semibold"/>
              <a:ea typeface="Lato Semibold" charset="0"/>
              <a:cs typeface="Lato Semibold" charset="0"/>
            </a:endParaRPr>
          </a:p>
        </p:txBody>
      </p:sp>
      <p:sp>
        <p:nvSpPr>
          <p:cNvPr id="153" name="Rectangle 130"/>
          <p:cNvSpPr>
            <a:spLocks noChangeArrowheads="1"/>
          </p:cNvSpPr>
          <p:nvPr/>
        </p:nvSpPr>
        <p:spPr bwMode="auto">
          <a:xfrm>
            <a:off x="2073711" y="1316962"/>
            <a:ext cx="123825" cy="125016"/>
          </a:xfrm>
          <a:prstGeom prst="rect">
            <a:avLst/>
          </a:prstGeom>
          <a:solidFill>
            <a:srgbClr val="1040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1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Exhibit 3. Enrollment in Medicaid and the Children’s Health Insurance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Program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, in Expansion and </a:t>
            </a:r>
            <a:r>
              <a:rPr lang="en-US" sz="2000" b="1" dirty="0" err="1">
                <a:latin typeface="Lato" charset="0"/>
                <a:ea typeface="Lato" charset="0"/>
                <a:cs typeface="Lato" charset="0"/>
              </a:rPr>
              <a:t>Nonexpansion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States, July–Sept. </a:t>
            </a: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2013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– Nov. 2015</a:t>
            </a:r>
            <a:endParaRPr lang="en-US" sz="20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" name="TextBox 140"/>
          <p:cNvSpPr txBox="1">
            <a:spLocks noChangeArrowheads="1"/>
          </p:cNvSpPr>
          <p:nvPr/>
        </p:nvSpPr>
        <p:spPr bwMode="auto">
          <a:xfrm>
            <a:off x="41926" y="5718439"/>
            <a:ext cx="910207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* Average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monthly Medicaid and CHIP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enrollment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from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July–Sept. 2013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.</a:t>
            </a:r>
          </a:p>
          <a:p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** Enrollment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data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reflect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Medicaid expansion status of states at point in time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collected.</a:t>
            </a:r>
            <a:endParaRPr lang="en-US" sz="1100" dirty="0">
              <a:latin typeface="Lato" charset="0"/>
              <a:ea typeface="Lato" charset="0"/>
              <a:cs typeface="Lato" charset="0"/>
            </a:endParaRPr>
          </a:p>
          <a:p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*** Preliminary data.</a:t>
            </a:r>
            <a:endParaRPr lang="en-US" sz="1100" dirty="0">
              <a:latin typeface="Lato" charset="0"/>
              <a:ea typeface="Lato" charset="0"/>
              <a:cs typeface="Lato" charset="0"/>
            </a:endParaRPr>
          </a:p>
          <a:p>
            <a:r>
              <a:rPr lang="en-US" sz="1100" dirty="0">
                <a:latin typeface="Lato" charset="0"/>
                <a:ea typeface="Lato" charset="0"/>
                <a:cs typeface="Lato" charset="0"/>
              </a:rPr>
              <a:t>Source: Centers for Medicare and Medicaid Services, Medicaid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and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CHIP: Monthly Applications, Eligibility Determinations, and Enrollment Report, http://</a:t>
            </a:r>
            <a:r>
              <a:rPr lang="en-US" sz="1100" dirty="0" err="1">
                <a:latin typeface="Lato" charset="0"/>
                <a:ea typeface="Lato" charset="0"/>
                <a:cs typeface="Lato" charset="0"/>
              </a:rPr>
              <a:t>www.medicaid.gov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/</a:t>
            </a:r>
            <a:r>
              <a:rPr lang="en-US" sz="1100" dirty="0" err="1">
                <a:latin typeface="Lato" charset="0"/>
                <a:ea typeface="Lato" charset="0"/>
                <a:cs typeface="Lato" charset="0"/>
              </a:rPr>
              <a:t>medicaid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-chip-program-information/program-information/</a:t>
            </a:r>
            <a:r>
              <a:rPr lang="en-US" sz="1100" dirty="0" err="1">
                <a:latin typeface="Lato" charset="0"/>
                <a:ea typeface="Lato" charset="0"/>
                <a:cs typeface="Lato" charset="0"/>
              </a:rPr>
              <a:t>medicaid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-and-chip-enrollment-data/previous-monthly-medicaid-and-chip-application-eligibility-determination-and-enrollment-reports-and-updated-data.html.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2259" y="923030"/>
            <a:ext cx="1851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Enrollment (millions)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96092"/>
              </p:ext>
            </p:extLst>
          </p:nvPr>
        </p:nvGraphicFramePr>
        <p:xfrm>
          <a:off x="628650" y="1314664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80064" y="43620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Lato" charset="0"/>
                <a:ea typeface="Lato" charset="0"/>
                <a:cs typeface="Lato" charset="0"/>
              </a:rPr>
              <a:t>***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7562" y="5256357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Lato" charset="0"/>
                <a:ea typeface="Lato" charset="0"/>
                <a:cs typeface="Lato" charset="0"/>
              </a:rPr>
              <a:t>**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6717" y="4362084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Lato" charset="0"/>
                <a:ea typeface="Lato" charset="0"/>
                <a:cs typeface="Lato" charset="0"/>
              </a:rPr>
              <a:t>*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1707" y="2193981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Lato" charset="0"/>
                <a:ea typeface="Lato" charset="0"/>
                <a:cs typeface="Lato" charset="0"/>
              </a:rPr>
              <a:t>58.9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05438" y="1699406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latin typeface="Lato" charset="0"/>
                <a:ea typeface="Lato" charset="0"/>
                <a:cs typeface="Lato" charset="0"/>
              </a:rPr>
              <a:t>70.8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7460" y="3355675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Lato" charset="0"/>
                <a:ea typeface="Lato" charset="0"/>
                <a:cs typeface="Lato" charset="0"/>
              </a:rPr>
              <a:t>34.1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4586" y="3879002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Lato" charset="0"/>
                <a:ea typeface="Lato" charset="0"/>
                <a:cs typeface="Lato" charset="0"/>
              </a:rPr>
              <a:t>24.7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5438" y="2792083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smtClean="0">
                <a:latin typeface="Lato" charset="0"/>
                <a:ea typeface="Lato" charset="0"/>
                <a:cs typeface="Lato" charset="0"/>
              </a:rPr>
              <a:t>48.3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05438" y="4040037"/>
            <a:ext cx="489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latin typeface="Lato" charset="0"/>
                <a:ea typeface="Lato" charset="0"/>
                <a:cs typeface="Lato" charset="0"/>
              </a:rPr>
              <a:t>22.5</a:t>
            </a:r>
            <a:endParaRPr lang="en-US" sz="12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4585" y="3620214"/>
            <a:ext cx="1752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(25 </a:t>
            </a:r>
            <a:r>
              <a:rPr lang="en-US" sz="1000" b="1" smtClean="0">
                <a:latin typeface="Lato" charset="0"/>
                <a:ea typeface="Lato" charset="0"/>
                <a:cs typeface="Lato" charset="0"/>
              </a:rPr>
              <a:t>expansion states + D.C.)</a:t>
            </a:r>
            <a:endParaRPr lang="en-US" sz="10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9523" y="2616685"/>
            <a:ext cx="1752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(30 expansion states + D.C.)</a:t>
            </a:r>
            <a:endParaRPr lang="en-US" sz="10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1712" y="4126296"/>
            <a:ext cx="16353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(25 </a:t>
            </a:r>
            <a:r>
              <a:rPr lang="en-US" sz="1000" b="1" dirty="0" err="1" smtClean="0">
                <a:latin typeface="Lato" charset="0"/>
                <a:ea typeface="Lato" charset="0"/>
                <a:cs typeface="Lato" charset="0"/>
              </a:rPr>
              <a:t>nonexpansion</a:t>
            </a:r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 states)</a:t>
            </a:r>
            <a:endParaRPr lang="en-US" sz="10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02420" y="3873260"/>
            <a:ext cx="16353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(20 </a:t>
            </a:r>
            <a:r>
              <a:rPr lang="en-US" sz="1000" b="1" dirty="0" err="1" smtClean="0">
                <a:latin typeface="Lato" charset="0"/>
                <a:ea typeface="Lato" charset="0"/>
                <a:cs typeface="Lato" charset="0"/>
              </a:rPr>
              <a:t>nonexpansion</a:t>
            </a:r>
            <a:r>
              <a:rPr lang="en-US" sz="1000" b="1" dirty="0" smtClean="0">
                <a:latin typeface="Lato" charset="0"/>
                <a:ea typeface="Lato" charset="0"/>
                <a:cs typeface="Lato" charset="0"/>
              </a:rPr>
              <a:t> states)</a:t>
            </a:r>
            <a:endParaRPr lang="en-US" sz="1000" b="1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Exhibit 4. Percent Change in Medicaid and CHIP Enrollment in Medicaid Expansion States Using State-Based Marketplaces vs. Federal Marketplaces</a:t>
            </a:r>
          </a:p>
        </p:txBody>
      </p:sp>
      <p:sp>
        <p:nvSpPr>
          <p:cNvPr id="4" name="TextBox 140"/>
          <p:cNvSpPr txBox="1">
            <a:spLocks noChangeArrowheads="1"/>
          </p:cNvSpPr>
          <p:nvPr/>
        </p:nvSpPr>
        <p:spPr bwMode="auto">
          <a:xfrm>
            <a:off x="41926" y="5711463"/>
            <a:ext cx="910207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* Connecticut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did not report baseline data from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July–Sept.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2013. Figure shows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percent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change in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Connecticut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Medicaid enrollment from March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2014 to Nov.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2015 (4.4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%). ** Federally supported state-based marketplace.</a:t>
            </a:r>
            <a:endParaRPr lang="en-US" sz="1100" dirty="0">
              <a:latin typeface="Lato" charset="0"/>
              <a:ea typeface="Lato" charset="0"/>
              <a:cs typeface="Lato" charset="0"/>
            </a:endParaRPr>
          </a:p>
          <a:p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Sources: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Kaiser Family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Foundation, Total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Monthly Medicaid and CHIP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Enrollment, 2015,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http://kff.org/health-reform/state-indicator/total-monthly-medicaid-and-chip-enrollment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/; Kaiser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Family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Foundation,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Medicaid and CHIP Eligibility, January 2016 Enrollment, Renewal, and Cost-Sharing Policies as of January 2016: Findings from a 50-State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Survey, 2016,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http://</a:t>
            </a:r>
            <a:r>
              <a:rPr lang="en-US" sz="1100" dirty="0" err="1">
                <a:latin typeface="Lato" charset="0"/>
                <a:ea typeface="Lato" charset="0"/>
                <a:cs typeface="Lato" charset="0"/>
              </a:rPr>
              <a:t>files.kff.org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/attachment/report-medicaid-and-chip-eligibility-enrollment-renewal-and-cost-sharing-policies-as-of-january-2016-findings-from-a-50-state-survey.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44767"/>
              </p:ext>
            </p:extLst>
          </p:nvPr>
        </p:nvGraphicFramePr>
        <p:xfrm>
          <a:off x="258793" y="1188720"/>
          <a:ext cx="8635041" cy="365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2923" y="862648"/>
            <a:ext cx="4948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Percent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change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in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enrollment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(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July–Sept.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2013 –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 Nov.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2015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)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199" y="4824624"/>
            <a:ext cx="2635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Federally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f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acilitated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or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/>
            </a:r>
            <a:br>
              <a:rPr lang="en-US" sz="1400" b="1" dirty="0" smtClean="0">
                <a:latin typeface="Lato" charset="0"/>
                <a:ea typeface="Lato" charset="0"/>
                <a:cs typeface="Lato" charset="0"/>
              </a:rPr>
            </a:b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state-partnership marketplace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6765" y="4824624"/>
            <a:ext cx="2186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latin typeface="Lato" charset="0"/>
                <a:ea typeface="Lato" charset="0"/>
                <a:cs typeface="Lato" charset="0"/>
              </a:rPr>
              <a:t>State-based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marketplace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990" y="5354746"/>
            <a:ext cx="1601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Marketplace type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70407" y="1230807"/>
            <a:ext cx="0" cy="256032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74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Lato" charset="0"/>
                <a:ea typeface="Lato" charset="0"/>
                <a:cs typeface="Lato" charset="0"/>
              </a:rPr>
              <a:t>Exhibit 5. Enrollment Rates in Expansion States Using the Federal </a:t>
            </a:r>
            <a:r>
              <a:rPr lang="en-US" sz="2000" b="1" dirty="0" smtClean="0">
                <a:latin typeface="Lato" charset="0"/>
                <a:ea typeface="Lato" charset="0"/>
                <a:cs typeface="Lato" charset="0"/>
              </a:rPr>
              <a:t>Marketplace, Determination vs. Assessment</a:t>
            </a:r>
            <a:endParaRPr lang="en-US" sz="20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" name="TextBox 140"/>
          <p:cNvSpPr txBox="1">
            <a:spLocks noChangeArrowheads="1"/>
          </p:cNvSpPr>
          <p:nvPr/>
        </p:nvSpPr>
        <p:spPr bwMode="auto">
          <a:xfrm>
            <a:off x="41926" y="6047889"/>
            <a:ext cx="91020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smtClean="0">
                <a:latin typeface="Lato" charset="0"/>
                <a:ea typeface="Lato" charset="0"/>
                <a:cs typeface="Lato" charset="0"/>
              </a:rPr>
              <a:t>Sources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: Kaiser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Family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Foundation,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Total Monthly Medicaid and CHIP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Enrollment, 2015,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http://kff.org/health-reform/state-indicator/total-monthly-medicaid-and-chip-enrollment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/; Kaiser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Family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Foundation,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Medicaid and CHIP Eligibility, January 2016 Enrollment, Renewal, and Cost-Sharing Policies as of January 2016: Findings from a 50-State </a:t>
            </a:r>
            <a:r>
              <a:rPr lang="en-US" sz="1100" dirty="0" smtClean="0">
                <a:latin typeface="Lato" charset="0"/>
                <a:ea typeface="Lato" charset="0"/>
                <a:cs typeface="Lato" charset="0"/>
              </a:rPr>
              <a:t>Survey, 2016, 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http://</a:t>
            </a:r>
            <a:r>
              <a:rPr lang="en-US" sz="1100" dirty="0" err="1">
                <a:latin typeface="Lato" charset="0"/>
                <a:ea typeface="Lato" charset="0"/>
                <a:cs typeface="Lato" charset="0"/>
              </a:rPr>
              <a:t>files.kff.org</a:t>
            </a:r>
            <a:r>
              <a:rPr lang="en-US" sz="1100" dirty="0">
                <a:latin typeface="Lato" charset="0"/>
                <a:ea typeface="Lato" charset="0"/>
                <a:cs typeface="Lato" charset="0"/>
              </a:rPr>
              <a:t>/attachment/report-medicaid-and-chip-eligibility-enrollment-renewal-and-cost-sharing-policies-as-of-january-2016-findings-from-a-50-state-survey.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088559"/>
              </p:ext>
            </p:extLst>
          </p:nvPr>
        </p:nvGraphicFramePr>
        <p:xfrm>
          <a:off x="258793" y="1375214"/>
          <a:ext cx="8635041" cy="3780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923" y="973354"/>
            <a:ext cx="648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Percent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change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in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Medicaid and CHIP enrollment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(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July–Sept.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2013 –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 Nov.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2015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)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8498" y="5167820"/>
            <a:ext cx="1372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Determination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2076" y="5167820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Assessment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4383" y="5570406"/>
            <a:ext cx="803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Federally </a:t>
            </a:r>
            <a:r>
              <a:rPr lang="en-US" sz="1400" b="1" smtClean="0">
                <a:latin typeface="Lato" charset="0"/>
                <a:ea typeface="Lato" charset="0"/>
                <a:cs typeface="Lato" charset="0"/>
              </a:rPr>
              <a:t>facilitated marketplace makes </a:t>
            </a:r>
            <a:r>
              <a:rPr lang="en-US" sz="1400" b="1" dirty="0" smtClean="0">
                <a:latin typeface="Lato" charset="0"/>
                <a:ea typeface="Lato" charset="0"/>
                <a:cs typeface="Lato" charset="0"/>
              </a:rPr>
              <a:t>a</a:t>
            </a:r>
            <a:r>
              <a:rPr lang="en-US" sz="1400" b="1" smtClean="0">
                <a:latin typeface="Lato" charset="0"/>
                <a:ea typeface="Lato" charset="0"/>
                <a:cs typeface="Lato" charset="0"/>
              </a:rPr>
              <a:t>ssessment </a:t>
            </a:r>
            <a:r>
              <a:rPr lang="en-US" sz="1400" b="1">
                <a:latin typeface="Lato" charset="0"/>
                <a:ea typeface="Lato" charset="0"/>
                <a:cs typeface="Lato" charset="0"/>
              </a:rPr>
              <a:t>or </a:t>
            </a:r>
            <a:r>
              <a:rPr lang="en-US" sz="1400" b="1" smtClean="0">
                <a:latin typeface="Lato" charset="0"/>
                <a:ea typeface="Lato" charset="0"/>
                <a:cs typeface="Lato" charset="0"/>
              </a:rPr>
              <a:t>final determination </a:t>
            </a:r>
            <a:r>
              <a:rPr lang="en-US" sz="1400" b="1" dirty="0">
                <a:latin typeface="Lato" charset="0"/>
                <a:ea typeface="Lato" charset="0"/>
                <a:cs typeface="Lato" charset="0"/>
              </a:rPr>
              <a:t>for </a:t>
            </a:r>
            <a:r>
              <a:rPr lang="en-US" sz="1400" b="1">
                <a:latin typeface="Lato" charset="0"/>
                <a:ea typeface="Lato" charset="0"/>
                <a:cs typeface="Lato" charset="0"/>
              </a:rPr>
              <a:t>Medicaid </a:t>
            </a:r>
            <a:r>
              <a:rPr lang="en-US" sz="1400" b="1" smtClean="0">
                <a:latin typeface="Lato" charset="0"/>
                <a:ea typeface="Lato" charset="0"/>
                <a:cs typeface="Lato" charset="0"/>
              </a:rPr>
              <a:t>eligibility</a:t>
            </a:r>
            <a:endParaRPr lang="en-US" sz="1400" b="1" dirty="0">
              <a:latin typeface="Lato" charset="0"/>
              <a:ea typeface="Lato" charset="0"/>
              <a:cs typeface="Lato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38433" y="1417301"/>
            <a:ext cx="0" cy="278892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58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526</Words>
  <Application>Microsoft Macintosh PowerPoint</Application>
  <PresentationFormat>On-screen Show (4:3)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Lato</vt:lpstr>
      <vt:lpstr>Lato Medium</vt:lpstr>
      <vt:lpstr>Lato Semibold</vt:lpstr>
      <vt:lpstr>Arial</vt:lpstr>
      <vt:lpstr>Office Theme</vt:lpstr>
      <vt:lpstr>Exhibit 1. The Affordable Care Act’s Medicaid Enrollment Reforms</vt:lpstr>
      <vt:lpstr>PowerPoint Presentation</vt:lpstr>
      <vt:lpstr>Exhibit 3. Enrollment in Medicaid and the Children’s Health Insurance Program, in Expansion and Nonexpansion States, July–Sept. 2013 – Nov. 2015</vt:lpstr>
      <vt:lpstr>Exhibit 4. Percent Change in Medicaid and CHIP Enrollment in Medicaid Expansion States Using State-Based Marketplaces vs. Federal Marketplaces</vt:lpstr>
      <vt:lpstr>Exhibit 5. Enrollment Rates in Expansion States Using the Federal Marketplace, Determination vs. 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Gunsalus</dc:creator>
  <cp:lastModifiedBy>Paul Frame</cp:lastModifiedBy>
  <cp:revision>231</cp:revision>
  <cp:lastPrinted>2016-03-28T15:40:05Z</cp:lastPrinted>
  <dcterms:created xsi:type="dcterms:W3CDTF">2016-02-05T15:03:03Z</dcterms:created>
  <dcterms:modified xsi:type="dcterms:W3CDTF">2016-03-29T18:19:50Z</dcterms:modified>
</cp:coreProperties>
</file>