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6"/>
  </p:notesMasterIdLst>
  <p:handoutMasterIdLst>
    <p:handoutMasterId r:id="rId7"/>
  </p:handoutMasterIdLst>
  <p:sldIdLst>
    <p:sldId id="406" r:id="rId2"/>
    <p:sldId id="407" r:id="rId3"/>
    <p:sldId id="408" r:id="rId4"/>
    <p:sldId id="409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B65"/>
    <a:srgbClr val="104168"/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9772" autoAdjust="0"/>
  </p:normalViewPr>
  <p:slideViewPr>
    <p:cSldViewPr snapToGrid="0">
      <p:cViewPr varScale="1">
        <p:scale>
          <a:sx n="149" d="100"/>
          <a:sy n="149" d="100"/>
        </p:scale>
        <p:origin x="25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4" Type="http://schemas.openxmlformats.org/officeDocument/2006/relationships/chartUserShapes" Target="../drawings/drawing1.xml"/><Relationship Id="rId1" Type="http://schemas.microsoft.com/office/2011/relationships/chartStyle" Target="style2.xml"/><Relationship Id="rId2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0546065216424216"/>
          <c:y val="0.0670715052900125"/>
          <c:w val="0.999453929386384"/>
          <c:h val="0.783923026778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Silver </c:v>
                </c:pt>
                <c:pt idx="1">
                  <c:v>Gold </c:v>
                </c:pt>
                <c:pt idx="2">
                  <c:v>Platinum</c:v>
                </c:pt>
                <c:pt idx="3">
                  <c:v>CSR 73</c:v>
                </c:pt>
                <c:pt idx="4">
                  <c:v>CSR 87</c:v>
                </c:pt>
                <c:pt idx="5">
                  <c:v>CSR 94</c:v>
                </c:pt>
                <c:pt idx="6">
                  <c:v>Employer-based insurance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0.981</c:v>
                </c:pt>
                <c:pt idx="1">
                  <c:v>0.787</c:v>
                </c:pt>
                <c:pt idx="2">
                  <c:v>0.372</c:v>
                </c:pt>
                <c:pt idx="3">
                  <c:v>0.978</c:v>
                </c:pt>
                <c:pt idx="4">
                  <c:v>0.919</c:v>
                </c:pt>
                <c:pt idx="5">
                  <c:v>0.649</c:v>
                </c:pt>
                <c:pt idx="6">
                  <c:v>0.81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909417120"/>
        <c:axId val="1909430896"/>
      </c:barChart>
      <c:catAx>
        <c:axId val="190941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9430896"/>
        <c:crosses val="autoZero"/>
        <c:auto val="1"/>
        <c:lblAlgn val="ctr"/>
        <c:lblOffset val="100"/>
        <c:noMultiLvlLbl val="0"/>
      </c:catAx>
      <c:valAx>
        <c:axId val="1909430896"/>
        <c:scaling>
          <c:orientation val="minMax"/>
          <c:max val="1.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1909417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"/>
          <c:y val="0.0338504936530324"/>
          <c:w val="1.0"/>
          <c:h val="0.8390222449274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Lbls>
            <c:dLbl>
              <c:idx val="5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550400916380298"/>
                      <c:h val="0.042373806275579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Silver</c:v>
                </c:pt>
                <c:pt idx="1">
                  <c:v>Gold</c:v>
                </c:pt>
                <c:pt idx="2">
                  <c:v>Platinum</c:v>
                </c:pt>
                <c:pt idx="3">
                  <c:v>CSR 73</c:v>
                </c:pt>
                <c:pt idx="4">
                  <c:v>CSR 87</c:v>
                </c:pt>
                <c:pt idx="5">
                  <c:v>CSR 94</c:v>
                </c:pt>
                <c:pt idx="6">
                  <c:v>Employer-based insurance</c:v>
                </c:pt>
              </c:strCache>
            </c:strRef>
          </c:cat>
          <c:val>
            <c:numRef>
              <c:f>Sheet1!$B$2:$B$8</c:f>
              <c:numCache>
                <c:formatCode>"$"#,##0</c:formatCode>
                <c:ptCount val="7"/>
                <c:pt idx="0">
                  <c:v>3062.69</c:v>
                </c:pt>
                <c:pt idx="1">
                  <c:v>1218.06</c:v>
                </c:pt>
                <c:pt idx="2" formatCode="&quot;$&quot;#,##0_);[Red]\(&quot;$&quot;#,##0\)">
                  <c:v>451.0</c:v>
                </c:pt>
                <c:pt idx="3">
                  <c:v>2457.02</c:v>
                </c:pt>
                <c:pt idx="4">
                  <c:v>715.5</c:v>
                </c:pt>
                <c:pt idx="5">
                  <c:v>246.0</c:v>
                </c:pt>
                <c:pt idx="6">
                  <c:v>1318.0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910650768"/>
        <c:axId val="1910611680"/>
      </c:barChart>
      <c:catAx>
        <c:axId val="191065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0611680"/>
        <c:crosses val="autoZero"/>
        <c:auto val="1"/>
        <c:lblAlgn val="ctr"/>
        <c:lblOffset val="100"/>
        <c:noMultiLvlLbl val="0"/>
      </c:catAx>
      <c:valAx>
        <c:axId val="19106116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out"/>
        <c:minorTickMark val="none"/>
        <c:tickLblPos val="nextTo"/>
        <c:crossAx val="1910650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"/>
          <c:y val="0.027887492632013"/>
          <c:w val="0.993512115333409"/>
          <c:h val="0.81668918698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Silver</c:v>
                </c:pt>
                <c:pt idx="1">
                  <c:v>Gold</c:v>
                </c:pt>
                <c:pt idx="2">
                  <c:v>Platinum</c:v>
                </c:pt>
                <c:pt idx="3">
                  <c:v>CSR 73</c:v>
                </c:pt>
                <c:pt idx="4">
                  <c:v>CSR 87</c:v>
                </c:pt>
                <c:pt idx="5">
                  <c:v>CSR 94</c:v>
                </c:pt>
                <c:pt idx="6">
                  <c:v>Employer-based insurance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0.73</c:v>
                </c:pt>
                <c:pt idx="1">
                  <c:v>0.82</c:v>
                </c:pt>
                <c:pt idx="2">
                  <c:v>0.94</c:v>
                </c:pt>
                <c:pt idx="3">
                  <c:v>0.74</c:v>
                </c:pt>
                <c:pt idx="4">
                  <c:v>0.76</c:v>
                </c:pt>
                <c:pt idx="5">
                  <c:v>0.85</c:v>
                </c:pt>
                <c:pt idx="6">
                  <c:v>0.68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897782192"/>
        <c:axId val="1897729024"/>
      </c:barChart>
      <c:catAx>
        <c:axId val="189778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7729024"/>
        <c:crosses val="autoZero"/>
        <c:auto val="1"/>
        <c:lblAlgn val="ctr"/>
        <c:lblOffset val="100"/>
        <c:noMultiLvlLbl val="0"/>
      </c:catAx>
      <c:valAx>
        <c:axId val="18977290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8977821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"/>
          <c:y val="0.186523667300208"/>
          <c:w val="1.0"/>
          <c:h val="0.678227441397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 not have to meet any deductible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0.0"/>
                  <c:y val="0.009887772649108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Silver</c:v>
                </c:pt>
                <c:pt idx="1">
                  <c:v>Gold</c:v>
                </c:pt>
                <c:pt idx="2">
                  <c:v>Platinum</c:v>
                </c:pt>
                <c:pt idx="3">
                  <c:v>CSR 73</c:v>
                </c:pt>
                <c:pt idx="4">
                  <c:v>CSR 87</c:v>
                </c:pt>
                <c:pt idx="5">
                  <c:v>CSR 94</c:v>
                </c:pt>
                <c:pt idx="6">
                  <c:v>Employer-based insurance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0.14</c:v>
                </c:pt>
                <c:pt idx="1">
                  <c:v>0.36</c:v>
                </c:pt>
                <c:pt idx="2">
                  <c:v>0.69</c:v>
                </c:pt>
                <c:pt idx="3">
                  <c:v>0.04</c:v>
                </c:pt>
                <c:pt idx="4">
                  <c:v>0.18</c:v>
                </c:pt>
                <c:pt idx="5">
                  <c:v>0.36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 not have to meet medical deductible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F8AB65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Silver</c:v>
                </c:pt>
                <c:pt idx="1">
                  <c:v>Gold</c:v>
                </c:pt>
                <c:pt idx="2">
                  <c:v>Platinum</c:v>
                </c:pt>
                <c:pt idx="3">
                  <c:v>CSR 73</c:v>
                </c:pt>
                <c:pt idx="4">
                  <c:v>CSR 87</c:v>
                </c:pt>
                <c:pt idx="5">
                  <c:v>CSR 94</c:v>
                </c:pt>
                <c:pt idx="6">
                  <c:v>Employer-based insurance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0.46</c:v>
                </c:pt>
                <c:pt idx="1">
                  <c:v>0.56</c:v>
                </c:pt>
                <c:pt idx="2">
                  <c:v>0.75</c:v>
                </c:pt>
                <c:pt idx="3">
                  <c:v>0.31</c:v>
                </c:pt>
                <c:pt idx="4">
                  <c:v>0.39</c:v>
                </c:pt>
                <c:pt idx="5">
                  <c:v>0.44</c:v>
                </c:pt>
                <c:pt idx="6">
                  <c:v>0.89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Have to meet medical deductible for some drugs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5.23488614112231E-17"/>
                  <c:y val="0.01092293420219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Silver</c:v>
                </c:pt>
                <c:pt idx="1">
                  <c:v>Gold</c:v>
                </c:pt>
                <c:pt idx="2">
                  <c:v>Platinum</c:v>
                </c:pt>
                <c:pt idx="3">
                  <c:v>CSR 73</c:v>
                </c:pt>
                <c:pt idx="4">
                  <c:v>CSR 87</c:v>
                </c:pt>
                <c:pt idx="5">
                  <c:v>CSR 94</c:v>
                </c:pt>
                <c:pt idx="6">
                  <c:v>Employer-based insurance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0.1</c:v>
                </c:pt>
                <c:pt idx="1">
                  <c:v>0.11</c:v>
                </c:pt>
                <c:pt idx="2">
                  <c:v>0.05</c:v>
                </c:pt>
                <c:pt idx="3">
                  <c:v>0.25</c:v>
                </c:pt>
                <c:pt idx="4">
                  <c:v>0.2</c:v>
                </c:pt>
                <c:pt idx="5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906226192"/>
        <c:axId val="1906244816"/>
      </c:barChart>
      <c:catAx>
        <c:axId val="190622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6244816"/>
        <c:crosses val="autoZero"/>
        <c:auto val="1"/>
        <c:lblAlgn val="ctr"/>
        <c:lblOffset val="100"/>
        <c:noMultiLvlLbl val="0"/>
      </c:catAx>
      <c:valAx>
        <c:axId val="19062448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062261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0142771271317465"/>
          <c:y val="0.0177389356502851"/>
          <c:w val="0.427285523543938"/>
          <c:h val="0.1411573445560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0.698</cdr:x>
      <cdr:y>0.67848</cdr:y>
    </cdr:from>
    <cdr:to>
      <cdr:x>0.80327</cdr:x>
      <cdr:y>0.88154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63415" y="30551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em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 Light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>
                <a:latin typeface="Calibri Light" charset="0"/>
              </a:rPr>
              <a:pPr>
                <a:defRPr/>
              </a:pPr>
              <a:t>10/13/16</a:t>
            </a:fld>
            <a:endParaRPr lang="en-US" dirty="0">
              <a:latin typeface="Calibri Ligh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>
                <a:latin typeface="Calibri Light" charset="0"/>
              </a:rPr>
              <a:pPr>
                <a:defRPr/>
              </a:pPr>
              <a:t>‹#›</a:t>
            </a:fld>
            <a:endParaRPr lang="en-US" dirty="0">
              <a:latin typeface="Calibri Light" charset="0"/>
            </a:endParaRPr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67756023-9739-487E-AA2B-7A78600DB984}" type="datetimeFigureOut">
              <a:rPr lang="en-US" smtClean="0"/>
              <a:pPr/>
              <a:t>10/13/16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55ADB526-017D-4E6D-A189-5702C71EF7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8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2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9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86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5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 anchor="t"/>
          <a:lstStyle>
            <a:lvl1pPr>
              <a:defRPr sz="2600" b="1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5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128658"/>
            <a:ext cx="8991600" cy="609600"/>
          </a:xfrm>
        </p:spPr>
        <p:txBody>
          <a:bodyPr anchor="b"/>
          <a:lstStyle>
            <a:lvl1pPr marL="0" indent="0" algn="l">
              <a:buNone/>
              <a:defRPr sz="1200">
                <a:solidFill>
                  <a:schemeClr val="accent5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24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5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8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2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8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5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5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24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 i="0" kern="1200">
          <a:solidFill>
            <a:schemeClr val="tx1"/>
          </a:solidFill>
          <a:latin typeface="Calibri Light" charset="0"/>
          <a:ea typeface="ＭＳ Ｐゴシック" charset="-128"/>
          <a:cs typeface="Calibri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Calibri Light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Autofit/>
          </a:bodyPr>
          <a:lstStyle/>
          <a:p>
            <a:r>
              <a:rPr lang="en-US" sz="2400" dirty="0" smtClean="0"/>
              <a:t>Percentage of Plans with Annual Deductible, by Metal Tier, Cost-Sharing Reduction, and </a:t>
            </a:r>
            <a:r>
              <a:rPr lang="en-US" sz="2400" dirty="0" smtClean="0"/>
              <a:t>Employer </a:t>
            </a:r>
            <a:r>
              <a:rPr lang="en-US" sz="2400" dirty="0" smtClean="0"/>
              <a:t>Plans, 2016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5764133"/>
            <a:ext cx="9144000" cy="1097280"/>
          </a:xfrm>
        </p:spPr>
        <p:txBody>
          <a:bodyPr/>
          <a:lstStyle/>
          <a:p>
            <a:r>
              <a:rPr lang="en-US" dirty="0" smtClean="0"/>
              <a:t>Notes</a:t>
            </a:r>
            <a:r>
              <a:rPr lang="en-US" dirty="0"/>
              <a:t>: Base silver plans have an actuarial value of about 0.7, meaning </a:t>
            </a:r>
            <a:r>
              <a:rPr lang="en-US" dirty="0" smtClean="0"/>
              <a:t>an </a:t>
            </a:r>
            <a:r>
              <a:rPr lang="en-US" dirty="0"/>
              <a:t>average of 70 percent of costs are covered; CSR 73, CSR 87, and CSR 94 silver plans have actuarial values of 0.73, 0.87, and 0.94, respectively. The most recent employer-based insurance survey </a:t>
            </a:r>
            <a:r>
              <a:rPr lang="en-US" dirty="0" smtClean="0"/>
              <a:t>data are </a:t>
            </a:r>
            <a:r>
              <a:rPr lang="en-US" dirty="0"/>
              <a:t>from 2015.</a:t>
            </a:r>
          </a:p>
          <a:p>
            <a:r>
              <a:rPr lang="en-US" dirty="0"/>
              <a:t>Sources: Qualified Health Plan Landscape Files for federally facilitated </a:t>
            </a:r>
            <a:r>
              <a:rPr lang="en-US" dirty="0" smtClean="0"/>
              <a:t>marketplaces, </a:t>
            </a:r>
            <a:r>
              <a:rPr lang="en-US" dirty="0"/>
              <a:t>Nov. 2015; state insurance websites and </a:t>
            </a:r>
            <a:r>
              <a:rPr lang="en-US" dirty="0" smtClean="0"/>
              <a:t>state marketplace websites for state-based marketplaces, Nov. 2015; and </a:t>
            </a:r>
            <a:r>
              <a:rPr lang="en-US" dirty="0" smtClean="0"/>
              <a:t>Kaiser </a:t>
            </a:r>
            <a:r>
              <a:rPr lang="en-US" dirty="0"/>
              <a:t>Family </a:t>
            </a:r>
            <a:r>
              <a:rPr lang="en-US" dirty="0" smtClean="0"/>
              <a:t>Foundation and Health Research and Educational Trust, </a:t>
            </a:r>
            <a:r>
              <a:rPr lang="en-US" i="1" dirty="0" smtClean="0"/>
              <a:t>Employer </a:t>
            </a:r>
            <a:r>
              <a:rPr lang="en-US" i="1" dirty="0"/>
              <a:t>Health Benefits: 2015 Annual </a:t>
            </a:r>
            <a:r>
              <a:rPr lang="en-US" i="1" dirty="0" smtClean="0"/>
              <a:t>Survey</a:t>
            </a:r>
            <a:r>
              <a:rPr lang="en-US" dirty="0" smtClean="0"/>
              <a:t> (Kaiser/HRET, Sept</a:t>
            </a:r>
            <a:r>
              <a:rPr lang="en-US" dirty="0"/>
              <a:t>. </a:t>
            </a:r>
            <a:r>
              <a:rPr lang="en-US" dirty="0" smtClean="0"/>
              <a:t>2015).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67279208"/>
              </p:ext>
            </p:extLst>
          </p:nvPr>
        </p:nvGraphicFramePr>
        <p:xfrm>
          <a:off x="137160" y="1153683"/>
          <a:ext cx="8869680" cy="4683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8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Autofit/>
          </a:bodyPr>
          <a:lstStyle/>
          <a:p>
            <a:r>
              <a:rPr lang="en-US" sz="2400" dirty="0" smtClean="0"/>
              <a:t>Average Annual Deductible, by Metal Tier, Cost-Sharing Reduction, </a:t>
            </a:r>
            <a:r>
              <a:rPr lang="en-US" sz="2400" dirty="0"/>
              <a:t>and </a:t>
            </a:r>
            <a:r>
              <a:rPr lang="en-US" sz="2400" dirty="0" smtClean="0"/>
              <a:t>Employer </a:t>
            </a:r>
            <a:r>
              <a:rPr lang="en-US" sz="2400" dirty="0"/>
              <a:t>Plans,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1"/>
          </p:nvPr>
        </p:nvSpPr>
        <p:spPr>
          <a:xfrm>
            <a:off x="0" y="5669280"/>
            <a:ext cx="9144000" cy="1188720"/>
          </a:xfrm>
        </p:spPr>
        <p:txBody>
          <a:bodyPr/>
          <a:lstStyle/>
          <a:p>
            <a:r>
              <a:rPr lang="en-US" dirty="0"/>
              <a:t>Notes: For plans with deductibles. Base silver plans have an actuarial value of about 0.7, meaning an average of 70 percent of costs are covered; CSR 73, CSR 87, and CSR 94 silver plans have actuarial values of 0.73, 0.87, and 0.94, respectively. The most recent employer-based insurance survey data are from 2015.</a:t>
            </a:r>
          </a:p>
          <a:p>
            <a:r>
              <a:rPr lang="en-US" dirty="0"/>
              <a:t>Sources: Qualified Health Plan Landscape Files for federally facilitated marketplaces, Nov. 2015; state insurance websites and state marketplace websites for state-based marketplaces, Nov. 2015; and </a:t>
            </a:r>
            <a:r>
              <a:rPr lang="en-US" dirty="0" smtClean="0"/>
              <a:t>Kaiser </a:t>
            </a:r>
            <a:r>
              <a:rPr lang="en-US" dirty="0"/>
              <a:t>Family Foundation and Health Research and Educational Trust, </a:t>
            </a:r>
            <a:r>
              <a:rPr lang="en-US" i="1" dirty="0"/>
              <a:t>Employer Health Benefits: 2015 Annual Survey</a:t>
            </a:r>
            <a:r>
              <a:rPr lang="en-US" dirty="0"/>
              <a:t> (Kaiser/HRET, Sept. 2015).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99890961"/>
              </p:ext>
            </p:extLst>
          </p:nvPr>
        </p:nvGraphicFramePr>
        <p:xfrm>
          <a:off x="137160" y="1316051"/>
          <a:ext cx="8869680" cy="4383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1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 anchorCtr="0">
            <a:noAutofit/>
          </a:bodyPr>
          <a:lstStyle/>
          <a:p>
            <a:r>
              <a:rPr lang="en-US" sz="2400" spc="-40" dirty="0" smtClean="0"/>
              <a:t>Percentage </a:t>
            </a:r>
            <a:r>
              <a:rPr lang="en-US" sz="2400" spc="-40" dirty="0"/>
              <a:t>of Plans w</a:t>
            </a:r>
            <a:r>
              <a:rPr lang="en-US" sz="2400" spc="-40" dirty="0" smtClean="0"/>
              <a:t>ith Primary Care Coverage Without Having to Meet Deductible, </a:t>
            </a:r>
            <a:r>
              <a:rPr lang="en-US" sz="2400" spc="-40" dirty="0"/>
              <a:t>by </a:t>
            </a:r>
            <a:r>
              <a:rPr lang="en-US" sz="2400" spc="-40" dirty="0" smtClean="0"/>
              <a:t>Metal Tier</a:t>
            </a:r>
            <a:r>
              <a:rPr lang="en-US" sz="2400" spc="-40" dirty="0"/>
              <a:t>, </a:t>
            </a:r>
            <a:r>
              <a:rPr lang="en-US" sz="2400" spc="-40" dirty="0" smtClean="0"/>
              <a:t>Cost-Sharing Reduction, </a:t>
            </a:r>
            <a:r>
              <a:rPr lang="en-US" sz="2400" spc="-40" dirty="0"/>
              <a:t>and </a:t>
            </a:r>
            <a:r>
              <a:rPr lang="en-US" sz="2400" spc="-40" dirty="0" smtClean="0"/>
              <a:t>Employer </a:t>
            </a:r>
            <a:r>
              <a:rPr lang="en-US" sz="2400" spc="-40" dirty="0"/>
              <a:t>Plans, </a:t>
            </a:r>
            <a:r>
              <a:rPr lang="en-US" sz="2400" spc="-40" dirty="0" smtClean="0"/>
              <a:t>2016</a:t>
            </a:r>
            <a:endParaRPr lang="en-US" sz="2400" spc="-4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3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46720374"/>
              </p:ext>
            </p:extLst>
          </p:nvPr>
        </p:nvGraphicFramePr>
        <p:xfrm>
          <a:off x="137160" y="1318661"/>
          <a:ext cx="8869680" cy="4253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>
          <a:xfrm>
            <a:off x="0" y="5669280"/>
            <a:ext cx="9144000" cy="1188720"/>
          </a:xfrm>
        </p:spPr>
        <p:txBody>
          <a:bodyPr/>
          <a:lstStyle/>
          <a:p>
            <a:r>
              <a:rPr lang="en-US" dirty="0"/>
              <a:t>Notes: For plans with deductibles. Base silver plans have an actuarial value of about 0.7, meaning an average of 70 percent of costs are covered; CSR 73, CSR 87, and CSR 94 silver plans have actuarial values of 0.73, 0.87, and 0.94, respectively. The most recent employer-based insurance survey data are from 2015.</a:t>
            </a:r>
          </a:p>
          <a:p>
            <a:r>
              <a:rPr lang="en-US" dirty="0"/>
              <a:t>Sources: Qualified Health Plan Landscape Files for federally facilitated marketplaces, Nov. 2015; state insurance websites and state marketplace websites for state-based marketplaces, Nov. 2015; and </a:t>
            </a:r>
            <a:r>
              <a:rPr lang="en-US" dirty="0"/>
              <a:t>authors’ calculations based on Kaiser </a:t>
            </a:r>
            <a:r>
              <a:rPr lang="en-US" dirty="0"/>
              <a:t>Family Foundation and Health Research and Educational Trust, </a:t>
            </a:r>
            <a:r>
              <a:rPr lang="en-US" i="1" dirty="0"/>
              <a:t>Employer Health Benefits: 2015 Annual Survey</a:t>
            </a:r>
            <a:r>
              <a:rPr lang="en-US" dirty="0"/>
              <a:t> (Kaiser/HRET, Sept. 2015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11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 anchorCtr="0">
            <a:noAutofit/>
          </a:bodyPr>
          <a:lstStyle/>
          <a:p>
            <a:r>
              <a:rPr lang="en-US" sz="2400" dirty="0" smtClean="0"/>
              <a:t>Percentage </a:t>
            </a:r>
            <a:r>
              <a:rPr lang="en-US" sz="2400" dirty="0"/>
              <a:t>of Plans w</a:t>
            </a:r>
            <a:r>
              <a:rPr lang="en-US" sz="2400" dirty="0" smtClean="0"/>
              <a:t>ith Coverage for Prescription Drugs Without Having to Meet a Medical or Drug Deductible, </a:t>
            </a:r>
            <a:r>
              <a:rPr lang="en-US" sz="2400" dirty="0"/>
              <a:t>by </a:t>
            </a:r>
            <a:r>
              <a:rPr lang="en-US" sz="2400" dirty="0" smtClean="0"/>
              <a:t>Metal Tier</a:t>
            </a:r>
            <a:r>
              <a:rPr lang="en-US" sz="2400" dirty="0"/>
              <a:t>, </a:t>
            </a:r>
            <a:r>
              <a:rPr lang="en-US" sz="2400" dirty="0" smtClean="0"/>
              <a:t>Cost-Sharing Reduction, and </a:t>
            </a:r>
            <a:r>
              <a:rPr lang="en-US" sz="2400" dirty="0" smtClean="0"/>
              <a:t>Employer </a:t>
            </a:r>
            <a:r>
              <a:rPr lang="en-US" sz="2400" dirty="0"/>
              <a:t>Plans,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4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5669280"/>
            <a:ext cx="9144000" cy="1188720"/>
          </a:xfrm>
        </p:spPr>
        <p:txBody>
          <a:bodyPr/>
          <a:lstStyle/>
          <a:p>
            <a:r>
              <a:rPr lang="en-US" dirty="0"/>
              <a:t>Notes: Base silver plans have an actuarial value of about 0.7, meaning an average of 70 percent of costs are covered; CSR 73, CSR 87, and CSR 94 silver plans have actuarial values of 0.73, 0.87, and 0.94, respectively. The most recent employer-based insurance survey data are from 2015. </a:t>
            </a:r>
            <a:r>
              <a:rPr lang="en-US" dirty="0" smtClean="0"/>
              <a:t>The </a:t>
            </a:r>
            <a:r>
              <a:rPr lang="en-US" dirty="0"/>
              <a:t>employer survey asks only whether prescription drugs are subject to the medical </a:t>
            </a:r>
            <a:r>
              <a:rPr lang="en-US" dirty="0" smtClean="0"/>
              <a:t>deductible; this value is an authors’ calculation.</a:t>
            </a:r>
            <a:endParaRPr lang="en-US" dirty="0"/>
          </a:p>
          <a:p>
            <a:r>
              <a:rPr lang="en-US" dirty="0"/>
              <a:t>Sources: Qualified Health Plan Landscape Files for federally facilitated marketplaces, Nov. 2015; state insurance websites and state marketplace websites for state-based marketplaces, Nov. 2015; and </a:t>
            </a:r>
            <a:r>
              <a:rPr lang="en-US" dirty="0"/>
              <a:t>authors’ calculations based on Kaiser </a:t>
            </a:r>
            <a:r>
              <a:rPr lang="en-US" dirty="0"/>
              <a:t>Family Foundation and Health Research and Educational Trust, </a:t>
            </a:r>
            <a:r>
              <a:rPr lang="en-US" i="1" dirty="0"/>
              <a:t>Employer Health Benefits: 2015 Annual Survey</a:t>
            </a:r>
            <a:r>
              <a:rPr lang="en-US" dirty="0"/>
              <a:t> (Kaiser/HRET, Sept. 2015).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1905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137840260"/>
              </p:ext>
            </p:extLst>
          </p:nvPr>
        </p:nvGraphicFramePr>
        <p:xfrm>
          <a:off x="96253" y="1524000"/>
          <a:ext cx="8895347" cy="4145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424041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Sommers_medicaid_expansion_texas_exhibits_v2" id="{5C9172A6-79FF-9A46-8602-5C907997C1F8}" vid="{D6610EB1-5152-2748-A865-4C187B439A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exhibits</Template>
  <TotalTime>641</TotalTime>
  <Words>605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Calibri Light</vt:lpstr>
      <vt:lpstr>Georgia</vt:lpstr>
      <vt:lpstr>ＭＳ Ｐゴシック</vt:lpstr>
      <vt:lpstr>Trebuchet MS</vt:lpstr>
      <vt:lpstr>Arial</vt:lpstr>
      <vt:lpstr>Theme2</vt:lpstr>
      <vt:lpstr>Percentage of Plans with Annual Deductible, by Metal Tier, Cost-Sharing Reduction, and Employer Plans, 2016</vt:lpstr>
      <vt:lpstr>Average Annual Deductible, by Metal Tier, Cost-Sharing Reduction, and Employer Plans, 2016</vt:lpstr>
      <vt:lpstr>Percentage of Plans with Primary Care Coverage Without Having to Meet Deductible, by Metal Tier, Cost-Sharing Reduction, and Employer Plans, 2016</vt:lpstr>
      <vt:lpstr>Percentage of Plans with Coverage for Prescription Drugs Without Having to Meet a Medical or Drug Deductible, by Metal Tier, Cost-Sharing Reduction, and Employer Plans, 2016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2 Percentage of Plans with General Annual Deductible for Marketplace and Employer-Based* Plans, 2016</dc:title>
  <dc:creator>Jen Wilson</dc:creator>
  <cp:lastModifiedBy>Paul Frame</cp:lastModifiedBy>
  <cp:revision>104</cp:revision>
  <cp:lastPrinted>2016-10-13T15:35:06Z</cp:lastPrinted>
  <dcterms:created xsi:type="dcterms:W3CDTF">2016-05-05T17:19:46Z</dcterms:created>
  <dcterms:modified xsi:type="dcterms:W3CDTF">2016-10-13T16:36:05Z</dcterms:modified>
</cp:coreProperties>
</file>