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"/>
  </p:notesMasterIdLst>
  <p:sldIdLst>
    <p:sldId id="317" r:id="rId2"/>
    <p:sldId id="318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A3"/>
    <a:srgbClr val="FF7300"/>
    <a:srgbClr val="33383A"/>
    <a:srgbClr val="838383"/>
    <a:srgbClr val="0A3C53"/>
    <a:srgbClr val="B8292F"/>
    <a:srgbClr val="A72834"/>
    <a:srgbClr val="AA3607"/>
    <a:srgbClr val="C5E8F0"/>
    <a:srgbClr val="5B9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6" autoAdjust="0"/>
    <p:restoredTop sz="94722" autoAdjust="0"/>
  </p:normalViewPr>
  <p:slideViewPr>
    <p:cSldViewPr snapToGrid="0">
      <p:cViewPr varScale="1">
        <p:scale>
          <a:sx n="149" d="100"/>
          <a:sy n="149" d="100"/>
        </p:scale>
        <p:origin x="1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'1. Enrollment'!$A$2</c:f>
              <c:strCache>
                <c:ptCount val="1"/>
                <c:pt idx="0">
                  <c:v>Total insured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6EA3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6EA3">
                  <a:alpha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6EA3">
                  <a:alpha val="6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006EA3">
                  <a:alpha val="40000"/>
                </a:srgb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'1. Enrollment'!$B$1:$F$1</c:f>
              <c:strCache>
                <c:ptCount val="5"/>
                <c:pt idx="0">
                  <c:v>ACA</c:v>
                </c:pt>
                <c:pt idx="1">
                  <c:v>Add Cost-Sharing Tax Credits</c:v>
                </c:pt>
                <c:pt idx="2">
                  <c:v>Reduce Maximum Contribution</c:v>
                </c:pt>
                <c:pt idx="3">
                  <c:v>Reduce Maximum Contribution and Fix Family Glitch</c:v>
                </c:pt>
                <c:pt idx="4">
                  <c:v>Add Public Option</c:v>
                </c:pt>
              </c:strCache>
            </c:strRef>
          </c:cat>
          <c:val>
            <c:numRef>
              <c:f>'1. Enrollment'!$B$2:$F$2</c:f>
              <c:numCache>
                <c:formatCode>0.0</c:formatCode>
                <c:ptCount val="5"/>
                <c:pt idx="0">
                  <c:v>251.595567689699</c:v>
                </c:pt>
                <c:pt idx="1">
                  <c:v>261.1826079495769</c:v>
                </c:pt>
                <c:pt idx="2">
                  <c:v>253.24820524494</c:v>
                </c:pt>
                <c:pt idx="3">
                  <c:v>254.349859515276</c:v>
                </c:pt>
                <c:pt idx="4">
                  <c:v>251.985475094881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axId val="292378080"/>
        <c:axId val="292281456"/>
      </c:barChart>
      <c:catAx>
        <c:axId val="2923780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92281456"/>
        <c:crosses val="autoZero"/>
        <c:auto val="1"/>
        <c:lblAlgn val="ctr"/>
        <c:lblOffset val="100"/>
        <c:noMultiLvlLbl val="0"/>
      </c:catAx>
      <c:valAx>
        <c:axId val="292281456"/>
        <c:scaling>
          <c:orientation val="minMax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3383A"/>
                </a:solidFill>
              </a:defRPr>
            </a:pPr>
            <a:endParaRPr lang="en-US"/>
          </a:p>
        </c:txPr>
        <c:crossAx val="292378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0130660397883"/>
          <c:y val="0.0430455046518346"/>
          <c:w val="0.922670934616247"/>
          <c:h val="0.847762572363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'4. spending, always insured'!$B$1</c:f>
              <c:strCache>
                <c:ptCount val="1"/>
                <c:pt idx="0">
                  <c:v>ACA</c:v>
                </c:pt>
              </c:strCache>
            </c:strRef>
          </c:tx>
          <c:spPr>
            <a:solidFill>
              <a:srgbClr val="838383"/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insured'!$B$2:$B$5</c:f>
              <c:numCache>
                <c:formatCode>"$"#,##0</c:formatCode>
                <c:ptCount val="4"/>
                <c:pt idx="0">
                  <c:v>556.0305248371184</c:v>
                </c:pt>
                <c:pt idx="1">
                  <c:v>1657.42868292921</c:v>
                </c:pt>
                <c:pt idx="2">
                  <c:v>3089.44976007349</c:v>
                </c:pt>
                <c:pt idx="3">
                  <c:v>2780.01939896796</c:v>
                </c:pt>
              </c:numCache>
            </c:numRef>
          </c:val>
        </c:ser>
        <c:ser>
          <c:idx val="1"/>
          <c:order val="1"/>
          <c:tx>
            <c:strRef>
              <c:f>'4. spending, always insured'!$C$1</c:f>
              <c:strCache>
                <c:ptCount val="1"/>
                <c:pt idx="0">
                  <c:v>Add Cost-Sharing Tax Credit</c:v>
                </c:pt>
              </c:strCache>
            </c:strRef>
          </c:tx>
          <c:spPr>
            <a:solidFill>
              <a:srgbClr val="006EA3"/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insured'!$C$2:$C$5</c:f>
              <c:numCache>
                <c:formatCode>"$"#,##0</c:formatCode>
                <c:ptCount val="4"/>
                <c:pt idx="0">
                  <c:v>426.2825289446403</c:v>
                </c:pt>
                <c:pt idx="1">
                  <c:v>1110.99847736533</c:v>
                </c:pt>
                <c:pt idx="2">
                  <c:v>2558.30408520603</c:v>
                </c:pt>
                <c:pt idx="3">
                  <c:v>2585.30372778226</c:v>
                </c:pt>
              </c:numCache>
            </c:numRef>
          </c:val>
        </c:ser>
        <c:ser>
          <c:idx val="2"/>
          <c:order val="2"/>
          <c:tx>
            <c:strRef>
              <c:f>'4. spending, always insured'!$D$1</c:f>
              <c:strCache>
                <c:ptCount val="1"/>
                <c:pt idx="0">
                  <c:v>Reduce Maximum Contribution</c:v>
                </c:pt>
              </c:strCache>
            </c:strRef>
          </c:tx>
          <c:spPr>
            <a:solidFill>
              <a:srgbClr val="006EA3">
                <a:alpha val="75000"/>
              </a:srgbClr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insured'!$D$2:$D$5</c:f>
              <c:numCache>
                <c:formatCode>"$"#,##0</c:formatCode>
                <c:ptCount val="4"/>
                <c:pt idx="0">
                  <c:v>547.8508400154579</c:v>
                </c:pt>
                <c:pt idx="1">
                  <c:v>1547.67603359205</c:v>
                </c:pt>
                <c:pt idx="2">
                  <c:v>2993.46252456097</c:v>
                </c:pt>
                <c:pt idx="3">
                  <c:v>2776.26502439119</c:v>
                </c:pt>
              </c:numCache>
            </c:numRef>
          </c:val>
        </c:ser>
        <c:ser>
          <c:idx val="3"/>
          <c:order val="3"/>
          <c:tx>
            <c:strRef>
              <c:f>'4. spending, always insured'!$E$1</c:f>
              <c:strCache>
                <c:ptCount val="1"/>
                <c:pt idx="0">
                  <c:v>Reduce Max Contribution+Fix Family Glitch</c:v>
                </c:pt>
              </c:strCache>
            </c:strRef>
          </c:tx>
          <c:spPr>
            <a:solidFill>
              <a:srgbClr val="006EA3">
                <a:alpha val="60000"/>
              </a:srgbClr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insured'!$E$2:$E$5</c:f>
              <c:numCache>
                <c:formatCode>"$"#,##0</c:formatCode>
                <c:ptCount val="4"/>
                <c:pt idx="0">
                  <c:v>541.765374192617</c:v>
                </c:pt>
                <c:pt idx="1">
                  <c:v>1478.18918987852</c:v>
                </c:pt>
                <c:pt idx="2">
                  <c:v>2932.88726764974</c:v>
                </c:pt>
                <c:pt idx="3">
                  <c:v>2791.59261788056</c:v>
                </c:pt>
              </c:numCache>
            </c:numRef>
          </c:val>
        </c:ser>
        <c:ser>
          <c:idx val="4"/>
          <c:order val="4"/>
          <c:tx>
            <c:strRef>
              <c:f>'4. spending, always insured'!$F$1</c:f>
              <c:strCache>
                <c:ptCount val="1"/>
                <c:pt idx="0">
                  <c:v>Public Option</c:v>
                </c:pt>
              </c:strCache>
            </c:strRef>
          </c:tx>
          <c:spPr>
            <a:solidFill>
              <a:srgbClr val="006EA3">
                <a:alpha val="40000"/>
              </a:srgbClr>
            </a:solidFill>
          </c:spPr>
          <c:invertIfNegative val="0"/>
          <c:cat>
            <c:strRef>
              <c:f>'4. spending, always insured'!$A$2:$A$5</c:f>
              <c:strCache>
                <c:ptCount val="4"/>
                <c:pt idx="0">
                  <c:v>&lt;139% FPL</c:v>
                </c:pt>
                <c:pt idx="1">
                  <c:v>139-250% FPL</c:v>
                </c:pt>
                <c:pt idx="2">
                  <c:v>251-400% FPL</c:v>
                </c:pt>
                <c:pt idx="3">
                  <c:v>401% FPL+</c:v>
                </c:pt>
              </c:strCache>
            </c:strRef>
          </c:cat>
          <c:val>
            <c:numRef>
              <c:f>'4. spending, always insured'!$F$2:$F$5</c:f>
              <c:numCache>
                <c:formatCode>"$"#,##0</c:formatCode>
                <c:ptCount val="4"/>
                <c:pt idx="0">
                  <c:v>546.238443381757</c:v>
                </c:pt>
                <c:pt idx="1">
                  <c:v>1502.50180736647</c:v>
                </c:pt>
                <c:pt idx="2">
                  <c:v>3015.61832843111</c:v>
                </c:pt>
                <c:pt idx="3">
                  <c:v>2704.01482260918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660640"/>
        <c:axId val="295664800"/>
      </c:barChart>
      <c:catAx>
        <c:axId val="2956606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95664800"/>
        <c:crosses val="autoZero"/>
        <c:auto val="1"/>
        <c:lblAlgn val="ctr"/>
        <c:lblOffset val="100"/>
        <c:noMultiLvlLbl val="0"/>
      </c:catAx>
      <c:valAx>
        <c:axId val="295664800"/>
        <c:scaling>
          <c:orientation val="minMax"/>
        </c:scaling>
        <c:delete val="0"/>
        <c:axPos val="l"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33383A"/>
                </a:solidFill>
              </a:defRPr>
            </a:pPr>
            <a:endParaRPr lang="en-US"/>
          </a:p>
        </c:txPr>
        <c:crossAx val="295660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0.29188</cdr:x>
      <cdr:y>0.04744</cdr:y>
    </cdr:from>
    <cdr:to>
      <cdr:x>0.37475</cdr:x>
      <cdr:y>0.17645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17278" y="141726"/>
          <a:ext cx="743093" cy="385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C00000"/>
              </a:solidFill>
            </a:rPr>
            <a:t>+9.6</a:t>
          </a:r>
          <a:endParaRPr lang="en-US" sz="18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0.47453</cdr:x>
      <cdr:y>0.07038</cdr:y>
    </cdr:from>
    <cdr:to>
      <cdr:x>0.56311</cdr:x>
      <cdr:y>0.20191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55095" y="210258"/>
          <a:ext cx="794294" cy="392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C00000"/>
              </a:solidFill>
            </a:rPr>
            <a:t>+1.7</a:t>
          </a:r>
          <a:endParaRPr lang="en-US" sz="18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0.65829</cdr:x>
      <cdr:y>0.07038</cdr:y>
    </cdr:from>
    <cdr:to>
      <cdr:x>0.74157</cdr:x>
      <cdr:y>0.19905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02865" y="210259"/>
          <a:ext cx="746769" cy="384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C00000"/>
              </a:solidFill>
            </a:rPr>
            <a:t>+2.8</a:t>
          </a:r>
          <a:endParaRPr lang="en-US" sz="18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0.84467</cdr:x>
      <cdr:y>0.07038</cdr:y>
    </cdr:from>
    <cdr:to>
      <cdr:x>0.93291</cdr:x>
      <cdr:y>0.19333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574128" y="210259"/>
          <a:ext cx="791245" cy="367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C00000"/>
              </a:solidFill>
            </a:rPr>
            <a:t>+0.4</a:t>
          </a:r>
          <a:endParaRPr lang="en-US" sz="1800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7"/>
            <a:ext cx="9144000" cy="685198"/>
          </a:xfrm>
        </p:spPr>
        <p:txBody>
          <a:bodyPr/>
          <a:lstStyle>
            <a:lvl1pPr>
              <a:defRPr sz="4400">
                <a:solidFill>
                  <a:srgbClr val="33383A"/>
                </a:solidFill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Despite Much Greater Health Care Spending, High-Need Adults Reported More Unmet Needs and Mixed Care Experiences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5677"/>
            <a:ext cx="9144000" cy="4250724"/>
          </a:xfrm>
        </p:spPr>
        <p:txBody>
          <a:bodyPr/>
          <a:lstStyle>
            <a:lvl1pPr>
              <a:defRPr>
                <a:solidFill>
                  <a:srgbClr val="33383A"/>
                </a:solidFill>
              </a:defRPr>
            </a:lvl1pPr>
            <a:lvl2pPr>
              <a:defRPr>
                <a:solidFill>
                  <a:srgbClr val="33383A"/>
                </a:solidFill>
              </a:defRPr>
            </a:lvl2pPr>
            <a:lvl3pPr>
              <a:defRPr>
                <a:solidFill>
                  <a:srgbClr val="33383A"/>
                </a:solidFill>
              </a:defRPr>
            </a:lvl3pPr>
            <a:lvl4pPr>
              <a:defRPr>
                <a:solidFill>
                  <a:srgbClr val="33383A"/>
                </a:solidFill>
              </a:defRPr>
            </a:lvl4pPr>
            <a:lvl5pPr>
              <a:defRPr>
                <a:solidFill>
                  <a:srgbClr val="333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0" name="Text Placeholder 11"/>
          <p:cNvSpPr txBox="1">
            <a:spLocks/>
          </p:cNvSpPr>
          <p:nvPr userDrawn="1"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System Performance for the High-Need Patient: A Look at Access to Care and Patient Care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Experiences,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Commonwealth Fund, August 2016.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33632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33383A"/>
                </a:solidFill>
              </a:defRPr>
            </a:lvl1pPr>
            <a:lvl2pPr marL="457200" indent="0">
              <a:buNone/>
              <a:defRPr sz="1600" b="0">
                <a:solidFill>
                  <a:srgbClr val="33383A"/>
                </a:solidFill>
              </a:defRPr>
            </a:lvl2pPr>
            <a:lvl3pPr marL="914400" indent="0">
              <a:buNone/>
              <a:defRPr sz="1600" b="0">
                <a:solidFill>
                  <a:srgbClr val="33383A"/>
                </a:solidFill>
              </a:defRPr>
            </a:lvl3pPr>
            <a:lvl4pPr marL="1371600" indent="0">
              <a:buNone/>
              <a:defRPr sz="1600" b="0">
                <a:solidFill>
                  <a:srgbClr val="33383A"/>
                </a:solidFill>
              </a:defRPr>
            </a:lvl4pPr>
            <a:lvl5pPr marL="1828800" indent="0">
              <a:buNone/>
              <a:defRPr sz="1600" b="0">
                <a:solidFill>
                  <a:srgbClr val="33383A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of Clinton’s Proposed Reforms on the Number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of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People with Insurance Coverage,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U.S. Population Under Age 65,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2018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" y="5544523"/>
            <a:ext cx="6011500" cy="6001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Notes: Changes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in coverage relative to the ACA scenario are shown on the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top of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each bar in red and may not sum to subtotals because of rounding. Details reported in Appendix Table A.2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RAND 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Eibner,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Nowak,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and J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Liu,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Hillary Clinton’s Health Care Reform Proposals: Anticipated Effects on Insurance Coverage, Out-of-Pocket Costs, and the Federal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Deficit,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6" name="Title 3"/>
          <p:cNvSpPr txBox="1">
            <a:spLocks/>
          </p:cNvSpPr>
          <p:nvPr/>
        </p:nvSpPr>
        <p:spPr>
          <a:xfrm>
            <a:off x="85459" y="1249880"/>
            <a:ext cx="278593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i="1" dirty="0">
                <a:solidFill>
                  <a:srgbClr val="33383A"/>
                </a:solidFill>
              </a:rPr>
              <a:t>Number of </a:t>
            </a:r>
            <a:r>
              <a:rPr lang="en-US" sz="1600" i="1" dirty="0" smtClean="0">
                <a:solidFill>
                  <a:srgbClr val="33383A"/>
                </a:solidFill>
              </a:rPr>
              <a:t>insured</a:t>
            </a:r>
            <a:r>
              <a:rPr lang="en-US" sz="1600" i="1" dirty="0">
                <a:solidFill>
                  <a:srgbClr val="33383A"/>
                </a:solidFill>
              </a:rPr>
              <a:t>, in millions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3677658"/>
              </p:ext>
            </p:extLst>
          </p:nvPr>
        </p:nvGraphicFramePr>
        <p:xfrm>
          <a:off x="90535" y="1669975"/>
          <a:ext cx="8966967" cy="298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>
          <a:xfrm>
            <a:off x="863123" y="4565921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519585" y="4565920"/>
            <a:ext cx="1188720" cy="6984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Add 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cost-sharing tax credit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4119074" y="4565921"/>
            <a:ext cx="1306942" cy="6984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Reduc</a:t>
            </a:r>
            <a:r>
              <a:rPr lang="en-US" sz="1600" dirty="0" smtClean="0">
                <a:solidFill>
                  <a:srgbClr val="33383A"/>
                </a:solidFill>
              </a:rPr>
              <a:t>e maximum contribution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5571859" y="4565921"/>
            <a:ext cx="1702531" cy="6984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Reduce maximum contribution and fix family glitch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7420233" y="4565921"/>
            <a:ext cx="1284524" cy="5453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smtClean="0">
                <a:solidFill>
                  <a:srgbClr val="33383A"/>
                </a:solidFill>
              </a:rPr>
              <a:t>Add </a:t>
            </a:r>
            <a:br>
              <a:rPr lang="en-US" sz="1600" smtClean="0">
                <a:solidFill>
                  <a:srgbClr val="33383A"/>
                </a:solidFill>
              </a:rPr>
            </a:br>
            <a:r>
              <a:rPr lang="en-US" sz="1600" smtClean="0">
                <a:solidFill>
                  <a:srgbClr val="33383A"/>
                </a:solidFill>
              </a:rPr>
              <a:t>public </a:t>
            </a:r>
            <a:r>
              <a:rPr lang="en-US" sz="1600" dirty="0" smtClean="0">
                <a:solidFill>
                  <a:srgbClr val="33383A"/>
                </a:solidFill>
              </a:rPr>
              <a:t>option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06752" y="4477985"/>
            <a:ext cx="832104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5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3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of Clinton’s Proposed Reforms on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Total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Out-of-Pocket Health Care Spending of Insured People, by Income, 2018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5713800"/>
            <a:ext cx="8229600" cy="43088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Notes: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Out-of-pocket spending = premium contributions + out-of-pocket cost-sharing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Dollar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values are reported in Appendix Table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A.3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</a:p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RAND 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C. Eibner, S. Nowak,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and J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Liu,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Hillary Clinton’s Health Care Reform Proposals: Anticipated Effects on Insurance Coverage, Out-of-Pocket Costs, and the Federal Deficit,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29606322"/>
              </p:ext>
            </p:extLst>
          </p:nvPr>
        </p:nvGraphicFramePr>
        <p:xfrm>
          <a:off x="0" y="1911324"/>
          <a:ext cx="8962930" cy="3589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658011" y="1382997"/>
            <a:ext cx="137160" cy="137160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3536" y="1382997"/>
            <a:ext cx="137160" cy="137160"/>
          </a:xfrm>
          <a:prstGeom prst="rect">
            <a:avLst/>
          </a:prstGeom>
          <a:solidFill>
            <a:srgbClr val="006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64715" y="1382997"/>
            <a:ext cx="137160" cy="137160"/>
          </a:xfrm>
          <a:prstGeom prst="rect">
            <a:avLst/>
          </a:prstGeom>
          <a:solidFill>
            <a:srgbClr val="006EA3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57012" y="1382997"/>
            <a:ext cx="137160" cy="137160"/>
          </a:xfrm>
          <a:prstGeom prst="rect">
            <a:avLst/>
          </a:prstGeom>
          <a:solidFill>
            <a:srgbClr val="006EA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32220" y="1382997"/>
            <a:ext cx="137160" cy="137160"/>
          </a:xfrm>
          <a:prstGeom prst="rect">
            <a:avLst/>
          </a:prstGeom>
          <a:solidFill>
            <a:srgbClr val="006EA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777663" y="1301432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1784636" y="1301432"/>
            <a:ext cx="1582782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Add cost-sharing tax credit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3767269" y="1301432"/>
            <a:ext cx="1699186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Reduce maximum contribution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5876655" y="1301431"/>
            <a:ext cx="1843226" cy="74101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Reduce maximum contribution and 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fix family glitch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7951865" y="1301432"/>
            <a:ext cx="1130708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Add public option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49480" y="5101843"/>
            <a:ext cx="832104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3"/>
          <p:cNvSpPr txBox="1">
            <a:spLocks/>
          </p:cNvSpPr>
          <p:nvPr/>
        </p:nvSpPr>
        <p:spPr>
          <a:xfrm>
            <a:off x="1093858" y="5215413"/>
            <a:ext cx="1188720" cy="3026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&lt;</a:t>
            </a:r>
            <a:r>
              <a:rPr lang="en-US" sz="1600" dirty="0" smtClean="0">
                <a:solidFill>
                  <a:srgbClr val="33383A"/>
                </a:solidFill>
              </a:rPr>
              <a:t>139% </a:t>
            </a:r>
            <a:r>
              <a:rPr lang="en-US" sz="1600" dirty="0" smtClean="0">
                <a:solidFill>
                  <a:srgbClr val="33383A"/>
                </a:solidFill>
              </a:rPr>
              <a:t>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2955418" y="5215413"/>
            <a:ext cx="1600200" cy="3293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139%–250% 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5022082" y="5215413"/>
            <a:ext cx="1600200" cy="3420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251%–400% 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293843" y="5215413"/>
            <a:ext cx="1188720" cy="3026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&gt;400% FPL</a:t>
            </a:r>
            <a:endParaRPr lang="en-US" sz="1600" dirty="0">
              <a:solidFill>
                <a:srgbClr val="3338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15249</TotalTime>
  <Words>262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Theme1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EXHIBITS—Health System Performance for the High-Need Patient: A Look at Access to Care and Patient Care Experiences</dc:title>
  <dc:subject/>
  <dc:creator>Salzberg Hayes McCarthy Radley Abrams Shah Anderson</dc:creator>
  <cp:keywords>EXHIBITS—Health System Performance for the High-Need Patient: A Look at Access to Care and Patient Care Experiences</cp:keywords>
  <dc:description/>
  <cp:lastModifiedBy>Paul Frame</cp:lastModifiedBy>
  <cp:revision>643</cp:revision>
  <cp:lastPrinted>2016-09-13T13:18:41Z</cp:lastPrinted>
  <dcterms:created xsi:type="dcterms:W3CDTF">2016-02-02T14:51:22Z</dcterms:created>
  <dcterms:modified xsi:type="dcterms:W3CDTF">2016-09-19T15:40:57Z</dcterms:modified>
  <cp:category/>
</cp:coreProperties>
</file>