
<file path=[Content_Types].xml><?xml version="1.0" encoding="utf-8"?>
<Types xmlns="http://schemas.openxmlformats.org/package/2006/content-types">
  <Default Extension="xml" ContentType="application/xml"/>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7"/>
  </p:notesMasterIdLst>
  <p:handoutMasterIdLst>
    <p:handoutMasterId r:id="rId8"/>
  </p:handoutMasterIdLst>
  <p:sldIdLst>
    <p:sldId id="259" r:id="rId2"/>
    <p:sldId id="260" r:id="rId3"/>
    <p:sldId id="261" r:id="rId4"/>
    <p:sldId id="262" r:id="rId5"/>
    <p:sldId id="263" r:id="rId6"/>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D717A"/>
    <a:srgbClr val="4ABDBC"/>
    <a:srgbClr val="5F5A9D"/>
    <a:srgbClr val="E0E0E0"/>
    <a:srgbClr val="8ADAD2"/>
    <a:srgbClr val="9FE1DB"/>
    <a:srgbClr val="B6E8E3"/>
    <a:srgbClr val="CDEFEC"/>
    <a:srgbClr val="DFF5F3"/>
    <a:srgbClr val="ED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47" autoAdjust="0"/>
    <p:restoredTop sz="95491" autoAdjust="0"/>
  </p:normalViewPr>
  <p:slideViewPr>
    <p:cSldViewPr snapToObjects="1">
      <p:cViewPr varScale="1">
        <p:scale>
          <a:sx n="149" d="100"/>
          <a:sy n="149" d="100"/>
        </p:scale>
        <p:origin x="2696" y="176"/>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Objects="1">
      <p:cViewPr varScale="1">
        <p:scale>
          <a:sx n="112" d="100"/>
          <a:sy n="112" d="100"/>
        </p:scale>
        <p:origin x="3784" y="20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commentAuthors" Target="commentAuthors.xml"/><Relationship Id="rId1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19453520303364"/>
          <c:y val="0.0245868650759937"/>
          <c:w val="0.940237967665284"/>
          <c:h val="0.678766357115005"/>
        </c:manualLayout>
      </c:layout>
      <c:barChart>
        <c:barDir val="col"/>
        <c:grouping val="clustered"/>
        <c:varyColors val="0"/>
        <c:ser>
          <c:idx val="0"/>
          <c:order val="0"/>
          <c:tx>
            <c:strRef>
              <c:f>Sheet1!$B$1</c:f>
              <c:strCache>
                <c:ptCount val="1"/>
                <c:pt idx="0">
                  <c:v>Medicaid coverage, insured all year</c:v>
                </c:pt>
              </c:strCache>
            </c:strRef>
          </c:tx>
          <c:spPr>
            <a:solidFill>
              <a:schemeClr val="bg2"/>
            </a:solidFill>
            <a:ln>
              <a:noFill/>
            </a:ln>
            <a:effectLst/>
          </c:spPr>
          <c:invertIfNegative val="0"/>
          <c:dLbls>
            <c:dLbl>
              <c:idx val="0"/>
              <c:layout/>
              <c:tx>
                <c:rich>
                  <a:bodyPr/>
                  <a:lstStyle/>
                  <a:p>
                    <a:fld id="{FE0A8C7A-515B-492B-8E6D-43CEB3D16FE7}" type="VALUE">
                      <a:rPr lang="en-US" smtClean="0"/>
                      <a:pPr/>
                      <a:t>[VALUE]</a:t>
                    </a:fld>
                    <a:r>
                      <a:rPr lang="en-US"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8CF9788D-A340-481B-8FA4-71C975004B3B}" type="VALUE">
                      <a:rPr lang="ru-RU" smtClean="0"/>
                      <a:pPr/>
                      <a:t>[VALUE]</a:t>
                    </a:fld>
                    <a:r>
                      <a:rPr lang="ru-RU"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8FEE86D1-34F9-4F29-8D19-66429937198D}"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Has a regular source of care</c:v>
                </c:pt>
                <c:pt idx="1">
                  <c:v>Rated quality of health care received in past 12 months as excellent or very good**</c:v>
                </c:pt>
                <c:pt idx="2">
                  <c:v>Last time sick and needed a doctor or nurse, got appointment on same or next day</c:v>
                </c:pt>
              </c:strCache>
            </c:strRef>
          </c:cat>
          <c:val>
            <c:numRef>
              <c:f>Sheet1!$B$2:$B$4</c:f>
              <c:numCache>
                <c:formatCode>0</c:formatCode>
                <c:ptCount val="3"/>
                <c:pt idx="0">
                  <c:v>91.3041</c:v>
                </c:pt>
                <c:pt idx="1">
                  <c:v>56.5935</c:v>
                </c:pt>
                <c:pt idx="2">
                  <c:v>45.17543</c:v>
                </c:pt>
              </c:numCache>
            </c:numRef>
          </c:val>
        </c:ser>
        <c:ser>
          <c:idx val="1"/>
          <c:order val="1"/>
          <c:tx>
            <c:strRef>
              <c:f>Sheet1!$C$1</c:f>
              <c:strCache>
                <c:ptCount val="1"/>
                <c:pt idx="0">
                  <c:v>Private coverage, insured all year</c:v>
                </c:pt>
              </c:strCache>
            </c:strRef>
          </c:tx>
          <c:spPr>
            <a:solidFill>
              <a:schemeClr val="tx2"/>
            </a:solidFill>
            <a:ln>
              <a:noFill/>
            </a:ln>
            <a:effectLst/>
          </c:spPr>
          <c:invertIfNegative val="0"/>
          <c:dLbls>
            <c:dLbl>
              <c:idx val="0"/>
              <c:layout/>
              <c:tx>
                <c:rich>
                  <a:bodyPr/>
                  <a:lstStyle/>
                  <a:p>
                    <a:fld id="{8171CB94-7E37-4A35-B1A0-899AA0A4E273}" type="VALUE">
                      <a:rPr lang="is-IS" smtClean="0"/>
                      <a:pPr/>
                      <a:t>[VALUE]</a:t>
                    </a:fld>
                    <a:r>
                      <a:rPr lang="is-IS"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B40E6AF0-DECD-41CE-8507-1A30834C0A07}" type="VALUE">
                      <a:rPr lang="is-IS" smtClean="0"/>
                      <a:pPr/>
                      <a:t>[VALUE]</a:t>
                    </a:fld>
                    <a:r>
                      <a:rPr lang="is-IS"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DE49A551-E318-49A0-B810-6491E96CA847}" type="VALUE">
                      <a:rPr lang="en-US" smtClean="0"/>
                      <a:pPr/>
                      <a:t>[VALUE]</a:t>
                    </a:fld>
                    <a:r>
                      <a:rPr lang="en-US"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Has a regular source of care</c:v>
                </c:pt>
                <c:pt idx="1">
                  <c:v>Rated quality of health care received in past 12 months as excellent or very good**</c:v>
                </c:pt>
                <c:pt idx="2">
                  <c:v>Last time sick and needed a doctor or nurse, got appointment on same or next day</c:v>
                </c:pt>
              </c:strCache>
            </c:strRef>
          </c:cat>
          <c:val>
            <c:numRef>
              <c:f>Sheet1!$C$2:$C$4</c:f>
              <c:numCache>
                <c:formatCode>0</c:formatCode>
                <c:ptCount val="3"/>
                <c:pt idx="0">
                  <c:v>93.01175</c:v>
                </c:pt>
                <c:pt idx="1">
                  <c:v>51.86945</c:v>
                </c:pt>
                <c:pt idx="2">
                  <c:v>52.90769</c:v>
                </c:pt>
              </c:numCache>
            </c:numRef>
          </c:val>
        </c:ser>
        <c:ser>
          <c:idx val="2"/>
          <c:order val="2"/>
          <c:tx>
            <c:strRef>
              <c:f>Sheet1!$D$1</c:f>
              <c:strCache>
                <c:ptCount val="1"/>
                <c:pt idx="0">
                  <c:v>Uninsured during the year</c:v>
                </c:pt>
              </c:strCache>
            </c:strRef>
          </c:tx>
          <c:spPr>
            <a:solidFill>
              <a:schemeClr val="tx1">
                <a:lumMod val="60000"/>
                <a:lumOff val="40000"/>
              </a:schemeClr>
            </a:solidFill>
            <a:ln>
              <a:noFill/>
            </a:ln>
            <a:effectLst/>
          </c:spPr>
          <c:invertIfNegative val="0"/>
          <c:dLbls>
            <c:dLbl>
              <c:idx val="0"/>
              <c:layout/>
              <c:tx>
                <c:rich>
                  <a:bodyPr/>
                  <a:lstStyle/>
                  <a:p>
                    <a:fld id="{3211E554-F7F8-49CB-8C6A-7DEC0F9DC723}" type="VALUE">
                      <a:rPr lang="uk-UA"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00D33B5C-11FF-468C-AAFC-1F7D90DE5EA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4931D5E8-35A5-4AC8-8A00-AEBC947C905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Has a regular source of care</c:v>
                </c:pt>
                <c:pt idx="1">
                  <c:v>Rated quality of health care received in past 12 months as excellent or very good**</c:v>
                </c:pt>
                <c:pt idx="2">
                  <c:v>Last time sick and needed a doctor or nurse, got appointment on same or next day</c:v>
                </c:pt>
              </c:strCache>
            </c:strRef>
          </c:cat>
          <c:val>
            <c:numRef>
              <c:f>Sheet1!$D$2:$D$4</c:f>
              <c:numCache>
                <c:formatCode>0</c:formatCode>
                <c:ptCount val="3"/>
                <c:pt idx="0">
                  <c:v>77.0274</c:v>
                </c:pt>
                <c:pt idx="1">
                  <c:v>39.6894</c:v>
                </c:pt>
                <c:pt idx="2">
                  <c:v>41.17313</c:v>
                </c:pt>
              </c:numCache>
            </c:numRef>
          </c:val>
        </c:ser>
        <c:dLbls>
          <c:showLegendKey val="0"/>
          <c:showVal val="0"/>
          <c:showCatName val="0"/>
          <c:showSerName val="0"/>
          <c:showPercent val="0"/>
          <c:showBubbleSize val="0"/>
        </c:dLbls>
        <c:gapWidth val="250"/>
        <c:axId val="-462779936"/>
        <c:axId val="-382302352"/>
      </c:barChart>
      <c:catAx>
        <c:axId val="-462779936"/>
        <c:scaling>
          <c:orientation val="minMax"/>
        </c:scaling>
        <c:delete val="1"/>
        <c:axPos val="b"/>
        <c:numFmt formatCode="General" sourceLinked="1"/>
        <c:majorTickMark val="none"/>
        <c:minorTickMark val="none"/>
        <c:tickLblPos val="nextTo"/>
        <c:crossAx val="-382302352"/>
        <c:crosses val="autoZero"/>
        <c:auto val="1"/>
        <c:lblAlgn val="ctr"/>
        <c:lblOffset val="100"/>
        <c:noMultiLvlLbl val="0"/>
      </c:catAx>
      <c:valAx>
        <c:axId val="-382302352"/>
        <c:scaling>
          <c:orientation val="minMax"/>
          <c:max val="100.0"/>
          <c:min val="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2779936"/>
        <c:crosses val="autoZero"/>
        <c:crossBetween val="between"/>
        <c:majorUnit val="25.0"/>
      </c:valAx>
      <c:spPr>
        <a:noFill/>
        <a:ln>
          <a:noFill/>
        </a:ln>
        <a:effectLst/>
      </c:spPr>
    </c:plotArea>
    <c:legend>
      <c:legendPos val="b"/>
      <c:layout>
        <c:manualLayout>
          <c:xMode val="edge"/>
          <c:yMode val="edge"/>
          <c:x val="0.0851723503407739"/>
          <c:y val="0.913754680852454"/>
          <c:w val="0.829655299318452"/>
          <c:h val="0.075870654894554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05769256695118"/>
          <c:y val="0.0214064400803795"/>
          <c:w val="0.947351409576691"/>
          <c:h val="0.762037944156598"/>
        </c:manualLayout>
      </c:layout>
      <c:barChart>
        <c:barDir val="col"/>
        <c:grouping val="clustered"/>
        <c:varyColors val="0"/>
        <c:ser>
          <c:idx val="0"/>
          <c:order val="0"/>
          <c:tx>
            <c:strRef>
              <c:f>Sheet1!$B$1</c:f>
              <c:strCache>
                <c:ptCount val="1"/>
                <c:pt idx="0">
                  <c:v>Medicaid coverage, insured all year</c:v>
                </c:pt>
              </c:strCache>
            </c:strRef>
          </c:tx>
          <c:spPr>
            <a:solidFill>
              <a:schemeClr val="bg2"/>
            </a:solidFill>
            <a:ln>
              <a:noFill/>
            </a:ln>
            <a:effectLst/>
          </c:spPr>
          <c:invertIfNegative val="0"/>
          <c:dLbls>
            <c:dLbl>
              <c:idx val="0"/>
              <c:layout/>
              <c:tx>
                <c:rich>
                  <a:bodyPr/>
                  <a:lstStyle/>
                  <a:p>
                    <a:fld id="{C2E0786A-5688-4EA4-8650-A33AEFBADD2C}" type="VALUE">
                      <a:rPr lang="en-US" smtClean="0"/>
                      <a:pPr/>
                      <a:t>[VALUE]</a:t>
                    </a:fld>
                    <a:r>
                      <a:rPr lang="en-US"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9ABC3356-AA68-4F4D-B41D-3BC218265E43}" type="VALUE">
                      <a:rPr lang="mr-IN" smtClean="0"/>
                      <a:pPr/>
                      <a:t>[VALUE]</a:t>
                    </a:fld>
                    <a:r>
                      <a:rPr lang="mr-IN" dirty="0"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097B44EC-6669-467D-AC7F-45C8E8E064EE}" type="VALUE">
                      <a:rPr lang="uk-UA" smtClean="0"/>
                      <a:pPr/>
                      <a:t>[VALUE]</a:t>
                    </a:fld>
                    <a:r>
                      <a:rPr lang="uk-UA"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Blood pressure checked</c:v>
                </c:pt>
                <c:pt idx="1">
                  <c:v>Cholesterol checked</c:v>
                </c:pt>
                <c:pt idx="2">
                  <c:v>Seasonal flu shot</c:v>
                </c:pt>
              </c:strCache>
            </c:strRef>
          </c:cat>
          <c:val>
            <c:numRef>
              <c:f>Sheet1!$B$2:$B$4</c:f>
              <c:numCache>
                <c:formatCode>0</c:formatCode>
                <c:ptCount val="3"/>
                <c:pt idx="0">
                  <c:v>90.13013</c:v>
                </c:pt>
                <c:pt idx="1">
                  <c:v>73.54772</c:v>
                </c:pt>
                <c:pt idx="2">
                  <c:v>50.95886</c:v>
                </c:pt>
              </c:numCache>
            </c:numRef>
          </c:val>
        </c:ser>
        <c:ser>
          <c:idx val="1"/>
          <c:order val="1"/>
          <c:tx>
            <c:strRef>
              <c:f>Sheet1!$C$1</c:f>
              <c:strCache>
                <c:ptCount val="1"/>
                <c:pt idx="0">
                  <c:v>Private coverage, insured all year</c:v>
                </c:pt>
              </c:strCache>
            </c:strRef>
          </c:tx>
          <c:spPr>
            <a:solidFill>
              <a:schemeClr val="tx2"/>
            </a:solidFill>
            <a:ln>
              <a:noFill/>
            </a:ln>
            <a:effectLst/>
          </c:spPr>
          <c:invertIfNegative val="0"/>
          <c:dLbls>
            <c:dLbl>
              <c:idx val="0"/>
              <c:layout/>
              <c:tx>
                <c:rich>
                  <a:bodyPr/>
                  <a:lstStyle/>
                  <a:p>
                    <a:fld id="{3C8B921D-CD03-4C75-9993-44218368247F}" type="VALUE">
                      <a:rPr lang="cs-CZ" smtClean="0"/>
                      <a:pPr/>
                      <a:t>[VALUE]</a:t>
                    </a:fld>
                    <a:r>
                      <a:rPr lang="cs-CZ"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ED62F366-30AA-4CCB-BE07-E69288E2AEB3}" type="VALUE">
                      <a:rPr lang="cs-CZ" smtClean="0"/>
                      <a:pPr/>
                      <a:t>[VALUE]</a:t>
                    </a:fld>
                    <a:r>
                      <a:rPr lang="cs-CZ" dirty="0"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AD164F30-C5A5-419D-A590-3F63A85F026B}" type="VALUE">
                      <a:rPr lang="en-US" smtClean="0"/>
                      <a:pPr/>
                      <a:t>[VALUE]</a:t>
                    </a:fld>
                    <a:r>
                      <a:rPr lang="en-US"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Blood pressure checked</c:v>
                </c:pt>
                <c:pt idx="1">
                  <c:v>Cholesterol checked</c:v>
                </c:pt>
                <c:pt idx="2">
                  <c:v>Seasonal flu shot</c:v>
                </c:pt>
              </c:strCache>
            </c:strRef>
          </c:cat>
          <c:val>
            <c:numRef>
              <c:f>Sheet1!$C$2:$C$4</c:f>
              <c:numCache>
                <c:formatCode>0</c:formatCode>
                <c:ptCount val="3"/>
                <c:pt idx="0">
                  <c:v>93.79664</c:v>
                </c:pt>
                <c:pt idx="1">
                  <c:v>83.20255</c:v>
                </c:pt>
                <c:pt idx="2">
                  <c:v>47.29958000000001</c:v>
                </c:pt>
              </c:numCache>
            </c:numRef>
          </c:val>
        </c:ser>
        <c:ser>
          <c:idx val="2"/>
          <c:order val="2"/>
          <c:tx>
            <c:strRef>
              <c:f>Sheet1!$D$1</c:f>
              <c:strCache>
                <c:ptCount val="1"/>
                <c:pt idx="0">
                  <c:v>Uninsured during the year</c:v>
                </c:pt>
              </c:strCache>
            </c:strRef>
          </c:tx>
          <c:spPr>
            <a:solidFill>
              <a:schemeClr val="tx1">
                <a:lumMod val="60000"/>
                <a:lumOff val="40000"/>
              </a:schemeClr>
            </a:solidFill>
            <a:ln>
              <a:noFill/>
            </a:ln>
            <a:effectLst/>
          </c:spPr>
          <c:invertIfNegative val="0"/>
          <c:dLbls>
            <c:dLbl>
              <c:idx val="0"/>
              <c:layout/>
              <c:tx>
                <c:rich>
                  <a:bodyPr/>
                  <a:lstStyle/>
                  <a:p>
                    <a:fld id="{D29F58F1-E119-4D5F-8421-45CDEC2E883A}" type="VALUE">
                      <a:rPr lang="is-I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8BA3A93B-149A-4989-B315-67AA019DBA17}"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055AFEBE-AFFA-49E2-8BFC-7E1963CFE771}"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Blood pressure checked</c:v>
                </c:pt>
                <c:pt idx="1">
                  <c:v>Cholesterol checked</c:v>
                </c:pt>
                <c:pt idx="2">
                  <c:v>Seasonal flu shot</c:v>
                </c:pt>
              </c:strCache>
            </c:strRef>
          </c:cat>
          <c:val>
            <c:numRef>
              <c:f>Sheet1!$D$2:$D$4</c:f>
              <c:numCache>
                <c:formatCode>0</c:formatCode>
                <c:ptCount val="3"/>
                <c:pt idx="0">
                  <c:v>82.08088999999998</c:v>
                </c:pt>
                <c:pt idx="1">
                  <c:v>59.7083</c:v>
                </c:pt>
                <c:pt idx="2">
                  <c:v>30.46906999999998</c:v>
                </c:pt>
              </c:numCache>
            </c:numRef>
          </c:val>
        </c:ser>
        <c:dLbls>
          <c:showLegendKey val="0"/>
          <c:showVal val="0"/>
          <c:showCatName val="0"/>
          <c:showSerName val="0"/>
          <c:showPercent val="0"/>
          <c:showBubbleSize val="0"/>
        </c:dLbls>
        <c:gapWidth val="250"/>
        <c:axId val="-358427664"/>
        <c:axId val="-358424832"/>
      </c:barChart>
      <c:catAx>
        <c:axId val="-358427664"/>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58424832"/>
        <c:crosses val="autoZero"/>
        <c:auto val="1"/>
        <c:lblAlgn val="ctr"/>
        <c:lblOffset val="100"/>
        <c:noMultiLvlLbl val="0"/>
      </c:catAx>
      <c:valAx>
        <c:axId val="-358424832"/>
        <c:scaling>
          <c:orientation val="minMax"/>
          <c:max val="1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58427664"/>
        <c:crosses val="autoZero"/>
        <c:crossBetween val="between"/>
        <c:majorUnit val="25.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21437310553871"/>
          <c:y val="0.0214064400803795"/>
          <c:w val="0.947856268944613"/>
          <c:h val="0.751327194581866"/>
        </c:manualLayout>
      </c:layout>
      <c:barChart>
        <c:barDir val="col"/>
        <c:grouping val="clustered"/>
        <c:varyColors val="0"/>
        <c:ser>
          <c:idx val="0"/>
          <c:order val="0"/>
          <c:tx>
            <c:strRef>
              <c:f>Sheet1!$B$1</c:f>
              <c:strCache>
                <c:ptCount val="1"/>
                <c:pt idx="0">
                  <c:v>Medicaid coverage, insured all year</c:v>
                </c:pt>
              </c:strCache>
            </c:strRef>
          </c:tx>
          <c:spPr>
            <a:solidFill>
              <a:schemeClr val="bg2"/>
            </a:solidFill>
            <a:ln>
              <a:noFill/>
            </a:ln>
            <a:effectLst/>
          </c:spPr>
          <c:invertIfNegative val="0"/>
          <c:dLbls>
            <c:dLbl>
              <c:idx val="0"/>
              <c:layout/>
              <c:tx>
                <c:rich>
                  <a:bodyPr/>
                  <a:lstStyle/>
                  <a:p>
                    <a:fld id="{DFC3C00F-105F-4B13-B051-5BA6B86152E1}" type="VALUE">
                      <a:rPr lang="uk-UA" smtClean="0"/>
                      <a:pPr/>
                      <a:t>[VALUE]</a:t>
                    </a:fld>
                    <a:r>
                      <a:rPr lang="uk-UA"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95AB2197-3E97-49D8-AC75-471DC354AF6E}" type="VALUE">
                      <a:rPr lang="is-IS" smtClean="0"/>
                      <a:pPr/>
                      <a:t>[VALUE]</a:t>
                    </a:fld>
                    <a:r>
                      <a:rPr lang="is-IS"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7F411C9E-A2CD-4D70-8B99-C7C47E4BF92E}" type="VALUE">
                      <a:rPr lang="is-IS" smtClean="0"/>
                      <a:pPr/>
                      <a:t>[VALUE]</a:t>
                    </a:fld>
                    <a:r>
                      <a:rPr lang="is-IS"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Received Pap test</c:v>
                </c:pt>
                <c:pt idx="1">
                  <c:v>Received mammogram</c:v>
                </c:pt>
                <c:pt idx="2">
                  <c:v>Received colon cancer screening</c:v>
                </c:pt>
              </c:strCache>
            </c:strRef>
          </c:cat>
          <c:val>
            <c:numRef>
              <c:f>Sheet1!$B$2:$B$4</c:f>
              <c:numCache>
                <c:formatCode>0</c:formatCode>
                <c:ptCount val="3"/>
                <c:pt idx="0">
                  <c:v>76.52406</c:v>
                </c:pt>
                <c:pt idx="1">
                  <c:v>71.25356</c:v>
                </c:pt>
                <c:pt idx="2">
                  <c:v>61.84308</c:v>
                </c:pt>
              </c:numCache>
            </c:numRef>
          </c:val>
        </c:ser>
        <c:ser>
          <c:idx val="1"/>
          <c:order val="1"/>
          <c:tx>
            <c:strRef>
              <c:f>Sheet1!$C$1</c:f>
              <c:strCache>
                <c:ptCount val="1"/>
                <c:pt idx="0">
                  <c:v>Private coverage, insured all year</c:v>
                </c:pt>
              </c:strCache>
            </c:strRef>
          </c:tx>
          <c:spPr>
            <a:solidFill>
              <a:schemeClr val="tx2"/>
            </a:solidFill>
            <a:ln>
              <a:noFill/>
            </a:ln>
            <a:effectLst/>
          </c:spPr>
          <c:invertIfNegative val="0"/>
          <c:dLbls>
            <c:dLbl>
              <c:idx val="0"/>
              <c:layout/>
              <c:tx>
                <c:rich>
                  <a:bodyPr/>
                  <a:lstStyle/>
                  <a:p>
                    <a:fld id="{F18CD82F-1AB7-46C7-A0DC-6D5A22DE0527}" type="VALUE">
                      <a:rPr lang="fi-FI" smtClean="0"/>
                      <a:pPr/>
                      <a:t>[VALUE]</a:t>
                    </a:fld>
                    <a:r>
                      <a:rPr lang="fi-FI"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86904777-138D-4335-BEC3-D591EDD1558F}" type="VALUE">
                      <a:rPr lang="en-US" smtClean="0"/>
                      <a:pPr/>
                      <a:t>[VALUE]</a:t>
                    </a:fld>
                    <a:r>
                      <a:rPr lang="en-US"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92072B39-BF1A-405A-AB87-52C9E34D6BDB}" type="VALUE">
                      <a:rPr lang="is-IS" smtClean="0"/>
                      <a:pPr/>
                      <a:t>[VALUE]</a:t>
                    </a:fld>
                    <a:r>
                      <a:rPr lang="is-IS"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Received Pap test</c:v>
                </c:pt>
                <c:pt idx="1">
                  <c:v>Received mammogram</c:v>
                </c:pt>
                <c:pt idx="2">
                  <c:v>Received colon cancer screening</c:v>
                </c:pt>
              </c:strCache>
            </c:strRef>
          </c:cat>
          <c:val>
            <c:numRef>
              <c:f>Sheet1!$C$2:$C$4</c:f>
              <c:numCache>
                <c:formatCode>0</c:formatCode>
                <c:ptCount val="3"/>
                <c:pt idx="0">
                  <c:v>78.87822</c:v>
                </c:pt>
                <c:pt idx="1">
                  <c:v>74.6902</c:v>
                </c:pt>
                <c:pt idx="2">
                  <c:v>61.64960000000001</c:v>
                </c:pt>
              </c:numCache>
            </c:numRef>
          </c:val>
        </c:ser>
        <c:ser>
          <c:idx val="2"/>
          <c:order val="2"/>
          <c:tx>
            <c:strRef>
              <c:f>Sheet1!$D$1</c:f>
              <c:strCache>
                <c:ptCount val="1"/>
                <c:pt idx="0">
                  <c:v>Uninsured during the year</c:v>
                </c:pt>
              </c:strCache>
            </c:strRef>
          </c:tx>
          <c:spPr>
            <a:solidFill>
              <a:schemeClr val="tx1">
                <a:lumMod val="60000"/>
                <a:lumOff val="40000"/>
              </a:schemeClr>
            </a:solidFill>
            <a:ln>
              <a:noFill/>
            </a:ln>
            <a:effectLst/>
          </c:spPr>
          <c:invertIfNegative val="0"/>
          <c:dLbls>
            <c:dLbl>
              <c:idx val="0"/>
              <c:layout/>
              <c:tx>
                <c:rich>
                  <a:bodyPr/>
                  <a:lstStyle/>
                  <a:p>
                    <a:fld id="{9C3AF80A-1958-46B8-A6FD-ED0FAD6D70DE}" type="VALUE">
                      <a:rPr lang="is-I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2118177D-11CD-4D1E-BBEC-E07581438EEA}" type="VALUE">
                      <a:rPr lang="cs-CZ"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DDA94868-6348-4B86-99D9-CCAD9DA325E9}" type="VALUE">
                      <a:rPr lang="is-I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Received Pap test</c:v>
                </c:pt>
                <c:pt idx="1">
                  <c:v>Received mammogram</c:v>
                </c:pt>
                <c:pt idx="2">
                  <c:v>Received colon cancer screening</c:v>
                </c:pt>
              </c:strCache>
            </c:strRef>
          </c:cat>
          <c:val>
            <c:numRef>
              <c:f>Sheet1!$D$2:$D$4</c:f>
              <c:numCache>
                <c:formatCode>0</c:formatCode>
                <c:ptCount val="3"/>
                <c:pt idx="0">
                  <c:v>66.65622</c:v>
                </c:pt>
                <c:pt idx="1">
                  <c:v>49.24142000000001</c:v>
                </c:pt>
                <c:pt idx="2">
                  <c:v>42.10995000000001</c:v>
                </c:pt>
              </c:numCache>
            </c:numRef>
          </c:val>
        </c:ser>
        <c:dLbls>
          <c:showLegendKey val="0"/>
          <c:showVal val="0"/>
          <c:showCatName val="0"/>
          <c:showSerName val="0"/>
          <c:showPercent val="0"/>
          <c:showBubbleSize val="0"/>
        </c:dLbls>
        <c:gapWidth val="250"/>
        <c:axId val="-358871632"/>
        <c:axId val="-462546528"/>
      </c:barChart>
      <c:catAx>
        <c:axId val="-35887163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62546528"/>
        <c:crosses val="autoZero"/>
        <c:auto val="1"/>
        <c:lblAlgn val="ctr"/>
        <c:lblOffset val="100"/>
        <c:noMultiLvlLbl val="0"/>
      </c:catAx>
      <c:valAx>
        <c:axId val="-462546528"/>
        <c:scaling>
          <c:orientation val="minMax"/>
          <c:max val="1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58871632"/>
        <c:crosses val="autoZero"/>
        <c:crossBetween val="between"/>
        <c:majorUnit val="25.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24962742601338"/>
          <c:y val="0.0377058823529412"/>
          <c:w val="0.939525731872348"/>
          <c:h val="0.667954856186262"/>
        </c:manualLayout>
      </c:layout>
      <c:barChart>
        <c:barDir val="col"/>
        <c:grouping val="clustered"/>
        <c:varyColors val="0"/>
        <c:ser>
          <c:idx val="0"/>
          <c:order val="0"/>
          <c:tx>
            <c:strRef>
              <c:f>Sheet1!$B$1</c:f>
              <c:strCache>
                <c:ptCount val="1"/>
                <c:pt idx="0">
                  <c:v>Medicaid coverage, insured all year</c:v>
                </c:pt>
              </c:strCache>
            </c:strRef>
          </c:tx>
          <c:spPr>
            <a:solidFill>
              <a:schemeClr val="bg2"/>
            </a:solidFill>
            <a:ln>
              <a:noFill/>
            </a:ln>
            <a:effectLst/>
          </c:spPr>
          <c:invertIfNegative val="0"/>
          <c:dLbls>
            <c:dLbl>
              <c:idx val="0"/>
              <c:layout/>
              <c:tx>
                <c:rich>
                  <a:bodyPr/>
                  <a:lstStyle/>
                  <a:p>
                    <a:fld id="{51C9C89E-1812-408F-81DB-E10304A8C862}" type="VALUE">
                      <a:rPr lang="mr-IN" smtClean="0"/>
                      <a:pPr/>
                      <a:t>[VALUE]</a:t>
                    </a:fld>
                    <a:r>
                      <a:rPr lang="mr-IN" dirty="0"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6F84DB86-8124-4C22-9045-F59A9921419C}" type="VALUE">
                      <a:rPr lang="en-US" smtClean="0"/>
                      <a:pPr/>
                      <a:t>[VALUE]</a:t>
                    </a:fld>
                    <a:r>
                      <a:rPr lang="en-US"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manualLayout>
                  <c:x val="0.0"/>
                  <c:y val="0.0107111588780392"/>
                </c:manualLayout>
              </c:layout>
              <c:tx>
                <c:rich>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mn-lt"/>
                        <a:ea typeface="+mn-ea"/>
                        <a:cs typeface="+mn-cs"/>
                      </a:defRPr>
                    </a:pPr>
                    <a:fld id="{0EFB048A-BBA8-4E11-AEB7-4DD2AC540EB5}" type="VALUE">
                      <a:rPr lang="mr-IN" b="1" smtClean="0">
                        <a:solidFill>
                          <a:schemeClr val="tx2"/>
                        </a:solidFill>
                      </a:rPr>
                      <a:pPr>
                        <a:defRPr b="1">
                          <a:solidFill>
                            <a:schemeClr val="tx2"/>
                          </a:solidFill>
                        </a:defRPr>
                      </a:pPr>
                      <a:t>[VALUE]</a:t>
                    </a:fld>
                    <a:r>
                      <a:rPr lang="mr-IN" b="1" smtClean="0">
                        <a:solidFill>
                          <a:schemeClr val="tx2"/>
                        </a:solidFill>
                      </a:rPr>
                      <a:t>*^</a:t>
                    </a:r>
                  </a:p>
                </c:rich>
              </c:tx>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3"/>
              <c:layout/>
              <c:tx>
                <c:rich>
                  <a:bodyPr/>
                  <a:lstStyle/>
                  <a:p>
                    <a:fld id="{4FE16A0C-C6F5-4826-B34F-94B874A3F333}" type="VALUE">
                      <a:rPr lang="mr-IN" smtClean="0"/>
                      <a:pPr/>
                      <a:t>[VALUE]</a:t>
                    </a:fld>
                    <a:r>
                      <a:rPr lang="mr-IN"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4"/>
              <c:layout/>
              <c:tx>
                <c:rich>
                  <a:bodyPr/>
                  <a:lstStyle/>
                  <a:p>
                    <a:fld id="{6D2EF1E7-B446-45F0-89A2-3DA97F97B362}" type="VALUE">
                      <a:rPr lang="mr-IN" smtClean="0"/>
                      <a:pPr/>
                      <a:t>[VALUE]</a:t>
                    </a:fld>
                    <a:r>
                      <a:rPr lang="mr-IN"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problems paying or unable to pay medical bills</c:v>
                </c:pt>
                <c:pt idx="1">
                  <c:v>Contacted by collection agency for unpaid medical bills</c:v>
                </c:pt>
                <c:pt idx="2">
                  <c:v>Had to change way of life to pay bills</c:v>
                </c:pt>
                <c:pt idx="3">
                  <c:v>Medical bills being paid off over time</c:v>
                </c:pt>
                <c:pt idx="4">
                  <c:v>At least one medical bill problem or debt</c:v>
                </c:pt>
              </c:strCache>
            </c:strRef>
          </c:cat>
          <c:val>
            <c:numRef>
              <c:f>Sheet1!$B$2:$B$6</c:f>
              <c:numCache>
                <c:formatCode>0</c:formatCode>
                <c:ptCount val="5"/>
                <c:pt idx="0">
                  <c:v>11.54294</c:v>
                </c:pt>
                <c:pt idx="1">
                  <c:v>8.01565</c:v>
                </c:pt>
                <c:pt idx="2">
                  <c:v>4.24624</c:v>
                </c:pt>
                <c:pt idx="3">
                  <c:v>9.7567</c:v>
                </c:pt>
                <c:pt idx="4">
                  <c:v>19.46349</c:v>
                </c:pt>
              </c:numCache>
            </c:numRef>
          </c:val>
        </c:ser>
        <c:ser>
          <c:idx val="1"/>
          <c:order val="1"/>
          <c:tx>
            <c:strRef>
              <c:f>Sheet1!$C$1</c:f>
              <c:strCache>
                <c:ptCount val="1"/>
                <c:pt idx="0">
                  <c:v>Private coverage, insured all year</c:v>
                </c:pt>
              </c:strCache>
            </c:strRef>
          </c:tx>
          <c:spPr>
            <a:solidFill>
              <a:schemeClr val="tx2"/>
            </a:solidFill>
            <a:ln>
              <a:noFill/>
            </a:ln>
            <a:effectLst/>
          </c:spPr>
          <c:invertIfNegative val="0"/>
          <c:dLbls>
            <c:dLbl>
              <c:idx val="0"/>
              <c:layout/>
              <c:tx>
                <c:rich>
                  <a:bodyPr/>
                  <a:lstStyle/>
                  <a:p>
                    <a:fld id="{18ED21F2-B2DE-4E2C-9FD7-18328C3BD2E3}" type="VALUE">
                      <a:rPr lang="is-IS" smtClean="0"/>
                      <a:pPr/>
                      <a:t>[VALUE]</a:t>
                    </a:fld>
                    <a:r>
                      <a:rPr lang="is-IS" dirty="0"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FBB405C3-4627-4F45-B9B1-5F704B10726A}" type="VALUE">
                      <a:rPr lang="is-IS" smtClean="0"/>
                      <a:pPr/>
                      <a:t>[VALUE]</a:t>
                    </a:fld>
                    <a:r>
                      <a:rPr lang="is-IS"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1161F1F1-3AFF-41C1-AAF5-E697161B84FC}" type="VALUE">
                      <a:rPr lang="en-US" smtClean="0"/>
                      <a:pPr/>
                      <a:t>[VALUE]</a:t>
                    </a:fld>
                    <a:r>
                      <a:rPr lang="en-US" dirty="0"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3"/>
              <c:layout/>
              <c:tx>
                <c:rich>
                  <a:bodyPr/>
                  <a:lstStyle/>
                  <a:p>
                    <a:fld id="{67E9737D-48D0-4FE2-B17C-0F3BE30EC79B}" type="VALUE">
                      <a:rPr lang="is-I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4"/>
              <c:layout/>
              <c:tx>
                <c:rich>
                  <a:bodyPr/>
                  <a:lstStyle/>
                  <a:p>
                    <a:fld id="{55228103-4B36-48A1-99F9-5C63D786F1A0}" type="VALUE">
                      <a:rPr lang="cs-CZ" smtClean="0"/>
                      <a:pPr/>
                      <a:t>[VALUE]</a:t>
                    </a:fld>
                    <a:r>
                      <a:rPr lang="cs-CZ" dirty="0"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problems paying or unable to pay medical bills</c:v>
                </c:pt>
                <c:pt idx="1">
                  <c:v>Contacted by collection agency for unpaid medical bills</c:v>
                </c:pt>
                <c:pt idx="2">
                  <c:v>Had to change way of life to pay bills</c:v>
                </c:pt>
                <c:pt idx="3">
                  <c:v>Medical bills being paid off over time</c:v>
                </c:pt>
                <c:pt idx="4">
                  <c:v>At least one medical bill problem or debt</c:v>
                </c:pt>
              </c:strCache>
            </c:strRef>
          </c:cat>
          <c:val>
            <c:numRef>
              <c:f>Sheet1!$C$2:$C$6</c:f>
              <c:numCache>
                <c:formatCode>0</c:formatCode>
                <c:ptCount val="5"/>
                <c:pt idx="0">
                  <c:v>19.77928</c:v>
                </c:pt>
                <c:pt idx="1">
                  <c:v>11.7002</c:v>
                </c:pt>
                <c:pt idx="2">
                  <c:v>14.20578</c:v>
                </c:pt>
                <c:pt idx="3">
                  <c:v>26.16019</c:v>
                </c:pt>
                <c:pt idx="4">
                  <c:v>35.52286</c:v>
                </c:pt>
              </c:numCache>
            </c:numRef>
          </c:val>
        </c:ser>
        <c:ser>
          <c:idx val="2"/>
          <c:order val="2"/>
          <c:tx>
            <c:strRef>
              <c:f>Sheet1!$D$1</c:f>
              <c:strCache>
                <c:ptCount val="1"/>
                <c:pt idx="0">
                  <c:v>Uninsured during the year</c:v>
                </c:pt>
              </c:strCache>
            </c:strRef>
          </c:tx>
          <c:spPr>
            <a:solidFill>
              <a:schemeClr val="tx1">
                <a:lumMod val="60000"/>
                <a:lumOff val="40000"/>
              </a:schemeClr>
            </a:solidFill>
            <a:ln>
              <a:noFill/>
            </a:ln>
            <a:effectLst/>
          </c:spPr>
          <c:invertIfNegative val="0"/>
          <c:dLbls>
            <c:dLbl>
              <c:idx val="0"/>
              <c:layout/>
              <c:tx>
                <c:rich>
                  <a:bodyPr/>
                  <a:lstStyle/>
                  <a:p>
                    <a:fld id="{36C2A75B-0084-47A8-A35F-1FC1A1AC986D}"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21990A5F-DE55-441C-92BC-9FA1C807FAD2}" type="VALUE">
                      <a:rPr lang="is-I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05620439-F85A-4F22-88E9-D0B8F4D84F19}" type="VALUE">
                      <a:rPr lang="cs-CZ"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3"/>
              <c:layout/>
              <c:tx>
                <c:rich>
                  <a:bodyPr/>
                  <a:lstStyle/>
                  <a:p>
                    <a:fld id="{F85786CF-66B6-4959-BA13-E4BC523C6C40}" type="VALUE">
                      <a:rPr lang="is-I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4"/>
              <c:layout/>
              <c:tx>
                <c:rich>
                  <a:bodyPr/>
                  <a:lstStyle/>
                  <a:p>
                    <a:fld id="{0777BB53-1E60-4D54-B067-F5F7BED32C5E}" type="VALUE">
                      <a:rPr lang="is-I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problems paying or unable to pay medical bills</c:v>
                </c:pt>
                <c:pt idx="1">
                  <c:v>Contacted by collection agency for unpaid medical bills</c:v>
                </c:pt>
                <c:pt idx="2">
                  <c:v>Had to change way of life to pay bills</c:v>
                </c:pt>
                <c:pt idx="3">
                  <c:v>Medical bills being paid off over time</c:v>
                </c:pt>
                <c:pt idx="4">
                  <c:v>At least one medical bill problem or debt</c:v>
                </c:pt>
              </c:strCache>
            </c:strRef>
          </c:cat>
          <c:val>
            <c:numRef>
              <c:f>Sheet1!$D$2:$D$6</c:f>
              <c:numCache>
                <c:formatCode>0</c:formatCode>
                <c:ptCount val="5"/>
                <c:pt idx="0">
                  <c:v>35.2525</c:v>
                </c:pt>
                <c:pt idx="1">
                  <c:v>20.43348</c:v>
                </c:pt>
                <c:pt idx="2">
                  <c:v>21.17176</c:v>
                </c:pt>
                <c:pt idx="3">
                  <c:v>27.97503</c:v>
                </c:pt>
                <c:pt idx="4">
                  <c:v>51.67532</c:v>
                </c:pt>
              </c:numCache>
            </c:numRef>
          </c:val>
        </c:ser>
        <c:dLbls>
          <c:showLegendKey val="0"/>
          <c:showVal val="0"/>
          <c:showCatName val="0"/>
          <c:showSerName val="0"/>
          <c:showPercent val="0"/>
          <c:showBubbleSize val="0"/>
        </c:dLbls>
        <c:gapWidth val="100"/>
        <c:axId val="-358338720"/>
        <c:axId val="-358336160"/>
      </c:barChart>
      <c:catAx>
        <c:axId val="-358338720"/>
        <c:scaling>
          <c:orientation val="minMax"/>
        </c:scaling>
        <c:delete val="1"/>
        <c:axPos val="b"/>
        <c:numFmt formatCode="General" sourceLinked="0"/>
        <c:majorTickMark val="none"/>
        <c:minorTickMark val="none"/>
        <c:tickLblPos val="nextTo"/>
        <c:crossAx val="-358336160"/>
        <c:crosses val="autoZero"/>
        <c:auto val="1"/>
        <c:lblAlgn val="ctr"/>
        <c:lblOffset val="100"/>
        <c:noMultiLvlLbl val="0"/>
      </c:catAx>
      <c:valAx>
        <c:axId val="-358336160"/>
        <c:scaling>
          <c:orientation val="minMax"/>
          <c:max val="75.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58338720"/>
        <c:crosses val="autoZero"/>
        <c:crossBetween val="between"/>
        <c:majorUnit val="25.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24962742601338"/>
          <c:y val="0.0194542335500234"/>
          <c:w val="0.939525731872348"/>
          <c:h val="0.639993190656304"/>
        </c:manualLayout>
      </c:layout>
      <c:barChart>
        <c:barDir val="col"/>
        <c:grouping val="clustered"/>
        <c:varyColors val="0"/>
        <c:ser>
          <c:idx val="0"/>
          <c:order val="0"/>
          <c:tx>
            <c:strRef>
              <c:f>Sheet1!$B$1</c:f>
              <c:strCache>
                <c:ptCount val="1"/>
                <c:pt idx="0">
                  <c:v>Medicaid coverage, insured all year</c:v>
                </c:pt>
              </c:strCache>
            </c:strRef>
          </c:tx>
          <c:spPr>
            <a:solidFill>
              <a:schemeClr val="bg2"/>
            </a:solidFill>
            <a:ln>
              <a:noFill/>
            </a:ln>
            <a:effectLst/>
          </c:spPr>
          <c:invertIfNegative val="0"/>
          <c:dLbls>
            <c:dLbl>
              <c:idx val="0"/>
              <c:layout/>
              <c:tx>
                <c:rich>
                  <a:bodyPr/>
                  <a:lstStyle/>
                  <a:p>
                    <a:fld id="{A3FA3C17-43BA-4D48-BA4F-FCC621D7590D}" type="VALUE">
                      <a:rPr lang="mr-IN" smtClean="0"/>
                      <a:pPr/>
                      <a:t>[VALUE]</a:t>
                    </a:fld>
                    <a:r>
                      <a:rPr lang="mr-IN" dirty="0"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DCD85B36-7C5A-41C8-A56A-B037D9469DE7}" type="VALUE">
                      <a:rPr lang="mr-IN" b="1">
                        <a:solidFill>
                          <a:schemeClr val="bg1"/>
                        </a:solidFill>
                      </a:rPr>
                      <a:pPr/>
                      <a:t>[VALUE]</a:t>
                    </a:fld>
                    <a:r>
                      <a:rPr lang="mr-IN" b="1">
                        <a:solidFill>
                          <a:schemeClr val="bg1"/>
                        </a:solidFill>
                      </a:rPr>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manualLayout>
                  <c:x val="0.0013998249447262"/>
                  <c:y val="0.0711974134626906"/>
                </c:manualLayout>
              </c:layout>
              <c:tx>
                <c:rich>
                  <a:bodyPr/>
                  <a:lstStyle/>
                  <a:p>
                    <a:fld id="{0DC3D819-C14B-46A2-8C0E-A5AB2EA3EE1E}" type="VALUE">
                      <a:rPr lang="mr-IN" b="1">
                        <a:solidFill>
                          <a:schemeClr val="bg1"/>
                        </a:solidFill>
                      </a:rPr>
                      <a:pPr/>
                      <a:t>[VALUE]</a:t>
                    </a:fld>
                    <a:r>
                      <a:rPr lang="mr-IN" b="1" dirty="0">
                        <a:solidFill>
                          <a:schemeClr val="bg1"/>
                        </a:solidFill>
                      </a:rPr>
                      <a:t>*^</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3"/>
              <c:layout>
                <c:manualLayout>
                  <c:x val="-1.02652643427825E-16"/>
                  <c:y val="0.00849099136344132"/>
                </c:manualLayout>
              </c:layout>
              <c:tx>
                <c:rich>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mn-lt"/>
                        <a:ea typeface="+mn-ea"/>
                        <a:cs typeface="+mn-cs"/>
                      </a:defRPr>
                    </a:pPr>
                    <a:fld id="{68D6C46B-4CBC-4BF7-8BAF-A3DB43B85FC9}" type="VALUE">
                      <a:rPr lang="mr-IN" b="1">
                        <a:solidFill>
                          <a:schemeClr val="tx2"/>
                        </a:solidFill>
                      </a:rPr>
                      <a:pPr>
                        <a:defRPr b="1">
                          <a:solidFill>
                            <a:schemeClr val="tx2"/>
                          </a:solidFill>
                        </a:defRPr>
                      </a:pPr>
                      <a:t>[VALUE]</a:t>
                    </a:fld>
                    <a:r>
                      <a:rPr lang="mr-IN" b="1">
                        <a:solidFill>
                          <a:schemeClr val="tx2"/>
                        </a:solidFill>
                      </a:rPr>
                      <a:t>*^</a:t>
                    </a:r>
                  </a:p>
                </c:rich>
              </c:tx>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4"/>
              <c:layout/>
              <c:tx>
                <c:rich>
                  <a:bodyPr/>
                  <a:lstStyle/>
                  <a:p>
                    <a:r>
                      <a:rPr lang="mr-IN" b="1">
                        <a:solidFill>
                          <a:schemeClr val="bg1"/>
                        </a:solidFill>
                      </a:rPr>
                      <a:t>22*^</a:t>
                    </a:r>
                  </a:p>
                </c:rich>
              </c:tx>
              <c:dLblPos val="in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a medical problem, but did not go to a doctor or clinic</c:v>
                </c:pt>
                <c:pt idx="1">
                  <c:v>Did not fill a prescription</c:v>
                </c:pt>
                <c:pt idx="2">
                  <c:v>Skipped a medical test, treatment, _x000d_or follow-up recommended _x000d_by a doctor</c:v>
                </c:pt>
                <c:pt idx="3">
                  <c:v>Did not see a specialist when you or your doctor thought you needed to see one</c:v>
                </c:pt>
                <c:pt idx="4">
                  <c:v>At least one cost-related access problem</c:v>
                </c:pt>
              </c:strCache>
            </c:strRef>
          </c:cat>
          <c:val>
            <c:numRef>
              <c:f>Sheet1!$B$2:$B$6</c:f>
              <c:numCache>
                <c:formatCode>0</c:formatCode>
                <c:ptCount val="5"/>
                <c:pt idx="0">
                  <c:v>9.06054</c:v>
                </c:pt>
                <c:pt idx="1">
                  <c:v>10.93799</c:v>
                </c:pt>
                <c:pt idx="2">
                  <c:v>6.75404</c:v>
                </c:pt>
                <c:pt idx="3">
                  <c:v>5.99501</c:v>
                </c:pt>
                <c:pt idx="4">
                  <c:v>21.81555</c:v>
                </c:pt>
              </c:numCache>
            </c:numRef>
          </c:val>
        </c:ser>
        <c:ser>
          <c:idx val="1"/>
          <c:order val="1"/>
          <c:tx>
            <c:strRef>
              <c:f>Sheet1!$C$1</c:f>
              <c:strCache>
                <c:ptCount val="1"/>
                <c:pt idx="0">
                  <c:v>Private coverage, insured all year</c:v>
                </c:pt>
              </c:strCache>
            </c:strRef>
          </c:tx>
          <c:spPr>
            <a:solidFill>
              <a:schemeClr val="tx2"/>
            </a:solidFill>
            <a:ln>
              <a:noFill/>
            </a:ln>
            <a:effectLst/>
          </c:spPr>
          <c:invertIfNegative val="0"/>
          <c:dLbls>
            <c:dLbl>
              <c:idx val="0"/>
              <c:layout/>
              <c:tx>
                <c:rich>
                  <a:bodyPr/>
                  <a:lstStyle/>
                  <a:p>
                    <a:fld id="{E98982DB-CC46-4372-A4B2-DFA61A11526D}" type="VALUE">
                      <a:rPr lang="en-US" smtClean="0"/>
                      <a:pPr/>
                      <a:t>[VALUE]</a:t>
                    </a:fld>
                    <a:r>
                      <a:rPr lang="en-US" dirty="0"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FD5D0178-940F-45EE-9688-D0D931F67DF2}" type="VALUE">
                      <a:rPr lang="fi-FI" smtClean="0"/>
                      <a:pPr/>
                      <a:t>[VALUE]</a:t>
                    </a:fld>
                    <a:r>
                      <a:rPr lang="fi-FI" dirty="0"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36236542-BDAE-4C1E-88B1-82D7490D7690}" type="VALUE">
                      <a:rPr lang="en-US" smtClean="0"/>
                      <a:pPr/>
                      <a:t>[VALUE]</a:t>
                    </a:fld>
                    <a:r>
                      <a:rPr lang="en-US" dirty="0"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3"/>
              <c:layout/>
              <c:tx>
                <c:rich>
                  <a:bodyPr/>
                  <a:lstStyle/>
                  <a:p>
                    <a:fld id="{F8722FD4-BA86-4C8D-8AEC-5ABAE5CBB79B}" type="VALUE">
                      <a:rPr lang="cs-CZ" smtClean="0"/>
                      <a:pPr/>
                      <a:t>[VALUE]</a:t>
                    </a:fld>
                    <a:r>
                      <a:rPr lang="cs-CZ" dirty="0"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4"/>
              <c:layout/>
              <c:tx>
                <c:rich>
                  <a:bodyPr/>
                  <a:lstStyle/>
                  <a:p>
                    <a:fld id="{2D117661-CE8A-4280-B633-F1D725A3EFFE}" type="VALUE">
                      <a:rPr lang="en-US" smtClean="0"/>
                      <a:pPr/>
                      <a:t>[VALUE]</a:t>
                    </a:fld>
                    <a:r>
                      <a:rPr lang="en-US" dirty="0" smtClean="0"/>
                      <a:t>^</a:t>
                    </a:r>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a medical problem, but did not go to a doctor or clinic</c:v>
                </c:pt>
                <c:pt idx="1">
                  <c:v>Did not fill a prescription</c:v>
                </c:pt>
                <c:pt idx="2">
                  <c:v>Skipped a medical test, treatment, _x000d_or follow-up recommended _x000d_by a doctor</c:v>
                </c:pt>
                <c:pt idx="3">
                  <c:v>Did not see a specialist when you or your doctor thought you needed to see one</c:v>
                </c:pt>
                <c:pt idx="4">
                  <c:v>At least one cost-related access problem</c:v>
                </c:pt>
              </c:strCache>
            </c:strRef>
          </c:cat>
          <c:val>
            <c:numRef>
              <c:f>Sheet1!$C$2:$C$6</c:f>
              <c:numCache>
                <c:formatCode>0</c:formatCode>
                <c:ptCount val="5"/>
                <c:pt idx="0">
                  <c:v>16.60587</c:v>
                </c:pt>
                <c:pt idx="1">
                  <c:v>17.51929</c:v>
                </c:pt>
                <c:pt idx="2">
                  <c:v>16.64303</c:v>
                </c:pt>
                <c:pt idx="3">
                  <c:v>11.32345</c:v>
                </c:pt>
                <c:pt idx="4">
                  <c:v>30.75617</c:v>
                </c:pt>
              </c:numCache>
            </c:numRef>
          </c:val>
        </c:ser>
        <c:ser>
          <c:idx val="2"/>
          <c:order val="2"/>
          <c:tx>
            <c:strRef>
              <c:f>Sheet1!$D$1</c:f>
              <c:strCache>
                <c:ptCount val="1"/>
                <c:pt idx="0">
                  <c:v>Uninsured during the year</c:v>
                </c:pt>
              </c:strCache>
            </c:strRef>
          </c:tx>
          <c:spPr>
            <a:solidFill>
              <a:schemeClr val="tx1">
                <a:lumMod val="60000"/>
                <a:lumOff val="40000"/>
              </a:schemeClr>
            </a:solidFill>
            <a:ln>
              <a:noFill/>
            </a:ln>
            <a:effectLst/>
          </c:spPr>
          <c:invertIfNegative val="0"/>
          <c:dLbls>
            <c:dLbl>
              <c:idx val="0"/>
              <c:layout/>
              <c:tx>
                <c:rich>
                  <a:bodyPr/>
                  <a:lstStyle/>
                  <a:p>
                    <a:fld id="{034FC373-CFB8-4BCD-92B2-4F3AFEF4B246}" type="VALUE">
                      <a:rPr lang="is-I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C3FEBBD7-CCF8-46CE-9ACB-AF25C8960690}" type="VALUE">
                      <a:rPr lang="is-I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CB579011-CD9A-401B-856F-94FCD4FC2D28}"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3"/>
              <c:layout/>
              <c:tx>
                <c:rich>
                  <a:bodyPr/>
                  <a:lstStyle/>
                  <a:p>
                    <a:fld id="{A1E556FE-DF6D-4231-998F-88A55A946F17}" type="VALUE">
                      <a:rPr lang="is-I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4"/>
              <c:layout/>
              <c:tx>
                <c:rich>
                  <a:bodyPr/>
                  <a:lstStyle/>
                  <a:p>
                    <a:fld id="{A54BFD1A-3E8F-4772-A145-5EC5A21EF8C0}" type="VALUE">
                      <a:rPr lang="cs-CZ"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a medical problem, but did not go to a doctor or clinic</c:v>
                </c:pt>
                <c:pt idx="1">
                  <c:v>Did not fill a prescription</c:v>
                </c:pt>
                <c:pt idx="2">
                  <c:v>Skipped a medical test, treatment, _x000d_or follow-up recommended _x000d_by a doctor</c:v>
                </c:pt>
                <c:pt idx="3">
                  <c:v>Did not see a specialist when you or your doctor thought you needed to see one</c:v>
                </c:pt>
                <c:pt idx="4">
                  <c:v>At least one cost-related access problem</c:v>
                </c:pt>
              </c:strCache>
            </c:strRef>
          </c:cat>
          <c:val>
            <c:numRef>
              <c:f>Sheet1!$D$2:$D$6</c:f>
              <c:numCache>
                <c:formatCode>0</c:formatCode>
                <c:ptCount val="5"/>
                <c:pt idx="0">
                  <c:v>32.3886</c:v>
                </c:pt>
                <c:pt idx="1">
                  <c:v>27.58038</c:v>
                </c:pt>
                <c:pt idx="2">
                  <c:v>31.27678</c:v>
                </c:pt>
                <c:pt idx="3">
                  <c:v>25.24089</c:v>
                </c:pt>
                <c:pt idx="4">
                  <c:v>49.46351</c:v>
                </c:pt>
              </c:numCache>
            </c:numRef>
          </c:val>
        </c:ser>
        <c:dLbls>
          <c:showLegendKey val="0"/>
          <c:showVal val="0"/>
          <c:showCatName val="0"/>
          <c:showSerName val="0"/>
          <c:showPercent val="0"/>
          <c:showBubbleSize val="0"/>
        </c:dLbls>
        <c:gapWidth val="100"/>
        <c:axId val="-462818480"/>
        <c:axId val="-462828240"/>
      </c:barChart>
      <c:catAx>
        <c:axId val="-462818480"/>
        <c:scaling>
          <c:orientation val="minMax"/>
        </c:scaling>
        <c:delete val="1"/>
        <c:axPos val="b"/>
        <c:numFmt formatCode="General" sourceLinked="0"/>
        <c:majorTickMark val="none"/>
        <c:minorTickMark val="none"/>
        <c:tickLblPos val="nextTo"/>
        <c:crossAx val="-462828240"/>
        <c:crosses val="autoZero"/>
        <c:auto val="1"/>
        <c:lblAlgn val="ctr"/>
        <c:lblOffset val="100"/>
        <c:noMultiLvlLbl val="0"/>
      </c:catAx>
      <c:valAx>
        <c:axId val="-462828240"/>
        <c:scaling>
          <c:orientation val="minMax"/>
          <c:max val="75.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2818480"/>
        <c:crosses val="autoZero"/>
        <c:crossBetween val="between"/>
        <c:majorUnit val="25.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smtClean="0"/>
              <a:t>4/25/17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4/25/17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9D88616B-B065-4257-8D83-32CB73B59734}" type="slidenum">
              <a:rPr lang="en-US"/>
              <a:pPr/>
              <a:t>1</a:t>
            </a:fld>
            <a:endParaRPr lang="en-US"/>
          </a:p>
        </p:txBody>
      </p:sp>
      <p:sp>
        <p:nvSpPr>
          <p:cNvPr id="100355" name="Rectangle 2"/>
          <p:cNvSpPr>
            <a:spLocks noGrp="1" noRot="1" noChangeAspect="1" noChangeArrowheads="1" noTextEdit="1"/>
          </p:cNvSpPr>
          <p:nvPr>
            <p:ph type="sldImg"/>
          </p:nvPr>
        </p:nvSpPr>
        <p:spPr>
          <a:xfrm>
            <a:off x="1182688" y="696913"/>
            <a:ext cx="4648200" cy="3486150"/>
          </a:xfrm>
          <a:ln/>
        </p:spPr>
      </p:sp>
      <p:sp>
        <p:nvSpPr>
          <p:cNvPr id="100356" name="Rectangle 3"/>
          <p:cNvSpPr>
            <a:spLocks noGrp="1" noChangeArrowheads="1"/>
          </p:cNvSpPr>
          <p:nvPr>
            <p:ph type="body" idx="1"/>
          </p:nvPr>
        </p:nvSpPr>
        <p:spPr>
          <a:xfrm>
            <a:off x="936627" y="4416427"/>
            <a:ext cx="5137149" cy="4183063"/>
          </a:xfrm>
          <a:noFill/>
          <a:ln/>
        </p:spPr>
        <p:txBody>
          <a:bodyPr/>
          <a:lstStyle/>
          <a:p>
            <a:pPr eaLnBrk="1" hangingPunct="1"/>
            <a:endParaRPr lang="en-US" dirty="0" smtClean="0"/>
          </a:p>
        </p:txBody>
      </p:sp>
    </p:spTree>
    <p:extLst>
      <p:ext uri="{BB962C8B-B14F-4D97-AF65-F5344CB8AC3E}">
        <p14:creationId xmlns:p14="http://schemas.microsoft.com/office/powerpoint/2010/main" val="1173851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9778C882-F58D-4A21-B50D-8E282911C592}" type="slidenum">
              <a:rPr lang="en-US"/>
              <a:pPr/>
              <a:t>2</a:t>
            </a:fld>
            <a:endParaRPr lang="en-US"/>
          </a:p>
        </p:txBody>
      </p:sp>
      <p:sp>
        <p:nvSpPr>
          <p:cNvPr id="102403" name="Rectangle 2"/>
          <p:cNvSpPr>
            <a:spLocks noGrp="1" noRot="1" noChangeAspect="1" noChangeArrowheads="1" noTextEdit="1"/>
          </p:cNvSpPr>
          <p:nvPr>
            <p:ph type="sldImg"/>
          </p:nvPr>
        </p:nvSpPr>
        <p:spPr>
          <a:xfrm>
            <a:off x="1182688" y="696913"/>
            <a:ext cx="4648200" cy="3486150"/>
          </a:xfrm>
          <a:ln/>
        </p:spPr>
      </p:sp>
      <p:sp>
        <p:nvSpPr>
          <p:cNvPr id="102404" name="Rectangle 3"/>
          <p:cNvSpPr>
            <a:spLocks noGrp="1" noChangeArrowheads="1"/>
          </p:cNvSpPr>
          <p:nvPr>
            <p:ph type="body" idx="1"/>
          </p:nvPr>
        </p:nvSpPr>
        <p:spPr>
          <a:xfrm>
            <a:off x="936627" y="4416427"/>
            <a:ext cx="5137149" cy="4183063"/>
          </a:xfrm>
          <a:noFill/>
          <a:ln/>
        </p:spPr>
        <p:txBody>
          <a:bodyPr/>
          <a:lstStyle/>
          <a:p>
            <a:pPr eaLnBrk="1" hangingPunct="1"/>
            <a:endParaRPr lang="en-US" dirty="0" smtClean="0"/>
          </a:p>
        </p:txBody>
      </p:sp>
    </p:spTree>
    <p:extLst>
      <p:ext uri="{BB962C8B-B14F-4D97-AF65-F5344CB8AC3E}">
        <p14:creationId xmlns:p14="http://schemas.microsoft.com/office/powerpoint/2010/main" val="1550141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9778C882-F58D-4A21-B50D-8E282911C592}" type="slidenum">
              <a:rPr lang="en-US"/>
              <a:pPr/>
              <a:t>3</a:t>
            </a:fld>
            <a:endParaRPr lang="en-US"/>
          </a:p>
        </p:txBody>
      </p:sp>
      <p:sp>
        <p:nvSpPr>
          <p:cNvPr id="102403" name="Rectangle 2"/>
          <p:cNvSpPr>
            <a:spLocks noGrp="1" noRot="1" noChangeAspect="1" noChangeArrowheads="1" noTextEdit="1"/>
          </p:cNvSpPr>
          <p:nvPr>
            <p:ph type="sldImg"/>
          </p:nvPr>
        </p:nvSpPr>
        <p:spPr>
          <a:xfrm>
            <a:off x="1182688" y="696913"/>
            <a:ext cx="4648200" cy="3486150"/>
          </a:xfrm>
          <a:ln/>
        </p:spPr>
      </p:sp>
      <p:sp>
        <p:nvSpPr>
          <p:cNvPr id="102404" name="Rectangle 3"/>
          <p:cNvSpPr>
            <a:spLocks noGrp="1" noChangeArrowheads="1"/>
          </p:cNvSpPr>
          <p:nvPr>
            <p:ph type="body" idx="1"/>
          </p:nvPr>
        </p:nvSpPr>
        <p:spPr>
          <a:xfrm>
            <a:off x="936627" y="4416427"/>
            <a:ext cx="5137149" cy="4183063"/>
          </a:xfrm>
          <a:noFill/>
          <a:ln/>
        </p:spPr>
        <p:txBody>
          <a:bodyPr/>
          <a:lstStyle/>
          <a:p>
            <a:pPr eaLnBrk="1" hangingPunct="1"/>
            <a:endParaRPr lang="en-US" dirty="0" smtClean="0"/>
          </a:p>
        </p:txBody>
      </p:sp>
    </p:spTree>
    <p:extLst>
      <p:ext uri="{BB962C8B-B14F-4D97-AF65-F5344CB8AC3E}">
        <p14:creationId xmlns:p14="http://schemas.microsoft.com/office/powerpoint/2010/main" val="487681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C170954C-3E6A-4226-BB5F-C902943E12A1}" type="slidenum">
              <a:rPr lang="en-US">
                <a:solidFill>
                  <a:prstClr val="black"/>
                </a:solidFill>
              </a:rPr>
              <a:pPr/>
              <a:t>4</a:t>
            </a:fld>
            <a:endParaRPr lang="en-US">
              <a:solidFill>
                <a:prstClr val="black"/>
              </a:solidFill>
            </a:endParaRPr>
          </a:p>
        </p:txBody>
      </p:sp>
      <p:sp>
        <p:nvSpPr>
          <p:cNvPr id="75779" name="Rectangle 2"/>
          <p:cNvSpPr>
            <a:spLocks noGrp="1" noRot="1" noChangeAspect="1" noChangeArrowheads="1" noTextEdit="1"/>
          </p:cNvSpPr>
          <p:nvPr>
            <p:ph type="sldImg"/>
          </p:nvPr>
        </p:nvSpPr>
        <p:spPr>
          <a:xfrm>
            <a:off x="1182688" y="696913"/>
            <a:ext cx="4648200" cy="3486150"/>
          </a:xfrm>
          <a:ln/>
        </p:spPr>
      </p:sp>
      <p:sp>
        <p:nvSpPr>
          <p:cNvPr id="75780" name="Rectangle 3"/>
          <p:cNvSpPr>
            <a:spLocks noGrp="1" noChangeArrowheads="1"/>
          </p:cNvSpPr>
          <p:nvPr>
            <p:ph type="body" idx="1"/>
          </p:nvPr>
        </p:nvSpPr>
        <p:spPr>
          <a:noFill/>
          <a:ln/>
        </p:spPr>
        <p:txBody>
          <a:bodyPr/>
          <a:lstStyle/>
          <a:p>
            <a:pPr eaLnBrk="1" hangingPunct="1"/>
            <a:endParaRPr lang="en-US" b="0" dirty="0" smtClean="0"/>
          </a:p>
        </p:txBody>
      </p:sp>
    </p:spTree>
    <p:extLst>
      <p:ext uri="{BB962C8B-B14F-4D97-AF65-F5344CB8AC3E}">
        <p14:creationId xmlns:p14="http://schemas.microsoft.com/office/powerpoint/2010/main" val="1588540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C170954C-3E6A-4226-BB5F-C902943E12A1}" type="slidenum">
              <a:rPr lang="en-US">
                <a:solidFill>
                  <a:prstClr val="black"/>
                </a:solidFill>
              </a:rPr>
              <a:pPr/>
              <a:t>5</a:t>
            </a:fld>
            <a:endParaRPr lang="en-US">
              <a:solidFill>
                <a:prstClr val="black"/>
              </a:solidFill>
            </a:endParaRPr>
          </a:p>
        </p:txBody>
      </p:sp>
      <p:sp>
        <p:nvSpPr>
          <p:cNvPr id="75779" name="Rectangle 2"/>
          <p:cNvSpPr>
            <a:spLocks noGrp="1" noRot="1" noChangeAspect="1" noChangeArrowheads="1" noTextEdit="1"/>
          </p:cNvSpPr>
          <p:nvPr>
            <p:ph type="sldImg"/>
          </p:nvPr>
        </p:nvSpPr>
        <p:spPr>
          <a:xfrm>
            <a:off x="1182688" y="696913"/>
            <a:ext cx="4648200" cy="3486150"/>
          </a:xfrm>
          <a:ln/>
        </p:spPr>
      </p:sp>
      <p:sp>
        <p:nvSpPr>
          <p:cNvPr id="75780" name="Rectangle 3"/>
          <p:cNvSpPr>
            <a:spLocks noGrp="1" noChangeArrowheads="1"/>
          </p:cNvSpPr>
          <p:nvPr>
            <p:ph type="body" idx="1"/>
          </p:nvPr>
        </p:nvSpPr>
        <p:spPr>
          <a:noFill/>
          <a:ln/>
        </p:spPr>
        <p:txBody>
          <a:bodyPr/>
          <a:lstStyle/>
          <a:p>
            <a:pPr eaLnBrk="1" hangingPunct="1"/>
            <a:endParaRPr lang="en-US" b="0" dirty="0" smtClean="0"/>
          </a:p>
        </p:txBody>
      </p:sp>
    </p:spTree>
    <p:extLst>
      <p:ext uri="{BB962C8B-B14F-4D97-AF65-F5344CB8AC3E}">
        <p14:creationId xmlns:p14="http://schemas.microsoft.com/office/powerpoint/2010/main" val="202736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655675" y="6368920"/>
            <a:ext cx="7416823" cy="408452"/>
          </a:xfrm>
          <a:prstGeom prst="rect">
            <a:avLst/>
          </a:prstGeom>
          <a:noFill/>
        </p:spPr>
        <p:txBody>
          <a:bodyPr wrap="square" lIns="0" tIns="0" rIns="0" bIns="0" rtlCol="0" anchor="b"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t>Source: M. Z. </a:t>
            </a:r>
            <a:r>
              <a:rPr lang="en-US" sz="900" dirty="0" err="1" smtClean="0"/>
              <a:t>Gunja</a:t>
            </a:r>
            <a:r>
              <a:rPr lang="en-US" sz="900" dirty="0" smtClean="0"/>
              <a:t>, S. R. Collins, D. Blumenthal, M. M. Doty, and</a:t>
            </a:r>
            <a:r>
              <a:rPr lang="en-US" sz="900" baseline="0" dirty="0" smtClean="0"/>
              <a:t> S. </a:t>
            </a:r>
            <a:r>
              <a:rPr lang="en-US" sz="900" baseline="0" dirty="0" err="1" smtClean="0"/>
              <a:t>Beutel</a:t>
            </a:r>
            <a:r>
              <a:rPr lang="en-US" sz="900" baseline="0" dirty="0" smtClean="0"/>
              <a:t>,</a:t>
            </a:r>
            <a:r>
              <a:rPr lang="en-US" sz="900" dirty="0" smtClean="0"/>
              <a:t> </a:t>
            </a:r>
            <a:r>
              <a:rPr lang="en-US" sz="900" i="1" dirty="0" smtClean="0"/>
              <a:t>How Medicaid Enrollees Fare Compared with Privately Insured and Uninsured Adults: Findings from The Commonwealth Fund Biennial Health Insurance Survey, 2016,</a:t>
            </a:r>
            <a:r>
              <a:rPr lang="en-US" sz="900" dirty="0" smtClean="0"/>
              <a:t> The Commonwealth Fund, April 2017.</a:t>
            </a:r>
          </a:p>
        </p:txBody>
      </p:sp>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smtClean="0"/>
              <a:t>Notes &amp; Data</a:t>
            </a:r>
            <a:endParaRPr lang="en-US" dirty="0"/>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6"/>
            <a:ext cx="4389120" cy="4701151"/>
          </a:xfrm>
        </p:spPr>
        <p:txBody>
          <a:bodyPr>
            <a:normAutofit/>
          </a:bodyPr>
          <a:lstStyle>
            <a:lvl1pPr>
              <a:defRPr sz="1300">
                <a:solidFill>
                  <a:srgbClr val="4C515A"/>
                </a:solidFill>
              </a:defRPr>
            </a:lvl1pPr>
          </a:lstStyle>
          <a:p>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0"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sp>
        <p:nvSpPr>
          <p:cNvPr id="11" name="Text Placeholder 4"/>
          <p:cNvSpPr>
            <a:spLocks noGrp="1"/>
          </p:cNvSpPr>
          <p:nvPr>
            <p:ph type="body" sz="quarter" idx="20" hasCustomPrompt="1"/>
          </p:nvPr>
        </p:nvSpPr>
        <p:spPr>
          <a:xfrm>
            <a:off x="1655676" y="6368920"/>
            <a:ext cx="7416823" cy="408452"/>
          </a:xfrm>
        </p:spPr>
        <p:txBody>
          <a:bodyPr anchor="b" anchorCtr="0">
            <a:noAutofit/>
          </a:bodyPr>
          <a:lstStyle>
            <a:lvl1pPr marL="0" marR="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sz="800" spc="0">
                <a:solidFill>
                  <a:srgbClr val="676E7B"/>
                </a:solidFill>
              </a:defRPr>
            </a:lvl1pPr>
          </a:lstStyle>
          <a:p>
            <a:pPr marL="0" marR="0" lvl="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a:pPr>
            <a:r>
              <a:rPr lang="en-US" dirty="0" smtClean="0"/>
              <a:t>Source:</a:t>
            </a:r>
          </a:p>
        </p:txBody>
      </p:sp>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4"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smtClean="0"/>
              <a:t>Notes &amp; Data</a:t>
            </a:r>
            <a:endParaRPr lang="en-US" dirty="0"/>
          </a:p>
        </p:txBody>
      </p:sp>
      <p:sp>
        <p:nvSpPr>
          <p:cNvPr id="15" name="Chart Placeholder 5"/>
          <p:cNvSpPr>
            <a:spLocks noGrp="1"/>
          </p:cNvSpPr>
          <p:nvPr>
            <p:ph type="chart" sz="quarter" idx="24"/>
          </p:nvPr>
        </p:nvSpPr>
        <p:spPr>
          <a:xfrm>
            <a:off x="4683379" y="1052736"/>
            <a:ext cx="4389120" cy="4701151"/>
          </a:xfrm>
        </p:spPr>
        <p:txBody>
          <a:bodyPr>
            <a:normAutofit/>
          </a:bodyPr>
          <a:lstStyle>
            <a:lvl1pPr>
              <a:defRPr sz="1300">
                <a:solidFill>
                  <a:srgbClr val="4C515A"/>
                </a:solidFill>
              </a:defRPr>
            </a:lvl1pPr>
          </a:lstStyle>
          <a:p>
            <a:endParaRPr lang="en-US" dirty="0"/>
          </a:p>
        </p:txBody>
      </p:sp>
    </p:spTree>
    <p:extLst>
      <p:ext uri="{BB962C8B-B14F-4D97-AF65-F5344CB8AC3E}">
        <p14:creationId xmlns:p14="http://schemas.microsoft.com/office/powerpoint/2010/main" val="815954653"/>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0" y="1052736"/>
            <a:ext cx="9000999" cy="4680407"/>
          </a:xfrm>
        </p:spPr>
        <p:txBody>
          <a:bodyPr/>
          <a:lstStyle/>
          <a:p>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9"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sp>
        <p:nvSpPr>
          <p:cNvPr id="10" name="Text Placeholder 4"/>
          <p:cNvSpPr>
            <a:spLocks noGrp="1"/>
          </p:cNvSpPr>
          <p:nvPr>
            <p:ph type="body" sz="quarter" idx="20" hasCustomPrompt="1"/>
          </p:nvPr>
        </p:nvSpPr>
        <p:spPr>
          <a:xfrm>
            <a:off x="1655676" y="6368920"/>
            <a:ext cx="7416823" cy="408452"/>
          </a:xfrm>
        </p:spPr>
        <p:txBody>
          <a:bodyPr anchor="b" anchorCtr="0">
            <a:noAutofit/>
          </a:bodyPr>
          <a:lstStyle>
            <a:lvl1pPr marL="0" marR="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sz="800" spc="0">
                <a:solidFill>
                  <a:srgbClr val="676E7B"/>
                </a:solidFill>
              </a:defRPr>
            </a:lvl1pPr>
          </a:lstStyle>
          <a:p>
            <a:pPr marL="0" marR="0" lvl="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a:pPr>
            <a:r>
              <a:rPr lang="en-US" dirty="0" smtClean="0"/>
              <a:t>Source:</a:t>
            </a:r>
          </a:p>
        </p:txBody>
      </p:sp>
      <p:cxnSp>
        <p:nvCxnSpPr>
          <p:cNvPr id="11" name="Straight Connector 1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3"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smtClean="0"/>
              <a:t>Notes &amp; Data</a:t>
            </a:r>
            <a:endParaRPr lang="en-US" dirty="0"/>
          </a:p>
        </p:txBody>
      </p:sp>
    </p:spTree>
    <p:extLst>
      <p:ext uri="{BB962C8B-B14F-4D97-AF65-F5344CB8AC3E}">
        <p14:creationId xmlns:p14="http://schemas.microsoft.com/office/powerpoint/2010/main" val="3270715038"/>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6" r:id="rId2"/>
    <p:sldLayoutId id="2147483734" r:id="rId3"/>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hart" Target="../charts/char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chart" Target="../charts/char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US" dirty="0" smtClean="0"/>
              <a:t>Adults </a:t>
            </a:r>
            <a:r>
              <a:rPr lang="en-US" dirty="0"/>
              <a:t>Insured All Year </a:t>
            </a:r>
            <a:r>
              <a:rPr lang="en-US" dirty="0" smtClean="0"/>
              <a:t>with </a:t>
            </a:r>
            <a:r>
              <a:rPr lang="en-US" dirty="0"/>
              <a:t>Medicaid or Private Coverage Were Significantly More Likely to Have </a:t>
            </a:r>
            <a:r>
              <a:rPr lang="en-US" dirty="0" smtClean="0"/>
              <a:t>a </a:t>
            </a:r>
            <a:r>
              <a:rPr lang="en-US" dirty="0"/>
              <a:t>Regular Source of Care and Rate Their Health Care Highly Compared with Uninsured Adults</a:t>
            </a:r>
          </a:p>
        </p:txBody>
      </p:sp>
      <p:sp>
        <p:nvSpPr>
          <p:cNvPr id="3" name="Text Placeholder 2"/>
          <p:cNvSpPr>
            <a:spLocks noGrp="1"/>
          </p:cNvSpPr>
          <p:nvPr>
            <p:ph type="body" sz="quarter" idx="21"/>
          </p:nvPr>
        </p:nvSpPr>
        <p:spPr/>
        <p:txBody>
          <a:bodyPr/>
          <a:lstStyle/>
          <a:p>
            <a:r>
              <a:rPr lang="en-US" smtClean="0"/>
              <a:t>Exhibit 1</a:t>
            </a:r>
            <a:endParaRPr lang="en-US" dirty="0"/>
          </a:p>
        </p:txBody>
      </p:sp>
      <p:sp>
        <p:nvSpPr>
          <p:cNvPr id="9" name="Text Placeholder 8"/>
          <p:cNvSpPr>
            <a:spLocks noGrp="1"/>
          </p:cNvSpPr>
          <p:nvPr>
            <p:ph type="body" sz="quarter" idx="22"/>
          </p:nvPr>
        </p:nvSpPr>
        <p:spPr/>
        <p:txBody>
          <a:bodyPr/>
          <a:lstStyle/>
          <a:p>
            <a:r>
              <a:rPr lang="en-US" dirty="0"/>
              <a:t>Notes: “Uninsured during the year” includes respondents who were uninsured at the time of the survey or had a gap in coverage during the past 12 months. Private coverage includes adults who were enrolled in either employer plans, marketplace plans, or plans purchased directly off of the marketplaces. </a:t>
            </a:r>
            <a:r>
              <a:rPr lang="en-US" dirty="0" smtClean="0"/>
              <a:t>^ Difference </a:t>
            </a:r>
            <a:r>
              <a:rPr lang="en-US" dirty="0"/>
              <a:t>is statistically significant from those who were uninsured during the year (p≤0.05). Percentages were adjusted for age, race, sex, health status, and income. </a:t>
            </a:r>
            <a:r>
              <a:rPr lang="en-US" dirty="0" smtClean="0"/>
              <a:t>* Excludes </a:t>
            </a:r>
            <a:r>
              <a:rPr lang="en-US" dirty="0"/>
              <a:t>those who had not received health care in past 12 months. </a:t>
            </a:r>
          </a:p>
          <a:p>
            <a:r>
              <a:rPr lang="en-US" dirty="0" smtClean="0"/>
              <a:t>Data: </a:t>
            </a:r>
            <a:r>
              <a:rPr lang="en-US" dirty="0"/>
              <a:t>The Commonwealth Fund Biennial Health Insurance </a:t>
            </a:r>
            <a:r>
              <a:rPr lang="en-US" dirty="0" smtClean="0"/>
              <a:t>Survey (2016).</a:t>
            </a:r>
            <a:endParaRPr lang="en-US" dirty="0"/>
          </a:p>
        </p:txBody>
      </p:sp>
      <p:graphicFrame>
        <p:nvGraphicFramePr>
          <p:cNvPr id="15" name="Chart Placeholder 14"/>
          <p:cNvGraphicFramePr>
            <a:graphicFrameLocks noGrp="1"/>
          </p:cNvGraphicFramePr>
          <p:nvPr>
            <p:ph type="chart" sz="quarter" idx="19"/>
            <p:extLst>
              <p:ext uri="{D42A27DB-BD31-4B8C-83A1-F6EECF244321}">
                <p14:modId xmlns:p14="http://schemas.microsoft.com/office/powerpoint/2010/main" val="1736381438"/>
              </p:ext>
            </p:extLst>
          </p:nvPr>
        </p:nvGraphicFramePr>
        <p:xfrm>
          <a:off x="-13812" y="1736812"/>
          <a:ext cx="9086376"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 Box 6"/>
          <p:cNvSpPr txBox="1">
            <a:spLocks noChangeArrowheads="1"/>
          </p:cNvSpPr>
          <p:nvPr/>
        </p:nvSpPr>
        <p:spPr bwMode="auto">
          <a:xfrm>
            <a:off x="-13813" y="1268760"/>
            <a:ext cx="4115480" cy="341313"/>
          </a:xfrm>
          <a:prstGeom prst="rect">
            <a:avLst/>
          </a:prstGeom>
          <a:noFill/>
          <a:ln w="9525">
            <a:no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Bef>
                <a:spcPct val="50000"/>
              </a:spcBef>
            </a:pPr>
            <a:r>
              <a:rPr lang="en-US" sz="1400" i="1" dirty="0">
                <a:cs typeface="Arial" charset="0"/>
              </a:rPr>
              <a:t>Percent </a:t>
            </a:r>
            <a:r>
              <a:rPr lang="en-US" sz="1400" i="1" dirty="0" smtClean="0">
                <a:cs typeface="Arial" charset="0"/>
              </a:rPr>
              <a:t>adults ages 19–64</a:t>
            </a:r>
            <a:endParaRPr lang="en-US" sz="1400" i="1" dirty="0">
              <a:solidFill>
                <a:srgbClr val="FF0000"/>
              </a:solidFill>
              <a:cs typeface="Arial" charset="0"/>
            </a:endParaRPr>
          </a:p>
        </p:txBody>
      </p:sp>
      <p:sp>
        <p:nvSpPr>
          <p:cNvPr id="20" name="Text Box 6"/>
          <p:cNvSpPr txBox="1">
            <a:spLocks noChangeArrowheads="1"/>
          </p:cNvSpPr>
          <p:nvPr/>
        </p:nvSpPr>
        <p:spPr bwMode="auto">
          <a:xfrm>
            <a:off x="791580" y="4329100"/>
            <a:ext cx="2196244" cy="477416"/>
          </a:xfrm>
          <a:prstGeom prst="rect">
            <a:avLst/>
          </a:prstGeom>
          <a:noFill/>
          <a:ln w="9525">
            <a:no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hangingPunct="0">
              <a:spcBef>
                <a:spcPct val="50000"/>
              </a:spcBef>
            </a:pPr>
            <a:r>
              <a:rPr lang="en-US" sz="1200" dirty="0" smtClean="0">
                <a:cs typeface="Arial" charset="0"/>
              </a:rPr>
              <a:t>Has a regular source of care</a:t>
            </a:r>
            <a:endParaRPr lang="en-US" sz="1200" dirty="0">
              <a:solidFill>
                <a:srgbClr val="FF0000"/>
              </a:solidFill>
              <a:cs typeface="Arial" charset="0"/>
            </a:endParaRPr>
          </a:p>
        </p:txBody>
      </p:sp>
      <p:sp>
        <p:nvSpPr>
          <p:cNvPr id="21" name="Text Box 6"/>
          <p:cNvSpPr txBox="1">
            <a:spLocks noChangeArrowheads="1"/>
          </p:cNvSpPr>
          <p:nvPr/>
        </p:nvSpPr>
        <p:spPr bwMode="auto">
          <a:xfrm>
            <a:off x="3707904" y="4329100"/>
            <a:ext cx="2016224" cy="651766"/>
          </a:xfrm>
          <a:prstGeom prst="rect">
            <a:avLst/>
          </a:prstGeom>
          <a:noFill/>
          <a:ln w="9525">
            <a:no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hangingPunct="0">
              <a:spcBef>
                <a:spcPct val="50000"/>
              </a:spcBef>
            </a:pPr>
            <a:r>
              <a:rPr lang="en-US" sz="1200" dirty="0" smtClean="0">
                <a:cs typeface="Arial" charset="0"/>
              </a:rPr>
              <a:t>Rated quality of health care received in past 12 months as excellent or very good*</a:t>
            </a:r>
            <a:endParaRPr lang="en-US" sz="1200" dirty="0">
              <a:solidFill>
                <a:srgbClr val="FF0000"/>
              </a:solidFill>
              <a:cs typeface="Arial" charset="0"/>
            </a:endParaRPr>
          </a:p>
        </p:txBody>
      </p:sp>
      <p:sp>
        <p:nvSpPr>
          <p:cNvPr id="22" name="Text Box 6"/>
          <p:cNvSpPr txBox="1">
            <a:spLocks noChangeArrowheads="1"/>
          </p:cNvSpPr>
          <p:nvPr/>
        </p:nvSpPr>
        <p:spPr bwMode="auto">
          <a:xfrm>
            <a:off x="6444208" y="4329100"/>
            <a:ext cx="2304256" cy="651766"/>
          </a:xfrm>
          <a:prstGeom prst="rect">
            <a:avLst/>
          </a:prstGeom>
          <a:noFill/>
          <a:ln w="9525">
            <a:no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hangingPunct="0">
              <a:spcBef>
                <a:spcPct val="50000"/>
              </a:spcBef>
            </a:pPr>
            <a:r>
              <a:rPr lang="en-US" sz="1200" dirty="0" smtClean="0">
                <a:cs typeface="Arial" charset="0"/>
              </a:rPr>
              <a:t>Last time sick and needed a doctor or nurse, got appointment on same or next day</a:t>
            </a:r>
            <a:endParaRPr lang="en-US" sz="1200" dirty="0">
              <a:solidFill>
                <a:srgbClr val="FF0000"/>
              </a:solidFill>
              <a:cs typeface="Arial" charset="0"/>
            </a:endParaRPr>
          </a:p>
        </p:txBody>
      </p:sp>
    </p:spTree>
    <p:extLst>
      <p:ext uri="{BB962C8B-B14F-4D97-AF65-F5344CB8AC3E}">
        <p14:creationId xmlns:p14="http://schemas.microsoft.com/office/powerpoint/2010/main" val="421849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Placeholder 13"/>
          <p:cNvGraphicFramePr>
            <a:graphicFrameLocks noGrp="1"/>
          </p:cNvGraphicFramePr>
          <p:nvPr>
            <p:ph type="chart" sz="quarter" idx="19"/>
            <p:extLst>
              <p:ext uri="{D42A27DB-BD31-4B8C-83A1-F6EECF244321}">
                <p14:modId xmlns:p14="http://schemas.microsoft.com/office/powerpoint/2010/main" val="1588243535"/>
              </p:ext>
            </p:extLst>
          </p:nvPr>
        </p:nvGraphicFramePr>
        <p:xfrm>
          <a:off x="-13812" y="1736812"/>
          <a:ext cx="9086312" cy="3564396"/>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5"/>
          <p:cNvSpPr>
            <a:spLocks noGrp="1"/>
          </p:cNvSpPr>
          <p:nvPr>
            <p:ph type="ctrTitle"/>
          </p:nvPr>
        </p:nvSpPr>
        <p:spPr/>
        <p:txBody>
          <a:bodyPr>
            <a:normAutofit fontScale="90000"/>
          </a:bodyPr>
          <a:lstStyle/>
          <a:p>
            <a:r>
              <a:rPr lang="en-US" dirty="0"/>
              <a:t>Adults Insured All Year with Medicaid or Private Coverage Reported Using Preventive Care Services at Significantly Higher Rates Than Adults Uninsured During </a:t>
            </a:r>
            <a:r>
              <a:rPr lang="en-US" dirty="0" smtClean="0"/>
              <a:t>the Year</a:t>
            </a:r>
            <a:r>
              <a:rPr lang="en-US" dirty="0"/>
              <a:t> </a:t>
            </a:r>
          </a:p>
        </p:txBody>
      </p:sp>
      <p:sp>
        <p:nvSpPr>
          <p:cNvPr id="8" name="Text Placeholder 7"/>
          <p:cNvSpPr>
            <a:spLocks noGrp="1"/>
          </p:cNvSpPr>
          <p:nvPr>
            <p:ph type="body" sz="quarter" idx="21"/>
          </p:nvPr>
        </p:nvSpPr>
        <p:spPr/>
        <p:txBody>
          <a:bodyPr/>
          <a:lstStyle/>
          <a:p>
            <a:r>
              <a:rPr lang="en-US" dirty="0" smtClean="0"/>
              <a:t>Exhibit 2</a:t>
            </a:r>
            <a:endParaRPr lang="en-US" dirty="0"/>
          </a:p>
        </p:txBody>
      </p:sp>
      <p:sp>
        <p:nvSpPr>
          <p:cNvPr id="9" name="Text Placeholder 8"/>
          <p:cNvSpPr>
            <a:spLocks noGrp="1"/>
          </p:cNvSpPr>
          <p:nvPr>
            <p:ph type="body" sz="quarter" idx="22"/>
          </p:nvPr>
        </p:nvSpPr>
        <p:spPr/>
        <p:txBody>
          <a:bodyPr/>
          <a:lstStyle/>
          <a:p>
            <a:r>
              <a:rPr lang="en-US" dirty="0"/>
              <a:t>Notes: “Uninsured during the year” includes respondents who were uninsured at the time of the survey or had a gap in coverage during the past 12 months. Private coverage includes adults who were enrolled in either employer plans, marketplace plans, or plans purchased directly off of the marketplaces. Seasonal flu shot in past 12 months; </a:t>
            </a:r>
            <a:r>
              <a:rPr lang="en-US" dirty="0" smtClean="0"/>
              <a:t>blood </a:t>
            </a:r>
            <a:r>
              <a:rPr lang="en-US" dirty="0"/>
              <a:t>pressure checked in past </a:t>
            </a:r>
            <a:r>
              <a:rPr lang="en-US" dirty="0" smtClean="0"/>
              <a:t>two </a:t>
            </a:r>
            <a:r>
              <a:rPr lang="en-US" dirty="0"/>
              <a:t>years (in past year if has hypertension or high blood pressure); cholesterol checked in past five years (in past year if has hypertension, heart disease, or high cholesterol). </a:t>
            </a:r>
            <a:r>
              <a:rPr lang="en-US" dirty="0" smtClean="0"/>
              <a:t>^ Difference </a:t>
            </a:r>
            <a:r>
              <a:rPr lang="en-US" dirty="0"/>
              <a:t>is statistically significant from those who were uninsured during the year (p≤0.05). </a:t>
            </a:r>
            <a:r>
              <a:rPr lang="en-US" dirty="0" smtClean="0"/>
              <a:t>* Difference </a:t>
            </a:r>
            <a:r>
              <a:rPr lang="en-US" dirty="0"/>
              <a:t>is statistically significant from those with private coverage who were insured all year (p≤0.05). Percentages were adjusted for age, race, sex, health status, and income. </a:t>
            </a:r>
          </a:p>
          <a:p>
            <a:r>
              <a:rPr lang="en-US" dirty="0" smtClean="0"/>
              <a:t>Data: The </a:t>
            </a:r>
            <a:r>
              <a:rPr lang="en-US" dirty="0"/>
              <a:t>Commonwealth Fund Biennial Health Insurance </a:t>
            </a:r>
            <a:r>
              <a:rPr lang="en-US" dirty="0" smtClean="0"/>
              <a:t>Survey (2016).</a:t>
            </a:r>
            <a:endParaRPr lang="en-US" dirty="0"/>
          </a:p>
        </p:txBody>
      </p:sp>
      <p:sp>
        <p:nvSpPr>
          <p:cNvPr id="15" name="Text Box 6"/>
          <p:cNvSpPr txBox="1">
            <a:spLocks noChangeArrowheads="1"/>
          </p:cNvSpPr>
          <p:nvPr/>
        </p:nvSpPr>
        <p:spPr bwMode="auto">
          <a:xfrm>
            <a:off x="-13813" y="1268760"/>
            <a:ext cx="4115480" cy="341313"/>
          </a:xfrm>
          <a:prstGeom prst="rect">
            <a:avLst/>
          </a:prstGeom>
          <a:noFill/>
          <a:ln w="9525">
            <a:no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Bef>
                <a:spcPct val="50000"/>
              </a:spcBef>
            </a:pPr>
            <a:r>
              <a:rPr lang="en-US" sz="1400" i="1" dirty="0">
                <a:cs typeface="Arial" charset="0"/>
              </a:rPr>
              <a:t>Percent </a:t>
            </a:r>
            <a:r>
              <a:rPr lang="en-US" sz="1400" i="1" dirty="0" smtClean="0">
                <a:cs typeface="Arial" charset="0"/>
              </a:rPr>
              <a:t>adults ages 19–64</a:t>
            </a:r>
            <a:endParaRPr lang="en-US" sz="1400" i="1" dirty="0">
              <a:solidFill>
                <a:srgbClr val="FF0000"/>
              </a:solidFill>
              <a:cs typeface="Arial" charset="0"/>
            </a:endParaRPr>
          </a:p>
        </p:txBody>
      </p:sp>
    </p:spTree>
    <p:extLst>
      <p:ext uri="{BB962C8B-B14F-4D97-AF65-F5344CB8AC3E}">
        <p14:creationId xmlns:p14="http://schemas.microsoft.com/office/powerpoint/2010/main" val="213173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Placeholder 13"/>
          <p:cNvGraphicFramePr>
            <a:graphicFrameLocks noGrp="1"/>
          </p:cNvGraphicFramePr>
          <p:nvPr>
            <p:ph type="chart" sz="quarter" idx="19"/>
            <p:extLst>
              <p:ext uri="{D42A27DB-BD31-4B8C-83A1-F6EECF244321}">
                <p14:modId xmlns:p14="http://schemas.microsoft.com/office/powerpoint/2010/main" val="1515507171"/>
              </p:ext>
            </p:extLst>
          </p:nvPr>
        </p:nvGraphicFramePr>
        <p:xfrm>
          <a:off x="0" y="1736812"/>
          <a:ext cx="9072500"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6"/>
          <p:cNvSpPr>
            <a:spLocks noGrp="1"/>
          </p:cNvSpPr>
          <p:nvPr>
            <p:ph type="ctrTitle"/>
          </p:nvPr>
        </p:nvSpPr>
        <p:spPr/>
        <p:txBody>
          <a:bodyPr>
            <a:normAutofit fontScale="90000"/>
          </a:bodyPr>
          <a:lstStyle/>
          <a:p>
            <a:r>
              <a:rPr lang="en-US" dirty="0" smtClean="0"/>
              <a:t>Adults Insured All Year with Medicaid or Private Coverage Reported Getting Cancer Screening Tests at Significantly Higher Rates Than Adults Uninsured During </a:t>
            </a:r>
            <a:r>
              <a:rPr lang="en-US" dirty="0" smtClean="0"/>
              <a:t>the </a:t>
            </a:r>
            <a:r>
              <a:rPr lang="en-US" dirty="0" smtClean="0"/>
              <a:t>Year</a:t>
            </a:r>
            <a:endParaRPr lang="en-US" dirty="0"/>
          </a:p>
        </p:txBody>
      </p:sp>
      <p:sp>
        <p:nvSpPr>
          <p:cNvPr id="4" name="Text Placeholder 3"/>
          <p:cNvSpPr>
            <a:spLocks noGrp="1"/>
          </p:cNvSpPr>
          <p:nvPr>
            <p:ph type="body" sz="quarter" idx="21"/>
          </p:nvPr>
        </p:nvSpPr>
        <p:spPr/>
        <p:txBody>
          <a:bodyPr/>
          <a:lstStyle/>
          <a:p>
            <a:r>
              <a:rPr lang="en-US" dirty="0" smtClean="0"/>
              <a:t>Exhibit 3</a:t>
            </a:r>
            <a:endParaRPr lang="en-US" dirty="0"/>
          </a:p>
        </p:txBody>
      </p:sp>
      <p:sp>
        <p:nvSpPr>
          <p:cNvPr id="9" name="Text Placeholder 8"/>
          <p:cNvSpPr>
            <a:spLocks noGrp="1"/>
          </p:cNvSpPr>
          <p:nvPr>
            <p:ph type="body" sz="quarter" idx="22"/>
          </p:nvPr>
        </p:nvSpPr>
        <p:spPr/>
        <p:txBody>
          <a:bodyPr/>
          <a:lstStyle/>
          <a:p>
            <a:r>
              <a:rPr lang="en-US" dirty="0"/>
              <a:t>Notes: “Uninsured during the year” includes respondents who were uninsured at the time of the survey or had a gap in coverage during the past 12 months. Private coverage includes adults who were enrolled in either employer plans, marketplace plans, or plans purchased directly off of the marketplaces. Pap test in past three years for females ages 21–64; mammogram in past two years for females ages 40–64; and colon cancer screening in past five years for adults ages 50–64. </a:t>
            </a:r>
            <a:r>
              <a:rPr lang="en-US" dirty="0" smtClean="0"/>
              <a:t>^ Difference </a:t>
            </a:r>
            <a:r>
              <a:rPr lang="en-US" dirty="0"/>
              <a:t>is statistically significant from those who were uninsured during the year (p≤0.05). </a:t>
            </a:r>
            <a:r>
              <a:rPr lang="en-US" dirty="0" smtClean="0"/>
              <a:t>* Difference </a:t>
            </a:r>
            <a:r>
              <a:rPr lang="en-US" dirty="0"/>
              <a:t>is statistically significant from those with private coverage who were insured all year (p≤0.05). Percentages were adjusted for age, race, sex, health status, and income. </a:t>
            </a:r>
          </a:p>
          <a:p>
            <a:r>
              <a:rPr lang="en-US" dirty="0" smtClean="0"/>
              <a:t>Data: </a:t>
            </a:r>
            <a:r>
              <a:rPr lang="en-US" dirty="0"/>
              <a:t>The Commonwealth Fund Biennial Health Insurance </a:t>
            </a:r>
            <a:r>
              <a:rPr lang="en-US" dirty="0" smtClean="0"/>
              <a:t>Survey (2016).</a:t>
            </a:r>
            <a:endParaRPr lang="en-US" dirty="0"/>
          </a:p>
        </p:txBody>
      </p:sp>
      <p:sp>
        <p:nvSpPr>
          <p:cNvPr id="15" name="Text Box 6"/>
          <p:cNvSpPr txBox="1">
            <a:spLocks noChangeArrowheads="1"/>
          </p:cNvSpPr>
          <p:nvPr/>
        </p:nvSpPr>
        <p:spPr bwMode="auto">
          <a:xfrm>
            <a:off x="-13813" y="1268760"/>
            <a:ext cx="4115480" cy="341313"/>
          </a:xfrm>
          <a:prstGeom prst="rect">
            <a:avLst/>
          </a:prstGeom>
          <a:noFill/>
          <a:ln w="9525">
            <a:no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Bef>
                <a:spcPct val="50000"/>
              </a:spcBef>
            </a:pPr>
            <a:r>
              <a:rPr lang="en-US" sz="1400" i="1" dirty="0">
                <a:cs typeface="Arial" charset="0"/>
              </a:rPr>
              <a:t>Percent </a:t>
            </a:r>
            <a:r>
              <a:rPr lang="en-US" sz="1400" i="1" dirty="0" smtClean="0">
                <a:cs typeface="Arial" charset="0"/>
              </a:rPr>
              <a:t>adults ages 19–64</a:t>
            </a:r>
            <a:endParaRPr lang="en-US" sz="1400" i="1" dirty="0">
              <a:solidFill>
                <a:srgbClr val="FF0000"/>
              </a:solidFill>
              <a:cs typeface="Arial" charset="0"/>
            </a:endParaRPr>
          </a:p>
        </p:txBody>
      </p:sp>
    </p:spTree>
    <p:extLst>
      <p:ext uri="{BB962C8B-B14F-4D97-AF65-F5344CB8AC3E}">
        <p14:creationId xmlns:p14="http://schemas.microsoft.com/office/powerpoint/2010/main" val="2111480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fontScale="90000"/>
          </a:bodyPr>
          <a:lstStyle/>
          <a:p>
            <a:r>
              <a:rPr lang="en-US" dirty="0" smtClean="0"/>
              <a:t>Adults </a:t>
            </a:r>
            <a:r>
              <a:rPr lang="en-US" dirty="0"/>
              <a:t>Insured All Year </a:t>
            </a:r>
            <a:r>
              <a:rPr lang="en-US" dirty="0" smtClean="0"/>
              <a:t>with </a:t>
            </a:r>
            <a:r>
              <a:rPr lang="en-US" dirty="0"/>
              <a:t>Medicaid Coverage Reported Lower Rates of Medical Bill Problems Than Adults with Private Coverage and Those Uninsured During the Year</a:t>
            </a:r>
          </a:p>
        </p:txBody>
      </p:sp>
      <p:sp>
        <p:nvSpPr>
          <p:cNvPr id="4" name="Text Placeholder 3"/>
          <p:cNvSpPr>
            <a:spLocks noGrp="1"/>
          </p:cNvSpPr>
          <p:nvPr>
            <p:ph type="body" sz="quarter" idx="21"/>
          </p:nvPr>
        </p:nvSpPr>
        <p:spPr/>
        <p:txBody>
          <a:bodyPr/>
          <a:lstStyle/>
          <a:p>
            <a:r>
              <a:rPr lang="en-US" dirty="0" smtClean="0"/>
              <a:t>Exhibit 4</a:t>
            </a:r>
            <a:endParaRPr lang="en-US" dirty="0"/>
          </a:p>
        </p:txBody>
      </p:sp>
      <p:sp>
        <p:nvSpPr>
          <p:cNvPr id="10" name="Text Placeholder 9"/>
          <p:cNvSpPr>
            <a:spLocks noGrp="1"/>
          </p:cNvSpPr>
          <p:nvPr>
            <p:ph type="body" sz="quarter" idx="22"/>
          </p:nvPr>
        </p:nvSpPr>
        <p:spPr/>
        <p:txBody>
          <a:bodyPr/>
          <a:lstStyle/>
          <a:p>
            <a:r>
              <a:rPr lang="en-US" dirty="0"/>
              <a:t>Notes: “Uninsured during the year” includes respondents who were uninsured at the time of the survey or had a gap in coverage during the past 12 months. Private coverage includes adults who </a:t>
            </a:r>
            <a:r>
              <a:rPr lang="en-US" dirty="0" smtClean="0"/>
              <a:t/>
            </a:r>
            <a:br>
              <a:rPr lang="en-US" dirty="0" smtClean="0"/>
            </a:br>
            <a:r>
              <a:rPr lang="en-US" dirty="0" smtClean="0"/>
              <a:t>were </a:t>
            </a:r>
            <a:r>
              <a:rPr lang="en-US" dirty="0"/>
              <a:t>enrolled in either employer plans, marketplace plans, or plans purchased directly off of the marketplaces. </a:t>
            </a:r>
            <a:r>
              <a:rPr lang="en-US" dirty="0" smtClean="0"/>
              <a:t>^ Difference </a:t>
            </a:r>
            <a:r>
              <a:rPr lang="en-US" dirty="0"/>
              <a:t>is statistically significant from those who were uninsured during the year (p≤0.05). </a:t>
            </a:r>
            <a:r>
              <a:rPr lang="en-US" dirty="0" smtClean="0"/>
              <a:t>* Difference </a:t>
            </a:r>
            <a:r>
              <a:rPr lang="en-US" dirty="0"/>
              <a:t>is statistically significant from those with private coverage who were insured all year (p≤0.05). Percentages were adjusted for age, race, sex, health status, and income. </a:t>
            </a:r>
          </a:p>
          <a:p>
            <a:r>
              <a:rPr lang="en-US" dirty="0" smtClean="0"/>
              <a:t>Data: </a:t>
            </a:r>
            <a:r>
              <a:rPr lang="en-US" dirty="0"/>
              <a:t>The Commonwealth Fund Biennial Health Insurance </a:t>
            </a:r>
            <a:r>
              <a:rPr lang="en-US" dirty="0" smtClean="0"/>
              <a:t>Survey (2016).</a:t>
            </a:r>
            <a:endParaRPr lang="en-US" dirty="0"/>
          </a:p>
        </p:txBody>
      </p:sp>
      <p:graphicFrame>
        <p:nvGraphicFramePr>
          <p:cNvPr id="13" name="Chart Placeholder 12"/>
          <p:cNvGraphicFramePr>
            <a:graphicFrameLocks noGrp="1"/>
          </p:cNvGraphicFramePr>
          <p:nvPr>
            <p:ph type="chart" sz="quarter" idx="19"/>
            <p:extLst>
              <p:ext uri="{D42A27DB-BD31-4B8C-83A1-F6EECF244321}">
                <p14:modId xmlns:p14="http://schemas.microsoft.com/office/powerpoint/2010/main" val="1292029348"/>
              </p:ext>
            </p:extLst>
          </p:nvPr>
        </p:nvGraphicFramePr>
        <p:xfrm>
          <a:off x="-13812" y="1287079"/>
          <a:ext cx="9157812" cy="402336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 Box 6"/>
          <p:cNvSpPr txBox="1">
            <a:spLocks noChangeArrowheads="1"/>
          </p:cNvSpPr>
          <p:nvPr/>
        </p:nvSpPr>
        <p:spPr bwMode="auto">
          <a:xfrm>
            <a:off x="-13813" y="945765"/>
            <a:ext cx="4115480" cy="341313"/>
          </a:xfrm>
          <a:prstGeom prst="rect">
            <a:avLst/>
          </a:prstGeom>
          <a:noFill/>
          <a:ln w="9525">
            <a:no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Bef>
                <a:spcPct val="50000"/>
              </a:spcBef>
            </a:pPr>
            <a:r>
              <a:rPr lang="en-US" sz="1400" i="1" dirty="0">
                <a:cs typeface="Arial" charset="0"/>
              </a:rPr>
              <a:t>Percent </a:t>
            </a:r>
            <a:r>
              <a:rPr lang="en-US" sz="1400" i="1" dirty="0" smtClean="0">
                <a:cs typeface="Arial" charset="0"/>
              </a:rPr>
              <a:t>adults ages 19–64</a:t>
            </a:r>
            <a:endParaRPr lang="en-US" sz="1400" i="1" dirty="0">
              <a:solidFill>
                <a:srgbClr val="FF0000"/>
              </a:solidFill>
              <a:cs typeface="Arial" charset="0"/>
            </a:endParaRPr>
          </a:p>
        </p:txBody>
      </p:sp>
      <p:sp>
        <p:nvSpPr>
          <p:cNvPr id="15" name="Text Box 6"/>
          <p:cNvSpPr txBox="1">
            <a:spLocks noChangeArrowheads="1"/>
          </p:cNvSpPr>
          <p:nvPr/>
        </p:nvSpPr>
        <p:spPr bwMode="auto">
          <a:xfrm>
            <a:off x="503548" y="4113076"/>
            <a:ext cx="1440160" cy="448337"/>
          </a:xfrm>
          <a:prstGeom prst="rect">
            <a:avLst/>
          </a:prstGeom>
          <a:noFill/>
          <a:ln w="9525">
            <a:no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hangingPunct="0">
              <a:spcBef>
                <a:spcPct val="50000"/>
              </a:spcBef>
            </a:pPr>
            <a:r>
              <a:rPr lang="en-US" sz="1200" dirty="0" smtClean="0">
                <a:cs typeface="Arial" charset="0"/>
              </a:rPr>
              <a:t>Had problems paying or unable to pay medical bills</a:t>
            </a:r>
            <a:endParaRPr lang="en-US" sz="1200" dirty="0">
              <a:solidFill>
                <a:srgbClr val="FF0000"/>
              </a:solidFill>
              <a:cs typeface="Arial" charset="0"/>
            </a:endParaRPr>
          </a:p>
        </p:txBody>
      </p:sp>
      <p:sp>
        <p:nvSpPr>
          <p:cNvPr id="16" name="Text Box 6"/>
          <p:cNvSpPr txBox="1">
            <a:spLocks noChangeArrowheads="1"/>
          </p:cNvSpPr>
          <p:nvPr/>
        </p:nvSpPr>
        <p:spPr bwMode="auto">
          <a:xfrm>
            <a:off x="2110138" y="4123696"/>
            <a:ext cx="1669774" cy="612068"/>
          </a:xfrm>
          <a:prstGeom prst="rect">
            <a:avLst/>
          </a:prstGeom>
          <a:noFill/>
          <a:ln w="9525">
            <a:no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hangingPunct="0">
              <a:spcBef>
                <a:spcPct val="50000"/>
              </a:spcBef>
            </a:pPr>
            <a:r>
              <a:rPr lang="en-US" sz="1200" dirty="0" smtClean="0">
                <a:cs typeface="Arial" charset="0"/>
              </a:rPr>
              <a:t>Contacted by collection agency for unpaid medical bills</a:t>
            </a:r>
            <a:endParaRPr lang="en-US" sz="1200" dirty="0">
              <a:solidFill>
                <a:srgbClr val="FF0000"/>
              </a:solidFill>
              <a:cs typeface="Arial" charset="0"/>
            </a:endParaRPr>
          </a:p>
        </p:txBody>
      </p:sp>
      <p:sp>
        <p:nvSpPr>
          <p:cNvPr id="17" name="Text Box 6"/>
          <p:cNvSpPr txBox="1">
            <a:spLocks noChangeArrowheads="1"/>
          </p:cNvSpPr>
          <p:nvPr/>
        </p:nvSpPr>
        <p:spPr bwMode="auto">
          <a:xfrm>
            <a:off x="3964732" y="4123696"/>
            <a:ext cx="1471364" cy="612068"/>
          </a:xfrm>
          <a:prstGeom prst="rect">
            <a:avLst/>
          </a:prstGeom>
          <a:noFill/>
          <a:ln w="9525">
            <a:no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hangingPunct="0">
              <a:spcBef>
                <a:spcPct val="50000"/>
              </a:spcBef>
            </a:pPr>
            <a:r>
              <a:rPr lang="en-US" sz="1200" dirty="0" smtClean="0">
                <a:cs typeface="Arial" charset="0"/>
              </a:rPr>
              <a:t>Had to change way of life to pay bills</a:t>
            </a:r>
            <a:endParaRPr lang="en-US" sz="1200" dirty="0">
              <a:solidFill>
                <a:srgbClr val="FF0000"/>
              </a:solidFill>
              <a:cs typeface="Arial" charset="0"/>
            </a:endParaRPr>
          </a:p>
        </p:txBody>
      </p:sp>
      <p:sp>
        <p:nvSpPr>
          <p:cNvPr id="18" name="Text Box 6"/>
          <p:cNvSpPr txBox="1">
            <a:spLocks noChangeArrowheads="1"/>
          </p:cNvSpPr>
          <p:nvPr/>
        </p:nvSpPr>
        <p:spPr bwMode="auto">
          <a:xfrm>
            <a:off x="5688124" y="4123696"/>
            <a:ext cx="1395581" cy="612068"/>
          </a:xfrm>
          <a:prstGeom prst="rect">
            <a:avLst/>
          </a:prstGeom>
          <a:noFill/>
          <a:ln w="9525">
            <a:no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hangingPunct="0">
              <a:spcBef>
                <a:spcPct val="50000"/>
              </a:spcBef>
            </a:pPr>
            <a:r>
              <a:rPr lang="en-US" sz="1200" dirty="0" smtClean="0">
                <a:cs typeface="Arial" charset="0"/>
              </a:rPr>
              <a:t>Medical bills being paid off over time</a:t>
            </a:r>
            <a:endParaRPr lang="en-US" sz="1200" dirty="0">
              <a:solidFill>
                <a:srgbClr val="FF0000"/>
              </a:solidFill>
              <a:cs typeface="Arial" charset="0"/>
            </a:endParaRPr>
          </a:p>
        </p:txBody>
      </p:sp>
      <p:sp>
        <p:nvSpPr>
          <p:cNvPr id="19" name="Text Box 6"/>
          <p:cNvSpPr txBox="1">
            <a:spLocks noChangeArrowheads="1"/>
          </p:cNvSpPr>
          <p:nvPr/>
        </p:nvSpPr>
        <p:spPr bwMode="auto">
          <a:xfrm>
            <a:off x="7380312" y="4123696"/>
            <a:ext cx="1512168" cy="612068"/>
          </a:xfrm>
          <a:prstGeom prst="rect">
            <a:avLst/>
          </a:prstGeom>
          <a:noFill/>
          <a:ln w="9525">
            <a:no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hangingPunct="0">
              <a:spcBef>
                <a:spcPct val="50000"/>
              </a:spcBef>
            </a:pPr>
            <a:r>
              <a:rPr lang="en-US" sz="1200" dirty="0" smtClean="0">
                <a:cs typeface="Arial" charset="0"/>
              </a:rPr>
              <a:t>At least one medical bill problem or debt</a:t>
            </a:r>
            <a:endParaRPr lang="en-US" sz="1200" dirty="0">
              <a:solidFill>
                <a:srgbClr val="FF0000"/>
              </a:solidFill>
              <a:cs typeface="Arial" charset="0"/>
            </a:endParaRPr>
          </a:p>
        </p:txBody>
      </p:sp>
    </p:spTree>
    <p:extLst>
      <p:ext uri="{BB962C8B-B14F-4D97-AF65-F5344CB8AC3E}">
        <p14:creationId xmlns:p14="http://schemas.microsoft.com/office/powerpoint/2010/main" val="1669323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fontScale="90000"/>
          </a:bodyPr>
          <a:lstStyle/>
          <a:p>
            <a:r>
              <a:rPr lang="en-US" spc="-20" dirty="0"/>
              <a:t>Adults Insured All Year with Medicaid Coverage Reported Lower Rates of Cost-Related Access Problems Than Adults with Private Coverage and Those Uninsured During the Year</a:t>
            </a:r>
          </a:p>
        </p:txBody>
      </p:sp>
      <p:sp>
        <p:nvSpPr>
          <p:cNvPr id="4" name="Text Placeholder 3"/>
          <p:cNvSpPr>
            <a:spLocks noGrp="1"/>
          </p:cNvSpPr>
          <p:nvPr>
            <p:ph type="body" sz="quarter" idx="21"/>
          </p:nvPr>
        </p:nvSpPr>
        <p:spPr/>
        <p:txBody>
          <a:bodyPr/>
          <a:lstStyle/>
          <a:p>
            <a:r>
              <a:rPr lang="en-US" smtClean="0"/>
              <a:t>Exhibit 5</a:t>
            </a:r>
            <a:endParaRPr lang="en-US" dirty="0"/>
          </a:p>
        </p:txBody>
      </p:sp>
      <p:sp>
        <p:nvSpPr>
          <p:cNvPr id="10" name="Text Placeholder 9"/>
          <p:cNvSpPr>
            <a:spLocks noGrp="1"/>
          </p:cNvSpPr>
          <p:nvPr>
            <p:ph type="body" sz="quarter" idx="22"/>
          </p:nvPr>
        </p:nvSpPr>
        <p:spPr/>
        <p:txBody>
          <a:bodyPr/>
          <a:lstStyle/>
          <a:p>
            <a:r>
              <a:rPr lang="en-US" dirty="0"/>
              <a:t>Notes: “Uninsured during the year” includes respondents who were uninsured at the time of the survey or had a gap in coverage during the past 12 months. Private coverage includes adults who </a:t>
            </a:r>
            <a:r>
              <a:rPr lang="en-US" dirty="0" smtClean="0"/>
              <a:t/>
            </a:r>
            <a:br>
              <a:rPr lang="en-US" dirty="0" smtClean="0"/>
            </a:br>
            <a:r>
              <a:rPr lang="en-US" dirty="0" smtClean="0"/>
              <a:t>were </a:t>
            </a:r>
            <a:r>
              <a:rPr lang="en-US" dirty="0"/>
              <a:t>enrolled in either employer plans, marketplace plans, or plans purchased directly off of the marketplaces. </a:t>
            </a:r>
            <a:r>
              <a:rPr lang="en-US" dirty="0" smtClean="0"/>
              <a:t>^ Difference </a:t>
            </a:r>
            <a:r>
              <a:rPr lang="en-US" dirty="0"/>
              <a:t>is statistically significant from those who were uninsured during the year (p≤0.05). </a:t>
            </a:r>
            <a:r>
              <a:rPr lang="en-US" dirty="0" smtClean="0"/>
              <a:t>* Difference </a:t>
            </a:r>
            <a:r>
              <a:rPr lang="en-US" dirty="0"/>
              <a:t>is statistically significant from those with private coverage who were insured all year (p≤0.05). Percentages were adjusted for age, race, sex, health status, and income. </a:t>
            </a:r>
          </a:p>
          <a:p>
            <a:r>
              <a:rPr lang="en-US" dirty="0" smtClean="0"/>
              <a:t>Data: </a:t>
            </a:r>
            <a:r>
              <a:rPr lang="en-US" dirty="0"/>
              <a:t>The Commonwealth Fund Biennial Health Insurance </a:t>
            </a:r>
            <a:r>
              <a:rPr lang="en-US" dirty="0" smtClean="0"/>
              <a:t>Survey (2016).</a:t>
            </a:r>
            <a:endParaRPr lang="en-US" dirty="0"/>
          </a:p>
        </p:txBody>
      </p:sp>
      <p:graphicFrame>
        <p:nvGraphicFramePr>
          <p:cNvPr id="13" name="Chart Placeholder 12"/>
          <p:cNvGraphicFramePr>
            <a:graphicFrameLocks noGrp="1"/>
          </p:cNvGraphicFramePr>
          <p:nvPr>
            <p:ph type="chart" sz="quarter" idx="19"/>
            <p:extLst>
              <p:ext uri="{D42A27DB-BD31-4B8C-83A1-F6EECF244321}">
                <p14:modId xmlns:p14="http://schemas.microsoft.com/office/powerpoint/2010/main" val="1382092106"/>
              </p:ext>
            </p:extLst>
          </p:nvPr>
        </p:nvGraphicFramePr>
        <p:xfrm>
          <a:off x="0" y="1700806"/>
          <a:ext cx="9072563" cy="374904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 Box 6"/>
          <p:cNvSpPr txBox="1">
            <a:spLocks noChangeArrowheads="1"/>
          </p:cNvSpPr>
          <p:nvPr/>
        </p:nvSpPr>
        <p:spPr bwMode="auto">
          <a:xfrm>
            <a:off x="-13813" y="1268760"/>
            <a:ext cx="4115480" cy="341313"/>
          </a:xfrm>
          <a:prstGeom prst="rect">
            <a:avLst/>
          </a:prstGeom>
          <a:noFill/>
          <a:ln w="9525">
            <a:no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spcBef>
                <a:spcPct val="50000"/>
              </a:spcBef>
            </a:pPr>
            <a:r>
              <a:rPr lang="en-US" sz="1400" i="1" dirty="0">
                <a:cs typeface="Arial" charset="0"/>
              </a:rPr>
              <a:t>Percent </a:t>
            </a:r>
            <a:r>
              <a:rPr lang="en-US" sz="1400" i="1" dirty="0" smtClean="0">
                <a:cs typeface="Arial" charset="0"/>
              </a:rPr>
              <a:t>adults ages 19–64</a:t>
            </a:r>
            <a:endParaRPr lang="en-US" sz="1400" i="1" dirty="0">
              <a:solidFill>
                <a:srgbClr val="FF0000"/>
              </a:solidFill>
              <a:cs typeface="Arial" charset="0"/>
            </a:endParaRPr>
          </a:p>
        </p:txBody>
      </p:sp>
      <p:sp>
        <p:nvSpPr>
          <p:cNvPr id="15" name="Text Box 6"/>
          <p:cNvSpPr txBox="1">
            <a:spLocks noChangeArrowheads="1"/>
          </p:cNvSpPr>
          <p:nvPr/>
        </p:nvSpPr>
        <p:spPr bwMode="auto">
          <a:xfrm>
            <a:off x="431540" y="4185084"/>
            <a:ext cx="1584176" cy="448337"/>
          </a:xfrm>
          <a:prstGeom prst="rect">
            <a:avLst/>
          </a:prstGeom>
          <a:noFill/>
          <a:ln w="9525">
            <a:no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hangingPunct="0">
              <a:spcBef>
                <a:spcPct val="50000"/>
              </a:spcBef>
            </a:pPr>
            <a:r>
              <a:rPr lang="en-US" sz="1200" dirty="0" smtClean="0">
                <a:cs typeface="Arial" charset="0"/>
              </a:rPr>
              <a:t>Had a medical problem, but did not go to a doctor or clinic</a:t>
            </a:r>
            <a:endParaRPr lang="en-US" sz="1200" dirty="0">
              <a:solidFill>
                <a:srgbClr val="FF0000"/>
              </a:solidFill>
              <a:cs typeface="Arial" charset="0"/>
            </a:endParaRPr>
          </a:p>
        </p:txBody>
      </p:sp>
      <p:sp>
        <p:nvSpPr>
          <p:cNvPr id="16" name="Text Box 6"/>
          <p:cNvSpPr txBox="1">
            <a:spLocks noChangeArrowheads="1"/>
          </p:cNvSpPr>
          <p:nvPr/>
        </p:nvSpPr>
        <p:spPr bwMode="auto">
          <a:xfrm>
            <a:off x="2177346" y="4195704"/>
            <a:ext cx="1535358" cy="612068"/>
          </a:xfrm>
          <a:prstGeom prst="rect">
            <a:avLst/>
          </a:prstGeom>
          <a:noFill/>
          <a:ln w="9525">
            <a:no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hangingPunct="0">
              <a:spcBef>
                <a:spcPct val="50000"/>
              </a:spcBef>
            </a:pPr>
            <a:r>
              <a:rPr lang="en-US" sz="1200" dirty="0" smtClean="0">
                <a:cs typeface="Arial" charset="0"/>
              </a:rPr>
              <a:t>Did not fill a prescription</a:t>
            </a:r>
            <a:endParaRPr lang="en-US" sz="1200" dirty="0">
              <a:solidFill>
                <a:srgbClr val="FF0000"/>
              </a:solidFill>
              <a:cs typeface="Arial" charset="0"/>
            </a:endParaRPr>
          </a:p>
        </p:txBody>
      </p:sp>
      <p:sp>
        <p:nvSpPr>
          <p:cNvPr id="17" name="Text Box 6"/>
          <p:cNvSpPr txBox="1">
            <a:spLocks noChangeArrowheads="1"/>
          </p:cNvSpPr>
          <p:nvPr/>
        </p:nvSpPr>
        <p:spPr bwMode="auto">
          <a:xfrm>
            <a:off x="3676700" y="4195704"/>
            <a:ext cx="1975420" cy="612068"/>
          </a:xfrm>
          <a:prstGeom prst="rect">
            <a:avLst/>
          </a:prstGeom>
          <a:noFill/>
          <a:ln w="9525">
            <a:no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hangingPunct="0">
              <a:spcBef>
                <a:spcPct val="50000"/>
              </a:spcBef>
            </a:pPr>
            <a:r>
              <a:rPr lang="en-US" sz="1200" dirty="0" smtClean="0">
                <a:cs typeface="Arial" charset="0"/>
              </a:rPr>
              <a:t>Skipped a medical test, treatment, or follow-up recommended by a doctor</a:t>
            </a:r>
            <a:endParaRPr lang="en-US" sz="1200" dirty="0">
              <a:solidFill>
                <a:srgbClr val="FF0000"/>
              </a:solidFill>
              <a:cs typeface="Arial" charset="0"/>
            </a:endParaRPr>
          </a:p>
        </p:txBody>
      </p:sp>
      <p:sp>
        <p:nvSpPr>
          <p:cNvPr id="18" name="Text Box 6"/>
          <p:cNvSpPr txBox="1">
            <a:spLocks noChangeArrowheads="1"/>
          </p:cNvSpPr>
          <p:nvPr/>
        </p:nvSpPr>
        <p:spPr bwMode="auto">
          <a:xfrm>
            <a:off x="5544108" y="4195704"/>
            <a:ext cx="1628630" cy="612068"/>
          </a:xfrm>
          <a:prstGeom prst="rect">
            <a:avLst/>
          </a:prstGeom>
          <a:noFill/>
          <a:ln w="9525">
            <a:no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hangingPunct="0">
              <a:spcBef>
                <a:spcPct val="50000"/>
              </a:spcBef>
            </a:pPr>
            <a:r>
              <a:rPr lang="en-US" sz="1200" dirty="0" smtClean="0">
                <a:cs typeface="Arial" charset="0"/>
              </a:rPr>
              <a:t>Did not see a specialist when you or your doctor thought you needed to see one</a:t>
            </a:r>
            <a:endParaRPr lang="en-US" sz="1200" dirty="0">
              <a:solidFill>
                <a:srgbClr val="FF0000"/>
              </a:solidFill>
              <a:cs typeface="Arial" charset="0"/>
            </a:endParaRPr>
          </a:p>
        </p:txBody>
      </p:sp>
      <p:sp>
        <p:nvSpPr>
          <p:cNvPr id="19" name="Text Box 6"/>
          <p:cNvSpPr txBox="1">
            <a:spLocks noChangeArrowheads="1"/>
          </p:cNvSpPr>
          <p:nvPr/>
        </p:nvSpPr>
        <p:spPr bwMode="auto">
          <a:xfrm>
            <a:off x="7213666" y="4195704"/>
            <a:ext cx="1678814" cy="612068"/>
          </a:xfrm>
          <a:prstGeom prst="rect">
            <a:avLst/>
          </a:prstGeom>
          <a:noFill/>
          <a:ln w="9525">
            <a:no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hangingPunct="0">
              <a:spcBef>
                <a:spcPct val="50000"/>
              </a:spcBef>
            </a:pPr>
            <a:r>
              <a:rPr lang="en-US" sz="1200" dirty="0" smtClean="0">
                <a:cs typeface="Arial" charset="0"/>
              </a:rPr>
              <a:t>At least one </a:t>
            </a:r>
            <a:br>
              <a:rPr lang="en-US" sz="1200" dirty="0" smtClean="0">
                <a:cs typeface="Arial" charset="0"/>
              </a:rPr>
            </a:br>
            <a:r>
              <a:rPr lang="en-US" sz="1200" dirty="0" smtClean="0">
                <a:cs typeface="Arial" charset="0"/>
              </a:rPr>
              <a:t>cost-related </a:t>
            </a:r>
            <a:br>
              <a:rPr lang="en-US" sz="1200" dirty="0" smtClean="0">
                <a:cs typeface="Arial" charset="0"/>
              </a:rPr>
            </a:br>
            <a:r>
              <a:rPr lang="en-US" sz="1200" dirty="0" smtClean="0">
                <a:cs typeface="Arial" charset="0"/>
              </a:rPr>
              <a:t>access problem</a:t>
            </a:r>
            <a:endParaRPr lang="en-US" sz="1200" dirty="0">
              <a:solidFill>
                <a:srgbClr val="FF0000"/>
              </a:solidFill>
              <a:cs typeface="Arial" charset="0"/>
            </a:endParaRPr>
          </a:p>
        </p:txBody>
      </p:sp>
    </p:spTree>
    <p:extLst>
      <p:ext uri="{BB962C8B-B14F-4D97-AF65-F5344CB8AC3E}">
        <p14:creationId xmlns:p14="http://schemas.microsoft.com/office/powerpoint/2010/main" val="1080845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159321</TotalTime>
  <Words>898</Words>
  <Application>Microsoft Macintosh PowerPoint</Application>
  <PresentationFormat>On-screen Show (4:3)</PresentationFormat>
  <Paragraphs>100</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Berlingske Serif Text</vt:lpstr>
      <vt:lpstr>Calibri</vt:lpstr>
      <vt:lpstr>InterFace</vt:lpstr>
      <vt:lpstr>Arial</vt:lpstr>
      <vt:lpstr>1_Office Theme</vt:lpstr>
      <vt:lpstr>Adults Insured All Year with Medicaid or Private Coverage Were Significantly More Likely to Have a Regular Source of Care and Rate Their Health Care Highly Compared with Uninsured Adults</vt:lpstr>
      <vt:lpstr>Adults Insured All Year with Medicaid or Private Coverage Reported Using Preventive Care Services at Significantly Higher Rates Than Adults Uninsured During the Year </vt:lpstr>
      <vt:lpstr>Adults Insured All Year with Medicaid or Private Coverage Reported Getting Cancer Screening Tests at Significantly Higher Rates Than Adults Uninsured During the Year</vt:lpstr>
      <vt:lpstr>Adults Insured All Year with Medicaid Coverage Reported Lower Rates of Medical Bill Problems Than Adults with Private Coverage and Those Uninsured During the Year</vt:lpstr>
      <vt:lpstr>Adults Insured All Year with Medicaid Coverage Reported Lower Rates of Cost-Related Access Problems Than Adults with Private Coverage and Those Uninsured During the Year</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Paul Frame</cp:lastModifiedBy>
  <cp:revision>1912</cp:revision>
  <cp:lastPrinted>2017-03-10T19:19:30Z</cp:lastPrinted>
  <dcterms:created xsi:type="dcterms:W3CDTF">2014-10-08T23:03:32Z</dcterms:created>
  <dcterms:modified xsi:type="dcterms:W3CDTF">2017-04-25T21:53:26Z</dcterms:modified>
</cp:coreProperties>
</file>