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428" r:id="rId5"/>
    <p:sldId id="426" r:id="rId6"/>
    <p:sldId id="424" r:id="rId7"/>
    <p:sldId id="435" r:id="rId8"/>
    <p:sldId id="427" r:id="rId9"/>
    <p:sldId id="422" r:id="rId10"/>
    <p:sldId id="414" r:id="rId11"/>
    <p:sldId id="436" r:id="rId12"/>
    <p:sldId id="433" r:id="rId13"/>
    <p:sldId id="431" r:id="rId14"/>
  </p:sldIdLst>
  <p:sldSz cx="9144000" cy="6858000" type="screen4x3"/>
  <p:notesSz cx="6858000" cy="9418638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" userDrawn="1">
          <p15:clr>
            <a:srgbClr val="A4A3A4"/>
          </p15:clr>
        </p15:guide>
        <p15:guide id="2" pos="24" userDrawn="1">
          <p15:clr>
            <a:srgbClr val="A4A3A4"/>
          </p15:clr>
        </p15:guide>
        <p15:guide id="3" orient="horz" pos="4296" userDrawn="1">
          <p15:clr>
            <a:srgbClr val="A4A3A4"/>
          </p15:clr>
        </p15:guide>
        <p15:guide id="4" pos="2184" userDrawn="1">
          <p15:clr>
            <a:srgbClr val="A4A3A4"/>
          </p15:clr>
        </p15:guide>
        <p15:guide id="5" pos="5712" userDrawn="1">
          <p15:clr>
            <a:srgbClr val="A4A3A4"/>
          </p15:clr>
        </p15:guide>
        <p15:guide id="8" orient="horz" pos="3648" userDrawn="1">
          <p15:clr>
            <a:srgbClr val="A4A3A4"/>
          </p15:clr>
        </p15:guide>
        <p15:guide id="9" pos="12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ob Lippa" initials="JL" lastIdx="6" clrIdx="0"/>
  <p:cmAuthor id="1" name="Munira Gunja" initials="MG" lastIdx="1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83B"/>
    <a:srgbClr val="2B5AAF"/>
    <a:srgbClr val="2BA954"/>
    <a:srgbClr val="58BDCD"/>
    <a:srgbClr val="145028"/>
    <a:srgbClr val="BCEECD"/>
    <a:srgbClr val="2C8594"/>
    <a:srgbClr val="B5E2E9"/>
    <a:srgbClr val="FAB584"/>
    <a:srgbClr val="A93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5" autoAdjust="0"/>
    <p:restoredTop sz="96801" autoAdjust="0"/>
  </p:normalViewPr>
  <p:slideViewPr>
    <p:cSldViewPr>
      <p:cViewPr varScale="1">
        <p:scale>
          <a:sx n="149" d="100"/>
          <a:sy n="149" d="100"/>
        </p:scale>
        <p:origin x="2992" y="168"/>
      </p:cViewPr>
      <p:guideLst>
        <p:guide orient="horz" pos="72"/>
        <p:guide pos="24"/>
        <p:guide orient="horz" pos="4296"/>
        <p:guide pos="2184"/>
        <p:guide pos="5712"/>
        <p:guide orient="horz" pos="3648"/>
        <p:guide pos="1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tags" Target="tags/tag1.xml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Relationship Id="rId2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0373881149471701"/>
          <c:y val="0.0866513198784838"/>
          <c:w val="0.976185364649932"/>
          <c:h val="0.669928842047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rgbClr val="33383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30.23</c:v>
                </c:pt>
                <c:pt idx="1">
                  <c:v>26.28</c:v>
                </c:pt>
                <c:pt idx="2">
                  <c:v>24.84</c:v>
                </c:pt>
                <c:pt idx="3">
                  <c:v>44.0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6A-4193-9134-210C68AFEC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36.39</c:v>
                </c:pt>
                <c:pt idx="1">
                  <c:v>33.06</c:v>
                </c:pt>
                <c:pt idx="2">
                  <c:v>30.62</c:v>
                </c:pt>
                <c:pt idx="3">
                  <c:v>47.59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6A-4193-9134-210C68AFEC9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32.44</c:v>
                </c:pt>
                <c:pt idx="1">
                  <c:v>27.46</c:v>
                </c:pt>
                <c:pt idx="2">
                  <c:v>27.82</c:v>
                </c:pt>
                <c:pt idx="3">
                  <c:v>44.35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6A-4193-9134-210C68AFEC9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24.14</c:v>
                </c:pt>
                <c:pt idx="1">
                  <c:v>19.33</c:v>
                </c:pt>
                <c:pt idx="2">
                  <c:v>20.81</c:v>
                </c:pt>
                <c:pt idx="3">
                  <c:v>37.2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57625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Black</c:v>
                </c:pt>
                <c:pt idx="3">
                  <c:v>Latino</c:v>
                </c:pt>
              </c:strCache>
            </c:strRef>
          </c:cat>
          <c:val>
            <c:numRef>
              <c:f>Sheet1!$F$2:$F$5</c:f>
              <c:numCache>
                <c:formatCode>0</c:formatCode>
                <c:ptCount val="4"/>
                <c:pt idx="0">
                  <c:v>19.39</c:v>
                </c:pt>
                <c:pt idx="1">
                  <c:v>15.13</c:v>
                </c:pt>
                <c:pt idx="2">
                  <c:v>13.86</c:v>
                </c:pt>
                <c:pt idx="3">
                  <c:v>32.23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axId val="-1001939120"/>
        <c:axId val="-1001935056"/>
      </c:barChart>
      <c:catAx>
        <c:axId val="-1001939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1001935056"/>
        <c:crosses val="autoZero"/>
        <c:auto val="1"/>
        <c:lblAlgn val="ctr"/>
        <c:lblOffset val="100"/>
        <c:noMultiLvlLbl val="0"/>
      </c:catAx>
      <c:valAx>
        <c:axId val="-1001935056"/>
        <c:scaling>
          <c:orientation val="minMax"/>
          <c:max val="75.0"/>
        </c:scaling>
        <c:delete val="1"/>
        <c:axPos val="l"/>
        <c:numFmt formatCode="0" sourceLinked="1"/>
        <c:majorTickMark val="out"/>
        <c:minorTickMark val="none"/>
        <c:tickLblPos val="nextTo"/>
        <c:crossAx val="-1001939120"/>
        <c:crosses val="autoZero"/>
        <c:crossBetween val="between"/>
        <c:majorUnit val="25.0"/>
      </c:valAx>
    </c:plotArea>
    <c:legend>
      <c:legendPos val="t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0">
          <a:solidFill>
            <a:schemeClr val="accent6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499381327334083"/>
          <c:y val="0.162458195242373"/>
          <c:w val="0.939463699850019"/>
          <c:h val="0.72636002295015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Ages 19–34</c:v>
                </c:pt>
              </c:strCache>
            </c:strRef>
          </c:tx>
          <c:spPr>
            <a:ln>
              <a:solidFill>
                <a:srgbClr val="AA3607"/>
              </a:solidFill>
            </a:ln>
          </c:spPr>
          <c:marker>
            <c:symbol val="none"/>
          </c:marker>
          <c:dPt>
            <c:idx val="0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-0.0440751112700391"/>
                  <c:y val="0.0037003816217603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00224488861577885"/>
                  <c:y val="0.00070421671284372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accent1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2001</c:v>
                </c:pt>
                <c:pt idx="1">
                  <c:v>2003</c:v>
                </c:pt>
                <c:pt idx="2">
                  <c:v>2005</c:v>
                </c:pt>
                <c:pt idx="3">
                  <c:v>2010</c:v>
                </c:pt>
                <c:pt idx="4">
                  <c:v>2012</c:v>
                </c:pt>
                <c:pt idx="5">
                  <c:v>2014</c:v>
                </c:pt>
                <c:pt idx="6">
                  <c:v>2016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22.0</c:v>
                </c:pt>
                <c:pt idx="1">
                  <c:v>24.0</c:v>
                </c:pt>
                <c:pt idx="2">
                  <c:v>26.0</c:v>
                </c:pt>
                <c:pt idx="3">
                  <c:v>27.0</c:v>
                </c:pt>
                <c:pt idx="4">
                  <c:v>23.0</c:v>
                </c:pt>
                <c:pt idx="5">
                  <c:v>19.0</c:v>
                </c:pt>
                <c:pt idx="6">
                  <c:v>15.0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3A8-4802-8D3D-90D7C9E47CB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Ages 35–49</c:v>
                </c:pt>
              </c:strCache>
            </c:strRef>
          </c:tx>
          <c:spPr>
            <a:ln>
              <a:solidFill>
                <a:srgbClr val="AA3607">
                  <a:lumMod val="60000"/>
                  <a:lumOff val="40000"/>
                  <a:alpha val="99000"/>
                </a:srgb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440751112700391"/>
                  <c:y val="0.0022921841145694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0245543406980509"/>
                  <c:y val="0.041242327930485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00570279879322573"/>
                  <c:y val="0.023073064902122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40686863235044"/>
                      <c:h val="0.08509627565239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2001</c:v>
                </c:pt>
                <c:pt idx="1">
                  <c:v>2003</c:v>
                </c:pt>
                <c:pt idx="2">
                  <c:v>2005</c:v>
                </c:pt>
                <c:pt idx="3">
                  <c:v>2010</c:v>
                </c:pt>
                <c:pt idx="4">
                  <c:v>2012</c:v>
                </c:pt>
                <c:pt idx="5">
                  <c:v>2014</c:v>
                </c:pt>
                <c:pt idx="6">
                  <c:v>2016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12.0</c:v>
                </c:pt>
                <c:pt idx="1">
                  <c:v>15.0</c:v>
                </c:pt>
                <c:pt idx="2">
                  <c:v>19.0</c:v>
                </c:pt>
                <c:pt idx="3">
                  <c:v>20.0</c:v>
                </c:pt>
                <c:pt idx="4">
                  <c:v>22.0</c:v>
                </c:pt>
                <c:pt idx="5">
                  <c:v>17.0</c:v>
                </c:pt>
                <c:pt idx="6">
                  <c:v>14.0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3A8-4802-8D3D-90D7C9E47CB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Ages 50–64</c:v>
                </c:pt>
              </c:strCache>
            </c:strRef>
          </c:tx>
          <c:spPr>
            <a:ln>
              <a:solidFill>
                <a:srgbClr val="AA3607">
                  <a:lumMod val="40000"/>
                  <a:lumOff val="60000"/>
                </a:srgb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443776392976607"/>
                  <c:y val="0.013433081246555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287987953939614"/>
                      <c:h val="0.0897853440580553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.00237729609221182"/>
                  <c:y val="0.0044128554819909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245264538829481"/>
                      <c:h val="0.059760577653914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2001</c:v>
                </c:pt>
                <c:pt idx="1">
                  <c:v>2003</c:v>
                </c:pt>
                <c:pt idx="2">
                  <c:v>2005</c:v>
                </c:pt>
                <c:pt idx="3">
                  <c:v>2010</c:v>
                </c:pt>
                <c:pt idx="4">
                  <c:v>2012</c:v>
                </c:pt>
                <c:pt idx="5">
                  <c:v>2014</c:v>
                </c:pt>
                <c:pt idx="6">
                  <c:v>2016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9.0</c:v>
                </c:pt>
                <c:pt idx="1">
                  <c:v>11.0</c:v>
                </c:pt>
                <c:pt idx="2">
                  <c:v>10.0</c:v>
                </c:pt>
                <c:pt idx="3">
                  <c:v>13.0</c:v>
                </c:pt>
                <c:pt idx="4">
                  <c:v>13.0</c:v>
                </c:pt>
                <c:pt idx="5">
                  <c:v>11.0</c:v>
                </c:pt>
                <c:pt idx="6">
                  <c:v>8.0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3A8-4802-8D3D-90D7C9E47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007004576"/>
        <c:axId val="-1007071408"/>
      </c:lineChart>
      <c:catAx>
        <c:axId val="-100700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6"/>
                </a:solidFill>
              </a:defRPr>
            </a:pPr>
            <a:endParaRPr lang="en-US"/>
          </a:p>
        </c:txPr>
        <c:crossAx val="-1007071408"/>
        <c:crosses val="autoZero"/>
        <c:auto val="1"/>
        <c:lblAlgn val="ctr"/>
        <c:lblOffset val="100"/>
        <c:noMultiLvlLbl val="0"/>
      </c:catAx>
      <c:valAx>
        <c:axId val="-1007071408"/>
        <c:scaling>
          <c:orientation val="minMax"/>
          <c:max val="3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6"/>
                </a:solidFill>
              </a:defRPr>
            </a:pPr>
            <a:endParaRPr lang="en-US"/>
          </a:p>
        </c:txPr>
        <c:crossAx val="-1007004576"/>
        <c:crossesAt val="1.0"/>
        <c:crossBetween val="between"/>
        <c:majorUnit val="10.0"/>
      </c:valAx>
    </c:plotArea>
    <c:legend>
      <c:legendPos val="t"/>
      <c:overlay val="0"/>
      <c:txPr>
        <a:bodyPr/>
        <a:lstStyle/>
        <a:p>
          <a:pPr>
            <a:defRPr sz="1600">
              <a:solidFill>
                <a:schemeClr val="accent6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300" b="0">
          <a:latin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0196201483160551"/>
          <c:y val="0.183435248785391"/>
          <c:w val="0.977962156955755"/>
          <c:h val="0.6582512425308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7300">
                <a:lumMod val="60000"/>
                <a:lumOff val="4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Continuously insured</c:v>
                </c:pt>
                <c:pt idx="1">
                  <c:v>Insured now, had a gap</c:v>
                </c:pt>
                <c:pt idx="2">
                  <c:v>Uninsured now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3"/>
                <c:pt idx="0">
                  <c:v>33.52</c:v>
                </c:pt>
                <c:pt idx="1">
                  <c:v>67.78</c:v>
                </c:pt>
                <c:pt idx="2">
                  <c:v>66.64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6A-4193-9134-210C68AFEC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Continuously insured</c:v>
                </c:pt>
                <c:pt idx="1">
                  <c:v>Insured now, had a gap</c:v>
                </c:pt>
                <c:pt idx="2">
                  <c:v>Uninsured now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3"/>
                <c:pt idx="0">
                  <c:v>28.77</c:v>
                </c:pt>
                <c:pt idx="1">
                  <c:v>50.16</c:v>
                </c:pt>
                <c:pt idx="2">
                  <c:v>53.51000000000001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6A-4193-9134-210C68AFEC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0"/>
        <c:axId val="-997512720"/>
        <c:axId val="-997645680"/>
      </c:barChart>
      <c:catAx>
        <c:axId val="-997512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997645680"/>
        <c:crosses val="autoZero"/>
        <c:auto val="1"/>
        <c:lblAlgn val="ctr"/>
        <c:lblOffset val="100"/>
        <c:noMultiLvlLbl val="0"/>
      </c:catAx>
      <c:valAx>
        <c:axId val="-997645680"/>
        <c:scaling>
          <c:orientation val="minMax"/>
          <c:max val="75.0"/>
        </c:scaling>
        <c:delete val="1"/>
        <c:axPos val="l"/>
        <c:numFmt formatCode="0" sourceLinked="1"/>
        <c:majorTickMark val="out"/>
        <c:minorTickMark val="none"/>
        <c:tickLblPos val="nextTo"/>
        <c:crossAx val="-997512720"/>
        <c:crosses val="autoZero"/>
        <c:crossBetween val="between"/>
        <c:majorUnit val="25.0"/>
      </c:valAx>
    </c:plotArea>
    <c:legend>
      <c:legendPos val="t"/>
      <c:layout>
        <c:manualLayout>
          <c:xMode val="edge"/>
          <c:yMode val="edge"/>
          <c:x val="0.339017356345979"/>
          <c:y val="0.0873841720871847"/>
          <c:w val="0.27166736974367"/>
          <c:h val="0.087253794362661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0">
          <a:solidFill>
            <a:schemeClr val="accent6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373881149471701"/>
          <c:y val="0.160530666425318"/>
          <c:w val="0.988733035717618"/>
          <c:h val="0.6171194979937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Continuously insured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Total         </c:v>
                </c:pt>
                <c:pt idx="1">
                  <c:v>&lt;200% FPL         </c:v>
                </c:pt>
                <c:pt idx="2">
                  <c:v>200% FPL or more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3"/>
                <c:pt idx="0">
                  <c:v>32.73</c:v>
                </c:pt>
                <c:pt idx="1">
                  <c:v>36.47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6A-4193-9134-210C68AFEC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now, had a gap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Total         </c:v>
                </c:pt>
                <c:pt idx="1">
                  <c:v>&lt;200% FPL         </c:v>
                </c:pt>
                <c:pt idx="2">
                  <c:v>200% FPL or more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3"/>
                <c:pt idx="0">
                  <c:v>55.75</c:v>
                </c:pt>
                <c:pt idx="1">
                  <c:v>62.5</c:v>
                </c:pt>
                <c:pt idx="2">
                  <c:v>30.22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6A-4193-9134-210C68AFEC9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Uninsured now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Total         </c:v>
                </c:pt>
                <c:pt idx="1">
                  <c:v>&lt;200% FPL         </c:v>
                </c:pt>
                <c:pt idx="2">
                  <c:v>200% FPL or more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3"/>
                <c:pt idx="0">
                  <c:v>52.23</c:v>
                </c:pt>
                <c:pt idx="1">
                  <c:v>56.25</c:v>
                </c:pt>
                <c:pt idx="2">
                  <c:v>46.68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6A-4193-9134-210C68AFEC9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Uninsured now or had a gap**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2.15367066637871E-16"/>
                  <c:y val="0.1193964479141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3"/>
                <c:pt idx="0">
                  <c:v>Total         </c:v>
                </c:pt>
                <c:pt idx="1">
                  <c:v>&lt;200% FPL         </c:v>
                </c:pt>
                <c:pt idx="2">
                  <c:v>200% FPL or more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0"/>
        <c:axId val="-935081472"/>
        <c:axId val="-931597248"/>
      </c:barChart>
      <c:catAx>
        <c:axId val="-935081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931597248"/>
        <c:crosses val="autoZero"/>
        <c:auto val="1"/>
        <c:lblAlgn val="ctr"/>
        <c:lblOffset val="100"/>
        <c:noMultiLvlLbl val="0"/>
      </c:catAx>
      <c:valAx>
        <c:axId val="-931597248"/>
        <c:scaling>
          <c:orientation val="minMax"/>
          <c:max val="75.0"/>
        </c:scaling>
        <c:delete val="1"/>
        <c:axPos val="l"/>
        <c:numFmt formatCode="0" sourceLinked="1"/>
        <c:majorTickMark val="out"/>
        <c:minorTickMark val="none"/>
        <c:tickLblPos val="nextTo"/>
        <c:crossAx val="-935081472"/>
        <c:crosses val="autoZero"/>
        <c:crossBetween val="between"/>
        <c:majorUnit val="25.0"/>
      </c:valAx>
    </c:plotArea>
    <c:legend>
      <c:legendPos val="t"/>
      <c:layout>
        <c:manualLayout>
          <c:xMode val="edge"/>
          <c:yMode val="edge"/>
          <c:x val="0.0"/>
          <c:y val="0.0737448648881813"/>
          <c:w val="0.999486238548224"/>
          <c:h val="0.13579341262311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0">
          <a:solidFill>
            <a:schemeClr val="accent6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2003499562555"/>
          <c:y val="0.173678260921706"/>
          <c:w val="0.926922798443298"/>
          <c:h val="0.620181524705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Regular source _x000d_of care</c:v>
                </c:pt>
                <c:pt idx="1">
                  <c:v>Blood pressure _x000d_checked</c:v>
                </c:pt>
                <c:pt idx="2">
                  <c:v>Cholesterol _x000d_checked</c:v>
                </c:pt>
                <c:pt idx="3">
                  <c:v>Seasonal _x000d_flu shot</c:v>
                </c:pt>
              </c:strCache>
            </c:strRef>
          </c:cat>
          <c:val>
            <c:numRef>
              <c:f>Sheet1!$B$2:$B$5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04-4F4F-9AF5-9C0A42473F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Continuously insured</c:v>
                </c:pt>
              </c:strCache>
            </c:strRef>
          </c:tx>
          <c:spPr>
            <a:solidFill>
              <a:schemeClr val="tx2">
                <a:alpha val="99000"/>
              </a:schemeClr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Regular source _x000d_of care</c:v>
                </c:pt>
                <c:pt idx="1">
                  <c:v>Blood pressure _x000d_checked</c:v>
                </c:pt>
                <c:pt idx="2">
                  <c:v>Cholesterol _x000d_checked</c:v>
                </c:pt>
                <c:pt idx="3">
                  <c:v>Seasonal _x000d_flu shot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92.75</c:v>
                </c:pt>
                <c:pt idx="1">
                  <c:v>93.62</c:v>
                </c:pt>
                <c:pt idx="2">
                  <c:v>79.79</c:v>
                </c:pt>
                <c:pt idx="3">
                  <c:v>47.32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04-4F4F-9AF5-9C0A42473F2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Insured now, had a gap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Regular source _x000d_of care</c:v>
                </c:pt>
                <c:pt idx="1">
                  <c:v>Blood pressure _x000d_checked</c:v>
                </c:pt>
                <c:pt idx="2">
                  <c:v>Cholesterol _x000d_checked</c:v>
                </c:pt>
                <c:pt idx="3">
                  <c:v>Seasonal _x000d_flu shot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83.3</c:v>
                </c:pt>
                <c:pt idx="1">
                  <c:v>84.62</c:v>
                </c:pt>
                <c:pt idx="2">
                  <c:v>53.84</c:v>
                </c:pt>
                <c:pt idx="3">
                  <c:v>32.62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04-4F4F-9AF5-9C0A42473F2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Uninsured now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Regular source _x000d_of care</c:v>
                </c:pt>
                <c:pt idx="1">
                  <c:v>Blood pressure _x000d_checked</c:v>
                </c:pt>
                <c:pt idx="2">
                  <c:v>Cholesterol _x000d_checked</c:v>
                </c:pt>
                <c:pt idx="3">
                  <c:v>Seasonal _x000d_flu shot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62.64</c:v>
                </c:pt>
                <c:pt idx="1">
                  <c:v>67.69</c:v>
                </c:pt>
                <c:pt idx="2">
                  <c:v>48.38</c:v>
                </c:pt>
                <c:pt idx="3">
                  <c:v>24.09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axId val="-995892672"/>
        <c:axId val="-995888576"/>
      </c:barChart>
      <c:catAx>
        <c:axId val="-995892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-995888576"/>
        <c:crosses val="autoZero"/>
        <c:auto val="1"/>
        <c:lblAlgn val="ctr"/>
        <c:lblOffset val="100"/>
        <c:noMultiLvlLbl val="0"/>
      </c:catAx>
      <c:valAx>
        <c:axId val="-995888576"/>
        <c:scaling>
          <c:orientation val="minMax"/>
          <c:max val="100.0"/>
        </c:scaling>
        <c:delete val="1"/>
        <c:axPos val="l"/>
        <c:numFmt formatCode="0" sourceLinked="1"/>
        <c:majorTickMark val="out"/>
        <c:minorTickMark val="none"/>
        <c:tickLblPos val="nextTo"/>
        <c:crossAx val="-995892672"/>
        <c:crosses val="autoZero"/>
        <c:crossBetween val="between"/>
        <c:majorUnit val="25.0"/>
      </c:val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0">
          <a:solidFill>
            <a:schemeClr val="accent6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2003357978513"/>
          <c:y val="0.140610116917204"/>
          <c:w val="0.926922798443298"/>
          <c:h val="0.6901768427491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Received Pap test</c:v>
                </c:pt>
                <c:pt idx="1">
                  <c:v>Received mammogram</c:v>
                </c:pt>
                <c:pt idx="2">
                  <c:v>Received colon cancer screening</c:v>
                </c:pt>
              </c:strCache>
            </c:strRef>
          </c:cat>
          <c:val>
            <c:numRef>
              <c:f>Sheet1!$B$2:$B$4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04-4F4F-9AF5-9C0A42473F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Continuously insured</c:v>
                </c:pt>
              </c:strCache>
            </c:strRef>
          </c:tx>
          <c:spPr>
            <a:solidFill>
              <a:schemeClr val="tx2">
                <a:alpha val="99000"/>
              </a:schemeClr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Received Pap test</c:v>
                </c:pt>
                <c:pt idx="1">
                  <c:v>Received mammogram</c:v>
                </c:pt>
                <c:pt idx="2">
                  <c:v>Received colon cancer screening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74.33</c:v>
                </c:pt>
                <c:pt idx="1">
                  <c:v>71.69</c:v>
                </c:pt>
                <c:pt idx="2">
                  <c:v>61.71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04-4F4F-9AF5-9C0A42473F2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Insured now, had a gap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Received Pap test</c:v>
                </c:pt>
                <c:pt idx="1">
                  <c:v>Received mammogram</c:v>
                </c:pt>
                <c:pt idx="2">
                  <c:v>Received colon cancer screening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69.96</c:v>
                </c:pt>
                <c:pt idx="1">
                  <c:v>55.34</c:v>
                </c:pt>
                <c:pt idx="2">
                  <c:v>42.29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04-4F4F-9AF5-9C0A42473F2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Uninsured now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Received Pap test</c:v>
                </c:pt>
                <c:pt idx="1">
                  <c:v>Received mammogram</c:v>
                </c:pt>
                <c:pt idx="2">
                  <c:v>Received colon cancer screening</c:v>
                </c:pt>
              </c:strCache>
            </c:strRef>
          </c:cat>
          <c:val>
            <c:numRef>
              <c:f>Sheet1!$E$2:$E$4</c:f>
              <c:numCache>
                <c:formatCode>0</c:formatCode>
                <c:ptCount val="3"/>
                <c:pt idx="0">
                  <c:v>66.04</c:v>
                </c:pt>
                <c:pt idx="1">
                  <c:v>39.74</c:v>
                </c:pt>
                <c:pt idx="2">
                  <c:v>32.71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9"/>
        <c:axId val="-1006146464"/>
        <c:axId val="-1006142368"/>
      </c:barChart>
      <c:catAx>
        <c:axId val="-1006146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-1006142368"/>
        <c:crosses val="autoZero"/>
        <c:auto val="1"/>
        <c:lblAlgn val="ctr"/>
        <c:lblOffset val="100"/>
        <c:noMultiLvlLbl val="0"/>
      </c:catAx>
      <c:valAx>
        <c:axId val="-1006142368"/>
        <c:scaling>
          <c:orientation val="minMax"/>
          <c:max val="100.0"/>
        </c:scaling>
        <c:delete val="1"/>
        <c:axPos val="l"/>
        <c:numFmt formatCode="0" sourceLinked="1"/>
        <c:majorTickMark val="out"/>
        <c:minorTickMark val="none"/>
        <c:tickLblPos val="nextTo"/>
        <c:crossAx val="-1006146464"/>
        <c:crosses val="autoZero"/>
        <c:crossBetween val="between"/>
        <c:majorUnit val="25.0"/>
      </c:valAx>
    </c:plotArea>
    <c:legend>
      <c:legendPos val="t"/>
      <c:layout>
        <c:manualLayout>
          <c:xMode val="edge"/>
          <c:yMode val="edge"/>
          <c:x val="0.124896471274424"/>
          <c:y val="0.103177878662815"/>
          <c:w val="0.750206945285685"/>
          <c:h val="0.08369323727229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0">
          <a:solidFill>
            <a:schemeClr val="accent6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0.39485</cdr:x>
      <cdr:y>0.86807</cdr:y>
    </cdr:from>
    <cdr:to>
      <cdr:x>0.55797</cdr:x>
      <cdr:y>0.96449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96771" y="3139395"/>
          <a:ext cx="1485900" cy="3487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 smtClean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rPr>
            <a:t>(&lt;$48,500)</a:t>
          </a:r>
          <a:endParaRPr lang="en-US" sz="1600" dirty="0">
            <a:solidFill>
              <a:schemeClr val="accent6"/>
            </a:solidFill>
            <a:latin typeface="Calibri" charset="0"/>
            <a:ea typeface="Calibri" charset="0"/>
            <a:cs typeface="Calibri" charset="0"/>
          </a:endParaRPr>
        </a:p>
      </cdr:txBody>
    </cdr:sp>
  </cdr:relSizeAnchor>
  <cdr:relSizeAnchor xmlns:cdr="http://schemas.openxmlformats.org/drawingml/2006/chartDrawing">
    <cdr:from>
      <cdr:x>0.75641</cdr:x>
      <cdr:y>0.86807</cdr:y>
    </cdr:from>
    <cdr:to>
      <cdr:x>0.9093</cdr:x>
      <cdr:y>0.96449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890355" y="3139395"/>
          <a:ext cx="1392715" cy="3487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 smtClean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rPr>
            <a:t>($</a:t>
          </a:r>
          <a:r>
            <a:rPr lang="en-US" sz="1600" dirty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rPr>
            <a:t>48,500</a:t>
          </a:r>
          <a:r>
            <a:rPr lang="en-US" sz="1600" dirty="0" smtClean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rPr>
            <a:t>+)</a:t>
          </a:r>
          <a:endParaRPr lang="en-US" sz="1600" dirty="0">
            <a:solidFill>
              <a:schemeClr val="accent6"/>
            </a:solidFill>
            <a:latin typeface="Calibri" charset="0"/>
            <a:ea typeface="Calibri" charset="0"/>
            <a:cs typeface="Calibri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3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3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fld id="{E97EBFC1-A196-47CA-B479-A0523E2F5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2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3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04850"/>
            <a:ext cx="4708525" cy="3532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099" y="4474166"/>
            <a:ext cx="5485804" cy="423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3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fld id="{62910139-E757-45ED-869E-E2D623A59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1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910139-E757-45ED-869E-E2D623A59E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46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04"/>
            <a:fld id="{B4558839-97E9-499F-834D-2823E01579B0}" type="slidenum">
              <a:rPr lang="en-US" smtClean="0"/>
              <a:pPr defTabSz="931804"/>
              <a:t>3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2303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8943B79-3EF8-41A9-91B5-32B8752835B5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individual market was a</a:t>
            </a:r>
            <a:r>
              <a:rPr lang="en-US" altLang="en-US" baseline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notoriously difficult market for consumers, particularly those who had low incomes or health problems.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baseline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 most states, people were rated on the basis of their health and gender, meaning they could be charged a higher premium, have </a:t>
            </a:r>
            <a:r>
              <a:rPr lang="en-US" altLang="en-US" baseline="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prex</a:t>
            </a:r>
            <a:r>
              <a:rPr lang="en-US" altLang="en-US" baseline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conditions excluded from their coverage, or be denied coverage altogether. 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baseline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 if you could get a plan, there was no subsidy to help you pay for it, you faced the full premium.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baseline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 the same survey in 2010, if you look at the first column, of working age adults who had tried to buy a plan in the individual market over the prior 3 years, 43 % found it very diff or impossible to find coverage they needed, 60% found it diff or impossible to find affordable coverage, and more than one-third, an estimated 9 m people, were turned down, charged a higher price or had a condition excluded from their coverage because of a pre-x condition. </a:t>
            </a:r>
          </a:p>
        </p:txBody>
      </p:sp>
    </p:spTree>
    <p:extLst>
      <p:ext uri="{BB962C8B-B14F-4D97-AF65-F5344CB8AC3E}">
        <p14:creationId xmlns:p14="http://schemas.microsoft.com/office/powerpoint/2010/main" val="1747099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7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2385"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3177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7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2385"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5286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7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2385"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9744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7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2385"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2754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7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2385"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66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1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9144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3716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18288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-1" y="304800"/>
            <a:ext cx="9132017" cy="91135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9144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3716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18288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0" y="5524500"/>
            <a:ext cx="9144000" cy="604264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9144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3716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8288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-1" y="6318984"/>
            <a:ext cx="6172201" cy="430887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lvl="0"/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Source: S. R. Collins, M. Z. </a:t>
            </a:r>
            <a:r>
              <a:rPr lang="en-US" sz="11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Gunja</a:t>
            </a:r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, M. M. Doty, and S. </a:t>
            </a:r>
            <a:r>
              <a:rPr lang="en-US" sz="11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Beutel</a:t>
            </a:r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1100" i="1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How the Affordable Care Act Has Improved Americans’ Ability to Buy Health Insurance on Their Own,</a:t>
            </a:r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The Commonwealth Fund, February 2017.</a:t>
            </a:r>
            <a:endParaRPr lang="en-US" sz="1100" dirty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1752"/>
          </a:xfrm>
        </p:spPr>
        <p:txBody>
          <a:bodyPr/>
          <a:lstStyle/>
          <a:p>
            <a:r>
              <a:rPr lang="en-US" dirty="0" smtClean="0"/>
              <a:t>Exhibit 1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-1" y="304800"/>
            <a:ext cx="9132017" cy="911352"/>
          </a:xfrm>
        </p:spPr>
        <p:txBody>
          <a:bodyPr/>
          <a:lstStyle/>
          <a:p>
            <a:r>
              <a:rPr lang="en-US" dirty="0"/>
              <a:t>The Number of Uninsured </a:t>
            </a:r>
            <a:r>
              <a:rPr lang="en-US" dirty="0" smtClean="0"/>
              <a:t>Adults Dropped </a:t>
            </a:r>
            <a:r>
              <a:rPr lang="en-US" dirty="0"/>
              <a:t>to 23 Million in </a:t>
            </a:r>
            <a:r>
              <a:rPr lang="en-US" dirty="0" smtClean="0"/>
              <a:t>2016, Down </a:t>
            </a:r>
            <a:r>
              <a:rPr lang="en-US" dirty="0"/>
              <a:t>from 37 Million in 2010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0" y="5334000"/>
            <a:ext cx="9144000" cy="794764"/>
          </a:xfrm>
        </p:spPr>
        <p:txBody>
          <a:bodyPr/>
          <a:lstStyle/>
          <a:p>
            <a:r>
              <a:rPr lang="en-US" smtClean="0"/>
              <a:t>Notes: </a:t>
            </a:r>
            <a:r>
              <a:rPr lang="en-US" dirty="0" smtClean="0"/>
              <a:t>“Uninsured now” refers to adults who reported being uninsured at the time of the survey; “Insured now, had a gap” refers to adults who were insured at the time of the survey but were uninsured at any point during the year before the survey field date; “Continuously insured” refers to adults who were insured for the full year up to and on the survey field date. </a:t>
            </a:r>
          </a:p>
          <a:p>
            <a:r>
              <a:rPr lang="en-US" dirty="0" smtClean="0"/>
              <a:t>Data: </a:t>
            </a:r>
            <a:r>
              <a:rPr lang="en-US" dirty="0"/>
              <a:t>The Commonwealth Fund Biennial Health Insurance Surveys (2001, 2003, 2005, 2010, 2012, 2014, 2016).</a:t>
            </a:r>
          </a:p>
        </p:txBody>
      </p:sp>
      <p:graphicFrame>
        <p:nvGraphicFramePr>
          <p:cNvPr id="18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48020"/>
              </p:ext>
            </p:extLst>
          </p:nvPr>
        </p:nvGraphicFramePr>
        <p:xfrm>
          <a:off x="108307" y="1537382"/>
          <a:ext cx="8915402" cy="3529917"/>
        </p:xfrm>
        <a:graphic>
          <a:graphicData uri="http://schemas.openxmlformats.org/drawingml/2006/table">
            <a:tbl>
              <a:tblPr/>
              <a:tblGrid>
                <a:gridCol w="14156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13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13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13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713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713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713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7138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571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2001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2003</a:t>
                      </a:r>
                    </a:p>
                  </a:txBody>
                  <a:tcPr marL="45720" marR="45720" anchor="ctr" horzOverflow="overflow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2005</a:t>
                      </a:r>
                    </a:p>
                  </a:txBody>
                  <a:tcPr marL="45720" marR="45720" anchor="ctr" horzOverflow="overflow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2010</a:t>
                      </a:r>
                    </a:p>
                  </a:txBody>
                  <a:tcPr marL="45720" marR="45720" anchor="ctr" horzOverflow="overflow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2012</a:t>
                      </a:r>
                    </a:p>
                  </a:txBody>
                  <a:tcPr marL="45720" marR="45720" anchor="ctr" horzOverflow="overflow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2014</a:t>
                      </a:r>
                    </a:p>
                  </a:txBody>
                  <a:tcPr marL="45720" marR="45720" anchor="ctr" horzOverflow="overflow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2016</a:t>
                      </a:r>
                    </a:p>
                  </a:txBody>
                  <a:tcPr marL="45720" marR="45720" anchor="ctr" horzOverflow="overflow">
                    <a:lnL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6300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Uninsured now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24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30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32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37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36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29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23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6300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Insured now, had a gap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16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16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19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23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18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6300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Continuously insured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123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127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132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129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131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147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873" y="1485900"/>
            <a:ext cx="1140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Adults</a:t>
            </a:r>
            <a:br>
              <a:rPr lang="en-US" sz="16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ages 19–64</a:t>
            </a:r>
            <a:endParaRPr lang="en-US" sz="16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96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1752"/>
          </a:xfrm>
        </p:spPr>
        <p:txBody>
          <a:bodyPr/>
          <a:lstStyle/>
          <a:p>
            <a:r>
              <a:rPr lang="en-US" dirty="0" smtClean="0"/>
              <a:t>Exhibit 10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0" y="301752"/>
            <a:ext cx="9132017" cy="533359"/>
          </a:xfrm>
        </p:spPr>
        <p:txBody>
          <a:bodyPr/>
          <a:lstStyle/>
          <a:p>
            <a:r>
              <a:rPr lang="en-US" spc="-20" dirty="0" smtClean="0"/>
              <a:t>Uninsured </a:t>
            </a:r>
            <a:r>
              <a:rPr lang="en-US" spc="-20" dirty="0"/>
              <a:t>Adults Are Less Likely to </a:t>
            </a:r>
            <a:r>
              <a:rPr lang="en-US" spc="-20" dirty="0" smtClean="0"/>
              <a:t>Receive Cancer Screenings, </a:t>
            </a:r>
            <a:r>
              <a:rPr lang="en-US" spc="-20" dirty="0"/>
              <a:t>2016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730" y="743220"/>
            <a:ext cx="2286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of adults ages 19–64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0" y="5003855"/>
            <a:ext cx="9144000" cy="1124909"/>
          </a:xfrm>
        </p:spPr>
        <p:txBody>
          <a:bodyPr/>
          <a:lstStyle/>
          <a:p>
            <a:r>
              <a:rPr lang="en-US" dirty="0" smtClean="0"/>
              <a:t>Notes: </a:t>
            </a:r>
            <a:r>
              <a:rPr lang="en-US" dirty="0"/>
              <a:t>“Continuously insured” refers to adults who were insured for the full year up to and on the survey field date; “Insured now, had a gap” refers to adults who were insured at the time of the survey but were uninsured at any point during the year before the survey field date; “Uninsured now” refers to adults who reported being uninsured at the time of the survey. Respondents were asked if they: received a </a:t>
            </a:r>
            <a:r>
              <a:rPr lang="en-US" dirty="0" smtClean="0"/>
              <a:t>Pap </a:t>
            </a:r>
            <a:r>
              <a:rPr lang="en-US" dirty="0"/>
              <a:t>test within the past three years for females ages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21–64, </a:t>
            </a:r>
            <a:r>
              <a:rPr lang="en-US" dirty="0"/>
              <a:t>received a mammogram within the past two years for females ages </a:t>
            </a:r>
            <a:r>
              <a:rPr lang="en-US" dirty="0" smtClean="0"/>
              <a:t>40–64</a:t>
            </a:r>
            <a:r>
              <a:rPr lang="en-US" dirty="0"/>
              <a:t>, and received a colon cancer screening within the past five years for adults ages </a:t>
            </a:r>
            <a:r>
              <a:rPr lang="en-US" dirty="0" smtClean="0"/>
              <a:t>50–64.</a:t>
            </a:r>
            <a:endParaRPr lang="en-US" dirty="0"/>
          </a:p>
          <a:p>
            <a:r>
              <a:rPr lang="en-US" dirty="0"/>
              <a:t>Data: The Commonwealth Fund Biennial Health Insurance Survey (2016</a:t>
            </a:r>
            <a:r>
              <a:rPr lang="en-US" dirty="0" smtClean="0"/>
              <a:t>).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97585950"/>
              </p:ext>
            </p:extLst>
          </p:nvPr>
        </p:nvGraphicFramePr>
        <p:xfrm>
          <a:off x="106465" y="1181100"/>
          <a:ext cx="8915400" cy="3692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85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2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People </a:t>
            </a:r>
            <a:r>
              <a:rPr lang="en-US" dirty="0"/>
              <a:t>with </a:t>
            </a:r>
            <a:r>
              <a:rPr lang="en-US" dirty="0" smtClean="0"/>
              <a:t>Family Incomes Less Than </a:t>
            </a:r>
            <a:r>
              <a:rPr lang="en-US" dirty="0"/>
              <a:t>$</a:t>
            </a:r>
            <a:r>
              <a:rPr lang="en-US" dirty="0" smtClean="0"/>
              <a:t>48,500 Have </a:t>
            </a:r>
            <a:r>
              <a:rPr lang="en-US" dirty="0"/>
              <a:t>Uninsured Rates More than 10 Percentage Points Below </a:t>
            </a:r>
            <a:r>
              <a:rPr lang="en-US" dirty="0" smtClean="0"/>
              <a:t>2001 Levels</a:t>
            </a:r>
            <a:endParaRPr lang="en-US" sz="2800" dirty="0">
              <a:latin typeface="Berlingske Serif Text Demibold" charset="0"/>
              <a:ea typeface="Berlingske Serif Text Demibold" charset="0"/>
              <a:cs typeface="Berlingske Serif Text Demibold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Notes: </a:t>
            </a:r>
            <a:r>
              <a:rPr lang="en-US" dirty="0"/>
              <a:t>FPL refers to federal poverty level. Income levels are for a family of four i</a:t>
            </a:r>
            <a:r>
              <a:rPr lang="en-US" dirty="0">
                <a:solidFill>
                  <a:srgbClr val="33383B"/>
                </a:solidFill>
              </a:rPr>
              <a:t>n 2015</a:t>
            </a:r>
            <a:r>
              <a:rPr lang="en-US" dirty="0" smtClean="0">
                <a:solidFill>
                  <a:srgbClr val="33383B"/>
                </a:solidFill>
              </a:rPr>
              <a:t>. Rates are for those uninsured at the time of the survey.</a:t>
            </a:r>
            <a:endParaRPr lang="en-US" dirty="0">
              <a:solidFill>
                <a:srgbClr val="33383B"/>
              </a:solidFill>
            </a:endParaRPr>
          </a:p>
          <a:p>
            <a:r>
              <a:rPr lang="en-US" dirty="0" smtClean="0"/>
              <a:t>Data: </a:t>
            </a:r>
            <a:r>
              <a:rPr lang="en-US" dirty="0"/>
              <a:t>The Commonwealth Fund Biennial Health Insurance Surveys (2001, </a:t>
            </a:r>
            <a:r>
              <a:rPr lang="en-US" dirty="0" smtClean="0"/>
              <a:t>2010</a:t>
            </a:r>
            <a:r>
              <a:rPr lang="en-US" dirty="0"/>
              <a:t>, 2012, 2014, 2016).</a:t>
            </a: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999890961"/>
              </p:ext>
            </p:extLst>
          </p:nvPr>
        </p:nvGraphicFramePr>
        <p:xfrm>
          <a:off x="76199" y="1696631"/>
          <a:ext cx="9029701" cy="3942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730" y="1143000"/>
            <a:ext cx="5792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of adults ages 19–64 who are uninsured and earn less than 200% FPL</a:t>
            </a:r>
          </a:p>
        </p:txBody>
      </p:sp>
    </p:spTree>
    <p:extLst>
      <p:ext uri="{BB962C8B-B14F-4D97-AF65-F5344CB8AC3E}">
        <p14:creationId xmlns:p14="http://schemas.microsoft.com/office/powerpoint/2010/main" val="400896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3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Young </a:t>
            </a:r>
            <a:r>
              <a:rPr lang="en-US" dirty="0"/>
              <a:t>Adults Have Made the Greatest Gains in Coverage of Any Age Group Since 2010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Data: </a:t>
            </a:r>
            <a:r>
              <a:rPr lang="en-US" dirty="0"/>
              <a:t>The Commonwealth Fund Biennial Health Insurance Surveys (2001, 2003, 2005, 2010, 2012, 2014, 2016).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381484713"/>
              </p:ext>
            </p:extLst>
          </p:nvPr>
        </p:nvGraphicFramePr>
        <p:xfrm>
          <a:off x="23769" y="1524000"/>
          <a:ext cx="9108247" cy="423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730" y="1143000"/>
            <a:ext cx="36809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of adults ages 19–64 who are uninsured</a:t>
            </a:r>
          </a:p>
        </p:txBody>
      </p:sp>
    </p:spTree>
    <p:extLst>
      <p:ext uri="{BB962C8B-B14F-4D97-AF65-F5344CB8AC3E}">
        <p14:creationId xmlns:p14="http://schemas.microsoft.com/office/powerpoint/2010/main" val="12384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ACA’s Individual Market Reforms and Subsidies Have Made </a:t>
            </a:r>
            <a:r>
              <a:rPr lang="en-US" dirty="0" smtClean="0"/>
              <a:t>It </a:t>
            </a:r>
            <a:r>
              <a:rPr lang="en-US" dirty="0"/>
              <a:t>Easier for People to Buy Health Plans on </a:t>
            </a:r>
            <a:r>
              <a:rPr lang="en-US" dirty="0" smtClean="0"/>
              <a:t>Their Own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6933" y="5295900"/>
            <a:ext cx="9144000" cy="832864"/>
          </a:xfrm>
        </p:spPr>
        <p:txBody>
          <a:bodyPr/>
          <a:lstStyle/>
          <a:p>
            <a:r>
              <a:rPr lang="en-US" dirty="0"/>
              <a:t>Note: FPL refers to </a:t>
            </a:r>
            <a:r>
              <a:rPr lang="en-US" dirty="0" smtClean="0"/>
              <a:t>federal poverty level. </a:t>
            </a:r>
            <a:r>
              <a:rPr lang="en-US" dirty="0"/>
              <a:t>* Bought in the past three years. ** </a:t>
            </a:r>
            <a:r>
              <a:rPr lang="en-US" dirty="0" smtClean="0"/>
              <a:t>Respondent </a:t>
            </a:r>
            <a:r>
              <a:rPr lang="en-US" dirty="0"/>
              <a:t>rated their health status as fair or poor, or has any of the following chronic conditions: hypertension or high blood pressure; heart disease, including heart attack; diabetes; asthma, emphysema, or lung disease; high cholesterol</a:t>
            </a:r>
            <a:r>
              <a:rPr lang="en-US" dirty="0" smtClean="0"/>
              <a:t>. ^ Among </a:t>
            </a:r>
            <a:r>
              <a:rPr lang="en-US" dirty="0"/>
              <a:t>those who ever tried buying health insurance on their own in the past </a:t>
            </a:r>
            <a:r>
              <a:rPr lang="en-US" dirty="0" smtClean="0"/>
              <a:t>three years.</a:t>
            </a:r>
          </a:p>
          <a:p>
            <a:r>
              <a:rPr lang="en-US" dirty="0" smtClean="0"/>
              <a:t>Data: </a:t>
            </a:r>
            <a:r>
              <a:rPr lang="en-US" dirty="0"/>
              <a:t>The Commonwealth Fund Biennial Health Insurance </a:t>
            </a:r>
            <a:r>
              <a:rPr lang="en-US" dirty="0" smtClean="0"/>
              <a:t>Surveys </a:t>
            </a:r>
            <a:r>
              <a:rPr lang="en-US" dirty="0"/>
              <a:t>(2010 and 2016).</a:t>
            </a:r>
          </a:p>
        </p:txBody>
      </p:sp>
      <p:graphicFrame>
        <p:nvGraphicFramePr>
          <p:cNvPr id="6" name="Group 57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2008165"/>
              </p:ext>
            </p:extLst>
          </p:nvPr>
        </p:nvGraphicFramePr>
        <p:xfrm>
          <a:off x="114298" y="1216153"/>
          <a:ext cx="8801104" cy="3889247"/>
        </p:xfrm>
        <a:graphic>
          <a:graphicData uri="http://schemas.openxmlformats.org/drawingml/2006/table">
            <a:tbl>
              <a:tblPr/>
              <a:tblGrid>
                <a:gridCol w="26777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85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851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910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10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10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9104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910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9104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51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Health </a:t>
                      </a: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problem**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&lt;200% FPL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200%+ FPL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083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Adults ages 19–64 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with individual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coverage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*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or 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who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tried to buy it 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/>
                      </a:r>
                      <a:b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in past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three years who:</a:t>
                      </a: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26 million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44 million</a:t>
                      </a: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1754">
                <a:tc>
                  <a:txBody>
                    <a:bodyPr/>
                    <a:lstStyle>
                      <a:lvl1pPr marL="1698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698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Found it very difficult or impossible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</a:b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find affordable coverage</a:t>
                      </a: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60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%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34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%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42%</a:t>
                      </a: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64%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35%</a:t>
                      </a: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54%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32%</a:t>
                      </a: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1754">
                <a:tc>
                  <a:txBody>
                    <a:bodyPr/>
                    <a:lstStyle>
                      <a:lvl1pPr marL="168275" indent="-63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68275" marR="0" lvl="0" indent="-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Found it very difficult or impossible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</a:b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find coverage 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they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needed</a:t>
                      </a: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43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%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25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%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53%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49%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26%</a:t>
                      </a: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35%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23%</a:t>
                      </a: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3213">
                <a:tc>
                  <a:txBody>
                    <a:bodyPr/>
                    <a:lstStyle>
                      <a:lvl1pPr marL="16986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698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Has individual coverage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*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or ended up buying a health insurance plan^</a:t>
                      </a: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46%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12 million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66%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29 million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36%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34%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63%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57%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71%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07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5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Fewer </a:t>
            </a:r>
            <a:r>
              <a:rPr lang="en-US" dirty="0"/>
              <a:t>Adults Report Not Getting Needed Care </a:t>
            </a:r>
            <a:r>
              <a:rPr lang="en-US" dirty="0" smtClean="0"/>
              <a:t>Because </a:t>
            </a:r>
            <a:r>
              <a:rPr lang="en-US" dirty="0"/>
              <a:t>of Cost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Data: </a:t>
            </a:r>
            <a:r>
              <a:rPr lang="en-US" dirty="0"/>
              <a:t>The Commonwealth Fund Biennial Health Insurance Surveys (2003, 2005, 2010, 2012, 2014, 2016).</a:t>
            </a:r>
          </a:p>
        </p:txBody>
      </p:sp>
      <p:graphicFrame>
        <p:nvGraphicFramePr>
          <p:cNvPr id="10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6500707"/>
              </p:ext>
            </p:extLst>
          </p:nvPr>
        </p:nvGraphicFramePr>
        <p:xfrm>
          <a:off x="92253" y="1406651"/>
          <a:ext cx="8915399" cy="3203449"/>
        </p:xfrm>
        <a:graphic>
          <a:graphicData uri="http://schemas.openxmlformats.org/drawingml/2006/table">
            <a:tbl>
              <a:tblPr/>
              <a:tblGrid>
                <a:gridCol w="30158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32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32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32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8325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8325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8325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88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2003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2005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2016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14816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36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Percent of adults ages 19–64 who reported any of the following cost-related access problems in the past year:</a:t>
                      </a:r>
                    </a:p>
                    <a:p>
                      <a:pPr marL="454025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Had a medical problem but did not visit doctor or clinic</a:t>
                      </a:r>
                    </a:p>
                    <a:p>
                      <a:pPr marL="454025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Did not fill a prescription</a:t>
                      </a:r>
                    </a:p>
                    <a:p>
                      <a:pPr marL="454025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Skipped recommended test, treatment, or follow-up</a:t>
                      </a:r>
                    </a:p>
                    <a:p>
                      <a:pPr marL="454025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Did not get needed specialist care</a:t>
                      </a:r>
                      <a:endParaRPr kumimoji="0" lang="en-US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63 million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64 million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75 million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80 million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66 million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63 million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71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6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-1" y="304799"/>
            <a:ext cx="9132017" cy="1178123"/>
          </a:xfrm>
        </p:spPr>
        <p:txBody>
          <a:bodyPr/>
          <a:lstStyle/>
          <a:p>
            <a:r>
              <a:rPr lang="en-US" dirty="0"/>
              <a:t>Uninsured Adults and Those with Coverage Gaps Reported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Cost-Related </a:t>
            </a:r>
            <a:r>
              <a:rPr lang="en-US" dirty="0"/>
              <a:t>Access Problems at Higher Rates </a:t>
            </a:r>
            <a:r>
              <a:rPr lang="en-US" dirty="0" smtClean="0"/>
              <a:t>Than Did Those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Continuously </a:t>
            </a:r>
            <a:r>
              <a:rPr lang="en-US" dirty="0"/>
              <a:t>Insured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0" y="5219700"/>
            <a:ext cx="9144000" cy="909063"/>
          </a:xfrm>
        </p:spPr>
        <p:txBody>
          <a:bodyPr/>
          <a:lstStyle/>
          <a:p>
            <a:r>
              <a:rPr lang="en-US" dirty="0" smtClean="0"/>
              <a:t>Notes: * </a:t>
            </a:r>
            <a:r>
              <a:rPr lang="en-US" dirty="0"/>
              <a:t>Includes any of the </a:t>
            </a:r>
            <a:r>
              <a:rPr lang="en-US" dirty="0" smtClean="0"/>
              <a:t>following because of cost: </a:t>
            </a:r>
            <a:r>
              <a:rPr lang="en-US" dirty="0"/>
              <a:t>did not fill a prescription; did not see a specialist when needed; skipped recommended medical test, treatment, or follow-up; had a medical problem but did not visit doctor or clinic. “Continuously insured” refers to adults who were insured for the full year up to and </a:t>
            </a:r>
            <a:r>
              <a:rPr lang="en-US" dirty="0" smtClean="0"/>
              <a:t>on </a:t>
            </a:r>
            <a:r>
              <a:rPr lang="en-US" dirty="0"/>
              <a:t>the survey field </a:t>
            </a:r>
            <a:r>
              <a:rPr lang="en-US" dirty="0" smtClean="0"/>
              <a:t>date; </a:t>
            </a:r>
            <a:r>
              <a:rPr lang="en-US" dirty="0"/>
              <a:t>“Insured now, had a gap” refers to adults who were insured at the time of the survey but were uninsured at any point during the year before the survey field date; </a:t>
            </a:r>
            <a:r>
              <a:rPr lang="en-US" dirty="0" smtClean="0"/>
              <a:t>“Uninsured </a:t>
            </a:r>
            <a:r>
              <a:rPr lang="en-US" dirty="0"/>
              <a:t>now” refers to adults who reported being uninsured at the time of the </a:t>
            </a:r>
            <a:r>
              <a:rPr lang="en-US" dirty="0" smtClean="0"/>
              <a:t>survey.</a:t>
            </a:r>
            <a:endParaRPr lang="en-US" dirty="0"/>
          </a:p>
          <a:p>
            <a:r>
              <a:rPr lang="en-US" dirty="0" smtClean="0"/>
              <a:t>Data: </a:t>
            </a:r>
            <a:r>
              <a:rPr lang="en-US" dirty="0"/>
              <a:t>The Commonwealth Fund Biennial Health Insurance </a:t>
            </a:r>
            <a:r>
              <a:rPr lang="en-US" dirty="0" smtClean="0"/>
              <a:t>Surveys (2012 and 2016</a:t>
            </a:r>
            <a:r>
              <a:rPr lang="en-US" dirty="0"/>
              <a:t>).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67588566"/>
              </p:ext>
            </p:extLst>
          </p:nvPr>
        </p:nvGraphicFramePr>
        <p:xfrm>
          <a:off x="147335" y="1676400"/>
          <a:ext cx="8837344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730" y="1521023"/>
            <a:ext cx="714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of adults ages 19–64 who had any of four access problems in past year because of cost*</a:t>
            </a:r>
          </a:p>
        </p:txBody>
      </p:sp>
    </p:spTree>
    <p:extLst>
      <p:ext uri="{BB962C8B-B14F-4D97-AF65-F5344CB8AC3E}">
        <p14:creationId xmlns:p14="http://schemas.microsoft.com/office/powerpoint/2010/main" val="330736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</a:t>
            </a:r>
            <a:r>
              <a:rPr lang="en-US" dirty="0"/>
              <a:t>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Fewer Adults Reported Medical </a:t>
            </a:r>
            <a:r>
              <a:rPr lang="en-US" dirty="0"/>
              <a:t>Bill </a:t>
            </a:r>
            <a:r>
              <a:rPr lang="en-US" dirty="0" smtClean="0"/>
              <a:t>Problems in 2016 Than in 2012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Data: </a:t>
            </a:r>
            <a:r>
              <a:rPr lang="en-US" dirty="0"/>
              <a:t>The Commonwealth Fund Biennial Health Insurance Surveys </a:t>
            </a:r>
            <a:r>
              <a:rPr lang="en-US" dirty="0" smtClean="0"/>
              <a:t>(2005</a:t>
            </a:r>
            <a:r>
              <a:rPr lang="en-US" dirty="0"/>
              <a:t>, 2010, 2012, 2014, 2016).</a:t>
            </a:r>
          </a:p>
        </p:txBody>
      </p:sp>
      <p:graphicFrame>
        <p:nvGraphicFramePr>
          <p:cNvPr id="11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63808"/>
              </p:ext>
            </p:extLst>
          </p:nvPr>
        </p:nvGraphicFramePr>
        <p:xfrm>
          <a:off x="124361" y="1371600"/>
          <a:ext cx="8883291" cy="3124200"/>
        </p:xfrm>
        <a:graphic>
          <a:graphicData uri="http://schemas.openxmlformats.org/drawingml/2006/table">
            <a:tbl>
              <a:tblPr/>
              <a:tblGrid>
                <a:gridCol w="3416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33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33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9336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9336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9336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88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2005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2016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36044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Percent of adults ages 19–64 who reported any of following bill or medical debt problems in the past year:</a:t>
                      </a:r>
                    </a:p>
                    <a:p>
                      <a:pPr marL="454025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Had problems paying or unable to pay medical bills</a:t>
                      </a:r>
                    </a:p>
                    <a:p>
                      <a:pPr marL="454025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Contacted by a collection agency for unpaid medical bills</a:t>
                      </a:r>
                    </a:p>
                    <a:p>
                      <a:pPr marL="454025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Had to change way of life to pay bills</a:t>
                      </a:r>
                    </a:p>
                    <a:p>
                      <a:pPr marL="454025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Medical bills/debt being paid off over time</a:t>
                      </a:r>
                    </a:p>
                  </a:txBody>
                  <a:tcPr marL="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34%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58 million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73 million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75 million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64 million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70 million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59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/>
          </p:nvPr>
        </p:nvGraphicFramePr>
        <p:xfrm>
          <a:off x="22730" y="1600200"/>
          <a:ext cx="9109286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8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-1" y="304800"/>
            <a:ext cx="8953501" cy="911352"/>
          </a:xfrm>
        </p:spPr>
        <p:txBody>
          <a:bodyPr/>
          <a:lstStyle/>
          <a:p>
            <a:r>
              <a:rPr lang="en-US" dirty="0" smtClean="0"/>
              <a:t>Uninsured </a:t>
            </a:r>
            <a:r>
              <a:rPr lang="en-US" dirty="0"/>
              <a:t>Adults </a:t>
            </a:r>
            <a:r>
              <a:rPr lang="en-US" dirty="0" smtClean="0"/>
              <a:t>and </a:t>
            </a:r>
            <a:r>
              <a:rPr lang="en-US" dirty="0"/>
              <a:t>Those with Coverage Gaps Reported </a:t>
            </a:r>
            <a:r>
              <a:rPr lang="en-US" dirty="0" smtClean="0"/>
              <a:t>Medical </a:t>
            </a:r>
            <a:r>
              <a:rPr lang="en-US" dirty="0"/>
              <a:t>Bill Problems at Higher Rates Than </a:t>
            </a:r>
            <a:r>
              <a:rPr lang="en-US" dirty="0" smtClean="0"/>
              <a:t>Did Those </a:t>
            </a:r>
            <a:r>
              <a:rPr lang="en-US" smtClean="0"/>
              <a:t>Continuously </a:t>
            </a:r>
            <a:r>
              <a:rPr lang="en-US" smtClean="0"/>
              <a:t>Insured, 2016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730" y="1517904"/>
            <a:ext cx="6424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of adults ages 19–64 who had medical bill problems or accrued medical debt*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0" y="4914900"/>
            <a:ext cx="9029700" cy="1213864"/>
          </a:xfrm>
        </p:spPr>
        <p:txBody>
          <a:bodyPr/>
          <a:lstStyle/>
          <a:p>
            <a:r>
              <a:rPr lang="en-US" dirty="0"/>
              <a:t>Notes</a:t>
            </a:r>
            <a:r>
              <a:rPr lang="en-US" dirty="0" smtClean="0"/>
              <a:t>: </a:t>
            </a:r>
            <a:r>
              <a:rPr lang="en-US" dirty="0"/>
              <a:t>* Includes any of the following: had problems paying medical bills, contacted by a collection agency for unpaid bills, had to change way of life in order to pay medical bills, or has outstanding medical debt. </a:t>
            </a:r>
            <a:r>
              <a:rPr lang="en-US" dirty="0" smtClean="0"/>
              <a:t>** Sample </a:t>
            </a:r>
            <a:r>
              <a:rPr lang="en-US" dirty="0"/>
              <a:t>size too small to separate by “Insured now, had a gap” and “Uninsured </a:t>
            </a:r>
            <a:r>
              <a:rPr lang="en-US" dirty="0" smtClean="0"/>
              <a:t>now.” </a:t>
            </a:r>
            <a:r>
              <a:rPr lang="en-US" dirty="0" smtClean="0"/>
              <a:t>“</a:t>
            </a:r>
            <a:r>
              <a:rPr lang="en-US" dirty="0"/>
              <a:t>Continuously insured” refers to adults who were insured for the full year up to and on the survey field date; “Insured now, had a gap” refers to adults who were insured at the time of the survey but were uninsured at any point during the year before the survey field date; “Uninsured now” refers to adults who reported being uninsured at the time of the </a:t>
            </a:r>
            <a:r>
              <a:rPr lang="en-US" dirty="0" smtClean="0"/>
              <a:t>survey</a:t>
            </a:r>
            <a:r>
              <a:rPr lang="en-US" dirty="0"/>
              <a:t>; </a:t>
            </a:r>
            <a:r>
              <a:rPr lang="en-US" dirty="0" smtClean="0"/>
              <a:t>“Uninsured </a:t>
            </a:r>
            <a:r>
              <a:rPr lang="en-US" dirty="0"/>
              <a:t>now or had a </a:t>
            </a:r>
            <a:r>
              <a:rPr lang="en-US" dirty="0" smtClean="0"/>
              <a:t>gap” </a:t>
            </a:r>
            <a:r>
              <a:rPr lang="en-US" dirty="0"/>
              <a:t>refers to adults who were uninsured at any point during the year before the survey field date or on the survey field date. FPL </a:t>
            </a:r>
            <a:r>
              <a:rPr lang="en-US" dirty="0"/>
              <a:t>refers to federal poverty level. Income levels are for a family of four in 2015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Data: The Commonwealth Fund Biennial Health Insurance Survey (2016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8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9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Uninsured </a:t>
            </a:r>
            <a:r>
              <a:rPr lang="en-US" dirty="0"/>
              <a:t>Adults Are Less Likely to Have a Regular Source of </a:t>
            </a:r>
            <a:r>
              <a:rPr lang="en-US" dirty="0" smtClean="0"/>
              <a:t>Care or Receive Preventive Care, </a:t>
            </a:r>
            <a:r>
              <a:rPr lang="en-US" dirty="0"/>
              <a:t>2016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730" y="1143000"/>
            <a:ext cx="2286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of adults ages 19–64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455998984"/>
              </p:ext>
            </p:extLst>
          </p:nvPr>
        </p:nvGraphicFramePr>
        <p:xfrm>
          <a:off x="118449" y="1450777"/>
          <a:ext cx="8915400" cy="3502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0" y="4953000"/>
            <a:ext cx="9144000" cy="1175764"/>
          </a:xfrm>
        </p:spPr>
        <p:txBody>
          <a:bodyPr/>
          <a:lstStyle/>
          <a:p>
            <a:r>
              <a:rPr lang="en-US" smtClean="0"/>
              <a:t>Notes: </a:t>
            </a:r>
            <a:r>
              <a:rPr lang="en-US" dirty="0"/>
              <a:t>“Continuously insured” refers to adults who were insured for the full year up to and on the survey field date; “Insured now, had a gap” refers to adults who were insured at the time of the survey but were uninsured at any point during the year before the survey field date; “Uninsured now” refers to adults who reported being uninsured at the time of the survey. Respondents were asked if they: had their blood pressure checked within the past two years (in past year if has hypertension or high blood pressure); had their cholesterol checked in past five years (in past year if has hypertension, heart disease, or high cholesterol); and had their seasonal flu shot within the past 12 months.</a:t>
            </a:r>
          </a:p>
          <a:p>
            <a:r>
              <a:rPr lang="en-US" dirty="0"/>
              <a:t>Data: The Commonwealth Fund Biennial Health Insurance Survey (2016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7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b482772eb4b795bf93491ff32f2a39e67d7b4"/>
</p:tagLst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ustom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rgbClr val="000000"/>
    </a:dk1>
    <a:lt1>
      <a:srgbClr val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Custom 1">
    <a:majorFont>
      <a:latin typeface="Calibri Light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">
    <a:dk1>
      <a:srgbClr val="000000"/>
    </a:dk1>
    <a:lt1>
      <a:srgbClr val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Custom 1">
    <a:majorFont>
      <a:latin typeface="Calibri Light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">
    <a:dk1>
      <a:srgbClr val="000000"/>
    </a:dk1>
    <a:lt1>
      <a:srgbClr val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Custom 1">
    <a:majorFont>
      <a:latin typeface="Calibri Light"/>
      <a:ea typeface=""/>
      <a:cs typeface=""/>
    </a:majorFont>
    <a:minorFont>
      <a:latin typeface="Calibr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F7D6530B83D94286B8B1C51D15616C" ma:contentTypeVersion="0" ma:contentTypeDescription="Create a new document." ma:contentTypeScope="" ma:versionID="75255c357ccf7f7874d5093d72c851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215CE4-BF44-432B-8190-B58DE51A8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5359AAA-2532-4133-B895-33F7979235C9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359C324-460F-4D7A-BB3E-DA52A6D9D8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20357</TotalTime>
  <Words>1709</Words>
  <Application>Microsoft Macintosh PowerPoint</Application>
  <PresentationFormat>On-screen Show (4:3)</PresentationFormat>
  <Paragraphs>198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Berlingske Serif Text Demibold</vt:lpstr>
      <vt:lpstr>Calibri</vt:lpstr>
      <vt:lpstr>Calibri Light</vt:lpstr>
      <vt:lpstr>ＭＳ Ｐゴシック</vt:lpstr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-- State Trends in Premiums and Deductibles, 2003-2010</dc:title>
  <dc:creator>Schoen Fryer Collins Radley</dc:creator>
  <cp:lastModifiedBy>Paul Frame</cp:lastModifiedBy>
  <cp:revision>1242</cp:revision>
  <cp:lastPrinted>2016-08-15T20:42:19Z</cp:lastPrinted>
  <dcterms:created xsi:type="dcterms:W3CDTF">2007-03-19T13:30:17Z</dcterms:created>
  <dcterms:modified xsi:type="dcterms:W3CDTF">2017-01-25T20:49:47Z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0x01010016F7D6530B83D94286B8B1C51D15616C</vt:lpwstr>
  </property>
</Properties>
</file>