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2.xml" ContentType="application/vnd.openxmlformats-officedocument.drawingml.chart+xml"/>
  <Override PartName="/ppt/drawings/drawing1.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5" r:id="rId2"/>
  </p:sldMasterIdLst>
  <p:notesMasterIdLst>
    <p:notesMasterId r:id="rId19"/>
  </p:notesMasterIdLst>
  <p:handoutMasterIdLst>
    <p:handoutMasterId r:id="rId20"/>
  </p:handoutMasterIdLst>
  <p:sldIdLst>
    <p:sldId id="266" r:id="rId3"/>
    <p:sldId id="280" r:id="rId4"/>
    <p:sldId id="270" r:id="rId5"/>
    <p:sldId id="271" r:id="rId6"/>
    <p:sldId id="281" r:id="rId7"/>
    <p:sldId id="279" r:id="rId8"/>
    <p:sldId id="278" r:id="rId9"/>
    <p:sldId id="277" r:id="rId10"/>
    <p:sldId id="282" r:id="rId11"/>
    <p:sldId id="283" r:id="rId12"/>
    <p:sldId id="267" r:id="rId13"/>
    <p:sldId id="274" r:id="rId14"/>
    <p:sldId id="269" r:id="rId15"/>
    <p:sldId id="268" r:id="rId16"/>
    <p:sldId id="284" r:id="rId17"/>
    <p:sldId id="285" r:id="rId18"/>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84" autoAdjust="0"/>
  </p:normalViewPr>
  <p:slideViewPr>
    <p:cSldViewPr>
      <p:cViewPr varScale="1">
        <p:scale>
          <a:sx n="150" d="100"/>
          <a:sy n="150" d="100"/>
        </p:scale>
        <p:origin x="-1136"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Sheet12.xlsx"/><Relationship Id="rId2" Type="http://schemas.openxmlformats.org/officeDocument/2006/relationships/chartUserShapes" Target="../drawings/drawing1.xml"/></Relationships>
</file>

<file path=ppt/charts/_rels/chart1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Ro-dc-adhome\home\GVY1\Documents\Readmissions\Control%20chart%20May%202013%20v3.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Column1</c:v>
                </c:pt>
              </c:strCache>
            </c:strRef>
          </c:tx>
          <c:spPr>
            <a:solidFill>
              <a:schemeClr val="tx2"/>
            </a:solidFill>
            <a:ln>
              <a:solidFill>
                <a:schemeClr val="tx1"/>
              </a:solidFill>
            </a:ln>
          </c:spPr>
          <c:invertIfNegative val="0"/>
          <c:dPt>
            <c:idx val="3"/>
            <c:invertIfNegative val="0"/>
            <c:bubble3D val="0"/>
            <c:spPr>
              <a:solidFill>
                <a:schemeClr val="accent2"/>
              </a:solidFill>
              <a:ln>
                <a:solidFill>
                  <a:schemeClr val="tx1"/>
                </a:solidFill>
              </a:ln>
            </c:spPr>
          </c:dPt>
          <c:dLbls>
            <c:dLbl>
              <c:idx val="0"/>
              <c:layout>
                <c:manualLayout>
                  <c:x val="0.00308641975308642"/>
                  <c:y val="-0.103773937979975"/>
                </c:manualLayout>
              </c:layout>
              <c:dLblPos val="ctr"/>
              <c:showLegendKey val="0"/>
              <c:showVal val="1"/>
              <c:showCatName val="0"/>
              <c:showSerName val="0"/>
              <c:showPercent val="0"/>
              <c:showBubbleSize val="0"/>
            </c:dLbl>
            <c:dLbl>
              <c:idx val="1"/>
              <c:layout>
                <c:manualLayout>
                  <c:x val="0.00154320987654321"/>
                  <c:y val="-0.192237775833576"/>
                </c:manualLayout>
              </c:layout>
              <c:tx>
                <c:rich>
                  <a:bodyPr/>
                  <a:lstStyle/>
                  <a:p>
                    <a:r>
                      <a:rPr lang="en-US" sz="1600" dirty="0" smtClean="0"/>
                      <a:t>11.7</a:t>
                    </a:r>
                    <a:endParaRPr lang="en-US" dirty="0"/>
                  </a:p>
                </c:rich>
              </c:tx>
              <c:dLblPos val="ctr"/>
              <c:showLegendKey val="0"/>
              <c:showVal val="1"/>
              <c:showCatName val="0"/>
              <c:showSerName val="0"/>
              <c:showPercent val="0"/>
              <c:showBubbleSize val="0"/>
            </c:dLbl>
            <c:dLbl>
              <c:idx val="2"/>
              <c:layout>
                <c:manualLayout>
                  <c:x val="0.0"/>
                  <c:y val="-0.188932633420822"/>
                </c:manualLayout>
              </c:layout>
              <c:dLblPos val="ctr"/>
              <c:showLegendKey val="0"/>
              <c:showVal val="1"/>
              <c:showCatName val="0"/>
              <c:showSerName val="0"/>
              <c:showPercent val="0"/>
              <c:showBubbleSize val="0"/>
            </c:dLbl>
            <c:dLbl>
              <c:idx val="3"/>
              <c:layout>
                <c:manualLayout>
                  <c:x val="-0.00154320987654321"/>
                  <c:y val="-0.363648293963255"/>
                </c:manualLayout>
              </c:layout>
              <c:dLblPos val="ctr"/>
              <c:showLegendKey val="0"/>
              <c:showVal val="1"/>
              <c:showCatName val="0"/>
              <c:showSerName val="0"/>
              <c:showPercent val="0"/>
              <c:showBubbleSize val="0"/>
            </c:dLbl>
            <c:txPr>
              <a:bodyPr/>
              <a:lstStyle/>
              <a:p>
                <a:pPr>
                  <a:defRPr sz="1600" b="1" i="0" baseline="0">
                    <a:latin typeface="Calibri" panose="020F0502020204030204" pitchFamily="34" charset="0"/>
                  </a:defRPr>
                </a:pPr>
                <a:endParaRPr lang="en-US"/>
              </a:p>
            </c:txPr>
            <c:dLblPos val="inEnd"/>
            <c:showLegendKey val="0"/>
            <c:showVal val="1"/>
            <c:showCatName val="0"/>
            <c:showSerName val="0"/>
            <c:showPercent val="0"/>
            <c:showBubbleSize val="0"/>
            <c:showLeaderLines val="0"/>
          </c:dLbls>
          <c:cat>
            <c:strRef>
              <c:f>Sheet1!$A$2:$A$5</c:f>
              <c:strCache>
                <c:ptCount val="4"/>
                <c:pt idx="0">
                  <c:v>Change in the number of young adults ages 19–25 covered under a parent's policy* </c:v>
                </c:pt>
                <c:pt idx="1">
                  <c:v>Enrolled in a marketplace plan** </c:v>
                </c:pt>
                <c:pt idx="2">
                  <c:v>Enrolled in 
Medicaid/CHIP***</c:v>
                </c:pt>
                <c:pt idx="3">
                  <c:v>Total covered because of ACA coverage provisions </c:v>
                </c:pt>
              </c:strCache>
            </c:strRef>
          </c:cat>
          <c:val>
            <c:numRef>
              <c:f>Sheet1!$B$2:$B$5</c:f>
              <c:numCache>
                <c:formatCode>General</c:formatCode>
                <c:ptCount val="4"/>
                <c:pt idx="0">
                  <c:v>2.9</c:v>
                </c:pt>
                <c:pt idx="1">
                  <c:v>11.7</c:v>
                </c:pt>
                <c:pt idx="2">
                  <c:v>10.8</c:v>
                </c:pt>
                <c:pt idx="3">
                  <c:v>25.4</c:v>
                </c:pt>
              </c:numCache>
            </c:numRef>
          </c:val>
        </c:ser>
        <c:dLbls>
          <c:showLegendKey val="0"/>
          <c:showVal val="1"/>
          <c:showCatName val="0"/>
          <c:showSerName val="0"/>
          <c:showPercent val="0"/>
          <c:showBubbleSize val="0"/>
        </c:dLbls>
        <c:gapWidth val="150"/>
        <c:overlap val="100"/>
        <c:axId val="2072257720"/>
        <c:axId val="2072254664"/>
      </c:barChart>
      <c:catAx>
        <c:axId val="2072257720"/>
        <c:scaling>
          <c:orientation val="minMax"/>
        </c:scaling>
        <c:delete val="0"/>
        <c:axPos val="b"/>
        <c:majorTickMark val="out"/>
        <c:minorTickMark val="none"/>
        <c:tickLblPos val="nextTo"/>
        <c:txPr>
          <a:bodyPr/>
          <a:lstStyle/>
          <a:p>
            <a:pPr>
              <a:defRPr sz="1400" b="1" i="0" spc="100" baseline="0">
                <a:latin typeface="Calibri" panose="020F0502020204030204" pitchFamily="34" charset="0"/>
              </a:defRPr>
            </a:pPr>
            <a:endParaRPr lang="en-US"/>
          </a:p>
        </c:txPr>
        <c:crossAx val="2072254664"/>
        <c:crosses val="autoZero"/>
        <c:auto val="1"/>
        <c:lblAlgn val="ctr"/>
        <c:lblOffset val="100"/>
        <c:noMultiLvlLbl val="0"/>
      </c:catAx>
      <c:valAx>
        <c:axId val="2072254664"/>
        <c:scaling>
          <c:orientation val="minMax"/>
        </c:scaling>
        <c:delete val="0"/>
        <c:axPos val="l"/>
        <c:numFmt formatCode="General" sourceLinked="1"/>
        <c:majorTickMark val="out"/>
        <c:minorTickMark val="none"/>
        <c:tickLblPos val="nextTo"/>
        <c:txPr>
          <a:bodyPr/>
          <a:lstStyle/>
          <a:p>
            <a:pPr>
              <a:defRPr sz="1400" b="1" i="0" baseline="0"/>
            </a:pPr>
            <a:endParaRPr lang="en-US"/>
          </a:p>
        </c:txPr>
        <c:crossAx val="20722577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367974547163"/>
          <c:y val="0.0"/>
          <c:w val="0.495038742263699"/>
          <c:h val="0.933323978644582"/>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tx2">
                  <a:lumMod val="50000"/>
                </a:schemeClr>
              </a:solidFill>
              <a:ln>
                <a:solidFill>
                  <a:schemeClr val="tx1"/>
                </a:solidFill>
              </a:ln>
            </c:spPr>
          </c:dPt>
          <c:dPt>
            <c:idx val="1"/>
            <c:bubble3D val="0"/>
            <c:spPr>
              <a:solidFill>
                <a:schemeClr val="accent3"/>
              </a:solidFill>
              <a:ln>
                <a:solidFill>
                  <a:schemeClr val="tx1"/>
                </a:solidFill>
              </a:ln>
            </c:spPr>
          </c:dPt>
          <c:dPt>
            <c:idx val="2"/>
            <c:bubble3D val="0"/>
            <c:spPr>
              <a:solidFill>
                <a:schemeClr val="accent2"/>
              </a:solidFill>
              <a:ln>
                <a:solidFill>
                  <a:schemeClr val="tx1"/>
                </a:solidFill>
              </a:ln>
            </c:spPr>
          </c:dPt>
          <c:dPt>
            <c:idx val="3"/>
            <c:bubble3D val="0"/>
            <c:spPr>
              <a:solidFill>
                <a:schemeClr val="accent1"/>
              </a:solidFill>
              <a:ln>
                <a:solidFill>
                  <a:schemeClr val="tx1"/>
                </a:solidFill>
              </a:ln>
            </c:spPr>
          </c:dPt>
          <c:dPt>
            <c:idx val="4"/>
            <c:bubble3D val="0"/>
            <c:spPr>
              <a:solidFill>
                <a:schemeClr val="bg1"/>
              </a:solidFill>
              <a:ln>
                <a:solidFill>
                  <a:schemeClr val="tx1"/>
                </a:solidFill>
              </a:ln>
            </c:spPr>
          </c:dPt>
          <c:dPt>
            <c:idx val="5"/>
            <c:bubble3D val="0"/>
            <c:spPr>
              <a:solidFill>
                <a:schemeClr val="bg1"/>
              </a:solidFill>
              <a:ln>
                <a:solidFill>
                  <a:schemeClr val="tx1"/>
                </a:solidFill>
              </a:ln>
            </c:spPr>
          </c:dPt>
          <c:cat>
            <c:strRef>
              <c:f>Sheet1!$A$2:$A$7</c:f>
              <c:strCache>
                <c:ptCount val="6"/>
                <c:pt idx="0">
                  <c:v>Very easy</c:v>
                </c:pt>
                <c:pt idx="1">
                  <c:v>Somewhat easy</c:v>
                </c:pt>
                <c:pt idx="2">
                  <c:v>Somewhat difficult</c:v>
                </c:pt>
                <c:pt idx="3">
                  <c:v>Very difficult</c:v>
                </c:pt>
                <c:pt idx="4">
                  <c:v>Could not find a doctor</c:v>
                </c:pt>
                <c:pt idx="5">
                  <c:v>Don't know/refused</c:v>
                </c:pt>
              </c:strCache>
            </c:strRef>
          </c:cat>
          <c:val>
            <c:numRef>
              <c:f>Sheet1!$B$2:$B$7</c:f>
              <c:numCache>
                <c:formatCode>General</c:formatCode>
                <c:ptCount val="6"/>
                <c:pt idx="0">
                  <c:v>39.0</c:v>
                </c:pt>
                <c:pt idx="1">
                  <c:v>36.0</c:v>
                </c:pt>
                <c:pt idx="2">
                  <c:v>10.0</c:v>
                </c:pt>
                <c:pt idx="3">
                  <c:v>7.0</c:v>
                </c:pt>
                <c:pt idx="4">
                  <c:v>7.0</c:v>
                </c:pt>
              </c:numCache>
            </c:numRef>
          </c:val>
        </c:ser>
        <c:dLbls>
          <c:showLegendKey val="0"/>
          <c:showVal val="0"/>
          <c:showCatName val="0"/>
          <c:showSerName val="0"/>
          <c:showPercent val="0"/>
          <c:showBubbleSize val="0"/>
          <c:showLeaderLines val="1"/>
        </c:dLbls>
        <c:firstSliceAng val="218"/>
      </c:pieChart>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4794834182682"/>
          <c:y val="0.153815712534488"/>
          <c:w val="0.455205165817319"/>
          <c:h val="0.814479264304968"/>
        </c:manualLayout>
      </c:layout>
      <c:barChart>
        <c:barDir val="bar"/>
        <c:grouping val="stacked"/>
        <c:varyColors val="0"/>
        <c:ser>
          <c:idx val="0"/>
          <c:order val="0"/>
          <c:tx>
            <c:strRef>
              <c:f>Sheet1!$A$3</c:f>
              <c:strCache>
                <c:ptCount val="1"/>
                <c:pt idx="0">
                  <c:v>Somewhat easy</c:v>
                </c:pt>
              </c:strCache>
            </c:strRef>
          </c:tx>
          <c:spPr>
            <a:solidFill>
              <a:schemeClr val="accent3"/>
            </a:solidFill>
            <a:ln>
              <a:solidFill>
                <a:schemeClr val="tx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showLegendKey val="0"/>
            <c:showVal val="1"/>
            <c:showCatName val="0"/>
            <c:showSerName val="0"/>
            <c:showPercent val="0"/>
            <c:showBubbleSize val="0"/>
            <c:showLeaderLines val="0"/>
          </c:dLbls>
          <c:cat>
            <c:strRef>
              <c:f>Sheet1!$B$2:$I$2</c:f>
              <c:strCache>
                <c:ptCount val="8"/>
                <c:pt idx="0">
                  <c:v>Marketplace coverage</c:v>
                </c:pt>
                <c:pt idx="1">
                  <c:v>Employer coverage</c:v>
                </c:pt>
                <c:pt idx="3">
                  <c:v>Marketplace coverage</c:v>
                </c:pt>
                <c:pt idx="4">
                  <c:v>Employer coverage</c:v>
                </c:pt>
                <c:pt idx="6">
                  <c:v>Marketplace coverage</c:v>
                </c:pt>
                <c:pt idx="7">
                  <c:v>Employer coverage</c:v>
                </c:pt>
              </c:strCache>
            </c:strRef>
          </c:cat>
          <c:val>
            <c:numRef>
              <c:f>Sheet1!$B$3:$I$3</c:f>
              <c:numCache>
                <c:formatCode>General</c:formatCode>
                <c:ptCount val="8"/>
                <c:pt idx="0">
                  <c:v>36.0</c:v>
                </c:pt>
                <c:pt idx="1">
                  <c:v>38.0</c:v>
                </c:pt>
                <c:pt idx="3">
                  <c:v>43.0</c:v>
                </c:pt>
                <c:pt idx="4">
                  <c:v>37.0</c:v>
                </c:pt>
                <c:pt idx="6">
                  <c:v>40.0</c:v>
                </c:pt>
                <c:pt idx="7">
                  <c:v>38.0</c:v>
                </c:pt>
              </c:numCache>
            </c:numRef>
          </c:val>
        </c:ser>
        <c:ser>
          <c:idx val="1"/>
          <c:order val="1"/>
          <c:tx>
            <c:strRef>
              <c:f>Sheet1!$A$4</c:f>
              <c:strCache>
                <c:ptCount val="1"/>
                <c:pt idx="0">
                  <c:v>Very easy</c:v>
                </c:pt>
              </c:strCache>
            </c:strRef>
          </c:tx>
          <c:spPr>
            <a:solidFill>
              <a:schemeClr val="tx2"/>
            </a:solidFill>
            <a:ln>
              <a:solidFill>
                <a:schemeClr val="tx1"/>
              </a:solidFill>
            </a:ln>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Sheet1!$B$2:$I$2</c:f>
              <c:strCache>
                <c:ptCount val="8"/>
                <c:pt idx="0">
                  <c:v>Marketplace coverage</c:v>
                </c:pt>
                <c:pt idx="1">
                  <c:v>Employer coverage</c:v>
                </c:pt>
                <c:pt idx="3">
                  <c:v>Marketplace coverage</c:v>
                </c:pt>
                <c:pt idx="4">
                  <c:v>Employer coverage</c:v>
                </c:pt>
                <c:pt idx="6">
                  <c:v>Marketplace coverage</c:v>
                </c:pt>
                <c:pt idx="7">
                  <c:v>Employer coverage</c:v>
                </c:pt>
              </c:strCache>
            </c:strRef>
          </c:cat>
          <c:val>
            <c:numRef>
              <c:f>Sheet1!$B$4:$I$4</c:f>
              <c:numCache>
                <c:formatCode>General</c:formatCode>
                <c:ptCount val="8"/>
                <c:pt idx="0">
                  <c:v>18.0</c:v>
                </c:pt>
                <c:pt idx="1">
                  <c:v>42.0</c:v>
                </c:pt>
                <c:pt idx="3">
                  <c:v>22.0</c:v>
                </c:pt>
                <c:pt idx="4">
                  <c:v>25.0</c:v>
                </c:pt>
                <c:pt idx="6">
                  <c:v>20.0</c:v>
                </c:pt>
                <c:pt idx="7">
                  <c:v>37.0</c:v>
                </c:pt>
              </c:numCache>
            </c:numRef>
          </c:val>
        </c:ser>
        <c:ser>
          <c:idx val="2"/>
          <c:order val="2"/>
          <c:tx>
            <c:strRef>
              <c:f>Sheet1!$A$5</c:f>
              <c:strCache>
                <c:ptCount val="1"/>
                <c:pt idx="0">
                  <c:v>Somewhat difficult</c:v>
                </c:pt>
              </c:strCache>
            </c:strRef>
          </c:tx>
          <c:spPr>
            <a:solidFill>
              <a:schemeClr val="accent2"/>
            </a:solidFill>
            <a:ln>
              <a:solidFill>
                <a:schemeClr val="tx1"/>
              </a:solidFill>
            </a:ln>
          </c:spPr>
          <c:invertIfNegative val="0"/>
          <c:dLbls>
            <c:dLbl>
              <c:idx val="0"/>
              <c:layout/>
              <c:tx>
                <c:rich>
                  <a:bodyPr/>
                  <a:lstStyle/>
                  <a:p>
                    <a:r>
                      <a:rPr lang="en-US" smtClean="0"/>
                      <a:t>35</a:t>
                    </a:r>
                    <a:endParaRPr lang="en-US"/>
                  </a:p>
                </c:rich>
              </c:tx>
              <c:showLegendKey val="0"/>
              <c:showVal val="1"/>
              <c:showCatName val="0"/>
              <c:showSerName val="0"/>
              <c:showPercent val="0"/>
              <c:showBubbleSize val="0"/>
            </c:dLbl>
            <c:dLbl>
              <c:idx val="1"/>
              <c:layout/>
              <c:tx>
                <c:rich>
                  <a:bodyPr/>
                  <a:lstStyle/>
                  <a:p>
                    <a:r>
                      <a:rPr lang="en-US" smtClean="0"/>
                      <a:t>16</a:t>
                    </a:r>
                    <a:endParaRPr lang="en-US"/>
                  </a:p>
                </c:rich>
              </c:tx>
              <c:showLegendKey val="0"/>
              <c:showVal val="1"/>
              <c:showCatName val="0"/>
              <c:showSerName val="0"/>
              <c:showPercent val="0"/>
              <c:showBubbleSize val="0"/>
            </c:dLbl>
            <c:dLbl>
              <c:idx val="3"/>
              <c:layout/>
              <c:tx>
                <c:rich>
                  <a:bodyPr/>
                  <a:lstStyle/>
                  <a:p>
                    <a:r>
                      <a:rPr lang="en-US" smtClean="0"/>
                      <a:t>27</a:t>
                    </a:r>
                    <a:endParaRPr lang="en-US"/>
                  </a:p>
                </c:rich>
              </c:tx>
              <c:showLegendKey val="0"/>
              <c:showVal val="1"/>
              <c:showCatName val="0"/>
              <c:showSerName val="0"/>
              <c:showPercent val="0"/>
              <c:showBubbleSize val="0"/>
            </c:dLbl>
            <c:dLbl>
              <c:idx val="4"/>
              <c:layout/>
              <c:tx>
                <c:rich>
                  <a:bodyPr/>
                  <a:lstStyle/>
                  <a:p>
                    <a:r>
                      <a:rPr lang="en-US" smtClean="0"/>
                      <a:t>25</a:t>
                    </a:r>
                    <a:endParaRPr lang="en-US"/>
                  </a:p>
                </c:rich>
              </c:tx>
              <c:showLegendKey val="0"/>
              <c:showVal val="1"/>
              <c:showCatName val="0"/>
              <c:showSerName val="0"/>
              <c:showPercent val="0"/>
              <c:showBubbleSize val="0"/>
            </c:dLbl>
            <c:dLbl>
              <c:idx val="6"/>
              <c:layout/>
              <c:tx>
                <c:rich>
                  <a:bodyPr/>
                  <a:lstStyle/>
                  <a:p>
                    <a:r>
                      <a:rPr lang="en-US" smtClean="0"/>
                      <a:t>30</a:t>
                    </a:r>
                    <a:endParaRPr lang="en-US"/>
                  </a:p>
                </c:rich>
              </c:tx>
              <c:showLegendKey val="0"/>
              <c:showVal val="1"/>
              <c:showCatName val="0"/>
              <c:showSerName val="0"/>
              <c:showPercent val="0"/>
              <c:showBubbleSize val="0"/>
            </c:dLbl>
            <c:dLbl>
              <c:idx val="7"/>
              <c:layout/>
              <c:tx>
                <c:rich>
                  <a:bodyPr/>
                  <a:lstStyle/>
                  <a:p>
                    <a:r>
                      <a:rPr lang="en-US" smtClean="0"/>
                      <a:t>19</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Sheet1!$B$2:$I$2</c:f>
              <c:strCache>
                <c:ptCount val="8"/>
                <c:pt idx="0">
                  <c:v>Marketplace coverage</c:v>
                </c:pt>
                <c:pt idx="1">
                  <c:v>Employer coverage</c:v>
                </c:pt>
                <c:pt idx="3">
                  <c:v>Marketplace coverage</c:v>
                </c:pt>
                <c:pt idx="4">
                  <c:v>Employer coverage</c:v>
                </c:pt>
                <c:pt idx="6">
                  <c:v>Marketplace coverage</c:v>
                </c:pt>
                <c:pt idx="7">
                  <c:v>Employer coverage</c:v>
                </c:pt>
              </c:strCache>
            </c:strRef>
          </c:cat>
          <c:val>
            <c:numRef>
              <c:f>Sheet1!$B$5:$I$5</c:f>
              <c:numCache>
                <c:formatCode>General</c:formatCode>
                <c:ptCount val="8"/>
                <c:pt idx="0">
                  <c:v>-35.0</c:v>
                </c:pt>
                <c:pt idx="1">
                  <c:v>-16.0</c:v>
                </c:pt>
                <c:pt idx="3">
                  <c:v>-27.0</c:v>
                </c:pt>
                <c:pt idx="4">
                  <c:v>-25.0</c:v>
                </c:pt>
                <c:pt idx="6">
                  <c:v>-30.0</c:v>
                </c:pt>
                <c:pt idx="7">
                  <c:v>-19.0</c:v>
                </c:pt>
              </c:numCache>
            </c:numRef>
          </c:val>
        </c:ser>
        <c:ser>
          <c:idx val="3"/>
          <c:order val="3"/>
          <c:tx>
            <c:strRef>
              <c:f>Sheet1!$A$6</c:f>
              <c:strCache>
                <c:ptCount val="1"/>
                <c:pt idx="0">
                  <c:v>Very difficult</c:v>
                </c:pt>
              </c:strCache>
            </c:strRef>
          </c:tx>
          <c:spPr>
            <a:solidFill>
              <a:schemeClr val="accent1"/>
            </a:solidFill>
            <a:ln>
              <a:solidFill>
                <a:schemeClr val="tx1"/>
              </a:solidFill>
            </a:ln>
          </c:spPr>
          <c:invertIfNegative val="0"/>
          <c:dLbls>
            <c:dLbl>
              <c:idx val="0"/>
              <c:layout/>
              <c:tx>
                <c:rich>
                  <a:bodyPr/>
                  <a:lstStyle/>
                  <a:p>
                    <a:r>
                      <a:rPr lang="en-US" smtClean="0"/>
                      <a:t>9</a:t>
                    </a:r>
                    <a:endParaRPr lang="en-US"/>
                  </a:p>
                </c:rich>
              </c:tx>
              <c:showLegendKey val="0"/>
              <c:showVal val="1"/>
              <c:showCatName val="0"/>
              <c:showSerName val="0"/>
              <c:showPercent val="0"/>
              <c:showBubbleSize val="0"/>
            </c:dLbl>
            <c:dLbl>
              <c:idx val="1"/>
              <c:layout/>
              <c:tx>
                <c:rich>
                  <a:bodyPr/>
                  <a:lstStyle/>
                  <a:p>
                    <a:r>
                      <a:rPr lang="en-US" smtClean="0"/>
                      <a:t>4</a:t>
                    </a:r>
                    <a:endParaRPr lang="en-US"/>
                  </a:p>
                </c:rich>
              </c:tx>
              <c:showLegendKey val="0"/>
              <c:showVal val="1"/>
              <c:showCatName val="0"/>
              <c:showSerName val="0"/>
              <c:showPercent val="0"/>
              <c:showBubbleSize val="0"/>
            </c:dLbl>
            <c:dLbl>
              <c:idx val="3"/>
              <c:layout/>
              <c:tx>
                <c:rich>
                  <a:bodyPr/>
                  <a:lstStyle/>
                  <a:p>
                    <a:r>
                      <a:rPr lang="en-US" smtClean="0"/>
                      <a:t>6</a:t>
                    </a:r>
                    <a:endParaRPr lang="en-US"/>
                  </a:p>
                </c:rich>
              </c:tx>
              <c:showLegendKey val="0"/>
              <c:showVal val="1"/>
              <c:showCatName val="0"/>
              <c:showSerName val="0"/>
              <c:showPercent val="0"/>
              <c:showBubbleSize val="0"/>
            </c:dLbl>
            <c:dLbl>
              <c:idx val="4"/>
              <c:layout/>
              <c:tx>
                <c:rich>
                  <a:bodyPr/>
                  <a:lstStyle/>
                  <a:p>
                    <a:r>
                      <a:rPr lang="en-US" smtClean="0"/>
                      <a:t>12</a:t>
                    </a:r>
                    <a:endParaRPr lang="en-US"/>
                  </a:p>
                </c:rich>
              </c:tx>
              <c:showLegendKey val="0"/>
              <c:showVal val="1"/>
              <c:showCatName val="0"/>
              <c:showSerName val="0"/>
              <c:showPercent val="0"/>
              <c:showBubbleSize val="0"/>
            </c:dLbl>
            <c:dLbl>
              <c:idx val="6"/>
              <c:layout/>
              <c:tx>
                <c:rich>
                  <a:bodyPr/>
                  <a:lstStyle/>
                  <a:p>
                    <a:r>
                      <a:rPr lang="en-US" smtClean="0"/>
                      <a:t>8</a:t>
                    </a:r>
                    <a:endParaRPr lang="en-US"/>
                  </a:p>
                </c:rich>
              </c:tx>
              <c:showLegendKey val="0"/>
              <c:showVal val="1"/>
              <c:showCatName val="0"/>
              <c:showSerName val="0"/>
              <c:showPercent val="0"/>
              <c:showBubbleSize val="0"/>
            </c:dLbl>
            <c:dLbl>
              <c:idx val="7"/>
              <c:layout/>
              <c:tx>
                <c:rich>
                  <a:bodyPr/>
                  <a:lstStyle/>
                  <a:p>
                    <a:r>
                      <a:rPr lang="en-US" smtClean="0"/>
                      <a:t>6</a:t>
                    </a:r>
                    <a:endParaRPr lang="en-US"/>
                  </a:p>
                </c:rich>
              </c:tx>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Sheet1!$B$2:$I$2</c:f>
              <c:strCache>
                <c:ptCount val="8"/>
                <c:pt idx="0">
                  <c:v>Marketplace coverage</c:v>
                </c:pt>
                <c:pt idx="1">
                  <c:v>Employer coverage</c:v>
                </c:pt>
                <c:pt idx="3">
                  <c:v>Marketplace coverage</c:v>
                </c:pt>
                <c:pt idx="4">
                  <c:v>Employer coverage</c:v>
                </c:pt>
                <c:pt idx="6">
                  <c:v>Marketplace coverage</c:v>
                </c:pt>
                <c:pt idx="7">
                  <c:v>Employer coverage</c:v>
                </c:pt>
              </c:strCache>
            </c:strRef>
          </c:cat>
          <c:val>
            <c:numRef>
              <c:f>Sheet1!$B$6:$I$6</c:f>
              <c:numCache>
                <c:formatCode>General</c:formatCode>
                <c:ptCount val="8"/>
                <c:pt idx="0">
                  <c:v>-9.0</c:v>
                </c:pt>
                <c:pt idx="1">
                  <c:v>-4.0</c:v>
                </c:pt>
                <c:pt idx="3">
                  <c:v>-6.0</c:v>
                </c:pt>
                <c:pt idx="4">
                  <c:v>-12.0</c:v>
                </c:pt>
                <c:pt idx="6">
                  <c:v>-8.0</c:v>
                </c:pt>
                <c:pt idx="7">
                  <c:v>-6.0</c:v>
                </c:pt>
              </c:numCache>
            </c:numRef>
          </c:val>
        </c:ser>
        <c:dLbls>
          <c:showLegendKey val="0"/>
          <c:showVal val="0"/>
          <c:showCatName val="0"/>
          <c:showSerName val="0"/>
          <c:showPercent val="0"/>
          <c:showBubbleSize val="0"/>
        </c:dLbls>
        <c:gapWidth val="32"/>
        <c:overlap val="100"/>
        <c:axId val="2122118408"/>
        <c:axId val="2122121896"/>
      </c:barChart>
      <c:catAx>
        <c:axId val="2122118408"/>
        <c:scaling>
          <c:orientation val="minMax"/>
        </c:scaling>
        <c:delete val="0"/>
        <c:axPos val="l"/>
        <c:majorTickMark val="none"/>
        <c:minorTickMark val="none"/>
        <c:tickLblPos val="low"/>
        <c:spPr>
          <a:ln w="50800">
            <a:solidFill>
              <a:schemeClr val="tx1"/>
            </a:solidFill>
          </a:ln>
        </c:spPr>
        <c:txPr>
          <a:bodyPr/>
          <a:lstStyle/>
          <a:p>
            <a:pPr algn="just">
              <a:defRPr/>
            </a:pPr>
            <a:endParaRPr lang="en-US"/>
          </a:p>
        </c:txPr>
        <c:crossAx val="2122121896"/>
        <c:crosses val="autoZero"/>
        <c:auto val="1"/>
        <c:lblAlgn val="ctr"/>
        <c:lblOffset val="100"/>
        <c:noMultiLvlLbl val="0"/>
      </c:catAx>
      <c:valAx>
        <c:axId val="2122121896"/>
        <c:scaling>
          <c:orientation val="minMax"/>
          <c:max val="100.0"/>
          <c:min val="-55.0"/>
        </c:scaling>
        <c:delete val="1"/>
        <c:axPos val="b"/>
        <c:numFmt formatCode="General" sourceLinked="1"/>
        <c:majorTickMark val="out"/>
        <c:minorTickMark val="none"/>
        <c:tickLblPos val="nextTo"/>
        <c:crossAx val="2122118408"/>
        <c:crosses val="autoZero"/>
        <c:crossBetween val="between"/>
        <c:majorUnit val="25.0"/>
      </c:valAx>
    </c:plotArea>
    <c:plotVisOnly val="1"/>
    <c:dispBlanksAs val="gap"/>
    <c:showDLblsOverMax val="0"/>
  </c:chart>
  <c:txPr>
    <a:bodyPr/>
    <a:lstStyle/>
    <a:p>
      <a:pPr>
        <a:defRPr sz="1600" b="1">
          <a:latin typeface="Calibri" panose="020F050202020403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562770562771"/>
          <c:y val="0.0793650793650794"/>
          <c:w val="0.467532467532467"/>
          <c:h val="0.857142857142857"/>
        </c:manualLayout>
      </c:layout>
      <c:pieChart>
        <c:varyColors val="1"/>
        <c:ser>
          <c:idx val="0"/>
          <c:order val="0"/>
          <c:tx>
            <c:strRef>
              <c:f>Sheet1!$B$1</c:f>
              <c:strCache>
                <c:ptCount val="1"/>
                <c:pt idx="0">
                  <c:v>220 MSSP ACOs</c:v>
                </c:pt>
              </c:strCache>
            </c:strRef>
          </c:tx>
          <c:cat>
            <c:strRef>
              <c:f>Sheet1!$A$2:$A$5</c:f>
              <c:strCache>
                <c:ptCount val="4"/>
                <c:pt idx="0">
                  <c:v>Shared in savings</c:v>
                </c:pt>
                <c:pt idx="1">
                  <c:v>Spent below target</c:v>
                </c:pt>
                <c:pt idx="2">
                  <c:v>Did not meet spending target</c:v>
                </c:pt>
                <c:pt idx="3">
                  <c:v>Achieved savings but not enough to earn bonus</c:v>
                </c:pt>
              </c:strCache>
            </c:strRef>
          </c:cat>
          <c:val>
            <c:numRef>
              <c:f>Sheet1!$B$2:$B$5</c:f>
              <c:numCache>
                <c:formatCode>General</c:formatCode>
                <c:ptCount val="4"/>
                <c:pt idx="0">
                  <c:v>0.24</c:v>
                </c:pt>
                <c:pt idx="1">
                  <c:v>0.27</c:v>
                </c:pt>
                <c:pt idx="2">
                  <c:v>0.46</c:v>
                </c:pt>
                <c:pt idx="3">
                  <c:v>0.03</c:v>
                </c:pt>
              </c:numCache>
            </c:numRef>
          </c:val>
        </c:ser>
        <c:dLbls>
          <c:showLegendKey val="0"/>
          <c:showVal val="0"/>
          <c:showCatName val="0"/>
          <c:showSerName val="0"/>
          <c:showPercent val="0"/>
          <c:showBubbleSize val="0"/>
          <c:showLeaderLines val="1"/>
        </c:dLbls>
        <c:firstSliceAng val="262"/>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2608336384449"/>
          <c:y val="0.040163239502203"/>
          <c:w val="0.80982679556455"/>
          <c:h val="0.814920459216433"/>
        </c:manualLayout>
      </c:layout>
      <c:lineChart>
        <c:grouping val="standard"/>
        <c:varyColors val="0"/>
        <c:ser>
          <c:idx val="1"/>
          <c:order val="0"/>
          <c:tx>
            <c:v>Rate</c:v>
          </c:tx>
          <c:marker>
            <c:symbol val="circle"/>
            <c:size val="7"/>
          </c:marker>
          <c:cat>
            <c:numRef>
              <c:f>'P Chart (4)'!$A$4:$A$44</c:f>
              <c:numCache>
                <c:formatCode>mmm\-yy</c:formatCode>
                <c:ptCount val="41"/>
                <c:pt idx="0">
                  <c:v>40179.0</c:v>
                </c:pt>
                <c:pt idx="1">
                  <c:v>40210.0</c:v>
                </c:pt>
                <c:pt idx="2">
                  <c:v>40238.0</c:v>
                </c:pt>
                <c:pt idx="3">
                  <c:v>40269.0</c:v>
                </c:pt>
                <c:pt idx="4">
                  <c:v>40299.0</c:v>
                </c:pt>
                <c:pt idx="5">
                  <c:v>40330.0</c:v>
                </c:pt>
                <c:pt idx="6">
                  <c:v>40360.0</c:v>
                </c:pt>
                <c:pt idx="7">
                  <c:v>40391.0</c:v>
                </c:pt>
                <c:pt idx="8">
                  <c:v>40422.0</c:v>
                </c:pt>
                <c:pt idx="9">
                  <c:v>40452.0</c:v>
                </c:pt>
                <c:pt idx="10">
                  <c:v>40483.0</c:v>
                </c:pt>
                <c:pt idx="11">
                  <c:v>40513.0</c:v>
                </c:pt>
                <c:pt idx="12">
                  <c:v>40544.0</c:v>
                </c:pt>
                <c:pt idx="13">
                  <c:v>40575.0</c:v>
                </c:pt>
                <c:pt idx="14">
                  <c:v>40603.0</c:v>
                </c:pt>
                <c:pt idx="15">
                  <c:v>40634.0</c:v>
                </c:pt>
                <c:pt idx="16">
                  <c:v>40664.0</c:v>
                </c:pt>
                <c:pt idx="17">
                  <c:v>40695.0</c:v>
                </c:pt>
                <c:pt idx="18">
                  <c:v>40725.0</c:v>
                </c:pt>
                <c:pt idx="19">
                  <c:v>40756.0</c:v>
                </c:pt>
                <c:pt idx="20">
                  <c:v>40787.0</c:v>
                </c:pt>
                <c:pt idx="21">
                  <c:v>40817.0</c:v>
                </c:pt>
                <c:pt idx="22">
                  <c:v>40848.0</c:v>
                </c:pt>
                <c:pt idx="23">
                  <c:v>40878.0</c:v>
                </c:pt>
                <c:pt idx="24">
                  <c:v>40909.0</c:v>
                </c:pt>
                <c:pt idx="25">
                  <c:v>40940.0</c:v>
                </c:pt>
                <c:pt idx="26">
                  <c:v>40969.0</c:v>
                </c:pt>
                <c:pt idx="27">
                  <c:v>41000.0</c:v>
                </c:pt>
                <c:pt idx="28">
                  <c:v>41030.0</c:v>
                </c:pt>
                <c:pt idx="29">
                  <c:v>41061.0</c:v>
                </c:pt>
                <c:pt idx="30">
                  <c:v>41091.0</c:v>
                </c:pt>
                <c:pt idx="31">
                  <c:v>41122.0</c:v>
                </c:pt>
                <c:pt idx="32">
                  <c:v>41153.0</c:v>
                </c:pt>
                <c:pt idx="33">
                  <c:v>41183.0</c:v>
                </c:pt>
                <c:pt idx="34">
                  <c:v>41214.0</c:v>
                </c:pt>
                <c:pt idx="35">
                  <c:v>41244.0</c:v>
                </c:pt>
                <c:pt idx="36">
                  <c:v>41275.0</c:v>
                </c:pt>
                <c:pt idx="37">
                  <c:v>41306.0</c:v>
                </c:pt>
                <c:pt idx="38">
                  <c:v>41334.0</c:v>
                </c:pt>
                <c:pt idx="39">
                  <c:v>41365.0</c:v>
                </c:pt>
                <c:pt idx="40">
                  <c:v>41395.0</c:v>
                </c:pt>
              </c:numCache>
            </c:numRef>
          </c:cat>
          <c:val>
            <c:numRef>
              <c:f>'P Chart (4)'!$D$4:$D$44</c:f>
              <c:numCache>
                <c:formatCode>0.0</c:formatCode>
                <c:ptCount val="41"/>
                <c:pt idx="0">
                  <c:v>18.95352058358634</c:v>
                </c:pt>
                <c:pt idx="1">
                  <c:v>19.2513008656173</c:v>
                </c:pt>
                <c:pt idx="2">
                  <c:v>18.99293115135083</c:v>
                </c:pt>
                <c:pt idx="3">
                  <c:v>19.07292746904167</c:v>
                </c:pt>
                <c:pt idx="4">
                  <c:v>18.94448444788069</c:v>
                </c:pt>
                <c:pt idx="5">
                  <c:v>19.12589889789516</c:v>
                </c:pt>
                <c:pt idx="6">
                  <c:v>19.19227968197072</c:v>
                </c:pt>
                <c:pt idx="7">
                  <c:v>19.14041991755043</c:v>
                </c:pt>
                <c:pt idx="8">
                  <c:v>19.1029359859185</c:v>
                </c:pt>
                <c:pt idx="9">
                  <c:v>18.82684352368383</c:v>
                </c:pt>
                <c:pt idx="10">
                  <c:v>18.89392639317269</c:v>
                </c:pt>
                <c:pt idx="11">
                  <c:v>19.32849027341193</c:v>
                </c:pt>
                <c:pt idx="12">
                  <c:v>19.03943947510168</c:v>
                </c:pt>
                <c:pt idx="13">
                  <c:v>19.1985799937972</c:v>
                </c:pt>
                <c:pt idx="14">
                  <c:v>19.08656252873327</c:v>
                </c:pt>
                <c:pt idx="15">
                  <c:v>18.97695461676723</c:v>
                </c:pt>
                <c:pt idx="16">
                  <c:v>18.99559190493463</c:v>
                </c:pt>
                <c:pt idx="17">
                  <c:v>18.77971070552428</c:v>
                </c:pt>
                <c:pt idx="18">
                  <c:v>19.0807842991927</c:v>
                </c:pt>
                <c:pt idx="19">
                  <c:v>18.97142960684566</c:v>
                </c:pt>
                <c:pt idx="20">
                  <c:v>18.95792253318112</c:v>
                </c:pt>
                <c:pt idx="21">
                  <c:v>18.64512869069621</c:v>
                </c:pt>
                <c:pt idx="22">
                  <c:v>18.80335081424881</c:v>
                </c:pt>
                <c:pt idx="23">
                  <c:v>19.12461047711878</c:v>
                </c:pt>
                <c:pt idx="24">
                  <c:v>18.6906275041507</c:v>
                </c:pt>
                <c:pt idx="25">
                  <c:v>18.77467649542415</c:v>
                </c:pt>
                <c:pt idx="26">
                  <c:v>18.42891306757891</c:v>
                </c:pt>
                <c:pt idx="27">
                  <c:v>18.50402914537408</c:v>
                </c:pt>
                <c:pt idx="28">
                  <c:v>18.52020351971245</c:v>
                </c:pt>
                <c:pt idx="29">
                  <c:v>18.43951219569733</c:v>
                </c:pt>
                <c:pt idx="30">
                  <c:v>18.54440868020401</c:v>
                </c:pt>
                <c:pt idx="31">
                  <c:v>18.42710550014053</c:v>
                </c:pt>
                <c:pt idx="32">
                  <c:v>18.17879997778422</c:v>
                </c:pt>
                <c:pt idx="33">
                  <c:v>18.05354733263297</c:v>
                </c:pt>
                <c:pt idx="34">
                  <c:v>18.29563956597695</c:v>
                </c:pt>
                <c:pt idx="35">
                  <c:v>18.72212401141562</c:v>
                </c:pt>
                <c:pt idx="36">
                  <c:v>18.01220480895325</c:v>
                </c:pt>
                <c:pt idx="37">
                  <c:v>18.10093139343763</c:v>
                </c:pt>
                <c:pt idx="38">
                  <c:v>17.96834394811102</c:v>
                </c:pt>
                <c:pt idx="39">
                  <c:v>17.75329937227882</c:v>
                </c:pt>
                <c:pt idx="40">
                  <c:v>17.64920150621636</c:v>
                </c:pt>
              </c:numCache>
            </c:numRef>
          </c:val>
          <c:smooth val="0"/>
        </c:ser>
        <c:dLbls>
          <c:showLegendKey val="0"/>
          <c:showVal val="0"/>
          <c:showCatName val="0"/>
          <c:showSerName val="0"/>
          <c:showPercent val="0"/>
          <c:showBubbleSize val="0"/>
        </c:dLbls>
        <c:marker val="1"/>
        <c:smooth val="0"/>
        <c:axId val="2119986600"/>
        <c:axId val="2119990136"/>
      </c:lineChart>
      <c:dateAx>
        <c:axId val="2119986600"/>
        <c:scaling>
          <c:orientation val="minMax"/>
        </c:scaling>
        <c:delete val="0"/>
        <c:axPos val="b"/>
        <c:majorGridlines>
          <c:spPr>
            <a:ln w="12700">
              <a:solidFill>
                <a:schemeClr val="bg1">
                  <a:lumMod val="65000"/>
                </a:schemeClr>
              </a:solidFill>
              <a:prstDash val="dash"/>
            </a:ln>
          </c:spPr>
        </c:majorGridlines>
        <c:numFmt formatCode="mmm\-yy" sourceLinked="1"/>
        <c:majorTickMark val="out"/>
        <c:minorTickMark val="none"/>
        <c:tickLblPos val="nextTo"/>
        <c:txPr>
          <a:bodyPr/>
          <a:lstStyle/>
          <a:p>
            <a:pPr>
              <a:defRPr sz="1800" b="1"/>
            </a:pPr>
            <a:endParaRPr lang="en-US"/>
          </a:p>
        </c:txPr>
        <c:crossAx val="2119990136"/>
        <c:crosses val="autoZero"/>
        <c:auto val="1"/>
        <c:lblOffset val="100"/>
        <c:baseTimeUnit val="months"/>
        <c:majorUnit val="12.0"/>
        <c:majorTimeUnit val="months"/>
        <c:minorUnit val="1.0"/>
        <c:minorTimeUnit val="months"/>
      </c:dateAx>
      <c:valAx>
        <c:axId val="2119990136"/>
        <c:scaling>
          <c:orientation val="minMax"/>
          <c:min val="17.0"/>
        </c:scaling>
        <c:delete val="0"/>
        <c:axPos val="l"/>
        <c:majorGridlines/>
        <c:title>
          <c:tx>
            <c:rich>
              <a:bodyPr rot="-5400000" vert="horz"/>
              <a:lstStyle/>
              <a:p>
                <a:pPr>
                  <a:defRPr sz="1800"/>
                </a:pPr>
                <a:r>
                  <a:rPr lang="en-US" sz="1800"/>
                  <a:t>Percent</a:t>
                </a:r>
              </a:p>
            </c:rich>
          </c:tx>
          <c:layout>
            <c:manualLayout>
              <c:xMode val="edge"/>
              <c:yMode val="edge"/>
              <c:x val="0.0207584804239105"/>
              <c:y val="0.366204098038649"/>
            </c:manualLayout>
          </c:layout>
          <c:overlay val="0"/>
        </c:title>
        <c:numFmt formatCode="0.0" sourceLinked="0"/>
        <c:majorTickMark val="out"/>
        <c:minorTickMark val="none"/>
        <c:tickLblPos val="nextTo"/>
        <c:spPr>
          <a:ln>
            <a:noFill/>
          </a:ln>
        </c:spPr>
        <c:txPr>
          <a:bodyPr/>
          <a:lstStyle/>
          <a:p>
            <a:pPr>
              <a:defRPr sz="1800" b="1"/>
            </a:pPr>
            <a:endParaRPr lang="en-US"/>
          </a:p>
        </c:txPr>
        <c:crossAx val="2119986600"/>
        <c:crosses val="autoZero"/>
        <c:crossBetween val="between"/>
      </c:valAx>
      <c:spPr>
        <a:noFill/>
        <a:ln w="25400">
          <a:noFill/>
        </a:ln>
      </c:spPr>
    </c:plotArea>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499381327334083"/>
          <c:y val="0.0457546311046379"/>
          <c:w val="0.920349046083532"/>
          <c:h val="0.653895581616344"/>
        </c:manualLayout>
      </c:layout>
      <c:barChart>
        <c:barDir val="col"/>
        <c:grouping val="clustered"/>
        <c:varyColors val="0"/>
        <c:ser>
          <c:idx val="0"/>
          <c:order val="0"/>
          <c:tx>
            <c:strRef>
              <c:f>Sheet1!$B$1</c:f>
              <c:strCache>
                <c:ptCount val="1"/>
                <c:pt idx="0">
                  <c:v>2012 or 2013</c:v>
                </c:pt>
              </c:strCache>
            </c:strRef>
          </c:tx>
          <c:spPr>
            <a:solidFill>
              <a:srgbClr val="104168"/>
            </a:solidFill>
            <a:ln>
              <a:solidFill>
                <a:schemeClr val="tx1"/>
              </a:solidFill>
            </a:ln>
            <a:effectLst/>
          </c:spPr>
          <c:invertIfNegative val="0"/>
          <c:dPt>
            <c:idx val="1"/>
            <c:invertIfNegative val="0"/>
            <c:bubble3D val="0"/>
            <c:spPr>
              <a:solidFill>
                <a:srgbClr val="FF7300"/>
              </a:solidFill>
              <a:ln>
                <a:solidFill>
                  <a:schemeClr val="tx1"/>
                </a:solidFill>
              </a:ln>
              <a:effectLst/>
            </c:spPr>
          </c:dPt>
          <c:dPt>
            <c:idx val="4"/>
            <c:invertIfNegative val="0"/>
            <c:bubble3D val="0"/>
            <c:spPr>
              <a:solidFill>
                <a:srgbClr val="FF7300"/>
              </a:solidFill>
              <a:ln>
                <a:solidFill>
                  <a:schemeClr val="tx1"/>
                </a:solidFill>
              </a:ln>
              <a:effectLst/>
            </c:spPr>
          </c:dPt>
          <c:dPt>
            <c:idx val="7"/>
            <c:invertIfNegative val="0"/>
            <c:bubble3D val="0"/>
            <c:spPr>
              <a:solidFill>
                <a:srgbClr val="FF7300"/>
              </a:solidFill>
              <a:ln>
                <a:solidFill>
                  <a:schemeClr val="tx1"/>
                </a:solidFill>
              </a:ln>
              <a:effectLst/>
            </c:spPr>
          </c:dPt>
          <c:dPt>
            <c:idx val="10"/>
            <c:invertIfNegative val="0"/>
            <c:bubble3D val="0"/>
            <c:spPr>
              <a:solidFill>
                <a:srgbClr val="FF7300"/>
              </a:solidFill>
              <a:ln>
                <a:solidFill>
                  <a:schemeClr val="tx1"/>
                </a:solidFill>
              </a:ln>
              <a:effectLst/>
            </c:spPr>
          </c:dPt>
          <c:dPt>
            <c:idx val="13"/>
            <c:invertIfNegative val="0"/>
            <c:bubble3D val="0"/>
            <c:spPr>
              <a:solidFill>
                <a:schemeClr val="accent2"/>
              </a:solidFill>
              <a:ln>
                <a:solidFill>
                  <a:schemeClr val="tx1"/>
                </a:solidFill>
              </a:ln>
              <a:effectLst/>
            </c:spPr>
          </c:dPt>
          <c:dLbls>
            <c:showLegendKey val="0"/>
            <c:showVal val="1"/>
            <c:showCatName val="0"/>
            <c:showSerName val="0"/>
            <c:showPercent val="0"/>
            <c:showBubbleSize val="0"/>
            <c:showLeaderLines val="0"/>
          </c:dLbls>
          <c:cat>
            <c:strRef>
              <c:f>Sheet1!$A$2:$A$15</c:f>
              <c:strCache>
                <c:ptCount val="14"/>
                <c:pt idx="0">
                  <c:v>CMWF Biennial Survey, 2012</c:v>
                </c:pt>
                <c:pt idx="1">
                  <c:v>CMWF Biennial Survey, 2014</c:v>
                </c:pt>
                <c:pt idx="3">
                  <c:v>KFF*</c:v>
                </c:pt>
                <c:pt idx="4">
                  <c:v>KFF, Dec. 2014</c:v>
                </c:pt>
                <c:pt idx="6">
                  <c:v>NHIS, 2012</c:v>
                </c:pt>
                <c:pt idx="7">
                  <c:v>NHIS, Jan-June 2014</c:v>
                </c:pt>
                <c:pt idx="9">
                  <c:v>CMWF ACA Tracking Survey, July-Sept. 2013</c:v>
                </c:pt>
                <c:pt idx="10">
                  <c:v>CMWF ACA Tracking Survey, April-June 2014</c:v>
                </c:pt>
                <c:pt idx="12">
                  <c:v>RAND, Sept. 2013</c:v>
                </c:pt>
                <c:pt idx="13">
                  <c:v>RAND, March 2014</c:v>
                </c:pt>
              </c:strCache>
            </c:strRef>
          </c:cat>
          <c:val>
            <c:numRef>
              <c:f>Sheet1!$B$2:$B$15</c:f>
              <c:numCache>
                <c:formatCode>General</c:formatCode>
                <c:ptCount val="14"/>
                <c:pt idx="0">
                  <c:v>36.0</c:v>
                </c:pt>
                <c:pt idx="1">
                  <c:v>29.0</c:v>
                </c:pt>
                <c:pt idx="3">
                  <c:v>41.0</c:v>
                </c:pt>
                <c:pt idx="4">
                  <c:v>30.0</c:v>
                </c:pt>
                <c:pt idx="6">
                  <c:v>40.30000000000001</c:v>
                </c:pt>
                <c:pt idx="7">
                  <c:v>33.1</c:v>
                </c:pt>
                <c:pt idx="9">
                  <c:v>37.0</c:v>
                </c:pt>
                <c:pt idx="10">
                  <c:v>28.0</c:v>
                </c:pt>
                <c:pt idx="12">
                  <c:v>40.7</c:v>
                </c:pt>
                <c:pt idx="13">
                  <c:v>31.4</c:v>
                </c:pt>
              </c:numCache>
            </c:numRef>
          </c:val>
        </c:ser>
        <c:dLbls>
          <c:showLegendKey val="0"/>
          <c:showVal val="0"/>
          <c:showCatName val="0"/>
          <c:showSerName val="0"/>
          <c:showPercent val="0"/>
          <c:showBubbleSize val="0"/>
        </c:dLbls>
        <c:gapWidth val="0"/>
        <c:axId val="2074191640"/>
        <c:axId val="2074194760"/>
      </c:barChart>
      <c:catAx>
        <c:axId val="2074191640"/>
        <c:scaling>
          <c:orientation val="minMax"/>
        </c:scaling>
        <c:delete val="0"/>
        <c:axPos val="b"/>
        <c:numFmt formatCode="General" sourceLinked="1"/>
        <c:majorTickMark val="out"/>
        <c:minorTickMark val="none"/>
        <c:tickLblPos val="nextTo"/>
        <c:txPr>
          <a:bodyPr rot="-1620000" anchor="b" anchorCtr="0"/>
          <a:lstStyle/>
          <a:p>
            <a:pPr>
              <a:defRPr sz="1200"/>
            </a:pPr>
            <a:endParaRPr lang="en-US"/>
          </a:p>
        </c:txPr>
        <c:crossAx val="2074194760"/>
        <c:crosses val="autoZero"/>
        <c:auto val="1"/>
        <c:lblAlgn val="ctr"/>
        <c:lblOffset val="100"/>
        <c:noMultiLvlLbl val="0"/>
      </c:catAx>
      <c:valAx>
        <c:axId val="2074194760"/>
        <c:scaling>
          <c:orientation val="minMax"/>
          <c:max val="50.0"/>
        </c:scaling>
        <c:delete val="0"/>
        <c:axPos val="l"/>
        <c:numFmt formatCode="General" sourceLinked="1"/>
        <c:majorTickMark val="out"/>
        <c:minorTickMark val="none"/>
        <c:tickLblPos val="nextTo"/>
        <c:crossAx val="2074191640"/>
        <c:crosses val="autoZero"/>
        <c:crossBetween val="between"/>
        <c:majorUnit val="10.0"/>
      </c:valAx>
    </c:plotArea>
    <c:plotVisOnly val="1"/>
    <c:dispBlanksAs val="gap"/>
    <c:showDLblsOverMax val="0"/>
  </c:chart>
  <c:txPr>
    <a:bodyPr/>
    <a:lstStyle/>
    <a:p>
      <a:pPr>
        <a:defRPr sz="1600" b="1">
          <a:latin typeface="Calibri" panose="020F050202020403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499381327334083"/>
          <c:y val="0.0457546311046379"/>
          <c:w val="0.939463699850019"/>
          <c:h val="0.804297277086174"/>
        </c:manualLayout>
      </c:layout>
      <c:barChart>
        <c:barDir val="col"/>
        <c:grouping val="clustered"/>
        <c:varyColors val="0"/>
        <c:ser>
          <c:idx val="0"/>
          <c:order val="0"/>
          <c:tx>
            <c:strRef>
              <c:f>Sheet1!$B$1</c:f>
              <c:strCache>
                <c:ptCount val="1"/>
                <c:pt idx="0">
                  <c:v>2001</c:v>
                </c:pt>
              </c:strCache>
            </c:strRef>
          </c:tx>
          <c:spPr>
            <a:solidFill>
              <a:srgbClr val="104168">
                <a:alpha val="75000"/>
              </a:srgbClr>
            </a:solidFill>
            <a:ln>
              <a:solidFill>
                <a:schemeClr val="tx1"/>
              </a:solidFill>
            </a:ln>
            <a:effectLst/>
          </c:spPr>
          <c:invertIfNegative val="0"/>
          <c:dLbls>
            <c:showLegendKey val="0"/>
            <c:showVal val="1"/>
            <c:showCatName val="0"/>
            <c:showSerName val="0"/>
            <c:showPercent val="0"/>
            <c:showBubbleSize val="0"/>
            <c:showLeaderLines val="0"/>
          </c:dLbls>
          <c:cat>
            <c:strRef>
              <c:f>Sheet1!$A$2:$A$5</c:f>
              <c:strCache>
                <c:ptCount val="4"/>
                <c:pt idx="0">
                  <c:v>Total</c:v>
                </c:pt>
                <c:pt idx="1">
                  <c:v>Ages 19–34</c:v>
                </c:pt>
                <c:pt idx="2">
                  <c:v>Ages 35–49</c:v>
                </c:pt>
                <c:pt idx="3">
                  <c:v>Ages 50–64</c:v>
                </c:pt>
              </c:strCache>
            </c:strRef>
          </c:cat>
          <c:val>
            <c:numRef>
              <c:f>Sheet1!$B$2:$B$5</c:f>
              <c:numCache>
                <c:formatCode>General</c:formatCode>
                <c:ptCount val="4"/>
                <c:pt idx="0">
                  <c:v>15.0</c:v>
                </c:pt>
                <c:pt idx="1">
                  <c:v>22.0</c:v>
                </c:pt>
                <c:pt idx="2">
                  <c:v>12.0</c:v>
                </c:pt>
                <c:pt idx="3">
                  <c:v>9.0</c:v>
                </c:pt>
              </c:numCache>
            </c:numRef>
          </c:val>
        </c:ser>
        <c:ser>
          <c:idx val="1"/>
          <c:order val="1"/>
          <c:tx>
            <c:strRef>
              <c:f>Sheet1!$C$1</c:f>
              <c:strCache>
                <c:ptCount val="1"/>
                <c:pt idx="0">
                  <c:v>2003</c:v>
                </c:pt>
              </c:strCache>
            </c:strRef>
          </c:tx>
          <c:spPr>
            <a:solidFill>
              <a:schemeClr val="bg1"/>
            </a:solidFill>
            <a:ln>
              <a:solidFill>
                <a:schemeClr val="tx1"/>
              </a:solidFill>
            </a:ln>
          </c:spPr>
          <c:invertIfNegative val="0"/>
          <c:dLbls>
            <c:showLegendKey val="0"/>
            <c:showVal val="1"/>
            <c:showCatName val="0"/>
            <c:showSerName val="0"/>
            <c:showPercent val="0"/>
            <c:showBubbleSize val="0"/>
            <c:showLeaderLines val="0"/>
          </c:dLbls>
          <c:cat>
            <c:strRef>
              <c:f>Sheet1!$A$2:$A$5</c:f>
              <c:strCache>
                <c:ptCount val="4"/>
                <c:pt idx="0">
                  <c:v>Total</c:v>
                </c:pt>
                <c:pt idx="1">
                  <c:v>Ages 19–34</c:v>
                </c:pt>
                <c:pt idx="2">
                  <c:v>Ages 35–49</c:v>
                </c:pt>
                <c:pt idx="3">
                  <c:v>Ages 50–64</c:v>
                </c:pt>
              </c:strCache>
            </c:strRef>
          </c:cat>
          <c:val>
            <c:numRef>
              <c:f>Sheet1!$C$2:$C$5</c:f>
              <c:numCache>
                <c:formatCode>General</c:formatCode>
                <c:ptCount val="4"/>
                <c:pt idx="0">
                  <c:v>17.0</c:v>
                </c:pt>
                <c:pt idx="1">
                  <c:v>24.0</c:v>
                </c:pt>
                <c:pt idx="2">
                  <c:v>15.0</c:v>
                </c:pt>
                <c:pt idx="3">
                  <c:v>11.0</c:v>
                </c:pt>
              </c:numCache>
            </c:numRef>
          </c:val>
        </c:ser>
        <c:ser>
          <c:idx val="2"/>
          <c:order val="2"/>
          <c:tx>
            <c:strRef>
              <c:f>Sheet1!$D$1</c:f>
              <c:strCache>
                <c:ptCount val="1"/>
                <c:pt idx="0">
                  <c:v>2005</c:v>
                </c:pt>
              </c:strCache>
            </c:strRef>
          </c:tx>
          <c:spPr>
            <a:solidFill>
              <a:srgbClr val="FF7300"/>
            </a:solidFill>
            <a:ln>
              <a:solidFill>
                <a:schemeClr val="tx1"/>
              </a:solidFill>
            </a:ln>
          </c:spPr>
          <c:invertIfNegative val="0"/>
          <c:dLbls>
            <c:showLegendKey val="0"/>
            <c:showVal val="1"/>
            <c:showCatName val="0"/>
            <c:showSerName val="0"/>
            <c:showPercent val="0"/>
            <c:showBubbleSize val="0"/>
            <c:showLeaderLines val="0"/>
          </c:dLbls>
          <c:cat>
            <c:strRef>
              <c:f>Sheet1!$A$2:$A$5</c:f>
              <c:strCache>
                <c:ptCount val="4"/>
                <c:pt idx="0">
                  <c:v>Total</c:v>
                </c:pt>
                <c:pt idx="1">
                  <c:v>Ages 19–34</c:v>
                </c:pt>
                <c:pt idx="2">
                  <c:v>Ages 35–49</c:v>
                </c:pt>
                <c:pt idx="3">
                  <c:v>Ages 50–64</c:v>
                </c:pt>
              </c:strCache>
            </c:strRef>
          </c:cat>
          <c:val>
            <c:numRef>
              <c:f>Sheet1!$D$2:$D$5</c:f>
              <c:numCache>
                <c:formatCode>General</c:formatCode>
                <c:ptCount val="4"/>
                <c:pt idx="0">
                  <c:v>18.0</c:v>
                </c:pt>
                <c:pt idx="1">
                  <c:v>26.0</c:v>
                </c:pt>
                <c:pt idx="2">
                  <c:v>19.0</c:v>
                </c:pt>
                <c:pt idx="3">
                  <c:v>10.0</c:v>
                </c:pt>
              </c:numCache>
            </c:numRef>
          </c:val>
        </c:ser>
        <c:ser>
          <c:idx val="3"/>
          <c:order val="3"/>
          <c:tx>
            <c:strRef>
              <c:f>Sheet1!$E$1</c:f>
              <c:strCache>
                <c:ptCount val="1"/>
                <c:pt idx="0">
                  <c:v>2010</c:v>
                </c:pt>
              </c:strCache>
            </c:strRef>
          </c:tx>
          <c:spPr>
            <a:solidFill>
              <a:srgbClr val="104168"/>
            </a:solidFill>
            <a:ln>
              <a:solidFill>
                <a:schemeClr val="tx1"/>
              </a:solidFill>
            </a:ln>
          </c:spPr>
          <c:invertIfNegative val="0"/>
          <c:dLbls>
            <c:showLegendKey val="0"/>
            <c:showVal val="1"/>
            <c:showCatName val="0"/>
            <c:showSerName val="0"/>
            <c:showPercent val="0"/>
            <c:showBubbleSize val="0"/>
            <c:showLeaderLines val="0"/>
          </c:dLbls>
          <c:cat>
            <c:strRef>
              <c:f>Sheet1!$A$2:$A$5</c:f>
              <c:strCache>
                <c:ptCount val="4"/>
                <c:pt idx="0">
                  <c:v>Total</c:v>
                </c:pt>
                <c:pt idx="1">
                  <c:v>Ages 19–34</c:v>
                </c:pt>
                <c:pt idx="2">
                  <c:v>Ages 35–49</c:v>
                </c:pt>
                <c:pt idx="3">
                  <c:v>Ages 50–64</c:v>
                </c:pt>
              </c:strCache>
            </c:strRef>
          </c:cat>
          <c:val>
            <c:numRef>
              <c:f>Sheet1!$E$2:$E$5</c:f>
              <c:numCache>
                <c:formatCode>General</c:formatCode>
                <c:ptCount val="4"/>
                <c:pt idx="0">
                  <c:v>20.0</c:v>
                </c:pt>
                <c:pt idx="1">
                  <c:v>27.0</c:v>
                </c:pt>
                <c:pt idx="2">
                  <c:v>20.0</c:v>
                </c:pt>
                <c:pt idx="3">
                  <c:v>13.0</c:v>
                </c:pt>
              </c:numCache>
            </c:numRef>
          </c:val>
        </c:ser>
        <c:ser>
          <c:idx val="4"/>
          <c:order val="4"/>
          <c:tx>
            <c:strRef>
              <c:f>Sheet1!$F$1</c:f>
              <c:strCache>
                <c:ptCount val="1"/>
                <c:pt idx="0">
                  <c:v>2012</c:v>
                </c:pt>
              </c:strCache>
            </c:strRef>
          </c:tx>
          <c:spPr>
            <a:solidFill>
              <a:srgbClr val="AB3608"/>
            </a:solidFill>
            <a:ln>
              <a:solidFill>
                <a:schemeClr val="tx1"/>
              </a:solidFill>
            </a:ln>
          </c:spPr>
          <c:invertIfNegative val="0"/>
          <c:dLbls>
            <c:showLegendKey val="0"/>
            <c:showVal val="1"/>
            <c:showCatName val="0"/>
            <c:showSerName val="0"/>
            <c:showPercent val="0"/>
            <c:showBubbleSize val="0"/>
            <c:showLeaderLines val="0"/>
          </c:dLbls>
          <c:cat>
            <c:strRef>
              <c:f>Sheet1!$A$2:$A$5</c:f>
              <c:strCache>
                <c:ptCount val="4"/>
                <c:pt idx="0">
                  <c:v>Total</c:v>
                </c:pt>
                <c:pt idx="1">
                  <c:v>Ages 19–34</c:v>
                </c:pt>
                <c:pt idx="2">
                  <c:v>Ages 35–49</c:v>
                </c:pt>
                <c:pt idx="3">
                  <c:v>Ages 50–64</c:v>
                </c:pt>
              </c:strCache>
            </c:strRef>
          </c:cat>
          <c:val>
            <c:numRef>
              <c:f>Sheet1!$F$2:$F$5</c:f>
              <c:numCache>
                <c:formatCode>General</c:formatCode>
                <c:ptCount val="4"/>
                <c:pt idx="0">
                  <c:v>19.0</c:v>
                </c:pt>
                <c:pt idx="1">
                  <c:v>23.0</c:v>
                </c:pt>
                <c:pt idx="2">
                  <c:v>22.0</c:v>
                </c:pt>
                <c:pt idx="3">
                  <c:v>13.0</c:v>
                </c:pt>
              </c:numCache>
            </c:numRef>
          </c:val>
        </c:ser>
        <c:ser>
          <c:idx val="5"/>
          <c:order val="5"/>
          <c:tx>
            <c:strRef>
              <c:f>Sheet1!$G$1</c:f>
              <c:strCache>
                <c:ptCount val="1"/>
                <c:pt idx="0">
                  <c:v>2014</c:v>
                </c:pt>
              </c:strCache>
            </c:strRef>
          </c:tx>
          <c:spPr>
            <a:solidFill>
              <a:srgbClr val="33383B"/>
            </a:solidFill>
            <a:ln>
              <a:solidFill>
                <a:schemeClr val="tx1"/>
              </a:solidFill>
            </a:ln>
          </c:spPr>
          <c:invertIfNegative val="0"/>
          <c:dLbls>
            <c:showLegendKey val="0"/>
            <c:showVal val="1"/>
            <c:showCatName val="0"/>
            <c:showSerName val="0"/>
            <c:showPercent val="0"/>
            <c:showBubbleSize val="0"/>
            <c:showLeaderLines val="0"/>
          </c:dLbls>
          <c:cat>
            <c:strRef>
              <c:f>Sheet1!$A$2:$A$5</c:f>
              <c:strCache>
                <c:ptCount val="4"/>
                <c:pt idx="0">
                  <c:v>Total</c:v>
                </c:pt>
                <c:pt idx="1">
                  <c:v>Ages 19–34</c:v>
                </c:pt>
                <c:pt idx="2">
                  <c:v>Ages 35–49</c:v>
                </c:pt>
                <c:pt idx="3">
                  <c:v>Ages 50–64</c:v>
                </c:pt>
              </c:strCache>
            </c:strRef>
          </c:cat>
          <c:val>
            <c:numRef>
              <c:f>Sheet1!$G$2:$G$5</c:f>
              <c:numCache>
                <c:formatCode>General</c:formatCode>
                <c:ptCount val="4"/>
                <c:pt idx="0">
                  <c:v>16.0</c:v>
                </c:pt>
                <c:pt idx="1">
                  <c:v>19.0</c:v>
                </c:pt>
                <c:pt idx="2">
                  <c:v>17.0</c:v>
                </c:pt>
                <c:pt idx="3">
                  <c:v>11.0</c:v>
                </c:pt>
              </c:numCache>
            </c:numRef>
          </c:val>
        </c:ser>
        <c:dLbls>
          <c:showLegendKey val="0"/>
          <c:showVal val="0"/>
          <c:showCatName val="0"/>
          <c:showSerName val="0"/>
          <c:showPercent val="0"/>
          <c:showBubbleSize val="0"/>
        </c:dLbls>
        <c:gapWidth val="174"/>
        <c:axId val="2121985928"/>
        <c:axId val="2121988904"/>
      </c:barChart>
      <c:catAx>
        <c:axId val="2121985928"/>
        <c:scaling>
          <c:orientation val="minMax"/>
        </c:scaling>
        <c:delete val="0"/>
        <c:axPos val="b"/>
        <c:numFmt formatCode="General" sourceLinked="1"/>
        <c:majorTickMark val="out"/>
        <c:minorTickMark val="none"/>
        <c:tickLblPos val="nextTo"/>
        <c:crossAx val="2121988904"/>
        <c:crosses val="autoZero"/>
        <c:auto val="1"/>
        <c:lblAlgn val="ctr"/>
        <c:lblOffset val="100"/>
        <c:noMultiLvlLbl val="0"/>
      </c:catAx>
      <c:valAx>
        <c:axId val="2121988904"/>
        <c:scaling>
          <c:orientation val="minMax"/>
          <c:max val="50.0"/>
        </c:scaling>
        <c:delete val="0"/>
        <c:axPos val="l"/>
        <c:numFmt formatCode="General" sourceLinked="1"/>
        <c:majorTickMark val="out"/>
        <c:minorTickMark val="none"/>
        <c:tickLblPos val="nextTo"/>
        <c:crossAx val="2121985928"/>
        <c:crosses val="autoZero"/>
        <c:crossBetween val="between"/>
        <c:majorUnit val="10.0"/>
      </c:valAx>
    </c:plotArea>
    <c:legend>
      <c:legendPos val="t"/>
      <c:layout>
        <c:manualLayout>
          <c:xMode val="edge"/>
          <c:yMode val="edge"/>
          <c:x val="0.123435976752906"/>
          <c:y val="0.145251396648045"/>
          <c:w val="0.785896489501312"/>
          <c:h val="0.0707671666739982"/>
        </c:manualLayout>
      </c:layout>
      <c:overlay val="0"/>
    </c:legend>
    <c:plotVisOnly val="1"/>
    <c:dispBlanksAs val="gap"/>
    <c:showDLblsOverMax val="0"/>
  </c:chart>
  <c:txPr>
    <a:bodyPr/>
    <a:lstStyle/>
    <a:p>
      <a:pPr>
        <a:defRPr sz="1600" b="1">
          <a:latin typeface="Calibri" panose="020F050202020403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499381327334083"/>
          <c:y val="0.126504195706762"/>
          <c:w val="0.939463699850019"/>
          <c:h val="0.762314112446002"/>
        </c:manualLayout>
      </c:layout>
      <c:barChart>
        <c:barDir val="col"/>
        <c:grouping val="clustered"/>
        <c:varyColors val="0"/>
        <c:ser>
          <c:idx val="0"/>
          <c:order val="0"/>
          <c:tx>
            <c:strRef>
              <c:f>Sheet1!$B$1</c:f>
              <c:strCache>
                <c:ptCount val="1"/>
                <c:pt idx="0">
                  <c:v>2001</c:v>
                </c:pt>
              </c:strCache>
            </c:strRef>
          </c:tx>
          <c:spPr>
            <a:solidFill>
              <a:srgbClr val="104168">
                <a:alpha val="75000"/>
              </a:srgbClr>
            </a:solidFill>
            <a:ln>
              <a:solidFill>
                <a:schemeClr val="tx1"/>
              </a:solidFill>
            </a:ln>
            <a:effectLst/>
          </c:spPr>
          <c:invertIfNegative val="0"/>
          <c:dLbls>
            <c:txPr>
              <a:bodyPr/>
              <a:lstStyle/>
              <a:p>
                <a:pPr>
                  <a:defRPr sz="1600">
                    <a:solidFill>
                      <a:schemeClr val="tx1"/>
                    </a:solidFill>
                  </a:defRPr>
                </a:pPr>
                <a:endParaRPr lang="en-US"/>
              </a:p>
            </c:txPr>
            <c:showLegendKey val="0"/>
            <c:showVal val="1"/>
            <c:showCatName val="0"/>
            <c:showSerName val="0"/>
            <c:showPercent val="0"/>
            <c:showBubbleSize val="0"/>
            <c:showLeaderLines val="0"/>
          </c:dLbls>
          <c:cat>
            <c:strRef>
              <c:f>Sheet1!$A$2:$A$4</c:f>
              <c:strCache>
                <c:ptCount val="3"/>
                <c:pt idx="0">
                  <c:v>Total</c:v>
                </c:pt>
                <c:pt idx="1">
                  <c:v>&lt;200% FPL</c:v>
                </c:pt>
                <c:pt idx="2">
                  <c:v>200% FPL or more</c:v>
                </c:pt>
              </c:strCache>
            </c:strRef>
          </c:cat>
          <c:val>
            <c:numRef>
              <c:f>Sheet1!$B$2:$B$4</c:f>
              <c:numCache>
                <c:formatCode>General</c:formatCode>
                <c:ptCount val="3"/>
                <c:pt idx="0">
                  <c:v>15.0</c:v>
                </c:pt>
                <c:pt idx="1">
                  <c:v>30.0</c:v>
                </c:pt>
                <c:pt idx="2">
                  <c:v>6.0</c:v>
                </c:pt>
              </c:numCache>
            </c:numRef>
          </c:val>
        </c:ser>
        <c:ser>
          <c:idx val="1"/>
          <c:order val="1"/>
          <c:tx>
            <c:strRef>
              <c:f>Sheet1!$C$1</c:f>
              <c:strCache>
                <c:ptCount val="1"/>
                <c:pt idx="0">
                  <c:v>2003</c:v>
                </c:pt>
              </c:strCache>
            </c:strRef>
          </c:tx>
          <c:spPr>
            <a:solidFill>
              <a:schemeClr val="bg1"/>
            </a:solidFill>
            <a:ln>
              <a:solidFill>
                <a:schemeClr val="tx1"/>
              </a:solidFill>
            </a:ln>
            <a:effectLst/>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Sheet1!$A$2:$A$4</c:f>
              <c:strCache>
                <c:ptCount val="3"/>
                <c:pt idx="0">
                  <c:v>Total</c:v>
                </c:pt>
                <c:pt idx="1">
                  <c:v>&lt;200% FPL</c:v>
                </c:pt>
                <c:pt idx="2">
                  <c:v>200% FPL or more</c:v>
                </c:pt>
              </c:strCache>
            </c:strRef>
          </c:cat>
          <c:val>
            <c:numRef>
              <c:f>Sheet1!$C$2:$C$4</c:f>
              <c:numCache>
                <c:formatCode>General</c:formatCode>
                <c:ptCount val="3"/>
                <c:pt idx="0">
                  <c:v>17.0</c:v>
                </c:pt>
                <c:pt idx="1">
                  <c:v>34.0</c:v>
                </c:pt>
                <c:pt idx="2">
                  <c:v>7.0</c:v>
                </c:pt>
              </c:numCache>
            </c:numRef>
          </c:val>
        </c:ser>
        <c:ser>
          <c:idx val="2"/>
          <c:order val="2"/>
          <c:tx>
            <c:strRef>
              <c:f>Sheet1!$D$1</c:f>
              <c:strCache>
                <c:ptCount val="1"/>
                <c:pt idx="0">
                  <c:v>2005</c:v>
                </c:pt>
              </c:strCache>
            </c:strRef>
          </c:tx>
          <c:spPr>
            <a:solidFill>
              <a:srgbClr val="FF7300"/>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Sheet1!$A$2:$A$4</c:f>
              <c:strCache>
                <c:ptCount val="3"/>
                <c:pt idx="0">
                  <c:v>Total</c:v>
                </c:pt>
                <c:pt idx="1">
                  <c:v>&lt;200% FPL</c:v>
                </c:pt>
                <c:pt idx="2">
                  <c:v>200% FPL or more</c:v>
                </c:pt>
              </c:strCache>
            </c:strRef>
          </c:cat>
          <c:val>
            <c:numRef>
              <c:f>Sheet1!$D$2:$D$4</c:f>
              <c:numCache>
                <c:formatCode>General</c:formatCode>
                <c:ptCount val="3"/>
                <c:pt idx="0">
                  <c:v>18.0</c:v>
                </c:pt>
                <c:pt idx="1">
                  <c:v>39.0</c:v>
                </c:pt>
                <c:pt idx="2">
                  <c:v>9.0</c:v>
                </c:pt>
              </c:numCache>
            </c:numRef>
          </c:val>
        </c:ser>
        <c:ser>
          <c:idx val="3"/>
          <c:order val="3"/>
          <c:tx>
            <c:strRef>
              <c:f>Sheet1!$E$1</c:f>
              <c:strCache>
                <c:ptCount val="1"/>
                <c:pt idx="0">
                  <c:v>2010</c:v>
                </c:pt>
              </c:strCache>
            </c:strRef>
          </c:tx>
          <c:spPr>
            <a:solidFill>
              <a:srgbClr val="104168"/>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Sheet1!$A$2:$A$4</c:f>
              <c:strCache>
                <c:ptCount val="3"/>
                <c:pt idx="0">
                  <c:v>Total</c:v>
                </c:pt>
                <c:pt idx="1">
                  <c:v>&lt;200% FPL</c:v>
                </c:pt>
                <c:pt idx="2">
                  <c:v>200% FPL or more</c:v>
                </c:pt>
              </c:strCache>
            </c:strRef>
          </c:cat>
          <c:val>
            <c:numRef>
              <c:f>Sheet1!$E$2:$E$4</c:f>
              <c:numCache>
                <c:formatCode>General</c:formatCode>
                <c:ptCount val="3"/>
                <c:pt idx="0">
                  <c:v>20.0</c:v>
                </c:pt>
                <c:pt idx="1">
                  <c:v>36.0</c:v>
                </c:pt>
                <c:pt idx="2">
                  <c:v>7.0</c:v>
                </c:pt>
              </c:numCache>
            </c:numRef>
          </c:val>
        </c:ser>
        <c:ser>
          <c:idx val="4"/>
          <c:order val="4"/>
          <c:tx>
            <c:strRef>
              <c:f>Sheet1!$F$1</c:f>
              <c:strCache>
                <c:ptCount val="1"/>
                <c:pt idx="0">
                  <c:v>2012</c:v>
                </c:pt>
              </c:strCache>
            </c:strRef>
          </c:tx>
          <c:spPr>
            <a:solidFill>
              <a:srgbClr val="AB3608"/>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Sheet1!$A$2:$A$4</c:f>
              <c:strCache>
                <c:ptCount val="3"/>
                <c:pt idx="0">
                  <c:v>Total</c:v>
                </c:pt>
                <c:pt idx="1">
                  <c:v>&lt;200% FPL</c:v>
                </c:pt>
                <c:pt idx="2">
                  <c:v>200% FPL or more</c:v>
                </c:pt>
              </c:strCache>
            </c:strRef>
          </c:cat>
          <c:val>
            <c:numRef>
              <c:f>Sheet1!$F$2:$F$4</c:f>
              <c:numCache>
                <c:formatCode>General</c:formatCode>
                <c:ptCount val="3"/>
                <c:pt idx="0">
                  <c:v>19.0</c:v>
                </c:pt>
                <c:pt idx="1">
                  <c:v>32.0</c:v>
                </c:pt>
                <c:pt idx="2">
                  <c:v>9.0</c:v>
                </c:pt>
              </c:numCache>
            </c:numRef>
          </c:val>
        </c:ser>
        <c:ser>
          <c:idx val="5"/>
          <c:order val="5"/>
          <c:tx>
            <c:strRef>
              <c:f>Sheet1!$G$1</c:f>
              <c:strCache>
                <c:ptCount val="1"/>
                <c:pt idx="0">
                  <c:v>2014</c:v>
                </c:pt>
              </c:strCache>
            </c:strRef>
          </c:tx>
          <c:spPr>
            <a:solidFill>
              <a:srgbClr val="33383B"/>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Sheet1!$A$2:$A$4</c:f>
              <c:strCache>
                <c:ptCount val="3"/>
                <c:pt idx="0">
                  <c:v>Total</c:v>
                </c:pt>
                <c:pt idx="1">
                  <c:v>&lt;200% FPL</c:v>
                </c:pt>
                <c:pt idx="2">
                  <c:v>200% FPL or more</c:v>
                </c:pt>
              </c:strCache>
            </c:strRef>
          </c:cat>
          <c:val>
            <c:numRef>
              <c:f>Sheet1!$G$2:$G$4</c:f>
              <c:numCache>
                <c:formatCode>General</c:formatCode>
                <c:ptCount val="3"/>
                <c:pt idx="0">
                  <c:v>16.0</c:v>
                </c:pt>
                <c:pt idx="1">
                  <c:v>24.0</c:v>
                </c:pt>
                <c:pt idx="2">
                  <c:v>7.0</c:v>
                </c:pt>
              </c:numCache>
            </c:numRef>
          </c:val>
        </c:ser>
        <c:dLbls>
          <c:showLegendKey val="0"/>
          <c:showVal val="0"/>
          <c:showCatName val="0"/>
          <c:showSerName val="0"/>
          <c:showPercent val="0"/>
          <c:showBubbleSize val="0"/>
        </c:dLbls>
        <c:gapWidth val="174"/>
        <c:axId val="2074285096"/>
        <c:axId val="2074288104"/>
      </c:barChart>
      <c:catAx>
        <c:axId val="2074285096"/>
        <c:scaling>
          <c:orientation val="minMax"/>
        </c:scaling>
        <c:delete val="0"/>
        <c:axPos val="b"/>
        <c:numFmt formatCode="General" sourceLinked="1"/>
        <c:majorTickMark val="out"/>
        <c:minorTickMark val="none"/>
        <c:tickLblPos val="nextTo"/>
        <c:txPr>
          <a:bodyPr/>
          <a:lstStyle/>
          <a:p>
            <a:pPr>
              <a:defRPr sz="1600"/>
            </a:pPr>
            <a:endParaRPr lang="en-US"/>
          </a:p>
        </c:txPr>
        <c:crossAx val="2074288104"/>
        <c:crosses val="autoZero"/>
        <c:auto val="1"/>
        <c:lblAlgn val="ctr"/>
        <c:lblOffset val="100"/>
        <c:noMultiLvlLbl val="0"/>
      </c:catAx>
      <c:valAx>
        <c:axId val="2074288104"/>
        <c:scaling>
          <c:orientation val="minMax"/>
          <c:max val="50.0"/>
        </c:scaling>
        <c:delete val="0"/>
        <c:axPos val="l"/>
        <c:numFmt formatCode="General" sourceLinked="1"/>
        <c:majorTickMark val="out"/>
        <c:minorTickMark val="none"/>
        <c:tickLblPos val="nextTo"/>
        <c:txPr>
          <a:bodyPr/>
          <a:lstStyle/>
          <a:p>
            <a:pPr>
              <a:defRPr sz="1600"/>
            </a:pPr>
            <a:endParaRPr lang="en-US"/>
          </a:p>
        </c:txPr>
        <c:crossAx val="2074285096"/>
        <c:crosses val="autoZero"/>
        <c:crossBetween val="between"/>
        <c:majorUnit val="10.0"/>
      </c:valAx>
    </c:plotArea>
    <c:legend>
      <c:legendPos val="t"/>
      <c:layout>
        <c:manualLayout>
          <c:xMode val="edge"/>
          <c:yMode val="edge"/>
          <c:x val="0.139850604611923"/>
          <c:y val="0.0427405603229353"/>
          <c:w val="0.784408394263217"/>
          <c:h val="0.0898391941249774"/>
        </c:manualLayout>
      </c:layout>
      <c:overlay val="0"/>
      <c:txPr>
        <a:bodyPr/>
        <a:lstStyle/>
        <a:p>
          <a:pPr>
            <a:defRPr sz="1600"/>
          </a:pPr>
          <a:endParaRPr lang="en-US"/>
        </a:p>
      </c:txPr>
    </c:legend>
    <c:plotVisOnly val="1"/>
    <c:dispBlanksAs val="gap"/>
    <c:showDLblsOverMax val="0"/>
  </c:chart>
  <c:txPr>
    <a:bodyPr/>
    <a:lstStyle/>
    <a:p>
      <a:pPr>
        <a:defRPr sz="1300" b="1">
          <a:latin typeface="Calibri" panose="020F050202020403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499381327334083"/>
          <c:y val="0.0626743906501342"/>
          <c:w val="0.939463699850019"/>
          <c:h val="0.82614391750263"/>
        </c:manualLayout>
      </c:layout>
      <c:barChart>
        <c:barDir val="col"/>
        <c:grouping val="clustered"/>
        <c:varyColors val="0"/>
        <c:ser>
          <c:idx val="0"/>
          <c:order val="0"/>
          <c:tx>
            <c:strRef>
              <c:f>Sheet1!$B$1</c:f>
              <c:strCache>
                <c:ptCount val="1"/>
                <c:pt idx="0">
                  <c:v>2010</c:v>
                </c:pt>
              </c:strCache>
            </c:strRef>
          </c:tx>
          <c:spPr>
            <a:solidFill>
              <a:srgbClr val="104168"/>
            </a:solidFill>
            <a:ln>
              <a:solidFill>
                <a:schemeClr val="tx1"/>
              </a:solidFill>
            </a:ln>
            <a:effectLst/>
          </c:spPr>
          <c:invertIfNegative val="0"/>
          <c:dLbls>
            <c:txPr>
              <a:bodyPr/>
              <a:lstStyle/>
              <a:p>
                <a:pPr>
                  <a:defRPr sz="1600">
                    <a:solidFill>
                      <a:schemeClr val="tx1"/>
                    </a:solidFill>
                  </a:defRPr>
                </a:pPr>
                <a:endParaRPr lang="en-US"/>
              </a:p>
            </c:txPr>
            <c:showLegendKey val="0"/>
            <c:showVal val="1"/>
            <c:showCatName val="0"/>
            <c:showSerName val="0"/>
            <c:showPercent val="0"/>
            <c:showBubbleSize val="0"/>
            <c:showLeaderLines val="0"/>
          </c:dLbls>
          <c:cat>
            <c:strRef>
              <c:f>Sheet1!$A$2:$A$5</c:f>
              <c:strCache>
                <c:ptCount val="4"/>
                <c:pt idx="0">
                  <c:v>Total</c:v>
                </c:pt>
                <c:pt idx="1">
                  <c:v>Non-Hispanic White</c:v>
                </c:pt>
                <c:pt idx="2">
                  <c:v>Black</c:v>
                </c:pt>
                <c:pt idx="3">
                  <c:v>Latino</c:v>
                </c:pt>
              </c:strCache>
            </c:strRef>
          </c:cat>
          <c:val>
            <c:numRef>
              <c:f>Sheet1!$B$2:$B$5</c:f>
              <c:numCache>
                <c:formatCode>General</c:formatCode>
                <c:ptCount val="4"/>
                <c:pt idx="0">
                  <c:v>20.0</c:v>
                </c:pt>
                <c:pt idx="1">
                  <c:v>15.0</c:v>
                </c:pt>
                <c:pt idx="2">
                  <c:v>24.0</c:v>
                </c:pt>
                <c:pt idx="3">
                  <c:v>39.0</c:v>
                </c:pt>
              </c:numCache>
            </c:numRef>
          </c:val>
        </c:ser>
        <c:ser>
          <c:idx val="1"/>
          <c:order val="1"/>
          <c:tx>
            <c:strRef>
              <c:f>Sheet1!$C$1</c:f>
              <c:strCache>
                <c:ptCount val="1"/>
                <c:pt idx="0">
                  <c:v>2012</c:v>
                </c:pt>
              </c:strCache>
            </c:strRef>
          </c:tx>
          <c:spPr>
            <a:solidFill>
              <a:schemeClr val="accent2"/>
            </a:solidFill>
            <a:ln>
              <a:solidFill>
                <a:schemeClr val="tx1"/>
              </a:solidFill>
            </a:ln>
            <a:effectLst/>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Sheet1!$A$2:$A$5</c:f>
              <c:strCache>
                <c:ptCount val="4"/>
                <c:pt idx="0">
                  <c:v>Total</c:v>
                </c:pt>
                <c:pt idx="1">
                  <c:v>Non-Hispanic White</c:v>
                </c:pt>
                <c:pt idx="2">
                  <c:v>Black</c:v>
                </c:pt>
                <c:pt idx="3">
                  <c:v>Latino</c:v>
                </c:pt>
              </c:strCache>
            </c:strRef>
          </c:cat>
          <c:val>
            <c:numRef>
              <c:f>Sheet1!$C$2:$C$5</c:f>
              <c:numCache>
                <c:formatCode>General</c:formatCode>
                <c:ptCount val="4"/>
                <c:pt idx="0">
                  <c:v>19.0</c:v>
                </c:pt>
                <c:pt idx="1">
                  <c:v>14.0</c:v>
                </c:pt>
                <c:pt idx="2">
                  <c:v>20.0</c:v>
                </c:pt>
                <c:pt idx="3">
                  <c:v>40.0</c:v>
                </c:pt>
              </c:numCache>
            </c:numRef>
          </c:val>
        </c:ser>
        <c:ser>
          <c:idx val="2"/>
          <c:order val="2"/>
          <c:tx>
            <c:strRef>
              <c:f>Sheet1!$D$1</c:f>
              <c:strCache>
                <c:ptCount val="1"/>
                <c:pt idx="0">
                  <c:v>2014</c:v>
                </c:pt>
              </c:strCache>
            </c:strRef>
          </c:tx>
          <c:spPr>
            <a:solidFill>
              <a:srgbClr val="AB3608"/>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Sheet1!$A$2:$A$5</c:f>
              <c:strCache>
                <c:ptCount val="4"/>
                <c:pt idx="0">
                  <c:v>Total</c:v>
                </c:pt>
                <c:pt idx="1">
                  <c:v>Non-Hispanic White</c:v>
                </c:pt>
                <c:pt idx="2">
                  <c:v>Black</c:v>
                </c:pt>
                <c:pt idx="3">
                  <c:v>Latino</c:v>
                </c:pt>
              </c:strCache>
            </c:strRef>
          </c:cat>
          <c:val>
            <c:numRef>
              <c:f>Sheet1!$D$2:$D$5</c:f>
              <c:numCache>
                <c:formatCode>General</c:formatCode>
                <c:ptCount val="4"/>
                <c:pt idx="0">
                  <c:v>16.0</c:v>
                </c:pt>
                <c:pt idx="1">
                  <c:v>10.0</c:v>
                </c:pt>
                <c:pt idx="2">
                  <c:v>18.0</c:v>
                </c:pt>
                <c:pt idx="3">
                  <c:v>34.0</c:v>
                </c:pt>
              </c:numCache>
            </c:numRef>
          </c:val>
        </c:ser>
        <c:dLbls>
          <c:showLegendKey val="0"/>
          <c:showVal val="0"/>
          <c:showCatName val="0"/>
          <c:showSerName val="0"/>
          <c:showPercent val="0"/>
          <c:showBubbleSize val="0"/>
        </c:dLbls>
        <c:gapWidth val="25"/>
        <c:axId val="2074330600"/>
        <c:axId val="2074333688"/>
      </c:barChart>
      <c:catAx>
        <c:axId val="2074330600"/>
        <c:scaling>
          <c:orientation val="minMax"/>
        </c:scaling>
        <c:delete val="0"/>
        <c:axPos val="b"/>
        <c:numFmt formatCode="General" sourceLinked="1"/>
        <c:majorTickMark val="out"/>
        <c:minorTickMark val="none"/>
        <c:tickLblPos val="nextTo"/>
        <c:txPr>
          <a:bodyPr/>
          <a:lstStyle/>
          <a:p>
            <a:pPr>
              <a:defRPr sz="1600"/>
            </a:pPr>
            <a:endParaRPr lang="en-US"/>
          </a:p>
        </c:txPr>
        <c:crossAx val="2074333688"/>
        <c:crosses val="autoZero"/>
        <c:auto val="1"/>
        <c:lblAlgn val="ctr"/>
        <c:lblOffset val="100"/>
        <c:noMultiLvlLbl val="0"/>
      </c:catAx>
      <c:valAx>
        <c:axId val="2074333688"/>
        <c:scaling>
          <c:orientation val="minMax"/>
          <c:max val="50.0"/>
        </c:scaling>
        <c:delete val="0"/>
        <c:axPos val="l"/>
        <c:numFmt formatCode="General" sourceLinked="1"/>
        <c:majorTickMark val="out"/>
        <c:minorTickMark val="none"/>
        <c:tickLblPos val="nextTo"/>
        <c:txPr>
          <a:bodyPr/>
          <a:lstStyle/>
          <a:p>
            <a:pPr>
              <a:defRPr sz="1600"/>
            </a:pPr>
            <a:endParaRPr lang="en-US"/>
          </a:p>
        </c:txPr>
        <c:crossAx val="2074330600"/>
        <c:crosses val="autoZero"/>
        <c:crossBetween val="between"/>
        <c:majorUnit val="10.0"/>
      </c:valAx>
    </c:plotArea>
    <c:legend>
      <c:legendPos val="t"/>
      <c:layout>
        <c:manualLayout>
          <c:xMode val="edge"/>
          <c:yMode val="edge"/>
          <c:x val="0.123481556992876"/>
          <c:y val="0.0"/>
          <c:w val="0.634110775215598"/>
          <c:h val="0.136981405223973"/>
        </c:manualLayout>
      </c:layout>
      <c:overlay val="0"/>
      <c:txPr>
        <a:bodyPr/>
        <a:lstStyle/>
        <a:p>
          <a:pPr>
            <a:defRPr sz="1600"/>
          </a:pPr>
          <a:endParaRPr lang="en-US"/>
        </a:p>
      </c:txPr>
    </c:legend>
    <c:plotVisOnly val="1"/>
    <c:dispBlanksAs val="gap"/>
    <c:showDLblsOverMax val="0"/>
  </c:chart>
  <c:txPr>
    <a:bodyPr/>
    <a:lstStyle/>
    <a:p>
      <a:pPr>
        <a:defRPr sz="1300" b="1">
          <a:latin typeface="Calibri" panose="020F050202020403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56442885928755"/>
          <c:y val="0.146559108613216"/>
          <c:w val="0.743557114071245"/>
          <c:h val="0.774259644431238"/>
        </c:manualLayout>
      </c:layout>
      <c:barChart>
        <c:barDir val="bar"/>
        <c:grouping val="stacked"/>
        <c:varyColors val="0"/>
        <c:ser>
          <c:idx val="1"/>
          <c:order val="0"/>
          <c:tx>
            <c:strRef>
              <c:f>Sheet1!$B$1</c:f>
              <c:strCache>
                <c:ptCount val="1"/>
                <c:pt idx="0">
                  <c:v>Not very satisfied</c:v>
                </c:pt>
              </c:strCache>
            </c:strRef>
          </c:tx>
          <c:spPr>
            <a:solidFill>
              <a:schemeClr val="accent2"/>
            </a:solidFill>
            <a:ln>
              <a:solidFill>
                <a:schemeClr val="tx1"/>
              </a:solidFill>
            </a:ln>
            <a:effectLst/>
          </c:spPr>
          <c:invertIfNegative val="0"/>
          <c:dLbls>
            <c:dLbl>
              <c:idx val="0"/>
              <c:layout/>
              <c:tx>
                <c:rich>
                  <a:bodyPr/>
                  <a:lstStyle/>
                  <a:p>
                    <a:r>
                      <a:rPr lang="en-US" smtClean="0"/>
                      <a:t>5</a:t>
                    </a:r>
                    <a:endParaRPr lang="en-US"/>
                  </a:p>
                </c:rich>
              </c:tx>
              <c:showLegendKey val="0"/>
              <c:showVal val="1"/>
              <c:showCatName val="0"/>
              <c:showSerName val="0"/>
              <c:showPercent val="0"/>
              <c:showBubbleSize val="0"/>
            </c:dLbl>
            <c:dLbl>
              <c:idx val="1"/>
              <c:layout/>
              <c:tx>
                <c:rich>
                  <a:bodyPr/>
                  <a:lstStyle/>
                  <a:p>
                    <a:r>
                      <a:rPr lang="en-US" smtClean="0"/>
                      <a:t>4</a:t>
                    </a:r>
                    <a:endParaRPr lang="en-US"/>
                  </a:p>
                </c:rich>
              </c:tx>
              <c:showLegendKey val="0"/>
              <c:showVal val="1"/>
              <c:showCatName val="0"/>
              <c:showSerName val="0"/>
              <c:showPercent val="0"/>
              <c:showBubbleSize val="0"/>
            </c:dLbl>
            <c:dLbl>
              <c:idx val="2"/>
              <c:layout/>
              <c:tx>
                <c:rich>
                  <a:bodyPr/>
                  <a:lstStyle/>
                  <a:p>
                    <a:r>
                      <a:rPr lang="en-US" smtClean="0"/>
                      <a:t>2</a:t>
                    </a:r>
                    <a:endParaRPr lang="en-US"/>
                  </a:p>
                </c:rich>
              </c:tx>
              <c:showLegendKey val="0"/>
              <c:showVal val="1"/>
              <c:showCatName val="0"/>
              <c:showSerName val="0"/>
              <c:showPercent val="0"/>
              <c:showBubbleSize val="0"/>
            </c:dLbl>
            <c:dLbl>
              <c:idx val="4"/>
              <c:layout/>
              <c:tx>
                <c:rich>
                  <a:bodyPr/>
                  <a:lstStyle/>
                  <a:p>
                    <a:r>
                      <a:rPr lang="en-US" smtClean="0"/>
                      <a:t>16</a:t>
                    </a:r>
                    <a:endParaRPr lang="en-US"/>
                  </a:p>
                </c:rich>
              </c:tx>
              <c:showLegendKey val="0"/>
              <c:showVal val="1"/>
              <c:showCatName val="0"/>
              <c:showSerName val="0"/>
              <c:showPercent val="0"/>
              <c:showBubbleSize val="0"/>
            </c:dLbl>
            <c:dLbl>
              <c:idx val="5"/>
              <c:layout/>
              <c:tx>
                <c:rich>
                  <a:bodyPr/>
                  <a:lstStyle/>
                  <a:p>
                    <a:r>
                      <a:rPr lang="en-US" smtClean="0"/>
                      <a:t>3</a:t>
                    </a:r>
                    <a:endParaRPr lang="en-US"/>
                  </a:p>
                </c:rich>
              </c:tx>
              <c:showLegendKey val="0"/>
              <c:showVal val="1"/>
              <c:showCatName val="0"/>
              <c:showSerName val="0"/>
              <c:showPercent val="0"/>
              <c:showBubbleSize val="0"/>
            </c:dLbl>
            <c:dLbl>
              <c:idx val="7"/>
              <c:layout/>
              <c:tx>
                <c:rich>
                  <a:bodyPr/>
                  <a:lstStyle/>
                  <a:p>
                    <a:r>
                      <a:rPr lang="en-US" smtClean="0"/>
                      <a:t>5</a:t>
                    </a:r>
                    <a:endParaRPr lang="en-US"/>
                  </a:p>
                </c:rich>
              </c:tx>
              <c:showLegendKey val="0"/>
              <c:showVal val="1"/>
              <c:showCatName val="0"/>
              <c:showSerName val="0"/>
              <c:showPercent val="0"/>
              <c:showBubbleSize val="0"/>
            </c:dLbl>
            <c:dLbl>
              <c:idx val="8"/>
              <c:layout/>
              <c:tx>
                <c:rich>
                  <a:bodyPr/>
                  <a:lstStyle/>
                  <a:p>
                    <a:r>
                      <a:rPr lang="en-US" smtClean="0"/>
                      <a:t>7</a:t>
                    </a:r>
                    <a:endParaRPr lang="en-US"/>
                  </a:p>
                </c:rich>
              </c:tx>
              <c:showLegendKey val="0"/>
              <c:showVal val="1"/>
              <c:showCatName val="0"/>
              <c:showSerName val="0"/>
              <c:showPercent val="0"/>
              <c:showBubbleSize val="0"/>
            </c:dLbl>
            <c:dLbl>
              <c:idx val="9"/>
              <c:layout/>
              <c:tx>
                <c:rich>
                  <a:bodyPr/>
                  <a:lstStyle/>
                  <a:p>
                    <a:r>
                      <a:rPr lang="en-US" smtClean="0"/>
                      <a:t>5</a:t>
                    </a:r>
                    <a:endParaRPr lang="en-US"/>
                  </a:p>
                </c:rich>
              </c:tx>
              <c:showLegendKey val="0"/>
              <c:showVal val="1"/>
              <c:showCatName val="0"/>
              <c:showSerName val="0"/>
              <c:showPercent val="0"/>
              <c:showBubbleSize val="0"/>
            </c:dLbl>
            <c:dLbl>
              <c:idx val="11"/>
              <c:layout/>
              <c:tx>
                <c:rich>
                  <a:bodyPr/>
                  <a:lstStyle/>
                  <a:p>
                    <a:r>
                      <a:rPr lang="en-US" smtClean="0"/>
                      <a:t>8</a:t>
                    </a:r>
                    <a:endParaRPr lang="en-US"/>
                  </a:p>
                </c:rich>
              </c:tx>
              <c:showLegendKey val="0"/>
              <c:showVal val="1"/>
              <c:showCatName val="0"/>
              <c:showSerName val="0"/>
              <c:showPercent val="0"/>
              <c:showBubbleSize val="0"/>
            </c:dLbl>
            <c:dLbl>
              <c:idx val="12"/>
              <c:layout/>
              <c:tx>
                <c:rich>
                  <a:bodyPr/>
                  <a:lstStyle/>
                  <a:p>
                    <a:r>
                      <a:rPr lang="en-US" smtClean="0"/>
                      <a:t>4</a:t>
                    </a:r>
                    <a:endParaRPr lang="en-US"/>
                  </a:p>
                </c:rich>
              </c:tx>
              <c:showLegendKey val="0"/>
              <c:showVal val="1"/>
              <c:showCatName val="0"/>
              <c:showSerName val="0"/>
              <c:showPercent val="0"/>
              <c:showBubbleSize val="0"/>
            </c:dLbl>
            <c:dLbl>
              <c:idx val="14"/>
              <c:layout/>
              <c:tx>
                <c:rich>
                  <a:bodyPr/>
                  <a:lstStyle/>
                  <a:p>
                    <a:r>
                      <a:rPr lang="en-US" smtClean="0"/>
                      <a:t>5</a:t>
                    </a:r>
                    <a:endParaRPr lang="en-US"/>
                  </a:p>
                </c:rich>
              </c:tx>
              <c:showLegendKey val="0"/>
              <c:showVal val="1"/>
              <c:showCatName val="0"/>
              <c:showSerName val="0"/>
              <c:showPercent val="0"/>
              <c:showBubbleSize val="0"/>
            </c:dLbl>
            <c:dLbl>
              <c:idx val="15"/>
              <c:layout/>
              <c:tx>
                <c:rich>
                  <a:bodyPr/>
                  <a:lstStyle/>
                  <a:p>
                    <a:r>
                      <a:rPr lang="en-US" smtClean="0"/>
                      <a:t>6</a:t>
                    </a:r>
                    <a:endParaRPr lang="en-US"/>
                  </a:p>
                </c:rich>
              </c:tx>
              <c:showLegendKey val="0"/>
              <c:showVal val="1"/>
              <c:showCatName val="0"/>
              <c:showSerName val="0"/>
              <c:showPercent val="0"/>
              <c:showBubbleSize val="0"/>
            </c:dLbl>
            <c:dLbl>
              <c:idx val="16"/>
              <c:delete val="1"/>
            </c:dLbl>
            <c:dLbl>
              <c:idx val="17"/>
              <c:layout/>
              <c:tx>
                <c:rich>
                  <a:bodyPr/>
                  <a:lstStyle/>
                  <a:p>
                    <a:r>
                      <a:rPr lang="en-US" smtClean="0"/>
                      <a:t>6</a:t>
                    </a:r>
                    <a:endParaRPr lang="en-US"/>
                  </a:p>
                </c:rich>
              </c:tx>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Sheet1!$B$2:$B$19</c:f>
              <c:numCache>
                <c:formatCode>General</c:formatCode>
                <c:ptCount val="18"/>
                <c:pt idx="0">
                  <c:v>-5.0</c:v>
                </c:pt>
                <c:pt idx="1">
                  <c:v>-4.0</c:v>
                </c:pt>
                <c:pt idx="2">
                  <c:v>-2.0</c:v>
                </c:pt>
                <c:pt idx="4">
                  <c:v>-16.0</c:v>
                </c:pt>
                <c:pt idx="5">
                  <c:v>-3.0</c:v>
                </c:pt>
                <c:pt idx="7">
                  <c:v>-5.0</c:v>
                </c:pt>
                <c:pt idx="8">
                  <c:v>-7.0</c:v>
                </c:pt>
                <c:pt idx="9">
                  <c:v>-5.0</c:v>
                </c:pt>
                <c:pt idx="11">
                  <c:v>-8.0</c:v>
                </c:pt>
                <c:pt idx="12">
                  <c:v>-4.0</c:v>
                </c:pt>
                <c:pt idx="14">
                  <c:v>-5.0</c:v>
                </c:pt>
                <c:pt idx="15">
                  <c:v>-6.0</c:v>
                </c:pt>
                <c:pt idx="17">
                  <c:v>-6.0</c:v>
                </c:pt>
              </c:numCache>
            </c:numRef>
          </c:val>
        </c:ser>
        <c:ser>
          <c:idx val="0"/>
          <c:order val="1"/>
          <c:tx>
            <c:strRef>
              <c:f>Sheet1!$C$1</c:f>
              <c:strCache>
                <c:ptCount val="1"/>
                <c:pt idx="0">
                  <c:v>Not at all satisfied</c:v>
                </c:pt>
              </c:strCache>
            </c:strRef>
          </c:tx>
          <c:spPr>
            <a:solidFill>
              <a:schemeClr val="accent1">
                <a:alpha val="85000"/>
              </a:schemeClr>
            </a:solidFill>
            <a:ln>
              <a:solidFill>
                <a:schemeClr val="tx1"/>
              </a:solidFill>
            </a:ln>
            <a:effectLst/>
          </c:spPr>
          <c:invertIfNegative val="0"/>
          <c:dLbls>
            <c:dLbl>
              <c:idx val="0"/>
              <c:layout/>
              <c:tx>
                <c:rich>
                  <a:bodyPr/>
                  <a:lstStyle/>
                  <a:p>
                    <a:r>
                      <a:rPr lang="en-US" smtClean="0"/>
                      <a:t>8</a:t>
                    </a:r>
                    <a:endParaRPr lang="en-US"/>
                  </a:p>
                </c:rich>
              </c:tx>
              <c:showLegendKey val="0"/>
              <c:showVal val="1"/>
              <c:showCatName val="0"/>
              <c:showSerName val="0"/>
              <c:showPercent val="0"/>
              <c:showBubbleSize val="0"/>
            </c:dLbl>
            <c:dLbl>
              <c:idx val="1"/>
              <c:layout/>
              <c:tx>
                <c:rich>
                  <a:bodyPr/>
                  <a:lstStyle/>
                  <a:p>
                    <a:r>
                      <a:rPr lang="en-US" smtClean="0"/>
                      <a:t>12</a:t>
                    </a:r>
                    <a:endParaRPr lang="en-US"/>
                  </a:p>
                </c:rich>
              </c:tx>
              <c:showLegendKey val="0"/>
              <c:showVal val="1"/>
              <c:showCatName val="0"/>
              <c:showSerName val="0"/>
              <c:showPercent val="0"/>
              <c:showBubbleSize val="0"/>
            </c:dLbl>
            <c:dLbl>
              <c:idx val="2"/>
              <c:layout/>
              <c:tx>
                <c:rich>
                  <a:bodyPr/>
                  <a:lstStyle/>
                  <a:p>
                    <a:r>
                      <a:rPr lang="en-US" smtClean="0"/>
                      <a:t>6</a:t>
                    </a:r>
                    <a:endParaRPr lang="en-US"/>
                  </a:p>
                </c:rich>
              </c:tx>
              <c:showLegendKey val="0"/>
              <c:showVal val="1"/>
              <c:showCatName val="0"/>
              <c:showSerName val="0"/>
              <c:showPercent val="0"/>
              <c:showBubbleSize val="0"/>
            </c:dLbl>
            <c:dLbl>
              <c:idx val="4"/>
              <c:layout/>
              <c:tx>
                <c:rich>
                  <a:bodyPr/>
                  <a:lstStyle/>
                  <a:p>
                    <a:r>
                      <a:rPr lang="en-US" smtClean="0"/>
                      <a:t>12</a:t>
                    </a:r>
                    <a:endParaRPr lang="en-US"/>
                  </a:p>
                </c:rich>
              </c:tx>
              <c:showLegendKey val="0"/>
              <c:showVal val="1"/>
              <c:showCatName val="0"/>
              <c:showSerName val="0"/>
              <c:showPercent val="0"/>
              <c:showBubbleSize val="0"/>
            </c:dLbl>
            <c:dLbl>
              <c:idx val="5"/>
              <c:layout/>
              <c:tx>
                <c:rich>
                  <a:bodyPr/>
                  <a:lstStyle/>
                  <a:p>
                    <a:r>
                      <a:rPr lang="en-US" smtClean="0"/>
                      <a:t>8</a:t>
                    </a:r>
                    <a:endParaRPr lang="en-US"/>
                  </a:p>
                </c:rich>
              </c:tx>
              <c:showLegendKey val="0"/>
              <c:showVal val="1"/>
              <c:showCatName val="0"/>
              <c:showSerName val="0"/>
              <c:showPercent val="0"/>
              <c:showBubbleSize val="0"/>
            </c:dLbl>
            <c:dLbl>
              <c:idx val="7"/>
              <c:layout/>
              <c:tx>
                <c:rich>
                  <a:bodyPr/>
                  <a:lstStyle/>
                  <a:p>
                    <a:r>
                      <a:rPr lang="en-US" smtClean="0"/>
                      <a:t>10</a:t>
                    </a:r>
                    <a:endParaRPr lang="en-US"/>
                  </a:p>
                </c:rich>
              </c:tx>
              <c:showLegendKey val="0"/>
              <c:showVal val="1"/>
              <c:showCatName val="0"/>
              <c:showSerName val="0"/>
              <c:showPercent val="0"/>
              <c:showBubbleSize val="0"/>
            </c:dLbl>
            <c:dLbl>
              <c:idx val="8"/>
              <c:layout/>
              <c:tx>
                <c:rich>
                  <a:bodyPr/>
                  <a:lstStyle/>
                  <a:p>
                    <a:r>
                      <a:rPr lang="en-US" smtClean="0"/>
                      <a:t>8</a:t>
                    </a:r>
                    <a:endParaRPr lang="en-US"/>
                  </a:p>
                </c:rich>
              </c:tx>
              <c:showLegendKey val="0"/>
              <c:showVal val="1"/>
              <c:showCatName val="0"/>
              <c:showSerName val="0"/>
              <c:showPercent val="0"/>
              <c:showBubbleSize val="0"/>
            </c:dLbl>
            <c:dLbl>
              <c:idx val="9"/>
              <c:layout/>
              <c:tx>
                <c:rich>
                  <a:bodyPr/>
                  <a:lstStyle/>
                  <a:p>
                    <a:r>
                      <a:rPr lang="en-US" smtClean="0"/>
                      <a:t>5</a:t>
                    </a:r>
                    <a:endParaRPr lang="en-US"/>
                  </a:p>
                </c:rich>
              </c:tx>
              <c:showLegendKey val="0"/>
              <c:showVal val="1"/>
              <c:showCatName val="0"/>
              <c:showSerName val="0"/>
              <c:showPercent val="0"/>
              <c:showBubbleSize val="0"/>
            </c:dLbl>
            <c:dLbl>
              <c:idx val="11"/>
              <c:layout/>
              <c:tx>
                <c:rich>
                  <a:bodyPr/>
                  <a:lstStyle/>
                  <a:p>
                    <a:r>
                      <a:rPr lang="en-US" smtClean="0"/>
                      <a:t>10</a:t>
                    </a:r>
                    <a:endParaRPr lang="en-US"/>
                  </a:p>
                </c:rich>
              </c:tx>
              <c:showLegendKey val="0"/>
              <c:showVal val="1"/>
              <c:showCatName val="0"/>
              <c:showSerName val="0"/>
              <c:showPercent val="0"/>
              <c:showBubbleSize val="0"/>
            </c:dLbl>
            <c:dLbl>
              <c:idx val="12"/>
              <c:layout/>
              <c:tx>
                <c:rich>
                  <a:bodyPr/>
                  <a:lstStyle/>
                  <a:p>
                    <a:r>
                      <a:rPr lang="en-US" smtClean="0"/>
                      <a:t>7</a:t>
                    </a:r>
                    <a:endParaRPr lang="en-US"/>
                  </a:p>
                </c:rich>
              </c:tx>
              <c:showLegendKey val="0"/>
              <c:showVal val="1"/>
              <c:showCatName val="0"/>
              <c:showSerName val="0"/>
              <c:showPercent val="0"/>
              <c:showBubbleSize val="0"/>
            </c:dLbl>
            <c:dLbl>
              <c:idx val="14"/>
              <c:layout/>
              <c:tx>
                <c:rich>
                  <a:bodyPr/>
                  <a:lstStyle/>
                  <a:p>
                    <a:r>
                      <a:rPr lang="en-US" smtClean="0"/>
                      <a:t>11</a:t>
                    </a:r>
                    <a:endParaRPr lang="en-US"/>
                  </a:p>
                </c:rich>
              </c:tx>
              <c:showLegendKey val="0"/>
              <c:showVal val="1"/>
              <c:showCatName val="0"/>
              <c:showSerName val="0"/>
              <c:showPercent val="0"/>
              <c:showBubbleSize val="0"/>
            </c:dLbl>
            <c:dLbl>
              <c:idx val="15"/>
              <c:layout/>
              <c:tx>
                <c:rich>
                  <a:bodyPr/>
                  <a:lstStyle/>
                  <a:p>
                    <a:r>
                      <a:rPr lang="en-US" smtClean="0"/>
                      <a:t>7</a:t>
                    </a:r>
                    <a:endParaRPr lang="en-US"/>
                  </a:p>
                </c:rich>
              </c:tx>
              <c:showLegendKey val="0"/>
              <c:showVal val="1"/>
              <c:showCatName val="0"/>
              <c:showSerName val="0"/>
              <c:showPercent val="0"/>
              <c:showBubbleSize val="0"/>
            </c:dLbl>
            <c:dLbl>
              <c:idx val="17"/>
              <c:layout/>
              <c:tx>
                <c:rich>
                  <a:bodyPr/>
                  <a:lstStyle/>
                  <a:p>
                    <a:r>
                      <a:rPr lang="en-US" smtClean="0"/>
                      <a:t>8</a:t>
                    </a:r>
                    <a:endParaRPr lang="en-US"/>
                  </a:p>
                </c:rich>
              </c:tx>
              <c:showLegendKey val="0"/>
              <c:showVal val="1"/>
              <c:showCatName val="0"/>
              <c:showSerName val="0"/>
              <c:showPercent val="0"/>
              <c:showBubbleSize val="0"/>
            </c:dLbl>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Sheet1!$C$2:$C$19</c:f>
              <c:numCache>
                <c:formatCode>General</c:formatCode>
                <c:ptCount val="18"/>
                <c:pt idx="0">
                  <c:v>-8.0</c:v>
                </c:pt>
                <c:pt idx="1">
                  <c:v>-12.0</c:v>
                </c:pt>
                <c:pt idx="2">
                  <c:v>-6.0</c:v>
                </c:pt>
                <c:pt idx="4">
                  <c:v>-12.0</c:v>
                </c:pt>
                <c:pt idx="5">
                  <c:v>-8.0</c:v>
                </c:pt>
                <c:pt idx="7">
                  <c:v>-10.0</c:v>
                </c:pt>
                <c:pt idx="8">
                  <c:v>-8.0</c:v>
                </c:pt>
                <c:pt idx="9">
                  <c:v>-5.0</c:v>
                </c:pt>
                <c:pt idx="11">
                  <c:v>-10.0</c:v>
                </c:pt>
                <c:pt idx="12">
                  <c:v>-7.0</c:v>
                </c:pt>
                <c:pt idx="14">
                  <c:v>-11.0</c:v>
                </c:pt>
                <c:pt idx="15">
                  <c:v>-7.0</c:v>
                </c:pt>
                <c:pt idx="17">
                  <c:v>-8.0</c:v>
                </c:pt>
              </c:numCache>
            </c:numRef>
          </c:val>
        </c:ser>
        <c:ser>
          <c:idx val="2"/>
          <c:order val="2"/>
          <c:tx>
            <c:strRef>
              <c:f>Sheet1!$D$1</c:f>
              <c:strCache>
                <c:ptCount val="1"/>
                <c:pt idx="0">
                  <c:v>Somewhat satisfied</c:v>
                </c:pt>
              </c:strCache>
            </c:strRef>
          </c:tx>
          <c:spPr>
            <a:solidFill>
              <a:schemeClr val="accent3"/>
            </a:solidFill>
            <a:ln>
              <a:solidFill>
                <a:schemeClr val="tx1"/>
              </a:solidFill>
            </a:ln>
            <a:effectLst/>
          </c:spPr>
          <c:invertIfNegative val="0"/>
          <c:dLbls>
            <c:txPr>
              <a:bodyPr/>
              <a:lstStyle/>
              <a:p>
                <a:pPr>
                  <a:defRPr sz="1400"/>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Sheet1!$D$2:$D$19</c:f>
              <c:numCache>
                <c:formatCode>General</c:formatCode>
                <c:ptCount val="18"/>
                <c:pt idx="0">
                  <c:v>38.0</c:v>
                </c:pt>
                <c:pt idx="1">
                  <c:v>30.0</c:v>
                </c:pt>
                <c:pt idx="2">
                  <c:v>37.0</c:v>
                </c:pt>
                <c:pt idx="4">
                  <c:v>40.0</c:v>
                </c:pt>
                <c:pt idx="5">
                  <c:v>34.0</c:v>
                </c:pt>
                <c:pt idx="7">
                  <c:v>33.0</c:v>
                </c:pt>
                <c:pt idx="8">
                  <c:v>29.0</c:v>
                </c:pt>
                <c:pt idx="9">
                  <c:v>43.0</c:v>
                </c:pt>
                <c:pt idx="11">
                  <c:v>35.0</c:v>
                </c:pt>
                <c:pt idx="12">
                  <c:v>36.0</c:v>
                </c:pt>
                <c:pt idx="14">
                  <c:v>31.0</c:v>
                </c:pt>
                <c:pt idx="15">
                  <c:v>37.0</c:v>
                </c:pt>
                <c:pt idx="17">
                  <c:v>35.0</c:v>
                </c:pt>
              </c:numCache>
            </c:numRef>
          </c:val>
        </c:ser>
        <c:ser>
          <c:idx val="3"/>
          <c:order val="3"/>
          <c:tx>
            <c:strRef>
              <c:f>Sheet1!$E$1</c:f>
              <c:strCache>
                <c:ptCount val="1"/>
                <c:pt idx="0">
                  <c:v>Very satisfied</c:v>
                </c:pt>
              </c:strCache>
            </c:strRef>
          </c:tx>
          <c:spPr>
            <a:solidFill>
              <a:schemeClr val="tx2">
                <a:lumMod val="50000"/>
              </a:schemeClr>
            </a:solidFill>
            <a:ln>
              <a:solidFill>
                <a:schemeClr val="tx1"/>
              </a:solidFill>
            </a:ln>
            <a:effectLst/>
          </c:spPr>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Sheet1!$A$2:$A$19</c:f>
              <c:strCache>
                <c:ptCount val="18"/>
                <c:pt idx="0">
                  <c:v>Independent</c:v>
                </c:pt>
                <c:pt idx="1">
                  <c:v>Republican</c:v>
                </c:pt>
                <c:pt idx="2">
                  <c:v>Democrat</c:v>
                </c:pt>
                <c:pt idx="4">
                  <c:v>250% FPL or more</c:v>
                </c:pt>
                <c:pt idx="5">
                  <c:v>Below 250% FPL</c:v>
                </c:pt>
                <c:pt idx="7">
                  <c:v>Ages 50–64</c:v>
                </c:pt>
                <c:pt idx="8">
                  <c:v>Ages 35–49</c:v>
                </c:pt>
                <c:pt idx="9">
                  <c:v>Ages 19–34</c:v>
                </c:pt>
                <c:pt idx="11">
                  <c:v>Selected a private plan</c:v>
                </c:pt>
                <c:pt idx="12">
                  <c:v>Enrolled in Medicaid*</c:v>
                </c:pt>
                <c:pt idx="14">
                  <c:v>Previously insured</c:v>
                </c:pt>
                <c:pt idx="15">
                  <c:v>Previously uninsured</c:v>
                </c:pt>
                <c:pt idx="17">
                  <c:v>Total</c:v>
                </c:pt>
              </c:strCache>
            </c:strRef>
          </c:cat>
          <c:val>
            <c:numRef>
              <c:f>Sheet1!$E$2:$E$19</c:f>
              <c:numCache>
                <c:formatCode>General</c:formatCode>
                <c:ptCount val="18"/>
                <c:pt idx="0">
                  <c:v>44.0</c:v>
                </c:pt>
                <c:pt idx="1">
                  <c:v>44.0</c:v>
                </c:pt>
                <c:pt idx="2">
                  <c:v>48.0</c:v>
                </c:pt>
                <c:pt idx="4">
                  <c:v>25.0</c:v>
                </c:pt>
                <c:pt idx="5">
                  <c:v>48.0</c:v>
                </c:pt>
                <c:pt idx="7">
                  <c:v>40.0</c:v>
                </c:pt>
                <c:pt idx="8">
                  <c:v>49.0</c:v>
                </c:pt>
                <c:pt idx="9">
                  <c:v>44.0</c:v>
                </c:pt>
                <c:pt idx="11">
                  <c:v>37.0</c:v>
                </c:pt>
                <c:pt idx="12">
                  <c:v>48.0</c:v>
                </c:pt>
                <c:pt idx="14">
                  <c:v>47.0</c:v>
                </c:pt>
                <c:pt idx="15">
                  <c:v>42.0</c:v>
                </c:pt>
                <c:pt idx="17">
                  <c:v>43.0</c:v>
                </c:pt>
              </c:numCache>
            </c:numRef>
          </c:val>
        </c:ser>
        <c:dLbls>
          <c:showLegendKey val="0"/>
          <c:showVal val="0"/>
          <c:showCatName val="0"/>
          <c:showSerName val="0"/>
          <c:showPercent val="0"/>
          <c:showBubbleSize val="0"/>
        </c:dLbls>
        <c:gapWidth val="35"/>
        <c:overlap val="100"/>
        <c:axId val="-2113648856"/>
        <c:axId val="-2113652360"/>
      </c:barChart>
      <c:catAx>
        <c:axId val="-2113648856"/>
        <c:scaling>
          <c:orientation val="minMax"/>
        </c:scaling>
        <c:delete val="0"/>
        <c:axPos val="l"/>
        <c:numFmt formatCode="General" sourceLinked="1"/>
        <c:majorTickMark val="none"/>
        <c:minorTickMark val="none"/>
        <c:tickLblPos val="low"/>
        <c:spPr>
          <a:noFill/>
          <a:ln w="50800">
            <a:solidFill>
              <a:schemeClr val="tx1"/>
            </a:solidFill>
          </a:ln>
        </c:spPr>
        <c:txPr>
          <a:bodyPr rot="0"/>
          <a:lstStyle/>
          <a:p>
            <a:pPr>
              <a:defRPr sz="1400"/>
            </a:pPr>
            <a:endParaRPr lang="en-US"/>
          </a:p>
        </c:txPr>
        <c:crossAx val="-2113652360"/>
        <c:crosses val="autoZero"/>
        <c:auto val="1"/>
        <c:lblAlgn val="ctr"/>
        <c:lblOffset val="100"/>
        <c:noMultiLvlLbl val="0"/>
      </c:catAx>
      <c:valAx>
        <c:axId val="-2113652360"/>
        <c:scaling>
          <c:orientation val="minMax"/>
          <c:max val="100.0"/>
          <c:min val="-40.0"/>
        </c:scaling>
        <c:delete val="1"/>
        <c:axPos val="b"/>
        <c:numFmt formatCode="General" sourceLinked="1"/>
        <c:majorTickMark val="out"/>
        <c:minorTickMark val="none"/>
        <c:tickLblPos val="nextTo"/>
        <c:crossAx val="-2113648856"/>
        <c:crosses val="autoZero"/>
        <c:crossBetween val="between"/>
        <c:majorUnit val="25.0"/>
      </c:valAx>
      <c:spPr>
        <a:noFill/>
        <a:ln w="25400">
          <a:noFill/>
        </a:ln>
      </c:spPr>
    </c:plotArea>
    <c:plotVisOnly val="1"/>
    <c:dispBlanksAs val="gap"/>
    <c:showDLblsOverMax val="0"/>
  </c:chart>
  <c:txPr>
    <a:bodyPr/>
    <a:lstStyle/>
    <a:p>
      <a:pPr>
        <a:defRPr sz="1600" b="1">
          <a:latin typeface="+mn-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tx1"/>
              </a:solidFill>
            </a:ln>
          </c:spPr>
          <c:dPt>
            <c:idx val="0"/>
            <c:bubble3D val="0"/>
          </c:dPt>
          <c:dPt>
            <c:idx val="1"/>
            <c:bubble3D val="0"/>
            <c:explosion val="15"/>
            <c:spPr>
              <a:solidFill>
                <a:schemeClr val="tx2">
                  <a:lumMod val="50000"/>
                </a:schemeClr>
              </a:solidFill>
              <a:ln>
                <a:solidFill>
                  <a:schemeClr val="tx1"/>
                </a:solidFill>
              </a:ln>
            </c:spPr>
          </c:dPt>
          <c:dPt>
            <c:idx val="2"/>
            <c:bubble3D val="0"/>
            <c:spPr>
              <a:solidFill>
                <a:schemeClr val="bg1"/>
              </a:solidFill>
              <a:ln>
                <a:solidFill>
                  <a:schemeClr val="tx1"/>
                </a:solidFill>
              </a:ln>
            </c:spPr>
          </c:dPt>
          <c:dPt>
            <c:idx val="3"/>
            <c:bubble3D val="0"/>
            <c:spPr>
              <a:solidFill>
                <a:schemeClr val="accent2"/>
              </a:solidFill>
              <a:ln>
                <a:solidFill>
                  <a:schemeClr val="tx1"/>
                </a:solidFill>
              </a:ln>
            </c:spPr>
          </c:dPt>
          <c:cat>
            <c:strRef>
              <c:f>Sheet1!$A$2:$A$5</c:f>
              <c:strCache>
                <c:ptCount val="4"/>
                <c:pt idx="0">
                  <c:v>No</c:v>
                </c:pt>
                <c:pt idx="1">
                  <c:v>Yes</c:v>
                </c:pt>
                <c:pt idx="2">
                  <c:v>Plan has not yet gone into effect</c:v>
                </c:pt>
                <c:pt idx="3">
                  <c:v>Don't know or refused</c:v>
                </c:pt>
              </c:strCache>
            </c:strRef>
          </c:cat>
          <c:val>
            <c:numRef>
              <c:f>Sheet1!$B$2:$B$5</c:f>
              <c:numCache>
                <c:formatCode>General</c:formatCode>
                <c:ptCount val="4"/>
                <c:pt idx="0">
                  <c:v>34.0</c:v>
                </c:pt>
                <c:pt idx="1">
                  <c:v>60.0</c:v>
                </c:pt>
                <c:pt idx="2">
                  <c:v>6.0</c:v>
                </c:pt>
              </c:numCache>
            </c:numRef>
          </c:val>
        </c:ser>
        <c:dLbls>
          <c:showLegendKey val="0"/>
          <c:showVal val="0"/>
          <c:showCatName val="0"/>
          <c:showSerName val="0"/>
          <c:showPercent val="0"/>
          <c:showBubbleSize val="0"/>
          <c:showLeaderLines val="1"/>
        </c:dLbls>
        <c:firstSliceAng val="225"/>
      </c:pie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8367974547163"/>
          <c:y val="0.0"/>
          <c:w val="0.495038742263699"/>
          <c:h val="0.933323978644582"/>
        </c:manualLayout>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1"/>
              </a:solidFill>
              <a:ln>
                <a:solidFill>
                  <a:schemeClr val="tx1"/>
                </a:solidFill>
              </a:ln>
            </c:spPr>
          </c:dPt>
          <c:dPt>
            <c:idx val="1"/>
            <c:bubble3D val="0"/>
            <c:spPr>
              <a:solidFill>
                <a:schemeClr val="tx2">
                  <a:lumMod val="50000"/>
                </a:schemeClr>
              </a:solidFill>
              <a:ln>
                <a:solidFill>
                  <a:schemeClr val="tx1"/>
                </a:solidFill>
              </a:ln>
            </c:spPr>
          </c:dPt>
          <c:dPt>
            <c:idx val="2"/>
            <c:bubble3D val="0"/>
            <c:spPr>
              <a:solidFill>
                <a:schemeClr val="bg1"/>
              </a:solidFill>
              <a:ln>
                <a:solidFill>
                  <a:schemeClr val="tx1"/>
                </a:solidFill>
              </a:ln>
            </c:spPr>
          </c:dPt>
          <c:dPt>
            <c:idx val="3"/>
            <c:bubble3D val="0"/>
          </c:dPt>
          <c:dPt>
            <c:idx val="4"/>
            <c:bubble3D val="0"/>
          </c:dPt>
          <c:dPt>
            <c:idx val="5"/>
            <c:bubble3D val="0"/>
          </c:dPt>
          <c:cat>
            <c:strRef>
              <c:f>Sheet1!$A$2:$A$4</c:f>
              <c:strCache>
                <c:ptCount val="3"/>
                <c:pt idx="0">
                  <c:v>No</c:v>
                </c:pt>
                <c:pt idx="1">
                  <c:v>Yes</c:v>
                </c:pt>
                <c:pt idx="2">
                  <c:v>Don't know or refused</c:v>
                </c:pt>
              </c:strCache>
            </c:strRef>
          </c:cat>
          <c:val>
            <c:numRef>
              <c:f>Sheet1!$B$2:$B$4</c:f>
              <c:numCache>
                <c:formatCode>General</c:formatCode>
                <c:ptCount val="3"/>
                <c:pt idx="0">
                  <c:v>62.0</c:v>
                </c:pt>
                <c:pt idx="1">
                  <c:v>36.0</c:v>
                </c:pt>
                <c:pt idx="2">
                  <c:v>2.0</c:v>
                </c:pt>
              </c:numCache>
            </c:numRef>
          </c:val>
        </c:ser>
        <c:dLbls>
          <c:showLegendKey val="0"/>
          <c:showVal val="0"/>
          <c:showCatName val="0"/>
          <c:showSerName val="0"/>
          <c:showPercent val="0"/>
          <c:showBubbleSize val="0"/>
          <c:showLeaderLines val="1"/>
        </c:dLbls>
        <c:firstSliceAng val="137"/>
      </c:pie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tx1"/>
              </a:solidFill>
            </a:ln>
          </c:spPr>
          <c:dPt>
            <c:idx val="0"/>
            <c:bubble3D val="0"/>
            <c:spPr>
              <a:solidFill>
                <a:schemeClr val="accent1"/>
              </a:solidFill>
              <a:ln>
                <a:solidFill>
                  <a:schemeClr val="tx1"/>
                </a:solidFill>
              </a:ln>
            </c:spPr>
          </c:dPt>
          <c:dPt>
            <c:idx val="1"/>
            <c:bubble3D val="0"/>
            <c:explosion val="15"/>
            <c:spPr>
              <a:solidFill>
                <a:schemeClr val="tx2">
                  <a:lumMod val="50000"/>
                </a:schemeClr>
              </a:solidFill>
              <a:ln>
                <a:solidFill>
                  <a:schemeClr val="tx1"/>
                </a:solidFill>
              </a:ln>
            </c:spPr>
          </c:dPt>
          <c:dPt>
            <c:idx val="2"/>
            <c:bubble3D val="0"/>
            <c:spPr>
              <a:solidFill>
                <a:schemeClr val="bg1"/>
              </a:solidFill>
              <a:ln>
                <a:solidFill>
                  <a:schemeClr val="tx1"/>
                </a:solidFill>
              </a:ln>
            </c:spPr>
          </c:dPt>
          <c:cat>
            <c:strRef>
              <c:f>Sheet1!$A$2:$A$4</c:f>
              <c:strCache>
                <c:ptCount val="3"/>
                <c:pt idx="0">
                  <c:v>No</c:v>
                </c:pt>
                <c:pt idx="1">
                  <c:v>Yes</c:v>
                </c:pt>
                <c:pt idx="2">
                  <c:v>Don't know or refused</c:v>
                </c:pt>
              </c:strCache>
            </c:strRef>
          </c:cat>
          <c:val>
            <c:numRef>
              <c:f>Sheet1!$B$2:$B$4</c:f>
              <c:numCache>
                <c:formatCode>General</c:formatCode>
                <c:ptCount val="3"/>
                <c:pt idx="0">
                  <c:v>78.0</c:v>
                </c:pt>
                <c:pt idx="1">
                  <c:v>21.0</c:v>
                </c:pt>
                <c:pt idx="2">
                  <c:v>1.0</c:v>
                </c:pt>
              </c:numCache>
            </c:numRef>
          </c:val>
        </c:ser>
        <c:dLbls>
          <c:showLegendKey val="0"/>
          <c:showVal val="0"/>
          <c:showCatName val="0"/>
          <c:showSerName val="0"/>
          <c:showPercent val="0"/>
          <c:showBubbleSize val="0"/>
          <c:showLeaderLines val="1"/>
        </c:dLbls>
        <c:firstSliceAng val="131"/>
      </c:pieChart>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0.04329</cdr:x>
      <cdr:y>0.09524</cdr:y>
    </cdr:from>
    <cdr:to>
      <cdr:x>0.329</cdr:x>
      <cdr:y>0.28571</cdr:y>
    </cdr:to>
    <cdr:sp macro="" textlink="">
      <cdr:nvSpPr>
        <cdr:cNvPr id="3" name="TextBox 2"/>
        <cdr:cNvSpPr txBox="1"/>
      </cdr:nvSpPr>
      <cdr:spPr>
        <a:xfrm xmlns:a="http://schemas.openxmlformats.org/drawingml/2006/main">
          <a:off x="381000" y="457209"/>
          <a:ext cx="2514600" cy="9143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dirty="0" smtClean="0"/>
            <a:t>24 percent (52 ACOs) earned shared savings bonus</a:t>
          </a:r>
          <a:endParaRPr lang="en-US" sz="1600" b="1" dirty="0"/>
        </a:p>
      </cdr:txBody>
    </cdr:sp>
  </cdr:relSizeAnchor>
  <cdr:relSizeAnchor xmlns:cdr="http://schemas.openxmlformats.org/drawingml/2006/chartDrawing">
    <cdr:from>
      <cdr:x>0.65801</cdr:x>
      <cdr:y>0.03175</cdr:y>
    </cdr:from>
    <cdr:to>
      <cdr:x>0.95238</cdr:x>
      <cdr:y>0.31746</cdr:y>
    </cdr:to>
    <cdr:sp macro="" textlink="">
      <cdr:nvSpPr>
        <cdr:cNvPr id="4" name="TextBox 3"/>
        <cdr:cNvSpPr txBox="1"/>
      </cdr:nvSpPr>
      <cdr:spPr>
        <a:xfrm xmlns:a="http://schemas.openxmlformats.org/drawingml/2006/main">
          <a:off x="5791201" y="152419"/>
          <a:ext cx="2590799" cy="13715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dirty="0" smtClean="0"/>
            <a:t>27 percent (60 ACOs) </a:t>
          </a:r>
          <a:br>
            <a:rPr lang="en-US" sz="1600" b="1" dirty="0" smtClean="0"/>
          </a:br>
          <a:r>
            <a:rPr lang="en-US" sz="1600" b="1" dirty="0" smtClean="0"/>
            <a:t>reduced spending, but </a:t>
          </a:r>
          <a:br>
            <a:rPr lang="en-US" sz="1600" b="1" dirty="0" smtClean="0"/>
          </a:br>
          <a:r>
            <a:rPr lang="en-US" sz="1600" b="1" dirty="0" smtClean="0"/>
            <a:t>not enough to earn </a:t>
          </a:r>
          <a:br>
            <a:rPr lang="en-US" sz="1600" b="1" dirty="0" smtClean="0"/>
          </a:br>
          <a:r>
            <a:rPr lang="en-US" sz="1600" b="1" dirty="0" smtClean="0"/>
            <a:t>shared savings </a:t>
          </a:r>
        </a:p>
        <a:p xmlns:a="http://schemas.openxmlformats.org/drawingml/2006/main">
          <a:pPr algn="ctr"/>
          <a:r>
            <a:rPr lang="en-US" sz="1600" b="1" dirty="0" smtClean="0"/>
            <a:t>bonus</a:t>
          </a:r>
          <a:endParaRPr lang="en-US" sz="1600" b="1" dirty="0"/>
        </a:p>
      </cdr:txBody>
    </cdr:sp>
  </cdr:relSizeAnchor>
  <cdr:relSizeAnchor xmlns:cdr="http://schemas.openxmlformats.org/drawingml/2006/chartDrawing">
    <cdr:from>
      <cdr:x>0.7013</cdr:x>
      <cdr:y>0.71429</cdr:y>
    </cdr:from>
    <cdr:to>
      <cdr:x>1</cdr:x>
      <cdr:y>0.85714</cdr:y>
    </cdr:to>
    <cdr:sp macro="" textlink="">
      <cdr:nvSpPr>
        <cdr:cNvPr id="5" name="TextBox 4"/>
        <cdr:cNvSpPr txBox="1"/>
      </cdr:nvSpPr>
      <cdr:spPr>
        <a:xfrm xmlns:a="http://schemas.openxmlformats.org/drawingml/2006/main">
          <a:off x="6172211" y="3429001"/>
          <a:ext cx="2628889"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dirty="0" smtClean="0"/>
            <a:t>46 percent (102 ACOs) </a:t>
          </a:r>
          <a:br>
            <a:rPr lang="en-US" sz="1600" b="1" dirty="0" smtClean="0"/>
          </a:br>
          <a:r>
            <a:rPr lang="en-US" sz="1600" b="1" dirty="0" smtClean="0"/>
            <a:t>did not achieve savings</a:t>
          </a:r>
          <a:endParaRPr lang="en-US" sz="1600" b="1" dirty="0"/>
        </a:p>
      </cdr:txBody>
    </cdr:sp>
  </cdr:relSizeAnchor>
  <cdr:relSizeAnchor xmlns:cdr="http://schemas.openxmlformats.org/drawingml/2006/chartDrawing">
    <cdr:from>
      <cdr:x>0</cdr:x>
      <cdr:y>0.53968</cdr:y>
    </cdr:from>
    <cdr:to>
      <cdr:x>0.2684</cdr:x>
      <cdr:y>0.8254</cdr:y>
    </cdr:to>
    <cdr:sp macro="" textlink="">
      <cdr:nvSpPr>
        <cdr:cNvPr id="2" name="TextBox 1"/>
        <cdr:cNvSpPr txBox="1"/>
      </cdr:nvSpPr>
      <cdr:spPr>
        <a:xfrm xmlns:a="http://schemas.openxmlformats.org/drawingml/2006/main">
          <a:off x="0" y="2590788"/>
          <a:ext cx="2362199" cy="13716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dirty="0" smtClean="0"/>
            <a:t>3 percent (6 ACOs) achieved savings, but did not successfully report quality measures</a:t>
          </a:r>
          <a:endParaRPr lang="en-US"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2.e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3/16/15</a:t>
            </a:fld>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5253" y="8543369"/>
            <a:ext cx="2025227" cy="532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2B7DF4EF-B5F3-4137-9F50-C64E3078FB4D}" type="datetimeFigureOut">
              <a:rPr lang="en-US" smtClean="0"/>
              <a:t>3/16/15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a:lvl1pPr>
          </a:lstStyle>
          <a:p>
            <a:fld id="{0E631495-809F-4118-87B7-2B4F3E8D5A02}" type="slidenum">
              <a:rPr lang="en-US" smtClean="0"/>
              <a:t>‹#›</a:t>
            </a:fld>
            <a:endParaRPr lang="en-US"/>
          </a:p>
        </p:txBody>
      </p:sp>
    </p:spTree>
    <p:extLst>
      <p:ext uri="{BB962C8B-B14F-4D97-AF65-F5344CB8AC3E}">
        <p14:creationId xmlns:p14="http://schemas.microsoft.com/office/powerpoint/2010/main" val="409384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dc.gov/nchs/data/nhis/health_insurance/NCHS_CPS_Comparison092014.pdf" TargetMode="External"/><Relationship Id="rId4" Type="http://schemas.openxmlformats.org/officeDocument/2006/relationships/hyperlink" Target="http://www.cdc.gov/nchs/data/nhis/earlyrelease/insur201412.pdf" TargetMode="External"/><Relationship Id="rId5" Type="http://schemas.openxmlformats.org/officeDocument/2006/relationships/hyperlink" Target="http://www.rand.org/pubs/research_reports/RR656.html" TargetMode="External"/><Relationship Id="rId6" Type="http://schemas.openxmlformats.org/officeDocument/2006/relationships/hyperlink" Target="http://www.nejm.org/doi/full/10.1056/NEJMsr1406753" TargetMode="External"/><Relationship Id="rId7" Type="http://schemas.openxmlformats.org/officeDocument/2006/relationships/hyperlink" Target="http://www.commonwealthfund.org/publications/issue-briefs/2014/jul/health-coverage-access-aca" TargetMode="External"/><Relationship Id="rId8" Type="http://schemas.openxmlformats.org/officeDocument/2006/relationships/hyperlink" Target="http://hrms.urban.org/briefs/Health-Insurance-Coverage-under-the-ACA-as-of-September-2014.html" TargetMode="External"/><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Open</a:t>
            </a:r>
            <a:r>
              <a:rPr lang="en-US" baseline="0" dirty="0" smtClean="0"/>
              <a:t> enrollment is now over for 2015,  although HHS and several states have allowed a special enrollment period through today for people who  were in line on Feb 15, and some states (MN –</a:t>
            </a:r>
            <a:r>
              <a:rPr lang="en-US" baseline="0" dirty="0" err="1" smtClean="0"/>
              <a:t>doing,NY,CA</a:t>
            </a:r>
            <a:r>
              <a:rPr lang="en-US" baseline="0" dirty="0" smtClean="0"/>
              <a:t>, KY considering ) a special enrollment period for people who may pay a tax penalty this year, HHS also considering. </a:t>
            </a:r>
          </a:p>
          <a:p>
            <a:pPr marL="171450" indent="-171450">
              <a:buFont typeface="Arial" panose="020B0604020202020204" pitchFamily="34" charset="0"/>
              <a:buChar char="•"/>
            </a:pPr>
            <a:r>
              <a:rPr lang="en-US" baseline="0" dirty="0" smtClean="0"/>
              <a:t>An estimated 11.7 m signed up for coverage (either re-enrolled or enrolled for the first time). 8.8 m through federal marketplace, which is up by more than 3 million over last year, and more than 2.8 m through states. </a:t>
            </a:r>
          </a:p>
          <a:p>
            <a:pPr marL="171450" indent="-171450">
              <a:buFont typeface="Arial" panose="020B0604020202020204" pitchFamily="34" charset="0"/>
              <a:buChar char="•"/>
            </a:pPr>
            <a:r>
              <a:rPr lang="en-US" baseline="0" dirty="0" smtClean="0"/>
              <a:t>The number will likely rise a bit, through the special enrollment periods (11.7 m number from ASPE includes SEP activity through Feb. 22), and as state estimates are firmed up</a:t>
            </a:r>
          </a:p>
          <a:p>
            <a:pPr marL="171450" indent="-171450">
              <a:buFont typeface="Arial" panose="020B0604020202020204" pitchFamily="34" charset="0"/>
              <a:buChar char="•"/>
            </a:pPr>
            <a:r>
              <a:rPr lang="en-US" baseline="0" dirty="0" smtClean="0"/>
              <a:t>And will  likely fall, since not everyone will pay premiums, or will get other coverage. </a:t>
            </a:r>
          </a:p>
          <a:p>
            <a:pPr marL="171450" indent="-171450">
              <a:buFont typeface="Arial" panose="020B0604020202020204" pitchFamily="34" charset="0"/>
              <a:buChar char="•"/>
            </a:pPr>
            <a:r>
              <a:rPr lang="en-US" baseline="0" dirty="0" smtClean="0"/>
              <a:t>Close to 11 million people have newly enrolled in Medicaid since  Oct. 2013</a:t>
            </a:r>
          </a:p>
          <a:p>
            <a:pPr marL="171450" indent="-171450">
              <a:buFont typeface="Arial" panose="020B0604020202020204" pitchFamily="34" charset="0"/>
              <a:buChar char="•"/>
            </a:pPr>
            <a:r>
              <a:rPr lang="en-US" baseline="0" dirty="0" smtClean="0"/>
              <a:t>And we estimate that about 3 million more young adults have become covered under their parent’s plans since 2010.  </a:t>
            </a:r>
          </a:p>
          <a:p>
            <a:pPr marL="171450" indent="-171450">
              <a:buFont typeface="Arial" panose="020B0604020202020204" pitchFamily="34" charset="0"/>
              <a:buChar char="•"/>
            </a:pPr>
            <a:r>
              <a:rPr lang="en-US" baseline="0" dirty="0" smtClean="0"/>
              <a:t>So all told, about 25 million people  are likely currently covered under the provisions of the ACA. </a:t>
            </a:r>
          </a:p>
          <a:p>
            <a:pPr marL="0" indent="0">
              <a:buFontTx/>
              <a:buNone/>
            </a:pPr>
            <a:endParaRPr lang="en-US" baseline="0" dirty="0" smtClean="0"/>
          </a:p>
          <a:p>
            <a:pPr marL="0" indent="0">
              <a:buFontTx/>
              <a:buNone/>
            </a:pPr>
            <a:r>
              <a:rPr lang="en-US" baseline="0" dirty="0" smtClean="0"/>
              <a:t>ASPE, </a:t>
            </a:r>
            <a:r>
              <a:rPr lang="en-US" i="1" baseline="0" dirty="0" smtClean="0"/>
              <a:t>Health Insurance Marketplace 2015 Open Enrollment Period: March Enrollment Report</a:t>
            </a:r>
            <a:r>
              <a:rPr lang="en-US" baseline="0" dirty="0" smtClean="0"/>
              <a:t>, March 10, 2014.; and </a:t>
            </a:r>
          </a:p>
          <a:p>
            <a:pPr marL="0" indent="0">
              <a:buFontTx/>
              <a:buNone/>
            </a:pPr>
            <a:r>
              <a:rPr lang="en-US" baseline="0" dirty="0" smtClean="0"/>
              <a:t>CMS, </a:t>
            </a:r>
            <a:r>
              <a:rPr lang="en-US" i="1" baseline="0" dirty="0" smtClean="0"/>
              <a:t>Medicaid &amp; CHIP: December 2014 Monthly Applications, Eligibility Determinations and Enrollment Report</a:t>
            </a:r>
            <a:r>
              <a:rPr lang="en-US" baseline="0" dirty="0" smtClean="0"/>
              <a:t>, Feb. 23, 2015</a:t>
            </a:r>
            <a:endParaRPr lang="en-US" dirty="0"/>
          </a:p>
        </p:txBody>
      </p:sp>
      <p:sp>
        <p:nvSpPr>
          <p:cNvPr id="4" name="Slide Number Placeholder 3"/>
          <p:cNvSpPr>
            <a:spLocks noGrp="1"/>
          </p:cNvSpPr>
          <p:nvPr>
            <p:ph type="sldNum" sz="quarter" idx="10"/>
          </p:nvPr>
        </p:nvSpPr>
        <p:spPr/>
        <p:txBody>
          <a:bodyPr/>
          <a:lstStyle/>
          <a:p>
            <a:fld id="{0FCD5E3A-3323-4990-8B36-9122A5EFDE4B}" type="slidenum">
              <a:rPr lang="en-US" smtClean="0"/>
              <a:t>1</a:t>
            </a:fld>
            <a:endParaRPr lang="en-US"/>
          </a:p>
        </p:txBody>
      </p:sp>
    </p:spTree>
    <p:extLst>
      <p:ext uri="{BB962C8B-B14F-4D97-AF65-F5344CB8AC3E}">
        <p14:creationId xmlns:p14="http://schemas.microsoft.com/office/powerpoint/2010/main" val="808608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6711FCA7-9D39-44C0-BCF7-865C828B5D6F}" type="slidenum">
              <a:rPr lang="en-US">
                <a:solidFill>
                  <a:prstClr val="black"/>
                </a:solidFill>
              </a:rPr>
              <a:pPr/>
              <a:t>10</a:t>
            </a:fld>
            <a:endParaRPr lang="en-US">
              <a:solidFill>
                <a:prstClr val="black"/>
              </a:solidFill>
            </a:endParaRPr>
          </a:p>
        </p:txBody>
      </p:sp>
      <p:sp>
        <p:nvSpPr>
          <p:cNvPr id="81923" name="Rectangle 2"/>
          <p:cNvSpPr>
            <a:spLocks noGrp="1" noRot="1" noChangeAspect="1" noChangeArrowheads="1" noTextEdit="1"/>
          </p:cNvSpPr>
          <p:nvPr>
            <p:ph type="sldImg"/>
          </p:nvPr>
        </p:nvSpPr>
        <p:spPr>
          <a:xfrm>
            <a:off x="1196975" y="692150"/>
            <a:ext cx="4619625" cy="3463925"/>
          </a:xfrm>
          <a:ln/>
        </p:spPr>
      </p:sp>
      <p:sp>
        <p:nvSpPr>
          <p:cNvPr id="81924" name="Rectangle 3"/>
          <p:cNvSpPr>
            <a:spLocks noGrp="1" noChangeArrowheads="1"/>
          </p:cNvSpPr>
          <p:nvPr>
            <p:ph type="body" idx="1"/>
          </p:nvPr>
        </p:nvSpPr>
        <p:spPr>
          <a:noFill/>
          <a:ln/>
        </p:spPr>
        <p:txBody>
          <a:bodyPr/>
          <a:lstStyle/>
          <a:p>
            <a:pPr eaLnBrk="1" hangingPunct="1"/>
            <a:r>
              <a:rPr lang="en-US" b="0" dirty="0" smtClean="0"/>
              <a:t>Exhibit</a:t>
            </a:r>
            <a:r>
              <a:rPr lang="en-US" b="0" baseline="0" dirty="0" smtClean="0"/>
              <a:t> 9.</a:t>
            </a:r>
          </a:p>
          <a:p>
            <a:pPr marL="171450" indent="-171450" eaLnBrk="1" hangingPunct="1">
              <a:buFont typeface="Arial" panose="020B0604020202020204" pitchFamily="34" charset="0"/>
              <a:buChar char="•"/>
            </a:pPr>
            <a:r>
              <a:rPr lang="en-US" b="0" dirty="0" smtClean="0"/>
              <a:t>We</a:t>
            </a:r>
            <a:r>
              <a:rPr lang="en-US" b="0" baseline="0" dirty="0" smtClean="0"/>
              <a:t> also find that in 2014,  f</a:t>
            </a:r>
            <a:r>
              <a:rPr lang="en-US" b="0" dirty="0" smtClean="0"/>
              <a:t>ewer Americans reported problems</a:t>
            </a:r>
            <a:r>
              <a:rPr lang="en-US" b="0" baseline="0" dirty="0" smtClean="0"/>
              <a:t> paying their medical bills or that they were paying off medical debt over time. </a:t>
            </a:r>
          </a:p>
          <a:p>
            <a:pPr marL="171450" indent="-171450" eaLnBrk="1" hangingPunct="1">
              <a:buFont typeface="Arial" panose="020B0604020202020204" pitchFamily="34" charset="0"/>
              <a:buChar cha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If you look at the bottom row of this table in the blue shaded columns,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t</a:t>
            </a:r>
            <a:r>
              <a:rPr lang="en-US" b="0" dirty="0" smtClean="0"/>
              <a:t>he number of adults reporting</a:t>
            </a:r>
            <a:r>
              <a:rPr lang="en-US" b="0" baseline="0" dirty="0" smtClean="0"/>
              <a:t> any problems paying their medical bills or that they were paying off medical debt </a:t>
            </a:r>
            <a:r>
              <a:rPr lang="en-US" b="0" dirty="0" smtClean="0"/>
              <a:t>declined from an</a:t>
            </a:r>
            <a:r>
              <a:rPr lang="en-US" b="0" baseline="0" dirty="0" smtClean="0"/>
              <a:t> estimated </a:t>
            </a:r>
            <a:r>
              <a:rPr lang="en-US" b="0" dirty="0" smtClean="0"/>
              <a:t>75 million people in 2012 to 64 million, in 2014.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Again, this may reflect  expanded and improved coverage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And it may also reflect an improved economy, and a healthier group of remaining uninsured.  .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But these rates remain high, particularly among people with lower incomes.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One-third (34%) of adults with  low incomes who were insured all year reported problems paying their medical bills last year. </a:t>
            </a:r>
          </a:p>
          <a:p>
            <a:pPr marL="171450" indent="-171450" eaLnBrk="1" hangingPunct="1">
              <a:buFont typeface="Arial" panose="020B0604020202020204" pitchFamily="34" charset="0"/>
              <a:buChar char="•"/>
            </a:pPr>
            <a:r>
              <a:rPr lang="en-US" b="0" dirty="0" smtClean="0"/>
              <a:t>This is the first time since The Commonwealth Fund began asking these questions in 2005 that these numbers have dropped. .    	</a:t>
            </a:r>
          </a:p>
          <a:p>
            <a:pPr marL="171450" indent="-171450" eaLnBrk="1" hangingPunct="1">
              <a:buFont typeface="Arial" panose="020B0604020202020204" pitchFamily="34" charset="0"/>
              <a:buChar char="•"/>
            </a:pPr>
            <a:r>
              <a:rPr lang="en-US" b="0" dirty="0" smtClean="0"/>
              <a:t>There were declines in medical bill problems in three of the four areas that we asked about in the survey.  </a:t>
            </a:r>
          </a:p>
          <a:p>
            <a:pPr marL="171450" indent="-171450" eaLnBrk="1" hangingPunct="1">
              <a:buFont typeface="Arial" panose="020B0604020202020204" pitchFamily="34" charset="0"/>
              <a:buChar char="•"/>
            </a:pPr>
            <a:r>
              <a:rPr lang="en-US" b="0" dirty="0" smtClean="0"/>
              <a:t> For</a:t>
            </a:r>
            <a:r>
              <a:rPr lang="en-US" b="0" baseline="0" dirty="0" smtClean="0"/>
              <a:t> example, if you look at the top row in the blue-shaded columns, the number of adults </a:t>
            </a:r>
            <a:r>
              <a:rPr lang="en-US" b="0" dirty="0" smtClean="0"/>
              <a:t>who said that they had problems paying or were unable able to pay their bills declined from</a:t>
            </a:r>
            <a:r>
              <a:rPr lang="en-US" b="0" baseline="0" dirty="0" smtClean="0"/>
              <a:t> 55 million in 2012 to 43 million in 2014. </a:t>
            </a:r>
          </a:p>
          <a:p>
            <a:pPr marL="171450" indent="-171450" eaLnBrk="1" hangingPunct="1">
              <a:buFont typeface="Arial" panose="020B0604020202020204" pitchFamily="34" charset="0"/>
              <a:buChar char="•"/>
            </a:pPr>
            <a:r>
              <a:rPr lang="en-US" b="0" dirty="0" smtClean="0"/>
              <a:t>And if you look</a:t>
            </a:r>
            <a:r>
              <a:rPr lang="en-US" b="0" baseline="0" dirty="0" smtClean="0"/>
              <a:t> at the second to last row, the number of adults who said they were paying off medical debt over time declined from 48 m to 40 m.  </a:t>
            </a:r>
            <a:endParaRPr lang="en-US" b="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The law’s health insurance marketplaces turned out to be very  stable and competitive this year.</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Though again there is considerable variation across states, the number of  insures offering plans climbed by 25% over 2014</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GA, Indiana, NH and OH saw the largest increase in the number of carriers </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On average, across the country, there was no increase in premiums.  </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But there were substantial premium </a:t>
            </a:r>
            <a:r>
              <a:rPr kumimoji="0" lang="en-US" sz="1200" b="0" i="0" u="sng"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increases</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 in some states and substantial </a:t>
            </a:r>
            <a:r>
              <a:rPr kumimoji="0" lang="en-US" sz="1200" b="0" i="0" u="sng"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decrease</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s in others.  </a:t>
            </a:r>
          </a:p>
          <a:p>
            <a:endParaRPr lang="en-US" sz="1200" dirty="0"/>
          </a:p>
        </p:txBody>
      </p:sp>
      <p:sp>
        <p:nvSpPr>
          <p:cNvPr id="4" name="Slide Number Placeholder 3"/>
          <p:cNvSpPr>
            <a:spLocks noGrp="1"/>
          </p:cNvSpPr>
          <p:nvPr>
            <p:ph type="sldNum" sz="quarter" idx="10"/>
          </p:nvPr>
        </p:nvSpPr>
        <p:spPr/>
        <p:txBody>
          <a:bodyPr/>
          <a:lstStyle/>
          <a:p>
            <a:fld id="{0FCD5E3A-3323-4990-8B36-9122A5EFDE4B}" type="slidenum">
              <a:rPr lang="en-US" smtClean="0"/>
              <a:t>11</a:t>
            </a:fld>
            <a:endParaRPr lang="en-US"/>
          </a:p>
        </p:txBody>
      </p:sp>
    </p:spTree>
    <p:extLst>
      <p:ext uri="{BB962C8B-B14F-4D97-AF65-F5344CB8AC3E}">
        <p14:creationId xmlns:p14="http://schemas.microsoft.com/office/powerpoint/2010/main" val="2108431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a:t>
            </a: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State’s have had considerable flexibility</a:t>
            </a:r>
            <a:r>
              <a:rPr lang="en-US" baseline="0" dirty="0" smtClean="0"/>
              <a:t> to implement the coverage reforms of the Affordable Care Act,</a:t>
            </a:r>
          </a:p>
          <a:p>
            <a:pPr marL="171450" indent="-171450">
              <a:buFont typeface="Arial" panose="020B0604020202020204" pitchFamily="34" charset="0"/>
              <a:buChar char="•"/>
            </a:pPr>
            <a:r>
              <a:rPr lang="en-US" baseline="0" dirty="0" smtClean="0"/>
              <a:t>This comes from the statute itself, from federal implementing regulations, and from the Supreme Court, on Medicaid</a:t>
            </a:r>
          </a:p>
          <a:p>
            <a:pPr marL="171450" indent="-171450">
              <a:buFont typeface="Arial" panose="020B0604020202020204" pitchFamily="34" charset="0"/>
              <a:buChar char="•"/>
            </a:pPr>
            <a:r>
              <a:rPr lang="en-US" baseline="0" dirty="0" smtClean="0"/>
              <a:t>This means that consumers, insurers, and providers are experiencing the reforms somewhat differently in each state</a:t>
            </a:r>
          </a:p>
          <a:p>
            <a:pPr marL="171450" indent="-171450">
              <a:buFont typeface="Arial" panose="020B0604020202020204" pitchFamily="34" charset="0"/>
              <a:buChar char="•"/>
            </a:pPr>
            <a:r>
              <a:rPr lang="en-US" baseline="0" dirty="0" smtClean="0"/>
              <a:t>If  you look at the map on the left, </a:t>
            </a:r>
          </a:p>
          <a:p>
            <a:pPr marL="628650" lvl="1" indent="-171450">
              <a:buFont typeface="Arial" panose="020B0604020202020204" pitchFamily="34" charset="0"/>
              <a:buChar char="•"/>
            </a:pPr>
            <a:r>
              <a:rPr lang="en-US" baseline="0" dirty="0" smtClean="0"/>
              <a:t>16 states and DC opted to run their own marketplaces, although this year OR, NM NV are using the federal exchange</a:t>
            </a:r>
          </a:p>
          <a:p>
            <a:pPr marL="628650" lvl="1" indent="-171450">
              <a:buFont typeface="Arial" panose="020B0604020202020204" pitchFamily="34" charset="0"/>
              <a:buChar char="•"/>
            </a:pPr>
            <a:r>
              <a:rPr lang="en-US" dirty="0" smtClean="0"/>
              <a:t>34 states use</a:t>
            </a:r>
            <a:r>
              <a:rPr lang="en-US" baseline="0" dirty="0" smtClean="0"/>
              <a:t> the federal exchange but there is a lot of variation in the extent to which they are participating in operating the marketplaces</a:t>
            </a:r>
          </a:p>
          <a:p>
            <a:pPr marL="171450" indent="-171450">
              <a:buFont typeface="Arial" panose="020B0604020202020204" pitchFamily="34" charset="0"/>
              <a:buChar char="•"/>
            </a:pPr>
            <a:r>
              <a:rPr lang="en-US" baseline="0" dirty="0" smtClean="0"/>
              <a:t>If you look at the map on the right, so far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22 states and DC have expanded eligibility for Medicaid under the law’s provisions, 6 states have received HHS approval under its 1115 waiver authority to expand eligibility for Medicaid somewhat differently.  22 states have not yet expanded, but 6 of those are discussing ways to do so</a:t>
            </a:r>
          </a:p>
          <a:p>
            <a:pPr marL="171450" indent="-171450">
              <a:buFont typeface="Arial" panose="020B0604020202020204" pitchFamily="34" charset="0"/>
              <a:buChar cha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Uninsured rates are falling to the lowest levels in states that have expanded eligibility for Medicaid. </a:t>
            </a:r>
            <a:endParaRPr lang="en-US" dirty="0" smtClean="0"/>
          </a:p>
          <a:p>
            <a:endParaRPr lang="en-US" dirty="0" smtClean="0"/>
          </a:p>
          <a:p>
            <a:r>
              <a:rPr lang="en-US" dirty="0" smtClean="0"/>
              <a:t>Approved Customized Medicaid Expansion: Arkansas, Indiana, Iowa, Michigan, Pennsylvania, and New Hampshire (6) </a:t>
            </a:r>
          </a:p>
          <a:p>
            <a:pPr marL="628650" lvl="1" indent="-171450">
              <a:buFont typeface="Arial" panose="020B0604020202020204" pitchFamily="34" charset="0"/>
              <a:buChar char="•"/>
            </a:pPr>
            <a:r>
              <a:rPr lang="en-US" dirty="0" smtClean="0"/>
              <a:t>PA is in the process of</a:t>
            </a:r>
            <a:r>
              <a:rPr lang="en-US" baseline="0" dirty="0" smtClean="0"/>
              <a:t> transitioning to traditional Medicaid </a:t>
            </a:r>
            <a:endParaRPr lang="en-US" dirty="0" smtClean="0"/>
          </a:p>
          <a:p>
            <a:r>
              <a:rPr lang="en-US" dirty="0" smtClean="0"/>
              <a:t>Medicaid Expansion Under Discussion: Alaska, Idaho, Missouri, Montana, Utah, and Virginia (6)</a:t>
            </a:r>
          </a:p>
          <a:p>
            <a:r>
              <a:rPr lang="en-US" dirty="0" smtClean="0"/>
              <a:t>FFM States: 13 have expanded eligibility</a:t>
            </a:r>
            <a:r>
              <a:rPr lang="en-US" baseline="0" dirty="0" smtClean="0"/>
              <a:t> for Medicaid </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FCD5E3A-3323-4990-8B36-9122A5EFDE4B}"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052505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Looking at premium trends outside of the marketplaces in the large and small group employer markets, there has been a slow down in the rate of growth in employer premiums. </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31 states and the District of Columbia experienced slower growth in premiums from 2010 to 2013 compared to the seven years prior to 2010</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So despite the laws coverage reforms that went into affect in 2010 that affected employer plans, such as the young adult provision and requirement to offer preventive care without cost sharing, there has still been a moderation in premium </a:t>
            </a:r>
            <a:r>
              <a:rPr kumimoji="0" lang="en-US" sz="1200" b="0" i="0" u="none" strike="noStrike" kern="1200" cap="none" spc="0" normalizeH="0" baseline="0" noProof="0" dirty="0" err="1"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growht</a:t>
            </a:r>
            <a:endPar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This likely reflects </a:t>
            </a:r>
          </a:p>
          <a:p>
            <a:pPr marL="80010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Slowdown in health care cost growth nationally in those years</a:t>
            </a:r>
          </a:p>
          <a:p>
            <a:pPr marL="80010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To a lesser degree, but still significantly, the law’s medical loss ratio requirement, which has also dampened premium growth.  </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0FCD5E3A-3323-4990-8B36-9122A5EFDE4B}"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687416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xfrm>
            <a:off x="1195388" y="692150"/>
            <a:ext cx="4619625" cy="3463925"/>
          </a:xfrm>
        </p:spPr>
      </p:sp>
      <p:sp>
        <p:nvSpPr>
          <p:cNvPr id="149507"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dirty="0" smtClean="0">
              <a:latin typeface="Noteworthy Bold"/>
              <a:ea typeface="Noteworthy Bold"/>
              <a:cs typeface="Noteworthy Bold"/>
            </a:endParaRPr>
          </a:p>
        </p:txBody>
      </p:sp>
      <p:sp>
        <p:nvSpPr>
          <p:cNvPr id="149508" name="Slide Number Placeholder 3"/>
          <p:cNvSpPr>
            <a:spLocks noGrp="1"/>
          </p:cNvSpPr>
          <p:nvPr>
            <p:ph type="sldNum" sz="quarter" idx="4294967295"/>
          </p:nvPr>
        </p:nvSpPr>
        <p:spPr bwMode="auto">
          <a:xfrm>
            <a:off x="3970938" y="8772668"/>
            <a:ext cx="3037840" cy="4618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801" tIns="43900" rIns="87801" bIns="43900"/>
          <a:lstStyle>
            <a:lvl1pPr eaLnBrk="0" hangingPunct="0">
              <a:defRPr sz="2500">
                <a:solidFill>
                  <a:srgbClr val="000000"/>
                </a:solidFill>
                <a:latin typeface="Helvetica Light"/>
                <a:ea typeface="Helvetica Light"/>
                <a:cs typeface="Helvetica Light"/>
                <a:sym typeface="Helvetica Light"/>
              </a:defRPr>
            </a:lvl1pPr>
            <a:lvl2pPr marL="754175" indent="-290067" eaLnBrk="0" hangingPunct="0">
              <a:defRPr sz="2500">
                <a:solidFill>
                  <a:srgbClr val="000000"/>
                </a:solidFill>
                <a:latin typeface="Helvetica Light"/>
                <a:ea typeface="Helvetica Light"/>
                <a:cs typeface="Helvetica Light"/>
                <a:sym typeface="Helvetica Light"/>
              </a:defRPr>
            </a:lvl2pPr>
            <a:lvl3pPr marL="1160270" indent="-232054" eaLnBrk="0" hangingPunct="0">
              <a:defRPr sz="2500">
                <a:solidFill>
                  <a:srgbClr val="000000"/>
                </a:solidFill>
                <a:latin typeface="Helvetica Light"/>
                <a:ea typeface="Helvetica Light"/>
                <a:cs typeface="Helvetica Light"/>
                <a:sym typeface="Helvetica Light"/>
              </a:defRPr>
            </a:lvl3pPr>
            <a:lvl4pPr marL="1624378" indent="-232054" eaLnBrk="0" hangingPunct="0">
              <a:defRPr sz="2500">
                <a:solidFill>
                  <a:srgbClr val="000000"/>
                </a:solidFill>
                <a:latin typeface="Helvetica Light"/>
                <a:ea typeface="Helvetica Light"/>
                <a:cs typeface="Helvetica Light"/>
                <a:sym typeface="Helvetica Light"/>
              </a:defRPr>
            </a:lvl4pPr>
            <a:lvl5pPr marL="2088487" indent="-232054" eaLnBrk="0" hangingPunct="0">
              <a:defRPr sz="2500">
                <a:solidFill>
                  <a:srgbClr val="000000"/>
                </a:solidFill>
                <a:latin typeface="Helvetica Light"/>
                <a:ea typeface="Helvetica Light"/>
                <a:cs typeface="Helvetica Light"/>
                <a:sym typeface="Helvetica Light"/>
              </a:defRPr>
            </a:lvl5pPr>
            <a:lvl6pPr marL="2552595" indent="-232054" defTabSz="414153" eaLnBrk="0" fontAlgn="base" hangingPunct="0">
              <a:spcBef>
                <a:spcPct val="0"/>
              </a:spcBef>
              <a:spcAft>
                <a:spcPct val="0"/>
              </a:spcAft>
              <a:defRPr sz="2500">
                <a:solidFill>
                  <a:srgbClr val="000000"/>
                </a:solidFill>
                <a:latin typeface="Helvetica Light"/>
                <a:ea typeface="Helvetica Light"/>
                <a:cs typeface="Helvetica Light"/>
                <a:sym typeface="Helvetica Light"/>
              </a:defRPr>
            </a:lvl6pPr>
            <a:lvl7pPr marL="3016702" indent="-232054" defTabSz="414153" eaLnBrk="0" fontAlgn="base" hangingPunct="0">
              <a:spcBef>
                <a:spcPct val="0"/>
              </a:spcBef>
              <a:spcAft>
                <a:spcPct val="0"/>
              </a:spcAft>
              <a:defRPr sz="2500">
                <a:solidFill>
                  <a:srgbClr val="000000"/>
                </a:solidFill>
                <a:latin typeface="Helvetica Light"/>
                <a:ea typeface="Helvetica Light"/>
                <a:cs typeface="Helvetica Light"/>
                <a:sym typeface="Helvetica Light"/>
              </a:defRPr>
            </a:lvl7pPr>
            <a:lvl8pPr marL="3480811" indent="-232054" defTabSz="414153" eaLnBrk="0" fontAlgn="base" hangingPunct="0">
              <a:spcBef>
                <a:spcPct val="0"/>
              </a:spcBef>
              <a:spcAft>
                <a:spcPct val="0"/>
              </a:spcAft>
              <a:defRPr sz="2500">
                <a:solidFill>
                  <a:srgbClr val="000000"/>
                </a:solidFill>
                <a:latin typeface="Helvetica Light"/>
                <a:ea typeface="Helvetica Light"/>
                <a:cs typeface="Helvetica Light"/>
                <a:sym typeface="Helvetica Light"/>
              </a:defRPr>
            </a:lvl8pPr>
            <a:lvl9pPr marL="3944919" indent="-232054" defTabSz="414153" eaLnBrk="0" fontAlgn="base" hangingPunct="0">
              <a:spcBef>
                <a:spcPct val="0"/>
              </a:spcBef>
              <a:spcAft>
                <a:spcPct val="0"/>
              </a:spcAft>
              <a:defRPr sz="2500">
                <a:solidFill>
                  <a:srgbClr val="000000"/>
                </a:solidFill>
                <a:latin typeface="Helvetica Light"/>
                <a:ea typeface="Helvetica Light"/>
                <a:cs typeface="Helvetica Light"/>
                <a:sym typeface="Helvetica Light"/>
              </a:defRPr>
            </a:lvl9pPr>
          </a:lstStyle>
          <a:p>
            <a:pPr eaLnBrk="1" hangingPunct="1"/>
            <a:fld id="{802DC38A-E51E-451D-B0A5-23F3D209C96D}" type="slidenum">
              <a:rPr lang="en-US" sz="3700"/>
              <a:pPr eaLnBrk="1" hangingPunct="1"/>
              <a:t>16</a:t>
            </a:fld>
            <a:endParaRPr lang="en-US" sz="37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Last year, About 60 percent of people who gained coverage in Medicaid or the marketplaces were uninsured prior to getting their new insurance.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charset="-128"/>
                <a:cs typeface="Arial" panose="020B0604020202020204" pitchFamily="34" charset="0"/>
              </a:rPr>
              <a:t>And we are seeing the consequences of this coverage in multiple surveys by now, including the most recent federal survey, the NHIS,, that the number of people who are uninsured is falling, by an estimated 7-11 million people.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rPr>
              <a:t>Sources: Estimates from Federal and Non-Federal Surveys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rPr>
              <a:t>HHS-CDC’s comparison of the prevalence of uninsured persons from the NHIS and the CPS, January-April, 2014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hlinkClick r:id="rId3"/>
              </a:rPr>
              <a:t>http://www.cdc.gov/nchs/data/nhis/health_insurance/NCHS_CPS_Comparison092014.pdf</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rPr>
              <a:t>); HHS-CDC’s National Health Interview Survey, January-June 2014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hlinkClick r:id="rId4"/>
              </a:rPr>
              <a:t>http://www.cdc.gov/nchs/data/nhis/earlyrelease/insur201412.pdf</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rPr>
              <a:t>);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cs typeface="+mn-cs"/>
              </a:rPr>
              <a:t>RAND’s Health Reform Opinion Study, March 2014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cs typeface="+mn-cs"/>
                <a:hlinkClick r:id="rId5"/>
              </a:rPr>
              <a:t>http://www.rand.org/pubs/research_reports/RR656.html</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cs typeface="+mn-cs"/>
              </a:rPr>
              <a:t>); Gallup-</a:t>
            </a:r>
            <a:r>
              <a:rPr kumimoji="0" lang="en-US" sz="1200" b="0" i="0" u="none" strike="noStrike" kern="1200" cap="none" spc="0" normalizeH="0" baseline="0" noProof="0" dirty="0" err="1" smtClean="0">
                <a:ln>
                  <a:noFill/>
                </a:ln>
                <a:solidFill>
                  <a:srgbClr val="000000"/>
                </a:solidFill>
                <a:effectLst/>
                <a:uLnTx/>
                <a:uFillTx/>
                <a:latin typeface="Calibri" panose="020F0502020204030204" pitchFamily="34" charset="0"/>
                <a:ea typeface="ＭＳ Ｐゴシック" charset="0"/>
                <a:cs typeface="+mn-cs"/>
              </a:rPr>
              <a:t>Healthways</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cs typeface="+mn-cs"/>
              </a:rPr>
              <a:t>’ Well-Beings Index, Q4 2014 (http://www.gallup.com/poll/180425/uninsured-rate-sinks.aspx);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rPr>
              <a:t>Sommers et al. Gallup analysis in </a:t>
            </a:r>
            <a:r>
              <a:rPr kumimoji="0" lang="en-US" sz="1200" b="0" i="1"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rPr>
              <a:t>NEJM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rPr>
              <a:t>(</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hlinkClick r:id="rId6"/>
              </a:rPr>
              <a:t>http://www.nejm.org/doi/full/10.1056/NEJMsr1406753</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rPr>
              <a:t>); The Commonwealth Fund Biennial Health Insurance Survey, 2014 (http://www.commonwealthfund.org/publications/issue-briefs/2015/jan/biennial-health-insurance-survey); The Commonwealth Fund Affordable Care Act Tracking Survey, April – June 2014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hlinkClick r:id="rId7"/>
              </a:rPr>
              <a:t>http://www.commonwealthfund.org/publications/issue-briefs/2014/jul/health-coverage-access-aca</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rPr>
              <a:t>);</a:t>
            </a:r>
            <a:r>
              <a:rPr kumimoji="0" 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cs typeface="+mn-cs"/>
              </a:rPr>
              <a:t> Urban Institute’s Health Reform Monitoring Survey, Q3 2014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cs typeface="+mn-cs"/>
              </a:rPr>
              <a:t>(</a:t>
            </a:r>
            <a:r>
              <a:rPr kumimoji="0" 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cs typeface="+mn-cs"/>
                <a:hlinkClick r:id="rId8"/>
              </a:rPr>
              <a:t>http://hrms.urban.org/briefs/Health-Insurance-Coverage-under-the-ACA-as-of-September-2014.html</a:t>
            </a:r>
            <a:r>
              <a:rPr kumimoji="0" 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cs typeface="+mn-cs"/>
              </a:rPr>
              <a:t>).</a:t>
            </a:r>
            <a:endPar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FCD5E3A-3323-4990-8B36-9122A5EFDE4B}" type="slidenum">
              <a:rPr lang="en-US" smtClean="0"/>
              <a:t>2</a:t>
            </a:fld>
            <a:endParaRPr lang="en-US"/>
          </a:p>
        </p:txBody>
      </p:sp>
    </p:spTree>
    <p:extLst>
      <p:ext uri="{BB962C8B-B14F-4D97-AF65-F5344CB8AC3E}">
        <p14:creationId xmlns:p14="http://schemas.microsoft.com/office/powerpoint/2010/main" val="4235457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Exhibit 3.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uninsured rate among young adults ages 19-34 has declined sharply , falling from 27 percent in 2010 to 19 percent in 2014.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This is the lowest uninsured rate among young adults since 2001.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6E8EE951-AF34-497B-B159-113D7EBC89D0}" type="slidenum">
              <a:rPr lang="en-US" smtClean="0"/>
              <a:t>3</a:t>
            </a:fld>
            <a:endParaRPr lang="en-US"/>
          </a:p>
        </p:txBody>
      </p:sp>
    </p:spTree>
    <p:extLst>
      <p:ext uri="{BB962C8B-B14F-4D97-AF65-F5344CB8AC3E}">
        <p14:creationId xmlns:p14="http://schemas.microsoft.com/office/powerpoint/2010/main" val="530155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457200" algn="l" defTabSz="914400" rtl="0" eaLnBrk="1" fontAlgn="auto" latinLnBrk="0" hangingPunct="1">
              <a:lnSpc>
                <a:spcPct val="15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Exhibit 4.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There are also striking declines among low-income adults.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rate of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uninsurance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among people with incomes below $47,100 for a family of four, dropped from 36 percent in 2010 to 24 percent in 2014,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uninsured rate in this income group is now lower than it was in 2001. </a:t>
            </a:r>
            <a:endParaRPr lang="en-US" dirty="0"/>
          </a:p>
        </p:txBody>
      </p:sp>
      <p:sp>
        <p:nvSpPr>
          <p:cNvPr id="4" name="Slide Number Placeholder 3"/>
          <p:cNvSpPr>
            <a:spLocks noGrp="1"/>
          </p:cNvSpPr>
          <p:nvPr>
            <p:ph type="sldNum" sz="quarter" idx="10"/>
          </p:nvPr>
        </p:nvSpPr>
        <p:spPr/>
        <p:txBody>
          <a:bodyPr/>
          <a:lstStyle/>
          <a:p>
            <a:fld id="{6E8EE951-AF34-497B-B159-113D7EBC89D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339323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Exhibit 5.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There were gains across racial and ethnic groups.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Among non-Hispanic whites, the percentage of uninsured fell from 15 percent in 2010 to 10 percent in 2014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among African Americans, from 24 percent to 18 percent;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and among Latinos, from 39 percent to 34 percent (Exhibit 4).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Despite these declines, African-Americans and Latinos continue to be much more likely than whites to be uninsured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These uninsured rates are similar to those reported by the federal National Health Interview Survey for the first half of 2014 (18-64, 34.5%) and the Gallup poll conducted Oct. 1 to Dec. 30, 2014 (18+32.4%).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Latino uninsured estimate reported in the Commonwealth Fund’s ACA Tracking Survey in July 2014 was lower (23%) and had a 95% confidence interval of [19.5%-27.5%]; the 2014 Biennial Survey Latino uninsured estimate of 34 percent has 95% confidence interval of [29.4% - 37.8%]. The confidence intervals in these surveys are wider than NHIS or Gallup which have larger sample sizes. However, the upper bounds of the ACA Tracking Survey estimate come close in range to the lower bounds of the Biennial Survey.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sum, across these four national surveys that reported uninsured rates among Latinos in 2013 and 2014, the trends are in the same direction but vary in the magnitude of the decline. </a:t>
            </a:r>
          </a:p>
          <a:p>
            <a:endParaRPr lang="en-US" dirty="0"/>
          </a:p>
        </p:txBody>
      </p:sp>
      <p:sp>
        <p:nvSpPr>
          <p:cNvPr id="4" name="Slide Number Placeholder 3"/>
          <p:cNvSpPr>
            <a:spLocks noGrp="1"/>
          </p:cNvSpPr>
          <p:nvPr>
            <p:ph type="sldNum" sz="quarter" idx="10"/>
          </p:nvPr>
        </p:nvSpPr>
        <p:spPr/>
        <p:txBody>
          <a:bodyPr/>
          <a:lstStyle/>
          <a:p>
            <a:fld id="{6E8EE951-AF34-497B-B159-113D7EBC89D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339323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Three-quarters of adults with new coverage were satisfied with their new insurance (Exhibit 12).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People who were insured prior to gaining their new coverage and those who were uninsured were equally satisfied with their new insurance.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Larger shares of adults who newly enrolled in Medicaid (85%) were satisfied with their new coverage compared to those who selected a private </a:t>
            </a: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survey asked adults with new coverage,, about their experience using their new health plans.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(60%) of adults  with new coverage said they had used their new plans to go to a doctor or hospital, or to pay for prescription drugs (Exhibit 13).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Of those, 62 percent said they would not have been able to access or afford this care prior to getting their new insurance.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additional analyses that we did, that we don’t show in the exhibit but which are highlighted in the text of the report, three-quarters (75%) of people who were uninsured when they enrolled and had used their new coverage, said they would not have been able to get this care  prior to gaining their new health insurance (data not shown).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but (44%) of adults who had insurance when they enrolled also said they would not have been able to get this care before they got their new plan. </a:t>
            </a: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About 20 percent of adults with new coverage told us they had tried to find a new primary care physician or general doctor; of those 75 percent said they found it very or somewhat easy to find a new doctor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Two-thirds of adults who said they found a new primary care doctor were able to get an appointment within two weeks: 41 percent got an appointment within one week and 26 percent got an appointment within one to two weeks.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However, wait times for appointments were longer for some: 11 percent said they got an appointment within two weeks to one month, and 15 percent waited longer than one month (Exhibit 16).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But these are consistent with average wait times reported by adults in prior CMWF surveys.  </a:t>
            </a:r>
          </a:p>
          <a:p>
            <a:pPr marL="0" marR="0" lvl="0" indent="0" algn="l" defTabSz="897301"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couple comparisons: </a:t>
            </a:r>
          </a:p>
          <a:p>
            <a:pPr marL="168244" marR="0" lvl="0" indent="-168244" algn="l" defTabSz="89730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a 2012 Online Survey of 19-64 year old adults we asked about whether in the past 3 years you or your partner/spouse had to find a new primary care physician or general doctor.</a:t>
            </a:r>
          </a:p>
          <a:p>
            <a:pPr marL="616894" marR="0" lvl="1" indent="-168244" algn="l" defTabSz="89730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21% said yes</a:t>
            </a:r>
          </a:p>
          <a:p>
            <a:pPr marL="616894" marR="0" lvl="1" indent="-168244" algn="l" defTabSz="89730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Of those, 62% found it very or somewhat easy to find a new doctor.</a:t>
            </a:r>
          </a:p>
          <a:p>
            <a:pPr marL="616894" marR="0" lvl="1" indent="-168244" algn="l" defTabSz="89730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Of those who  found one, 61.4% found one within 2 weeks:  36.5% found one within 7 days, 24.9% within 8 to 14 days. </a:t>
            </a:r>
          </a:p>
          <a:p>
            <a:pPr marL="0" marR="0" lvl="0" indent="0" algn="l" defTabSz="897301"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our 2013 International Survey last year, we asked about wait times for specialists.  This was of adults 18+ (so also Medicare) ,</a:t>
            </a:r>
          </a:p>
          <a:p>
            <a:pPr marL="168244" marR="0" lvl="0" indent="-168244" algn="l" defTabSz="89730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76% of adults who needed to see a specialist in the US were able to get an appointment within 4 weeks, which is among the best of those countries in the survey.  Our finding on wait times for specialists is very similar, in Exhibit 17.   Published in Health Affairs Dec 2013</a:t>
            </a:r>
          </a:p>
          <a:p>
            <a:pPr marL="168244" marR="0" lvl="0" indent="-168244" algn="l" defTabSz="89730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970351" y="8772381"/>
            <a:ext cx="3038475" cy="462120"/>
          </a:xfrm>
          <a:prstGeom prst="rect">
            <a:avLst/>
          </a:prstGeom>
          <a:noFill/>
          <a:ln w="9525">
            <a:noFill/>
            <a:miter lim="800000"/>
            <a:headEnd/>
            <a:tailEnd/>
          </a:ln>
        </p:spPr>
        <p:txBody>
          <a:bodyPr lIns="93317" tIns="46659" rIns="93317" bIns="46659" anchor="b"/>
          <a:lstStyle/>
          <a:p>
            <a:pPr algn="r"/>
            <a:fld id="{D560F11D-893C-4E56-9C22-10D58CC7116F}" type="slidenum">
              <a:rPr lang="en-US" sz="1200">
                <a:solidFill>
                  <a:prstClr val="black"/>
                </a:solidFill>
              </a:rPr>
              <a:pPr algn="r"/>
              <a:t>9</a:t>
            </a:fld>
            <a:endParaRPr lang="en-US" sz="1200">
              <a:solidFill>
                <a:prstClr val="black"/>
              </a:solidFill>
            </a:endParaRPr>
          </a:p>
        </p:txBody>
      </p:sp>
      <p:sp>
        <p:nvSpPr>
          <p:cNvPr id="90115" name="Rectangle 2"/>
          <p:cNvSpPr>
            <a:spLocks noGrp="1" noRot="1" noChangeAspect="1" noChangeArrowheads="1" noTextEdit="1"/>
          </p:cNvSpPr>
          <p:nvPr>
            <p:ph type="sldImg"/>
          </p:nvPr>
        </p:nvSpPr>
        <p:spPr>
          <a:xfrm>
            <a:off x="1196975" y="692150"/>
            <a:ext cx="4619625" cy="3463925"/>
          </a:xfrm>
          <a:ln/>
        </p:spPr>
      </p:sp>
      <p:sp>
        <p:nvSpPr>
          <p:cNvPr id="90116" name="Rectangle 3"/>
          <p:cNvSpPr>
            <a:spLocks noGrp="1" noChangeArrowheads="1"/>
          </p:cNvSpPr>
          <p:nvPr>
            <p:ph type="body" idx="1"/>
          </p:nvPr>
        </p:nvSpPr>
        <p:spPr>
          <a:noFill/>
          <a:ln/>
        </p:spPr>
        <p:txBody>
          <a:bodyPr/>
          <a:lstStyle/>
          <a:p>
            <a:pPr eaLnBrk="1" hangingPunct="1"/>
            <a:r>
              <a:rPr lang="en-US" dirty="0" smtClean="0"/>
              <a:t>Exhibit</a:t>
            </a:r>
            <a:r>
              <a:rPr lang="en-US" baseline="0" dirty="0" smtClean="0"/>
              <a:t> 6.  </a:t>
            </a:r>
            <a:endParaRPr lang="en-US" dirty="0" smtClean="0"/>
          </a:p>
          <a:p>
            <a:pPr marL="171450" indent="-171450" eaLnBrk="1" hangingPunct="1">
              <a:buFont typeface="Arial" panose="020B0604020202020204" pitchFamily="34" charset="0"/>
              <a:buChar char="•"/>
            </a:pPr>
            <a:r>
              <a:rPr lang="en-US" dirty="0" smtClean="0"/>
              <a:t>The survey results indicate</a:t>
            </a:r>
            <a:r>
              <a:rPr lang="en-US" baseline="0" dirty="0" smtClean="0"/>
              <a:t> that e</a:t>
            </a:r>
            <a:r>
              <a:rPr lang="en-US" dirty="0" smtClean="0"/>
              <a:t>xpanded insurance coverage is helping people get</a:t>
            </a:r>
            <a:r>
              <a:rPr lang="en-US" baseline="0" dirty="0" smtClean="0"/>
              <a:t> </a:t>
            </a:r>
            <a:r>
              <a:rPr lang="en-US" dirty="0" smtClean="0"/>
              <a:t>health</a:t>
            </a:r>
            <a:r>
              <a:rPr lang="en-US" baseline="0" dirty="0" smtClean="0"/>
              <a:t> care</a:t>
            </a:r>
            <a:r>
              <a:rPr lang="en-US" dirty="0" smtClean="0"/>
              <a:t> by reducing financial barriers.</a:t>
            </a:r>
          </a:p>
          <a:p>
            <a:pPr marL="171450" indent="-171450" eaLnBrk="1" hangingPunct="1">
              <a:buFont typeface="Arial" panose="020B0604020202020204" pitchFamily="34" charset="0"/>
              <a:buChar char="•"/>
            </a:pPr>
            <a:r>
              <a:rPr lang="en-US" dirty="0" smtClean="0"/>
              <a:t>If you look at the bottom</a:t>
            </a:r>
            <a:r>
              <a:rPr lang="en-US" baseline="0" dirty="0" smtClean="0"/>
              <a:t> row of this table in the blue shaded columns, t</a:t>
            </a:r>
            <a:r>
              <a:rPr lang="en-US" dirty="0" smtClean="0"/>
              <a:t>he</a:t>
            </a:r>
            <a:r>
              <a:rPr lang="en-US" baseline="0" dirty="0" smtClean="0"/>
              <a:t> </a:t>
            </a:r>
            <a:r>
              <a:rPr lang="en-US" dirty="0" smtClean="0"/>
              <a:t>number of adults who said</a:t>
            </a:r>
            <a:r>
              <a:rPr lang="en-US" baseline="0" dirty="0" smtClean="0"/>
              <a:t> they did not </a:t>
            </a:r>
            <a:r>
              <a:rPr lang="en-US" dirty="0" smtClean="0"/>
              <a:t>get needed care because of cost in the last year declined from 80 million people in 2012</a:t>
            </a:r>
            <a:r>
              <a:rPr lang="en-US" baseline="0" dirty="0" smtClean="0"/>
              <a:t> to </a:t>
            </a:r>
            <a:r>
              <a:rPr lang="en-US" dirty="0" smtClean="0"/>
              <a:t>66 million in 2014.</a:t>
            </a:r>
          </a:p>
          <a:p>
            <a:pPr marL="171450" indent="-171450" eaLnBrk="1" hangingPunct="1">
              <a:buFont typeface="Arial" panose="020B0604020202020204" pitchFamily="34" charset="0"/>
              <a:buChar char="•"/>
            </a:pPr>
            <a:r>
              <a:rPr lang="en-US" dirty="0" smtClean="0"/>
              <a:t>This is  the first year we have seen a decline in reports of cost</a:t>
            </a:r>
            <a:r>
              <a:rPr lang="en-US" baseline="0" dirty="0" smtClean="0"/>
              <a:t> related </a:t>
            </a:r>
            <a:r>
              <a:rPr lang="en-US" dirty="0" smtClean="0"/>
              <a:t>access problems</a:t>
            </a:r>
            <a:r>
              <a:rPr lang="en-US" baseline="0" dirty="0" smtClean="0"/>
              <a:t> since we added </a:t>
            </a:r>
            <a:r>
              <a:rPr lang="en-US" dirty="0" smtClean="0"/>
              <a:t>the question in 2003. </a:t>
            </a:r>
          </a:p>
          <a:p>
            <a:pPr marL="171450" indent="-171450" eaLnBrk="1" hangingPunct="1">
              <a:buFont typeface="Arial" panose="020B0604020202020204" pitchFamily="34" charset="0"/>
              <a:buChar char="•"/>
            </a:pPr>
            <a:r>
              <a:rPr lang="en-US" dirty="0" smtClean="0"/>
              <a:t>Rates fell to levels reported by adults a decade ago.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This may reflect expanded coverage  and reflect improvements in coverage through new requirements under the law, including the inclusion of preventive care services without cost sharing.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it may also reflect some improvement in the economy.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And it may reflect a younger, healthier group of uninsured people.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Still, these rates remain quite high, particularly among people with lower incomes.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One third of insured adults with incomes under 47,100 for a family of four reported problems getting care because of cost. </a:t>
            </a: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7719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3668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prstClr val="black"/>
              </a:solidFill>
            </a:endParaRPr>
          </a:p>
        </p:txBody>
      </p:sp>
    </p:spTree>
    <p:extLst>
      <p:ext uri="{BB962C8B-B14F-4D97-AF65-F5344CB8AC3E}">
        <p14:creationId xmlns:p14="http://schemas.microsoft.com/office/powerpoint/2010/main" val="370357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solidFill>
                <a:prstClr val="black"/>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prstClr val="black"/>
              </a:solidFill>
            </a:endParaRPr>
          </a:p>
        </p:txBody>
      </p:sp>
    </p:spTree>
    <p:extLst>
      <p:ext uri="{BB962C8B-B14F-4D97-AF65-F5344CB8AC3E}">
        <p14:creationId xmlns:p14="http://schemas.microsoft.com/office/powerpoint/2010/main" val="519851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prstClr val="black"/>
              </a:solidFill>
            </a:endParaRPr>
          </a:p>
        </p:txBody>
      </p:sp>
    </p:spTree>
    <p:extLst>
      <p:ext uri="{BB962C8B-B14F-4D97-AF65-F5344CB8AC3E}">
        <p14:creationId xmlns:p14="http://schemas.microsoft.com/office/powerpoint/2010/main" val="217512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prstClr val="black"/>
              </a:solidFill>
            </a:endParaRPr>
          </a:p>
        </p:txBody>
      </p:sp>
    </p:spTree>
    <p:extLst>
      <p:ext uri="{BB962C8B-B14F-4D97-AF65-F5344CB8AC3E}">
        <p14:creationId xmlns:p14="http://schemas.microsoft.com/office/powerpoint/2010/main" val="1308428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55039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82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55594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theme" Target="../theme/theme2.xml"/><Relationship Id="rId10" Type="http://schemas.openxmlformats.org/officeDocument/2006/relationships/image" Target="../media/image1.emf"/><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1" r:id="rId3"/>
    <p:sldLayoutId id="2147483702" r:id="rId4"/>
    <p:sldLayoutId id="2147483696" r:id="rId5"/>
    <p:sldLayoutId id="2147483703" r:id="rId6"/>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509540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www.commonwealthfund.org/publications/blog/2014/dec/zero-inflation-nationwide-for-marketplace-premiums"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hyperlink" Target="http://www.commonwealthfund.org/interactives-and-data/maps-and-data/state-exchange-map" TargetMode="External"/><Relationship Id="rId4" Type="http://schemas.openxmlformats.org/officeDocument/2006/relationships/hyperlink" Target="http://www.commonwealthfund.org/interactives-and-data/maps-and-data/medicaid-expansion-map" TargetMode="External"/><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4" Type="http://schemas.openxmlformats.org/officeDocument/2006/relationships/chart" Target="../charts/chart10.xml"/><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1440"/>
            <a:ext cx="9144000" cy="707886"/>
          </a:xfrm>
        </p:spPr>
        <p:txBody>
          <a:bodyPr anchor="t" anchorCtr="1"/>
          <a:lstStyle/>
          <a:p>
            <a:pPr algn="ctr"/>
            <a:r>
              <a:rPr lang="en-US" sz="2000" b="1" dirty="0">
                <a:solidFill>
                  <a:prstClr val="black"/>
                </a:solidFill>
                <a:latin typeface="Georgia" panose="02040502050405020303" pitchFamily="18" charset="0"/>
                <a:ea typeface="ＭＳ Ｐゴシック"/>
              </a:rPr>
              <a:t>Exhibit </a:t>
            </a:r>
            <a:r>
              <a:rPr lang="en-US" sz="2000" b="1" dirty="0" smtClean="0">
                <a:solidFill>
                  <a:prstClr val="black"/>
                </a:solidFill>
                <a:latin typeface="Georgia" panose="02040502050405020303" pitchFamily="18" charset="0"/>
                <a:ea typeface="ＭＳ Ｐゴシック"/>
              </a:rPr>
              <a:t>1. Over 25 </a:t>
            </a:r>
            <a:r>
              <a:rPr lang="en-US" sz="2000" b="1" dirty="0">
                <a:solidFill>
                  <a:prstClr val="black"/>
                </a:solidFill>
                <a:latin typeface="Georgia" panose="02040502050405020303" pitchFamily="18" charset="0"/>
                <a:ea typeface="ＭＳ Ｐゴシック"/>
              </a:rPr>
              <a:t>Million People </a:t>
            </a:r>
            <a:r>
              <a:rPr lang="en-US" sz="2000" b="1" dirty="0" smtClean="0">
                <a:solidFill>
                  <a:prstClr val="black"/>
                </a:solidFill>
                <a:latin typeface="Georgia" panose="02040502050405020303" pitchFamily="18" charset="0"/>
                <a:ea typeface="ＭＳ Ｐゴシック"/>
              </a:rPr>
              <a:t>Estimated to Have </a:t>
            </a:r>
            <a:r>
              <a:rPr lang="en-US" sz="2000" b="1" dirty="0">
                <a:solidFill>
                  <a:prstClr val="black"/>
                </a:solidFill>
                <a:latin typeface="Georgia" panose="02040502050405020303" pitchFamily="18" charset="0"/>
                <a:ea typeface="ＭＳ Ｐゴシック"/>
              </a:rPr>
              <a:t>Insurance Under the Provisions of the Affordable Care </a:t>
            </a:r>
            <a:r>
              <a:rPr lang="en-US" sz="2000" b="1" dirty="0" smtClean="0">
                <a:solidFill>
                  <a:prstClr val="black"/>
                </a:solidFill>
                <a:latin typeface="Georgia" panose="02040502050405020303" pitchFamily="18" charset="0"/>
                <a:ea typeface="ＭＳ Ｐゴシック"/>
              </a:rPr>
              <a:t>Act, as of March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2803540"/>
              </p:ext>
            </p:extLst>
          </p:nvPr>
        </p:nvGraphicFramePr>
        <p:xfrm>
          <a:off x="304800" y="1499175"/>
          <a:ext cx="84582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04800" y="872065"/>
            <a:ext cx="4724400" cy="584775"/>
          </a:xfrm>
          <a:prstGeom prst="rect">
            <a:avLst/>
          </a:prstGeom>
          <a:noFill/>
        </p:spPr>
        <p:txBody>
          <a:bodyPr wrap="square" rtlCol="0">
            <a:spAutoFit/>
          </a:bodyPr>
          <a:lstStyle/>
          <a:p>
            <a:pPr lvl="0"/>
            <a:r>
              <a:rPr lang="en-US" sz="1600" b="1" dirty="0">
                <a:solidFill>
                  <a:srgbClr val="000000"/>
                </a:solidFill>
                <a:latin typeface="Calibri" panose="020F0502020204030204" pitchFamily="34" charset="0"/>
              </a:rPr>
              <a:t>Millions of people who have gained coverage or enrolled in a new plan under the Affordable Care Act</a:t>
            </a:r>
          </a:p>
        </p:txBody>
      </p:sp>
      <p:sp>
        <p:nvSpPr>
          <p:cNvPr id="8" name="TextBox 7"/>
          <p:cNvSpPr txBox="1"/>
          <p:nvPr/>
        </p:nvSpPr>
        <p:spPr>
          <a:xfrm>
            <a:off x="33868" y="5621866"/>
            <a:ext cx="6781800" cy="1200329"/>
          </a:xfrm>
          <a:prstGeom prst="rect">
            <a:avLst/>
          </a:prstGeom>
          <a:noFill/>
        </p:spPr>
        <p:txBody>
          <a:bodyPr wrap="square" rtlCol="0">
            <a:spAutoFit/>
          </a:bodyPr>
          <a:lstStyle/>
          <a:p>
            <a:r>
              <a:rPr lang="en-US" sz="1200" dirty="0" smtClean="0">
                <a:latin typeface="Calibri" panose="020F0502020204030204" pitchFamily="34" charset="0"/>
                <a:cs typeface="Arial" panose="020B0604020202020204" pitchFamily="34" charset="0"/>
              </a:rPr>
              <a:t>* Change in number of young adults ages 19–25 covered under a parent’s policy from 2010–2014.</a:t>
            </a:r>
          </a:p>
          <a:p>
            <a:r>
              <a:rPr lang="en-US" sz="1200" dirty="0" smtClean="0">
                <a:latin typeface="Calibri" panose="020F0502020204030204" pitchFamily="34" charset="0"/>
                <a:cs typeface="Arial" panose="020B0604020202020204" pitchFamily="34" charset="0"/>
              </a:rPr>
              <a:t>** Number of Americans that have selected or been automatically reenrolled into a 2015 health </a:t>
            </a:r>
            <a:br>
              <a:rPr lang="en-US" sz="1200" dirty="0" smtClean="0">
                <a:latin typeface="Calibri" panose="020F0502020204030204" pitchFamily="34" charset="0"/>
                <a:cs typeface="Arial" panose="020B0604020202020204" pitchFamily="34" charset="0"/>
              </a:rPr>
            </a:br>
            <a:r>
              <a:rPr lang="en-US" sz="1200" dirty="0" smtClean="0">
                <a:latin typeface="Calibri" panose="020F0502020204030204" pitchFamily="34" charset="0"/>
                <a:cs typeface="Arial" panose="020B0604020202020204" pitchFamily="34" charset="0"/>
              </a:rPr>
              <a:t>insurance plan through the Health Insurance Marketplace (11/15/14–2/15/15), including </a:t>
            </a:r>
            <a:r>
              <a:rPr lang="en-US" sz="1200" dirty="0" smtClean="0">
                <a:latin typeface="Calibri" panose="020F0502020204030204" pitchFamily="34" charset="0"/>
                <a:cs typeface="Arial" panose="020B0604020202020204" pitchFamily="34" charset="0"/>
              </a:rPr>
              <a:t>Special </a:t>
            </a:r>
            <a:r>
              <a:rPr lang="en-US" sz="1200" dirty="0" smtClean="0">
                <a:latin typeface="Calibri" panose="020F0502020204030204" pitchFamily="34" charset="0"/>
                <a:cs typeface="Arial" panose="020B0604020202020204" pitchFamily="34" charset="0"/>
              </a:rPr>
              <a:t>Enrollment Period activity reported through Feb. 22</a:t>
            </a:r>
            <a:r>
              <a:rPr lang="en-US" sz="1200" dirty="0" smtClean="0">
                <a:latin typeface="Calibri" panose="020F0502020204030204" pitchFamily="34" charset="0"/>
                <a:cs typeface="Arial" panose="020B0604020202020204" pitchFamily="34" charset="0"/>
              </a:rPr>
              <a:t>, 2015</a:t>
            </a:r>
            <a:r>
              <a:rPr lang="en-US" sz="1200" dirty="0" smtClean="0">
                <a:latin typeface="Calibri" panose="020F0502020204030204" pitchFamily="34" charset="0"/>
                <a:cs typeface="Arial" panose="020B0604020202020204" pitchFamily="34" charset="0"/>
              </a:rPr>
              <a:t>.</a:t>
            </a:r>
          </a:p>
          <a:p>
            <a:r>
              <a:rPr lang="en-US" sz="1200" dirty="0" smtClean="0">
                <a:latin typeface="Calibri" panose="020F0502020204030204" pitchFamily="34" charset="0"/>
                <a:cs typeface="Arial" panose="020B0604020202020204" pitchFamily="34" charset="0"/>
              </a:rPr>
              <a:t>*** Increase in Medicaid and CHIP enrollment between October 2013</a:t>
            </a:r>
            <a:r>
              <a:rPr lang="en-US" sz="1200" dirty="0">
                <a:latin typeface="Calibri" panose="020F0502020204030204" pitchFamily="34" charset="0"/>
                <a:cs typeface="Arial" panose="020B0604020202020204" pitchFamily="34" charset="0"/>
              </a:rPr>
              <a:t> </a:t>
            </a:r>
            <a:r>
              <a:rPr lang="en-US" sz="1200" dirty="0" smtClean="0">
                <a:latin typeface="Calibri" panose="020F0502020204030204" pitchFamily="34" charset="0"/>
                <a:cs typeface="Arial" panose="020B0604020202020204" pitchFamily="34" charset="0"/>
              </a:rPr>
              <a:t>and December 2014.</a:t>
            </a:r>
          </a:p>
          <a:p>
            <a:r>
              <a:rPr lang="en-US" sz="1200" dirty="0" smtClean="0">
                <a:latin typeface="Calibri" panose="020F0502020204030204" pitchFamily="34" charset="0"/>
                <a:cs typeface="Arial" panose="020B0604020202020204" pitchFamily="34" charset="0"/>
              </a:rPr>
              <a:t>Sources: CMWF Biennial Health Insurance Surveys (2010 and 2014) , HHS-ASPE, and CMS.</a:t>
            </a:r>
          </a:p>
        </p:txBody>
      </p:sp>
    </p:spTree>
    <p:extLst>
      <p:ext uri="{BB962C8B-B14F-4D97-AF65-F5344CB8AC3E}">
        <p14:creationId xmlns:p14="http://schemas.microsoft.com/office/powerpoint/2010/main" val="2778307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74632" name="Group 200"/>
          <p:cNvGraphicFramePr>
            <a:graphicFrameLocks noGrp="1"/>
          </p:cNvGraphicFramePr>
          <p:nvPr>
            <p:ph idx="1"/>
            <p:extLst>
              <p:ext uri="{D42A27DB-BD31-4B8C-83A1-F6EECF244321}">
                <p14:modId xmlns:p14="http://schemas.microsoft.com/office/powerpoint/2010/main" val="820173871"/>
              </p:ext>
            </p:extLst>
          </p:nvPr>
        </p:nvGraphicFramePr>
        <p:xfrm>
          <a:off x="203199" y="1261088"/>
          <a:ext cx="8763000" cy="4849135"/>
        </p:xfrm>
        <a:graphic>
          <a:graphicData uri="http://schemas.openxmlformats.org/drawingml/2006/table">
            <a:tbl>
              <a:tblPr/>
              <a:tblGrid>
                <a:gridCol w="4262160"/>
                <a:gridCol w="1125210"/>
                <a:gridCol w="1125210"/>
                <a:gridCol w="1125210"/>
                <a:gridCol w="1125210"/>
              </a:tblGrid>
              <a:tr h="2973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T="27432" marB="27432"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2005</a:t>
                      </a:r>
                    </a:p>
                  </a:txBody>
                  <a:tcPr marT="27432" marB="27432"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2010</a:t>
                      </a:r>
                    </a:p>
                  </a:txBody>
                  <a:tcPr marT="27432" marB="27432"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2012</a:t>
                      </a:r>
                    </a:p>
                  </a:txBody>
                  <a:tcPr marT="27432" marB="27432"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2014</a:t>
                      </a:r>
                    </a:p>
                  </a:txBody>
                  <a:tcPr marT="27432" marB="27432"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1154">
                <a:tc>
                  <a:txBody>
                    <a:bodyPr/>
                    <a:lstStyle/>
                    <a:p>
                      <a:pPr marL="168275"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In the past 12 months:</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68">
                <a:tc>
                  <a:txBody>
                    <a:bodyPr/>
                    <a:lstStyle/>
                    <a:p>
                      <a:pPr marL="458788" marR="0" lvl="1"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Had problems paying or unable to pay medical bills</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39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53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55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43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68">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Contacted by a collection agency about medical bills*</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36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42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41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37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389">
                <a:tc>
                  <a:txBody>
                    <a:bodyPr/>
                    <a:lstStyle/>
                    <a:p>
                      <a:pPr marL="914400" marR="0" lvl="2"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Contacted by collection agency for unpaid medical bills</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22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30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32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27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824">
                <a:tc>
                  <a:txBody>
                    <a:bodyPr/>
                    <a:lstStyle/>
                    <a:p>
                      <a:pPr marL="917575" marR="0" lvl="2"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Contacted by a collection agency because of billing mistake</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11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9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7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8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68">
                <a:tc>
                  <a:txBody>
                    <a:bodyPr/>
                    <a:lstStyle/>
                    <a:p>
                      <a:pPr marL="460375" marR="0" lvl="1"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Had to change way of life to pay bills</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24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31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29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26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68">
                <a:tc>
                  <a:txBody>
                    <a:bodyPr/>
                    <a:lstStyle/>
                    <a:p>
                      <a:pPr marL="168275"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Arial" pitchFamily="34" charset="0"/>
                        </a:rPr>
                        <a:t>Any of three bill problems </a:t>
                      </a:r>
                      <a:br>
                        <a:rPr kumimoji="0" lang="en-US" sz="1400" b="1" i="1" u="none" strike="noStrike" cap="none" normalizeH="0" baseline="0" dirty="0" smtClean="0">
                          <a:ln>
                            <a:noFill/>
                          </a:ln>
                          <a:solidFill>
                            <a:schemeClr val="tx1"/>
                          </a:solidFill>
                          <a:effectLst/>
                          <a:latin typeface="Arial" pitchFamily="34" charset="0"/>
                          <a:cs typeface="Arial" pitchFamily="34" charset="0"/>
                        </a:rPr>
                      </a:br>
                      <a:r>
                        <a:rPr kumimoji="0" lang="en-US" sz="1400" b="1" i="1" u="none" strike="noStrike" cap="none" normalizeH="0" baseline="0" dirty="0" smtClean="0">
                          <a:ln>
                            <a:noFill/>
                          </a:ln>
                          <a:solidFill>
                            <a:schemeClr val="tx1"/>
                          </a:solidFill>
                          <a:effectLst/>
                          <a:latin typeface="Arial" pitchFamily="34" charset="0"/>
                          <a:cs typeface="Arial" pitchFamily="34" charset="0"/>
                        </a:rPr>
                        <a:t>(does not include billing mistake)</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48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62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63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53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68">
                <a:tc>
                  <a:txBody>
                    <a:bodyPr/>
                    <a:lstStyle/>
                    <a:p>
                      <a:pPr marL="168275"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Medical bills being paid off over time</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37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44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48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40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468">
                <a:tc>
                  <a:txBody>
                    <a:bodyPr/>
                    <a:lstStyle/>
                    <a:p>
                      <a:pPr marL="168275"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cs typeface="Arial" pitchFamily="34" charset="0"/>
                        </a:rPr>
                        <a:t>Any of three bill problems or medical debt</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34 %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58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73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75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64 million</a:t>
                      </a:r>
                    </a:p>
                  </a:txBody>
                  <a:tcPr marT="27432" marB="27432" anchor="ctr"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0932" name="Rectangle 48"/>
          <p:cNvSpPr>
            <a:spLocks noChangeArrowheads="1"/>
          </p:cNvSpPr>
          <p:nvPr/>
        </p:nvSpPr>
        <p:spPr bwMode="auto">
          <a:xfrm>
            <a:off x="0" y="91440"/>
            <a:ext cx="9140825" cy="707886"/>
          </a:xfrm>
          <a:prstGeom prst="rect">
            <a:avLst/>
          </a:prstGeom>
          <a:noFill/>
          <a:ln w="9525">
            <a:noFill/>
            <a:miter lim="800000"/>
            <a:headEnd/>
            <a:tailEnd/>
          </a:ln>
        </p:spPr>
        <p:txBody>
          <a:bodyPr anchorCtr="1">
            <a:spAutoFit/>
          </a:bodyPr>
          <a:lstStyle/>
          <a:p>
            <a:pPr algn="ctr"/>
            <a:r>
              <a:rPr lang="en-US" sz="2000" b="1" dirty="0">
                <a:solidFill>
                  <a:prstClr val="black"/>
                </a:solidFill>
                <a:latin typeface="Georgia"/>
                <a:cs typeface="Arial" charset="0"/>
              </a:rPr>
              <a:t>Exhibit </a:t>
            </a:r>
            <a:r>
              <a:rPr lang="en-US" sz="2000" b="1" dirty="0" smtClean="0">
                <a:solidFill>
                  <a:prstClr val="black"/>
                </a:solidFill>
                <a:latin typeface="Georgia"/>
                <a:cs typeface="Arial" charset="0"/>
              </a:rPr>
              <a:t>10. The Number of Adults Reporting Medical Bill Problems Declined in 2014 </a:t>
            </a:r>
          </a:p>
        </p:txBody>
      </p:sp>
      <p:sp>
        <p:nvSpPr>
          <p:cNvPr id="80933" name="Text Box 49"/>
          <p:cNvSpPr txBox="1">
            <a:spLocks noChangeArrowheads="1"/>
          </p:cNvSpPr>
          <p:nvPr/>
        </p:nvSpPr>
        <p:spPr bwMode="auto">
          <a:xfrm>
            <a:off x="42050" y="6362246"/>
            <a:ext cx="9144000" cy="461665"/>
          </a:xfrm>
          <a:prstGeom prst="rect">
            <a:avLst/>
          </a:prstGeom>
          <a:noFill/>
          <a:ln w="9525">
            <a:noFill/>
            <a:miter lim="800000"/>
            <a:headEnd/>
            <a:tailEnd/>
          </a:ln>
        </p:spPr>
        <p:txBody>
          <a:bodyPr wrap="square">
            <a:spAutoFit/>
          </a:bodyPr>
          <a:lstStyle/>
          <a:p>
            <a:r>
              <a:rPr lang="en-US" sz="1200" dirty="0" smtClean="0">
                <a:solidFill>
                  <a:prstClr val="black"/>
                </a:solidFill>
              </a:rPr>
              <a:t>* Subtotals may not sum to total: respondents who answered “don’t know” or refused are included in the distribution but not reported.</a:t>
            </a:r>
          </a:p>
          <a:p>
            <a:r>
              <a:rPr lang="en-US" sz="1200" dirty="0" smtClean="0">
                <a:solidFill>
                  <a:prstClr val="black"/>
                </a:solidFill>
              </a:rPr>
              <a:t>Source</a:t>
            </a:r>
            <a:r>
              <a:rPr lang="en-US" sz="1200" dirty="0">
                <a:solidFill>
                  <a:prstClr val="black"/>
                </a:solidFill>
              </a:rPr>
              <a:t>: The Commonwealth Fund Biennial Health Insurance Surveys (</a:t>
            </a:r>
            <a:r>
              <a:rPr lang="en-US" sz="1200" dirty="0" smtClean="0">
                <a:solidFill>
                  <a:prstClr val="black"/>
                </a:solidFill>
              </a:rPr>
              <a:t>2005, 2010, 2012, and 2014).</a:t>
            </a:r>
            <a:endParaRPr lang="en-US" sz="1200" dirty="0">
              <a:solidFill>
                <a:prstClr val="black"/>
              </a:solidFill>
            </a:endParaRPr>
          </a:p>
        </p:txBody>
      </p:sp>
      <p:sp>
        <p:nvSpPr>
          <p:cNvPr id="80934" name="Text Box 50"/>
          <p:cNvSpPr txBox="1">
            <a:spLocks noChangeArrowheads="1"/>
          </p:cNvSpPr>
          <p:nvPr/>
        </p:nvSpPr>
        <p:spPr bwMode="auto">
          <a:xfrm>
            <a:off x="109234" y="882650"/>
            <a:ext cx="3641725" cy="336550"/>
          </a:xfrm>
          <a:prstGeom prst="rect">
            <a:avLst/>
          </a:prstGeom>
          <a:noFill/>
          <a:ln w="9525">
            <a:noFill/>
            <a:miter lim="800000"/>
            <a:headEnd/>
            <a:tailEnd/>
          </a:ln>
        </p:spPr>
        <p:txBody>
          <a:bodyPr>
            <a:spAutoFit/>
          </a:bodyPr>
          <a:lstStyle/>
          <a:p>
            <a:pPr eaLnBrk="0" hangingPunct="0"/>
            <a:r>
              <a:rPr lang="en-US" sz="1600" b="1" dirty="0">
                <a:solidFill>
                  <a:prstClr val="black"/>
                </a:solidFill>
                <a:cs typeface="Arial" charset="0"/>
              </a:rPr>
              <a:t>Percent of adults ages 19–64</a:t>
            </a:r>
          </a:p>
        </p:txBody>
      </p:sp>
    </p:spTree>
    <p:extLst>
      <p:ext uri="{BB962C8B-B14F-4D97-AF65-F5344CB8AC3E}">
        <p14:creationId xmlns:p14="http://schemas.microsoft.com/office/powerpoint/2010/main" val="32853631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4892"/>
            <a:ext cx="9067800" cy="707886"/>
          </a:xfrm>
        </p:spPr>
        <p:txBody>
          <a:bodyPr/>
          <a:lstStyle/>
          <a:p>
            <a:pPr algn="ctr"/>
            <a:r>
              <a:rPr lang="en-US" sz="2000" b="1" dirty="0">
                <a:latin typeface="Georgia" panose="02040502050405020303" pitchFamily="18" charset="0"/>
              </a:rPr>
              <a:t>Exhibit </a:t>
            </a:r>
            <a:r>
              <a:rPr lang="en-US" sz="2000" b="1" dirty="0" smtClean="0">
                <a:latin typeface="Georgia" panose="02040502050405020303" pitchFamily="18" charset="0"/>
              </a:rPr>
              <a:t>11. No Change in Health </a:t>
            </a:r>
            <a:r>
              <a:rPr lang="en-US" sz="2000" b="1" dirty="0">
                <a:latin typeface="Georgia" panose="02040502050405020303" pitchFamily="18" charset="0"/>
              </a:rPr>
              <a:t>Insurance Marketplace </a:t>
            </a:r>
            <a:r>
              <a:rPr lang="en-US" sz="2000" b="1" dirty="0" smtClean="0">
                <a:latin typeface="Georgia" panose="02040502050405020303" pitchFamily="18" charset="0"/>
              </a:rPr>
              <a:t>Premiums Nationally in 2014–2015, But State-to-State Variation</a:t>
            </a:r>
            <a:endParaRPr lang="en-US"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626" y="729507"/>
            <a:ext cx="8346374" cy="4223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66"/>
          <p:cNvSpPr>
            <a:spLocks noChangeArrowheads="1"/>
          </p:cNvSpPr>
          <p:nvPr/>
        </p:nvSpPr>
        <p:spPr bwMode="auto">
          <a:xfrm>
            <a:off x="245531" y="4174066"/>
            <a:ext cx="182880" cy="182880"/>
          </a:xfrm>
          <a:prstGeom prst="rect">
            <a:avLst/>
          </a:prstGeom>
          <a:no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Calibri" panose="020F0502020204030204" pitchFamily="34" charset="0"/>
              <a:ea typeface="ＭＳ Ｐゴシック" pitchFamily="34" charset="-128"/>
            </a:endParaRPr>
          </a:p>
        </p:txBody>
      </p:sp>
      <p:sp>
        <p:nvSpPr>
          <p:cNvPr id="6" name="Rectangle 66"/>
          <p:cNvSpPr>
            <a:spLocks noChangeArrowheads="1"/>
          </p:cNvSpPr>
          <p:nvPr/>
        </p:nvSpPr>
        <p:spPr bwMode="auto">
          <a:xfrm>
            <a:off x="245531" y="4539826"/>
            <a:ext cx="182880" cy="182880"/>
          </a:xfrm>
          <a:prstGeom prst="rect">
            <a:avLst/>
          </a:prstGeom>
          <a:solidFill>
            <a:srgbClr val="6E99CC"/>
          </a:solid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Calibri" panose="020F0502020204030204" pitchFamily="34" charset="0"/>
              <a:ea typeface="ＭＳ Ｐゴシック" pitchFamily="34" charset="-128"/>
            </a:endParaRPr>
          </a:p>
        </p:txBody>
      </p:sp>
      <p:sp>
        <p:nvSpPr>
          <p:cNvPr id="7" name="Rectangle 66"/>
          <p:cNvSpPr>
            <a:spLocks noChangeArrowheads="1"/>
          </p:cNvSpPr>
          <p:nvPr/>
        </p:nvSpPr>
        <p:spPr bwMode="auto">
          <a:xfrm>
            <a:off x="245531" y="4905586"/>
            <a:ext cx="182880" cy="182880"/>
          </a:xfrm>
          <a:prstGeom prst="rect">
            <a:avLst/>
          </a:prstGeom>
          <a:solidFill>
            <a:srgbClr val="254469"/>
          </a:solid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Calibri" panose="020F0502020204030204" pitchFamily="34" charset="0"/>
              <a:ea typeface="ＭＳ Ｐゴシック" pitchFamily="34" charset="-128"/>
            </a:endParaRPr>
          </a:p>
        </p:txBody>
      </p:sp>
      <p:sp>
        <p:nvSpPr>
          <p:cNvPr id="8" name="Rectangle 66"/>
          <p:cNvSpPr>
            <a:spLocks noChangeArrowheads="1"/>
          </p:cNvSpPr>
          <p:nvPr/>
        </p:nvSpPr>
        <p:spPr bwMode="auto">
          <a:xfrm>
            <a:off x="245531" y="5271346"/>
            <a:ext cx="182880" cy="182880"/>
          </a:xfrm>
          <a:prstGeom prst="rect">
            <a:avLst/>
          </a:prstGeom>
          <a:solidFill>
            <a:srgbClr val="080E16"/>
          </a:solid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Calibri" panose="020F0502020204030204" pitchFamily="34" charset="0"/>
              <a:ea typeface="ＭＳ Ｐゴシック" pitchFamily="34" charset="-128"/>
            </a:endParaRPr>
          </a:p>
        </p:txBody>
      </p:sp>
      <p:sp>
        <p:nvSpPr>
          <p:cNvPr id="9" name="Rectangle 66"/>
          <p:cNvSpPr>
            <a:spLocks noChangeArrowheads="1"/>
          </p:cNvSpPr>
          <p:nvPr/>
        </p:nvSpPr>
        <p:spPr bwMode="auto">
          <a:xfrm>
            <a:off x="245531" y="5637106"/>
            <a:ext cx="182880" cy="182880"/>
          </a:xfrm>
          <a:prstGeom prst="rect">
            <a:avLst/>
          </a:prstGeom>
          <a:pattFill prst="dashVert">
            <a:fgClr>
              <a:srgbClr val="080E16"/>
            </a:fgClr>
            <a:bgClr>
              <a:schemeClr val="bg1"/>
            </a:bgClr>
          </a:patt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Calibri" panose="020F0502020204030204" pitchFamily="34" charset="0"/>
              <a:ea typeface="ＭＳ Ｐゴシック" pitchFamily="34" charset="-128"/>
            </a:endParaRPr>
          </a:p>
        </p:txBody>
      </p:sp>
      <p:sp>
        <p:nvSpPr>
          <p:cNvPr id="4" name="TextBox 3"/>
          <p:cNvSpPr txBox="1"/>
          <p:nvPr/>
        </p:nvSpPr>
        <p:spPr>
          <a:xfrm>
            <a:off x="16934" y="6057784"/>
            <a:ext cx="7086600" cy="769441"/>
          </a:xfrm>
          <a:prstGeom prst="rect">
            <a:avLst/>
          </a:prstGeom>
          <a:noFill/>
        </p:spPr>
        <p:txBody>
          <a:bodyPr wrap="square" rtlCol="0">
            <a:spAutoFit/>
          </a:bodyPr>
          <a:lstStyle/>
          <a:p>
            <a:r>
              <a:rPr lang="en-US" sz="1100" dirty="0" smtClean="0">
                <a:latin typeface="Calibri" panose="020F0502020204030204" pitchFamily="34" charset="0"/>
                <a:cs typeface="Arial" panose="020B0604020202020204" pitchFamily="34" charset="0"/>
              </a:rPr>
              <a:t>Note: Data from Idaho and New York are not available.</a:t>
            </a:r>
          </a:p>
          <a:p>
            <a:r>
              <a:rPr lang="en-US" sz="1100" dirty="0" smtClean="0">
                <a:latin typeface="Calibri" panose="020F0502020204030204" pitchFamily="34" charset="0"/>
                <a:cs typeface="Arial" panose="020B0604020202020204" pitchFamily="34" charset="0"/>
              </a:rPr>
              <a:t>Source: </a:t>
            </a:r>
            <a:r>
              <a:rPr lang="en-US" sz="1100" dirty="0">
                <a:solidFill>
                  <a:prstClr val="black"/>
                </a:solidFill>
                <a:latin typeface="Calibri" panose="020F0502020204030204" pitchFamily="34" charset="0"/>
                <a:cs typeface="Arial" panose="020B0604020202020204" pitchFamily="34" charset="0"/>
              </a:rPr>
              <a:t>J</a:t>
            </a:r>
            <a:r>
              <a:rPr lang="en-US" sz="1100" dirty="0" smtClean="0">
                <a:solidFill>
                  <a:prstClr val="black"/>
                </a:solidFill>
                <a:latin typeface="Calibri" panose="020F0502020204030204" pitchFamily="34" charset="0"/>
                <a:cs typeface="Arial" panose="020B0604020202020204" pitchFamily="34" charset="0"/>
              </a:rPr>
              <a:t>. R</a:t>
            </a:r>
            <a:r>
              <a:rPr lang="en-US" sz="1100" dirty="0">
                <a:solidFill>
                  <a:prstClr val="black"/>
                </a:solidFill>
                <a:latin typeface="Calibri" panose="020F0502020204030204" pitchFamily="34" charset="0"/>
                <a:cs typeface="Arial" panose="020B0604020202020204" pitchFamily="34" charset="0"/>
              </a:rPr>
              <a:t>. Gabel et al., </a:t>
            </a:r>
            <a:r>
              <a:rPr lang="en-US" sz="1100" i="1" dirty="0">
                <a:latin typeface="Calibri" panose="020F0502020204030204" pitchFamily="34" charset="0"/>
              </a:rPr>
              <a:t>Analysis Finds No Nationwide Increase in Health Insurance Marketplace </a:t>
            </a:r>
            <a:r>
              <a:rPr lang="en-US" sz="1100" i="1" dirty="0" smtClean="0">
                <a:latin typeface="Calibri" panose="020F0502020204030204" pitchFamily="34" charset="0"/>
              </a:rPr>
              <a:t>Premiums</a:t>
            </a:r>
            <a:r>
              <a:rPr lang="en-US" sz="1100" i="1" dirty="0">
                <a:latin typeface="Calibri" panose="020F0502020204030204" pitchFamily="34" charset="0"/>
              </a:rPr>
              <a:t>, </a:t>
            </a:r>
            <a:r>
              <a:rPr lang="en-US" sz="1100" i="1" dirty="0" smtClean="0">
                <a:latin typeface="Calibri" panose="020F0502020204030204" pitchFamily="34" charset="0"/>
              </a:rPr>
              <a:t/>
            </a:r>
            <a:br>
              <a:rPr lang="en-US" sz="1100" i="1" dirty="0" smtClean="0">
                <a:latin typeface="Calibri" panose="020F0502020204030204" pitchFamily="34" charset="0"/>
              </a:rPr>
            </a:br>
            <a:r>
              <a:rPr lang="en-US" sz="1100" dirty="0" smtClean="0">
                <a:latin typeface="Calibri" panose="020F0502020204030204" pitchFamily="34" charset="0"/>
              </a:rPr>
              <a:t>The </a:t>
            </a:r>
            <a:r>
              <a:rPr lang="en-US" sz="1100" dirty="0">
                <a:latin typeface="Calibri" panose="020F0502020204030204" pitchFamily="34" charset="0"/>
              </a:rPr>
              <a:t>Commonwealth Fund, </a:t>
            </a:r>
            <a:r>
              <a:rPr lang="en-US" sz="1100" dirty="0" smtClean="0">
                <a:latin typeface="Calibri" panose="020F0502020204030204" pitchFamily="34" charset="0"/>
              </a:rPr>
              <a:t>Dec. 2014, available  at</a:t>
            </a:r>
            <a:r>
              <a:rPr lang="en-US" sz="1100" dirty="0">
                <a:latin typeface="Calibri" panose="020F0502020204030204" pitchFamily="34" charset="0"/>
              </a:rPr>
              <a:t>: </a:t>
            </a:r>
            <a:r>
              <a:rPr lang="en-US" sz="1100" dirty="0">
                <a:latin typeface="Calibri" panose="020F0502020204030204" pitchFamily="34" charset="0"/>
                <a:hlinkClick r:id="rId4"/>
              </a:rPr>
              <a:t>http://www.commonwealthfund.org/publications/blog/2014/dec/zero-inflation-nationwide-for-marketplace-</a:t>
            </a:r>
            <a:r>
              <a:rPr lang="en-US" sz="1100" dirty="0" smtClean="0">
                <a:latin typeface="Calibri" panose="020F0502020204030204" pitchFamily="34" charset="0"/>
                <a:hlinkClick r:id="rId4"/>
              </a:rPr>
              <a:t>premiums</a:t>
            </a:r>
            <a:r>
              <a:rPr lang="en-US" sz="1100" dirty="0" smtClean="0">
                <a:latin typeface="Calibri" panose="020F0502020204030204" pitchFamily="34" charset="0"/>
              </a:rPr>
              <a:t>.</a:t>
            </a:r>
            <a:endParaRPr lang="en-US" sz="1100" dirty="0">
              <a:latin typeface="Calibri" panose="020F0502020204030204" pitchFamily="34" charset="0"/>
            </a:endParaRPr>
          </a:p>
        </p:txBody>
      </p:sp>
      <p:sp>
        <p:nvSpPr>
          <p:cNvPr id="10" name="TextBox 9"/>
          <p:cNvSpPr txBox="1"/>
          <p:nvPr/>
        </p:nvSpPr>
        <p:spPr>
          <a:xfrm>
            <a:off x="457200" y="4108846"/>
            <a:ext cx="3581400" cy="307777"/>
          </a:xfrm>
          <a:prstGeom prst="rect">
            <a:avLst/>
          </a:prstGeom>
          <a:noFill/>
        </p:spPr>
        <p:txBody>
          <a:bodyPr wrap="square" rtlCol="0">
            <a:spAutoFit/>
          </a:bodyPr>
          <a:lstStyle/>
          <a:p>
            <a:pPr lvl="0" fontAlgn="auto">
              <a:spcBef>
                <a:spcPct val="50000"/>
              </a:spcBef>
              <a:spcAft>
                <a:spcPts val="0"/>
              </a:spcAft>
              <a:defRPr/>
            </a:pPr>
            <a:r>
              <a:rPr lang="en-US" sz="1400" b="1" kern="0" dirty="0" smtClean="0">
                <a:solidFill>
                  <a:sysClr val="windowText" lastClr="000000"/>
                </a:solidFill>
                <a:latin typeface="Calibri" panose="020F0502020204030204" pitchFamily="34" charset="0"/>
                <a:ea typeface="ＭＳ Ｐゴシック" pitchFamily="34" charset="-128"/>
              </a:rPr>
              <a:t>Decrease or no increase in </a:t>
            </a:r>
            <a:r>
              <a:rPr lang="en-US" sz="1400" b="1" kern="0" dirty="0">
                <a:solidFill>
                  <a:sysClr val="windowText" lastClr="000000"/>
                </a:solidFill>
                <a:latin typeface="Calibri" panose="020F0502020204030204" pitchFamily="34" charset="0"/>
                <a:ea typeface="ＭＳ Ｐゴシック" pitchFamily="34" charset="-128"/>
              </a:rPr>
              <a:t>average premiums </a:t>
            </a:r>
          </a:p>
        </p:txBody>
      </p:sp>
      <p:sp>
        <p:nvSpPr>
          <p:cNvPr id="11" name="TextBox 10"/>
          <p:cNvSpPr txBox="1"/>
          <p:nvPr/>
        </p:nvSpPr>
        <p:spPr>
          <a:xfrm>
            <a:off x="457200" y="4471540"/>
            <a:ext cx="3429000" cy="307777"/>
          </a:xfrm>
          <a:prstGeom prst="rect">
            <a:avLst/>
          </a:prstGeom>
          <a:noFill/>
        </p:spPr>
        <p:txBody>
          <a:bodyPr wrap="square" rtlCol="0">
            <a:spAutoFit/>
          </a:bodyPr>
          <a:lstStyle/>
          <a:p>
            <a:pPr lvl="0"/>
            <a:r>
              <a:rPr lang="en-US" sz="1400" b="1" dirty="0" smtClean="0">
                <a:solidFill>
                  <a:prstClr val="black"/>
                </a:solidFill>
                <a:latin typeface="Calibri" panose="020F0502020204030204" pitchFamily="34" charset="0"/>
              </a:rPr>
              <a:t>1%–5% </a:t>
            </a:r>
            <a:r>
              <a:rPr lang="en-US" sz="1400" b="1" dirty="0">
                <a:solidFill>
                  <a:prstClr val="black"/>
                </a:solidFill>
                <a:latin typeface="Calibri" panose="020F0502020204030204" pitchFamily="34" charset="0"/>
              </a:rPr>
              <a:t>increase in average premiums </a:t>
            </a:r>
          </a:p>
        </p:txBody>
      </p:sp>
      <p:sp>
        <p:nvSpPr>
          <p:cNvPr id="12" name="TextBox 11"/>
          <p:cNvSpPr txBox="1"/>
          <p:nvPr/>
        </p:nvSpPr>
        <p:spPr>
          <a:xfrm>
            <a:off x="457200" y="4834234"/>
            <a:ext cx="3429000" cy="307777"/>
          </a:xfrm>
          <a:prstGeom prst="rect">
            <a:avLst/>
          </a:prstGeom>
          <a:noFill/>
        </p:spPr>
        <p:txBody>
          <a:bodyPr wrap="square" rtlCol="0">
            <a:spAutoFit/>
          </a:bodyPr>
          <a:lstStyle/>
          <a:p>
            <a:pPr lvl="0"/>
            <a:r>
              <a:rPr lang="en-US" sz="1400" b="1" dirty="0" smtClean="0">
                <a:solidFill>
                  <a:prstClr val="black"/>
                </a:solidFill>
                <a:latin typeface="Calibri" panose="020F0502020204030204" pitchFamily="34" charset="0"/>
              </a:rPr>
              <a:t>6%–9% </a:t>
            </a:r>
            <a:r>
              <a:rPr lang="en-US" sz="1400" b="1" dirty="0">
                <a:solidFill>
                  <a:prstClr val="black"/>
                </a:solidFill>
                <a:latin typeface="Calibri" panose="020F0502020204030204" pitchFamily="34" charset="0"/>
              </a:rPr>
              <a:t>increase in average premiums </a:t>
            </a:r>
          </a:p>
        </p:txBody>
      </p:sp>
      <p:sp>
        <p:nvSpPr>
          <p:cNvPr id="13" name="TextBox 12"/>
          <p:cNvSpPr txBox="1"/>
          <p:nvPr/>
        </p:nvSpPr>
        <p:spPr>
          <a:xfrm>
            <a:off x="457200" y="5196928"/>
            <a:ext cx="3810000" cy="307777"/>
          </a:xfrm>
          <a:prstGeom prst="rect">
            <a:avLst/>
          </a:prstGeom>
          <a:noFill/>
        </p:spPr>
        <p:txBody>
          <a:bodyPr wrap="square" rtlCol="0">
            <a:spAutoFit/>
          </a:bodyPr>
          <a:lstStyle/>
          <a:p>
            <a:pPr lvl="0"/>
            <a:r>
              <a:rPr lang="en-US" sz="1400" b="1" dirty="0" smtClean="0">
                <a:solidFill>
                  <a:prstClr val="black"/>
                </a:solidFill>
                <a:latin typeface="Calibri" panose="020F0502020204030204" pitchFamily="34" charset="0"/>
              </a:rPr>
              <a:t>10%+ increase </a:t>
            </a:r>
            <a:r>
              <a:rPr lang="en-US" sz="1400" b="1" dirty="0">
                <a:solidFill>
                  <a:prstClr val="black"/>
                </a:solidFill>
                <a:latin typeface="Calibri" panose="020F0502020204030204" pitchFamily="34" charset="0"/>
              </a:rPr>
              <a:t>in average premiums </a:t>
            </a:r>
          </a:p>
        </p:txBody>
      </p:sp>
      <p:sp>
        <p:nvSpPr>
          <p:cNvPr id="14" name="TextBox 13"/>
          <p:cNvSpPr txBox="1"/>
          <p:nvPr/>
        </p:nvSpPr>
        <p:spPr>
          <a:xfrm>
            <a:off x="457200" y="5559623"/>
            <a:ext cx="3276600" cy="307777"/>
          </a:xfrm>
          <a:prstGeom prst="rect">
            <a:avLst/>
          </a:prstGeom>
          <a:noFill/>
        </p:spPr>
        <p:txBody>
          <a:bodyPr wrap="square" rtlCol="0">
            <a:spAutoFit/>
          </a:bodyPr>
          <a:lstStyle/>
          <a:p>
            <a:pPr lvl="0"/>
            <a:r>
              <a:rPr lang="en-US" sz="1400" b="1" dirty="0" smtClean="0">
                <a:solidFill>
                  <a:prstClr val="black"/>
                </a:solidFill>
                <a:latin typeface="Calibri" panose="020F0502020204030204" pitchFamily="34" charset="0"/>
              </a:rPr>
              <a:t>No data available </a:t>
            </a:r>
            <a:endParaRPr lang="en-US" sz="14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2510639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pPr algn="ctr"/>
            <a:r>
              <a:rPr lang="en-US" sz="2000" b="1" kern="0" dirty="0">
                <a:ea typeface="ＭＳ Ｐゴシック"/>
              </a:rPr>
              <a:t>Exhibit </a:t>
            </a:r>
            <a:r>
              <a:rPr lang="en-US" sz="2000" b="1" kern="0" dirty="0" smtClean="0">
                <a:ea typeface="ＭＳ Ｐゴシック"/>
              </a:rPr>
              <a:t>12. Three of Five Adults with Marketplace Coverage </a:t>
            </a:r>
            <a:br>
              <a:rPr lang="en-US" sz="2000" b="1" kern="0" dirty="0" smtClean="0">
                <a:ea typeface="ＭＳ Ｐゴシック"/>
              </a:rPr>
            </a:br>
            <a:r>
              <a:rPr lang="en-US" sz="2000" b="1" kern="0" dirty="0" smtClean="0">
                <a:ea typeface="ＭＳ Ｐゴシック"/>
              </a:rPr>
              <a:t>Found It </a:t>
            </a:r>
            <a:r>
              <a:rPr lang="en-US" sz="2000" b="1" kern="0" dirty="0">
                <a:ea typeface="ＭＳ Ｐゴシック"/>
              </a:rPr>
              <a:t>E</a:t>
            </a:r>
            <a:r>
              <a:rPr lang="en-US" sz="2000" b="1" kern="0" dirty="0" smtClean="0">
                <a:ea typeface="ＭＳ Ｐゴシック"/>
              </a:rPr>
              <a:t>asy </a:t>
            </a:r>
            <a:r>
              <a:rPr lang="en-US" sz="2000" b="1" kern="0" dirty="0">
                <a:ea typeface="ＭＳ Ｐゴシック"/>
              </a:rPr>
              <a:t>t</a:t>
            </a:r>
            <a:r>
              <a:rPr lang="en-US" sz="2000" b="1" kern="0" dirty="0" smtClean="0">
                <a:ea typeface="ＭＳ Ｐゴシック"/>
              </a:rPr>
              <a:t>o </a:t>
            </a:r>
            <a:r>
              <a:rPr lang="en-US" sz="2000" b="1" kern="0" dirty="0">
                <a:ea typeface="ＭＳ Ｐゴシック"/>
              </a:rPr>
              <a:t>P</a:t>
            </a:r>
            <a:r>
              <a:rPr lang="en-US" sz="2000" b="1" kern="0" dirty="0" smtClean="0">
                <a:ea typeface="ＭＳ Ｐゴシック"/>
              </a:rPr>
              <a:t>ay </a:t>
            </a:r>
            <a:r>
              <a:rPr lang="en-US" sz="2000" b="1" kern="0" dirty="0">
                <a:ea typeface="ＭＳ Ｐゴシック"/>
              </a:rPr>
              <a:t>T</a:t>
            </a:r>
            <a:r>
              <a:rPr lang="en-US" sz="2000" b="1" kern="0" dirty="0" smtClean="0">
                <a:ea typeface="ＭＳ Ｐゴシック"/>
              </a:rPr>
              <a:t>heir Premiums</a:t>
            </a:r>
            <a:r>
              <a:rPr lang="en-US" sz="2000" b="1" kern="0" dirty="0">
                <a:ea typeface="ＭＳ Ｐゴシック"/>
              </a:rPr>
              <a:t/>
            </a:r>
            <a:br>
              <a:rPr lang="en-US" sz="2000" b="1" kern="0" dirty="0">
                <a:ea typeface="ＭＳ Ｐゴシック"/>
              </a:rPr>
            </a:br>
            <a:endParaRPr lang="en-US" sz="2000" b="1" dirty="0">
              <a:cs typeface="Arial"/>
            </a:endParaRPr>
          </a:p>
        </p:txBody>
      </p:sp>
      <p:sp>
        <p:nvSpPr>
          <p:cNvPr id="8" name="TextBox 7"/>
          <p:cNvSpPr txBox="1"/>
          <p:nvPr/>
        </p:nvSpPr>
        <p:spPr>
          <a:xfrm>
            <a:off x="2667000" y="5486400"/>
            <a:ext cx="6462234" cy="338554"/>
          </a:xfrm>
          <a:prstGeom prst="rect">
            <a:avLst/>
          </a:prstGeom>
          <a:noFill/>
        </p:spPr>
        <p:txBody>
          <a:bodyPr wrap="square" rtlCol="0">
            <a:spAutoFit/>
          </a:bodyPr>
          <a:lstStyle/>
          <a:p>
            <a:pPr algn="ctr" fontAlgn="b"/>
            <a:r>
              <a:rPr lang="en-US" sz="1600" b="1" dirty="0" smtClean="0">
                <a:cs typeface="Arial" pitchFamily="34" charset="0"/>
              </a:rPr>
              <a:t>Percent adults </a:t>
            </a:r>
            <a:r>
              <a:rPr lang="en-US" sz="1600" b="1" dirty="0">
                <a:cs typeface="Arial" pitchFamily="34" charset="0"/>
              </a:rPr>
              <a:t>ages </a:t>
            </a:r>
            <a:r>
              <a:rPr lang="en-US" sz="1600" b="1" dirty="0" smtClean="0">
                <a:cs typeface="Arial" pitchFamily="34" charset="0"/>
              </a:rPr>
              <a:t>19–64 who pay all or some of premium</a:t>
            </a:r>
            <a:endParaRPr lang="en-US" sz="1600" b="1" dirty="0">
              <a:cs typeface="Arial" pitchFamily="34" charset="0"/>
            </a:endParaRPr>
          </a:p>
        </p:txBody>
      </p:sp>
      <p:graphicFrame>
        <p:nvGraphicFramePr>
          <p:cNvPr id="10" name="Chart 9"/>
          <p:cNvGraphicFramePr/>
          <p:nvPr>
            <p:extLst>
              <p:ext uri="{D42A27DB-BD31-4B8C-83A1-F6EECF244321}">
                <p14:modId xmlns:p14="http://schemas.microsoft.com/office/powerpoint/2010/main" val="2983089608"/>
              </p:ext>
            </p:extLst>
          </p:nvPr>
        </p:nvGraphicFramePr>
        <p:xfrm>
          <a:off x="173008" y="1563985"/>
          <a:ext cx="8742392" cy="3777761"/>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 Box 49"/>
          <p:cNvSpPr txBox="1">
            <a:spLocks noChangeArrowheads="1"/>
          </p:cNvSpPr>
          <p:nvPr/>
        </p:nvSpPr>
        <p:spPr bwMode="auto">
          <a:xfrm>
            <a:off x="42334" y="6046227"/>
            <a:ext cx="6663265" cy="769441"/>
          </a:xfrm>
          <a:prstGeom prst="rect">
            <a:avLst/>
          </a:prstGeom>
          <a:noFill/>
          <a:ln w="9525">
            <a:noFill/>
            <a:miter lim="800000"/>
            <a:headEnd/>
            <a:tailEnd/>
          </a:ln>
        </p:spPr>
        <p:txBody>
          <a:bodyPr wrap="square">
            <a:spAutoFit/>
          </a:bodyPr>
          <a:lstStyle/>
          <a:p>
            <a:r>
              <a:rPr lang="en-US" sz="1100" dirty="0" smtClean="0"/>
              <a:t>Notes: FPL refers to federal poverty level. </a:t>
            </a:r>
            <a:r>
              <a:rPr lang="en-US" sz="1100" dirty="0">
                <a:latin typeface="Calibri" panose="020F0502020204030204" pitchFamily="34" charset="0"/>
              </a:rPr>
              <a:t>250% of </a:t>
            </a:r>
            <a:r>
              <a:rPr lang="en-US" sz="1100" dirty="0" smtClean="0">
                <a:latin typeface="Calibri" panose="020F0502020204030204" pitchFamily="34" charset="0"/>
              </a:rPr>
              <a:t>FPL </a:t>
            </a:r>
            <a:r>
              <a:rPr lang="en-US" sz="1100" dirty="0">
                <a:latin typeface="Calibri" panose="020F0502020204030204" pitchFamily="34" charset="0"/>
              </a:rPr>
              <a:t>is $28,725 for an individual or $58,875 for a family of four. </a:t>
            </a:r>
            <a:br>
              <a:rPr lang="en-US" sz="1100" dirty="0">
                <a:latin typeface="Calibri" panose="020F0502020204030204" pitchFamily="34" charset="0"/>
              </a:rPr>
            </a:br>
            <a:r>
              <a:rPr lang="en-US" sz="1100" dirty="0" smtClean="0">
                <a:solidFill>
                  <a:prstClr val="black"/>
                </a:solidFill>
              </a:rPr>
              <a:t>Bars </a:t>
            </a:r>
            <a:r>
              <a:rPr lang="en-US" sz="1100" dirty="0">
                <a:solidFill>
                  <a:prstClr val="black"/>
                </a:solidFill>
              </a:rPr>
              <a:t>may not sum to 100 percent because of “don’t know” responses or refusal to respond; segments may not sum to subtotals because of rounding.</a:t>
            </a:r>
          </a:p>
          <a:p>
            <a:pPr fontAlgn="base">
              <a:spcBef>
                <a:spcPct val="0"/>
              </a:spcBef>
              <a:spcAft>
                <a:spcPct val="0"/>
              </a:spcAft>
            </a:pPr>
            <a:r>
              <a:rPr lang="en-US" sz="1100" dirty="0" smtClean="0"/>
              <a:t>Source</a:t>
            </a:r>
            <a:r>
              <a:rPr lang="en-US" sz="1100" dirty="0"/>
              <a:t>: </a:t>
            </a:r>
            <a:r>
              <a:rPr lang="en-US" sz="1100" dirty="0">
                <a:cs typeface="Arial" pitchFamily="34" charset="0"/>
              </a:rPr>
              <a:t>The Commonwealth Fund Affordable Care Act Tracking Survey, </a:t>
            </a:r>
            <a:r>
              <a:rPr lang="en-US" sz="1100" dirty="0" smtClean="0">
                <a:cs typeface="Arial" pitchFamily="34" charset="0"/>
              </a:rPr>
              <a:t>April–June </a:t>
            </a:r>
            <a:r>
              <a:rPr lang="en-US" sz="1100" dirty="0">
                <a:cs typeface="Arial" pitchFamily="34" charset="0"/>
              </a:rPr>
              <a:t>2014.</a:t>
            </a:r>
            <a:endParaRPr lang="en-US" sz="1100" dirty="0">
              <a:ea typeface="ＭＳ Ｐゴシック" charset="-128"/>
            </a:endParaRPr>
          </a:p>
        </p:txBody>
      </p:sp>
      <p:sp>
        <p:nvSpPr>
          <p:cNvPr id="15" name="TextBox 14"/>
          <p:cNvSpPr txBox="1"/>
          <p:nvPr/>
        </p:nvSpPr>
        <p:spPr>
          <a:xfrm>
            <a:off x="170500" y="924200"/>
            <a:ext cx="8839200" cy="338554"/>
          </a:xfrm>
          <a:prstGeom prst="rect">
            <a:avLst/>
          </a:prstGeom>
          <a:noFill/>
        </p:spPr>
        <p:txBody>
          <a:bodyPr wrap="square" rtlCol="0">
            <a:spAutoFit/>
          </a:bodyPr>
          <a:lstStyle/>
          <a:p>
            <a:pPr algn="ctr" fontAlgn="b"/>
            <a:r>
              <a:rPr lang="en-US" sz="1600" b="1" dirty="0" smtClean="0">
                <a:solidFill>
                  <a:srgbClr val="000000"/>
                </a:solidFill>
                <a:cs typeface="Arial" pitchFamily="34" charset="0"/>
              </a:rPr>
              <a:t>How easy or difficult is it for you to afford the premium costs for your health insurance?</a:t>
            </a:r>
            <a:endParaRPr lang="en-US" sz="1600" b="1" dirty="0">
              <a:solidFill>
                <a:srgbClr val="000000"/>
              </a:solidFill>
              <a:cs typeface="Arial" pitchFamily="34" charset="0"/>
            </a:endParaRPr>
          </a:p>
        </p:txBody>
      </p:sp>
      <p:sp>
        <p:nvSpPr>
          <p:cNvPr id="3" name="TextBox 2"/>
          <p:cNvSpPr txBox="1"/>
          <p:nvPr/>
        </p:nvSpPr>
        <p:spPr>
          <a:xfrm>
            <a:off x="152400" y="2102846"/>
            <a:ext cx="1905000" cy="381000"/>
          </a:xfrm>
          <a:prstGeom prst="rect">
            <a:avLst/>
          </a:prstGeom>
          <a:noFill/>
        </p:spPr>
        <p:txBody>
          <a:bodyPr wrap="square" rtlCol="0">
            <a:spAutoFit/>
          </a:bodyPr>
          <a:lstStyle/>
          <a:p>
            <a:r>
              <a:rPr lang="en-US" b="1" u="sng" dirty="0" smtClean="0"/>
              <a:t>All adults</a:t>
            </a:r>
            <a:endParaRPr lang="en-US" b="1" u="sng" dirty="0"/>
          </a:p>
        </p:txBody>
      </p:sp>
      <p:sp>
        <p:nvSpPr>
          <p:cNvPr id="9" name="TextBox 8"/>
          <p:cNvSpPr txBox="1"/>
          <p:nvPr/>
        </p:nvSpPr>
        <p:spPr>
          <a:xfrm>
            <a:off x="152400" y="3245846"/>
            <a:ext cx="2514600" cy="646331"/>
          </a:xfrm>
          <a:prstGeom prst="rect">
            <a:avLst/>
          </a:prstGeom>
          <a:noFill/>
        </p:spPr>
        <p:txBody>
          <a:bodyPr wrap="square" rtlCol="0">
            <a:spAutoFit/>
          </a:bodyPr>
          <a:lstStyle/>
          <a:p>
            <a:r>
              <a:rPr lang="en-US" b="1" u="sng" dirty="0" smtClean="0"/>
              <a:t>Adults with incomes below 250% FPL</a:t>
            </a:r>
            <a:endParaRPr lang="en-US" b="1" u="sng" dirty="0"/>
          </a:p>
        </p:txBody>
      </p:sp>
      <p:sp>
        <p:nvSpPr>
          <p:cNvPr id="11" name="TextBox 10"/>
          <p:cNvSpPr txBox="1"/>
          <p:nvPr/>
        </p:nvSpPr>
        <p:spPr>
          <a:xfrm>
            <a:off x="152400" y="4388846"/>
            <a:ext cx="2133600" cy="646331"/>
          </a:xfrm>
          <a:prstGeom prst="rect">
            <a:avLst/>
          </a:prstGeom>
          <a:noFill/>
        </p:spPr>
        <p:txBody>
          <a:bodyPr wrap="square" rtlCol="0">
            <a:spAutoFit/>
          </a:bodyPr>
          <a:lstStyle/>
          <a:p>
            <a:r>
              <a:rPr lang="en-US" b="1" u="sng" dirty="0" smtClean="0"/>
              <a:t>Adults with incomes of 250% FPL or more</a:t>
            </a:r>
          </a:p>
        </p:txBody>
      </p:sp>
      <p:sp>
        <p:nvSpPr>
          <p:cNvPr id="12" name="TextBox 11"/>
          <p:cNvSpPr txBox="1"/>
          <p:nvPr/>
        </p:nvSpPr>
        <p:spPr>
          <a:xfrm>
            <a:off x="6356995" y="1511559"/>
            <a:ext cx="1415405" cy="307777"/>
          </a:xfrm>
          <a:prstGeom prst="rect">
            <a:avLst/>
          </a:prstGeom>
          <a:noFill/>
        </p:spPr>
        <p:txBody>
          <a:bodyPr wrap="square" rtlCol="0">
            <a:spAutoFit/>
          </a:bodyPr>
          <a:lstStyle/>
          <a:p>
            <a:pPr fontAlgn="base">
              <a:spcBef>
                <a:spcPct val="0"/>
              </a:spcBef>
              <a:spcAft>
                <a:spcPct val="0"/>
              </a:spcAft>
            </a:pPr>
            <a:r>
              <a:rPr lang="en-US" sz="1400" b="1" dirty="0" smtClean="0">
                <a:solidFill>
                  <a:prstClr val="black"/>
                </a:solidFill>
                <a:ea typeface="ＭＳ Ｐゴシック" charset="0"/>
              </a:rPr>
              <a:t>Somewhat easy</a:t>
            </a:r>
            <a:endParaRPr lang="en-US" sz="1400" b="1" dirty="0">
              <a:solidFill>
                <a:prstClr val="black"/>
              </a:solidFill>
              <a:ea typeface="ＭＳ Ｐゴシック" charset="0"/>
            </a:endParaRPr>
          </a:p>
        </p:txBody>
      </p:sp>
      <p:sp>
        <p:nvSpPr>
          <p:cNvPr id="13" name="TextBox 12"/>
          <p:cNvSpPr txBox="1"/>
          <p:nvPr/>
        </p:nvSpPr>
        <p:spPr>
          <a:xfrm>
            <a:off x="7982095" y="1511559"/>
            <a:ext cx="1034405" cy="307777"/>
          </a:xfrm>
          <a:prstGeom prst="rect">
            <a:avLst/>
          </a:prstGeom>
          <a:noFill/>
        </p:spPr>
        <p:txBody>
          <a:bodyPr wrap="square" rtlCol="0">
            <a:spAutoFit/>
          </a:bodyPr>
          <a:lstStyle/>
          <a:p>
            <a:pPr fontAlgn="base">
              <a:spcBef>
                <a:spcPct val="0"/>
              </a:spcBef>
              <a:spcAft>
                <a:spcPct val="0"/>
              </a:spcAft>
            </a:pPr>
            <a:r>
              <a:rPr lang="en-US" sz="1400" b="1" dirty="0" smtClean="0">
                <a:solidFill>
                  <a:prstClr val="black"/>
                </a:solidFill>
                <a:ea typeface="ＭＳ Ｐゴシック" charset="0"/>
              </a:rPr>
              <a:t>Very easy</a:t>
            </a:r>
            <a:endParaRPr lang="en-US" sz="1400" b="1" dirty="0">
              <a:solidFill>
                <a:prstClr val="black"/>
              </a:solidFill>
              <a:ea typeface="ＭＳ Ｐゴシック" charset="0"/>
            </a:endParaRPr>
          </a:p>
        </p:txBody>
      </p:sp>
      <p:sp>
        <p:nvSpPr>
          <p:cNvPr id="14" name="TextBox 13"/>
          <p:cNvSpPr txBox="1"/>
          <p:nvPr/>
        </p:nvSpPr>
        <p:spPr>
          <a:xfrm>
            <a:off x="4450859" y="1513669"/>
            <a:ext cx="1692825" cy="307777"/>
          </a:xfrm>
          <a:prstGeom prst="rect">
            <a:avLst/>
          </a:prstGeom>
          <a:noFill/>
        </p:spPr>
        <p:txBody>
          <a:bodyPr wrap="square" rtlCol="0">
            <a:spAutoFit/>
          </a:bodyPr>
          <a:lstStyle/>
          <a:p>
            <a:pPr fontAlgn="base">
              <a:spcBef>
                <a:spcPct val="0"/>
              </a:spcBef>
              <a:spcAft>
                <a:spcPct val="0"/>
              </a:spcAft>
            </a:pPr>
            <a:r>
              <a:rPr lang="en-US" sz="1400" b="1" dirty="0" smtClean="0">
                <a:solidFill>
                  <a:prstClr val="black"/>
                </a:solidFill>
                <a:ea typeface="ＭＳ Ｐゴシック" charset="0"/>
              </a:rPr>
              <a:t>Somewhat difficult</a:t>
            </a:r>
            <a:endParaRPr lang="en-US" sz="1400" b="1" dirty="0">
              <a:solidFill>
                <a:prstClr val="black"/>
              </a:solidFill>
              <a:ea typeface="ＭＳ Ｐゴシック" charset="0"/>
            </a:endParaRPr>
          </a:p>
        </p:txBody>
      </p:sp>
      <p:sp>
        <p:nvSpPr>
          <p:cNvPr id="16" name="TextBox 15"/>
          <p:cNvSpPr txBox="1"/>
          <p:nvPr/>
        </p:nvSpPr>
        <p:spPr>
          <a:xfrm>
            <a:off x="1961158" y="1511559"/>
            <a:ext cx="2282277" cy="307777"/>
          </a:xfrm>
          <a:prstGeom prst="rect">
            <a:avLst/>
          </a:prstGeom>
          <a:noFill/>
        </p:spPr>
        <p:txBody>
          <a:bodyPr wrap="square" rtlCol="0">
            <a:spAutoFit/>
          </a:bodyPr>
          <a:lstStyle/>
          <a:p>
            <a:pPr fontAlgn="base">
              <a:spcBef>
                <a:spcPct val="0"/>
              </a:spcBef>
              <a:spcAft>
                <a:spcPct val="0"/>
              </a:spcAft>
            </a:pPr>
            <a:r>
              <a:rPr lang="en-US" sz="1400" b="1" dirty="0" smtClean="0">
                <a:solidFill>
                  <a:prstClr val="black"/>
                </a:solidFill>
                <a:ea typeface="ＭＳ Ｐゴシック" charset="0"/>
              </a:rPr>
              <a:t>Very difficult or impossible</a:t>
            </a:r>
            <a:endParaRPr lang="en-US" sz="1400" b="1" dirty="0">
              <a:solidFill>
                <a:prstClr val="black"/>
              </a:solidFill>
              <a:ea typeface="ＭＳ Ｐゴシック" charset="0"/>
            </a:endParaRPr>
          </a:p>
        </p:txBody>
      </p:sp>
      <p:sp>
        <p:nvSpPr>
          <p:cNvPr id="19" name="Rectangle 18"/>
          <p:cNvSpPr/>
          <p:nvPr/>
        </p:nvSpPr>
        <p:spPr>
          <a:xfrm>
            <a:off x="6221020" y="1602999"/>
            <a:ext cx="137160" cy="137160"/>
          </a:xfrm>
          <a:prstGeom prst="rect">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solidFill>
                <a:prstClr val="white"/>
              </a:solidFill>
            </a:endParaRPr>
          </a:p>
        </p:txBody>
      </p:sp>
      <p:sp>
        <p:nvSpPr>
          <p:cNvPr id="20" name="Rectangle 19"/>
          <p:cNvSpPr/>
          <p:nvPr/>
        </p:nvSpPr>
        <p:spPr>
          <a:xfrm>
            <a:off x="7846120" y="1602999"/>
            <a:ext cx="137160" cy="137160"/>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solidFill>
                <a:prstClr val="white"/>
              </a:solidFill>
            </a:endParaRPr>
          </a:p>
        </p:txBody>
      </p:sp>
      <p:sp>
        <p:nvSpPr>
          <p:cNvPr id="21" name="Rectangle 20"/>
          <p:cNvSpPr/>
          <p:nvPr/>
        </p:nvSpPr>
        <p:spPr>
          <a:xfrm>
            <a:off x="4318500" y="1602999"/>
            <a:ext cx="137160" cy="13716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solidFill>
                <a:prstClr val="white"/>
              </a:solidFill>
            </a:endParaRPr>
          </a:p>
        </p:txBody>
      </p:sp>
      <p:sp>
        <p:nvSpPr>
          <p:cNvPr id="22" name="Rectangle 21"/>
          <p:cNvSpPr/>
          <p:nvPr/>
        </p:nvSpPr>
        <p:spPr>
          <a:xfrm>
            <a:off x="1828800" y="1602999"/>
            <a:ext cx="137160" cy="137160"/>
          </a:xfrm>
          <a:prstGeom prst="rect">
            <a:avLst/>
          </a:prstGeom>
          <a:solidFill>
            <a:schemeClr val="accent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solidFill>
                <a:prstClr val="white"/>
              </a:solidFill>
            </a:endParaRPr>
          </a:p>
        </p:txBody>
      </p:sp>
      <p:sp>
        <p:nvSpPr>
          <p:cNvPr id="5" name="TextBox 4"/>
          <p:cNvSpPr txBox="1"/>
          <p:nvPr/>
        </p:nvSpPr>
        <p:spPr>
          <a:xfrm>
            <a:off x="5340800" y="2164769"/>
            <a:ext cx="457200" cy="338554"/>
          </a:xfrm>
          <a:prstGeom prst="rect">
            <a:avLst/>
          </a:prstGeom>
          <a:noFill/>
        </p:spPr>
        <p:txBody>
          <a:bodyPr wrap="square" rtlCol="0">
            <a:spAutoFit/>
          </a:bodyPr>
          <a:lstStyle/>
          <a:p>
            <a:r>
              <a:rPr lang="en-US" sz="1600" b="1" dirty="0" smtClean="0">
                <a:latin typeface="Calibri" panose="020F0502020204030204" pitchFamily="34" charset="0"/>
                <a:cs typeface="Arial" panose="020B0604020202020204" pitchFamily="34" charset="0"/>
              </a:rPr>
              <a:t>25</a:t>
            </a:r>
          </a:p>
        </p:txBody>
      </p:sp>
      <p:sp>
        <p:nvSpPr>
          <p:cNvPr id="6" name="Rectangle 5"/>
          <p:cNvSpPr/>
          <p:nvPr/>
        </p:nvSpPr>
        <p:spPr>
          <a:xfrm>
            <a:off x="5042792" y="2545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37</a:t>
            </a:r>
            <a:endParaRPr lang="en-US" sz="1600" b="1" dirty="0">
              <a:solidFill>
                <a:prstClr val="black"/>
              </a:solidFill>
              <a:latin typeface="Calibri" panose="020F0502020204030204" pitchFamily="34" charset="0"/>
              <a:cs typeface="Arial" panose="020B0604020202020204" pitchFamily="34" charset="0"/>
            </a:endParaRPr>
          </a:p>
        </p:txBody>
      </p:sp>
      <p:sp>
        <p:nvSpPr>
          <p:cNvPr id="23" name="Rectangle 22"/>
          <p:cNvSpPr/>
          <p:nvPr/>
        </p:nvSpPr>
        <p:spPr>
          <a:xfrm>
            <a:off x="5042792" y="3307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38</a:t>
            </a:r>
            <a:endParaRPr lang="en-US" sz="1600" b="1" dirty="0">
              <a:solidFill>
                <a:prstClr val="black"/>
              </a:solidFill>
              <a:latin typeface="Calibri" panose="020F0502020204030204" pitchFamily="34" charset="0"/>
              <a:cs typeface="Arial" panose="020B0604020202020204" pitchFamily="34" charset="0"/>
            </a:endParaRPr>
          </a:p>
        </p:txBody>
      </p:sp>
      <p:sp>
        <p:nvSpPr>
          <p:cNvPr id="24" name="Rectangle 23"/>
          <p:cNvSpPr/>
          <p:nvPr/>
        </p:nvSpPr>
        <p:spPr>
          <a:xfrm>
            <a:off x="5118992" y="3688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33</a:t>
            </a:r>
            <a:endParaRPr lang="en-US" sz="1600" b="1" dirty="0">
              <a:solidFill>
                <a:prstClr val="black"/>
              </a:solidFill>
              <a:latin typeface="Calibri" panose="020F0502020204030204" pitchFamily="34" charset="0"/>
              <a:cs typeface="Arial" panose="020B0604020202020204" pitchFamily="34" charset="0"/>
            </a:endParaRPr>
          </a:p>
        </p:txBody>
      </p:sp>
      <p:sp>
        <p:nvSpPr>
          <p:cNvPr id="26" name="Rectangle 25"/>
          <p:cNvSpPr/>
          <p:nvPr/>
        </p:nvSpPr>
        <p:spPr>
          <a:xfrm>
            <a:off x="5499992" y="4450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20</a:t>
            </a:r>
            <a:endParaRPr lang="en-US" sz="1600" b="1" dirty="0">
              <a:solidFill>
                <a:prstClr val="black"/>
              </a:solidFill>
              <a:latin typeface="Calibri" panose="020F0502020204030204" pitchFamily="34" charset="0"/>
              <a:cs typeface="Arial" panose="020B0604020202020204" pitchFamily="34" charset="0"/>
            </a:endParaRPr>
          </a:p>
        </p:txBody>
      </p:sp>
      <p:sp>
        <p:nvSpPr>
          <p:cNvPr id="27" name="Rectangle 26"/>
          <p:cNvSpPr/>
          <p:nvPr/>
        </p:nvSpPr>
        <p:spPr>
          <a:xfrm>
            <a:off x="4876800" y="4831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44</a:t>
            </a:r>
            <a:endParaRPr lang="en-US" sz="1600" b="1" dirty="0">
              <a:solidFill>
                <a:prstClr val="black"/>
              </a:solidFill>
              <a:latin typeface="Calibri" panose="020F0502020204030204" pitchFamily="34" charset="0"/>
              <a:cs typeface="Arial" panose="020B0604020202020204" pitchFamily="34" charset="0"/>
            </a:endParaRPr>
          </a:p>
        </p:txBody>
      </p:sp>
      <p:sp>
        <p:nvSpPr>
          <p:cNvPr id="29" name="Rectangle 28"/>
          <p:cNvSpPr/>
          <p:nvPr/>
        </p:nvSpPr>
        <p:spPr>
          <a:xfrm>
            <a:off x="8229600" y="2164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75</a:t>
            </a:r>
            <a:endParaRPr lang="en-US" sz="1600" b="1" dirty="0">
              <a:solidFill>
                <a:prstClr val="black"/>
              </a:solidFill>
              <a:latin typeface="Calibri" panose="020F0502020204030204" pitchFamily="34" charset="0"/>
              <a:cs typeface="Arial" panose="020B0604020202020204" pitchFamily="34" charset="0"/>
            </a:endParaRPr>
          </a:p>
        </p:txBody>
      </p:sp>
      <p:sp>
        <p:nvSpPr>
          <p:cNvPr id="30" name="Rectangle 29"/>
          <p:cNvSpPr/>
          <p:nvPr/>
        </p:nvSpPr>
        <p:spPr>
          <a:xfrm>
            <a:off x="7862192" y="2545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61</a:t>
            </a:r>
            <a:endParaRPr lang="en-US" sz="1600" b="1" dirty="0">
              <a:solidFill>
                <a:prstClr val="black"/>
              </a:solidFill>
              <a:latin typeface="Calibri" panose="020F0502020204030204" pitchFamily="34" charset="0"/>
              <a:cs typeface="Arial" panose="020B0604020202020204" pitchFamily="34" charset="0"/>
            </a:endParaRPr>
          </a:p>
        </p:txBody>
      </p:sp>
      <p:sp>
        <p:nvSpPr>
          <p:cNvPr id="32" name="Rectangle 31"/>
          <p:cNvSpPr/>
          <p:nvPr/>
        </p:nvSpPr>
        <p:spPr>
          <a:xfrm>
            <a:off x="7938392" y="3307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62</a:t>
            </a:r>
            <a:endParaRPr lang="en-US" sz="1600" b="1" dirty="0">
              <a:solidFill>
                <a:prstClr val="black"/>
              </a:solidFill>
              <a:latin typeface="Calibri" panose="020F0502020204030204" pitchFamily="34" charset="0"/>
              <a:cs typeface="Arial" panose="020B0604020202020204" pitchFamily="34" charset="0"/>
            </a:endParaRPr>
          </a:p>
        </p:txBody>
      </p:sp>
      <p:sp>
        <p:nvSpPr>
          <p:cNvPr id="33" name="Rectangle 32"/>
          <p:cNvSpPr/>
          <p:nvPr/>
        </p:nvSpPr>
        <p:spPr>
          <a:xfrm>
            <a:off x="8014592" y="3688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65</a:t>
            </a:r>
            <a:endParaRPr lang="en-US" sz="1600" b="1" dirty="0">
              <a:solidFill>
                <a:prstClr val="black"/>
              </a:solidFill>
              <a:latin typeface="Calibri" panose="020F0502020204030204" pitchFamily="34" charset="0"/>
              <a:cs typeface="Arial" panose="020B0604020202020204" pitchFamily="34" charset="0"/>
            </a:endParaRPr>
          </a:p>
        </p:txBody>
      </p:sp>
      <p:sp>
        <p:nvSpPr>
          <p:cNvPr id="35" name="Rectangle 34"/>
          <p:cNvSpPr/>
          <p:nvPr/>
        </p:nvSpPr>
        <p:spPr>
          <a:xfrm>
            <a:off x="8395592" y="4450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79</a:t>
            </a:r>
            <a:endParaRPr lang="en-US" sz="1600" b="1" dirty="0">
              <a:solidFill>
                <a:prstClr val="black"/>
              </a:solidFill>
              <a:latin typeface="Calibri" panose="020F0502020204030204" pitchFamily="34" charset="0"/>
              <a:cs typeface="Arial" panose="020B0604020202020204" pitchFamily="34" charset="0"/>
            </a:endParaRPr>
          </a:p>
        </p:txBody>
      </p:sp>
      <p:sp>
        <p:nvSpPr>
          <p:cNvPr id="36" name="Rectangle 35"/>
          <p:cNvSpPr/>
          <p:nvPr/>
        </p:nvSpPr>
        <p:spPr>
          <a:xfrm>
            <a:off x="7696200" y="4831769"/>
            <a:ext cx="392656" cy="338554"/>
          </a:xfrm>
          <a:prstGeom prst="rect">
            <a:avLst/>
          </a:prstGeom>
        </p:spPr>
        <p:txBody>
          <a:bodyPr wrap="none">
            <a:spAutoFit/>
          </a:bodyPr>
          <a:lstStyle/>
          <a:p>
            <a:pPr lvl="0"/>
            <a:r>
              <a:rPr lang="en-US" sz="1600" b="1" dirty="0" smtClean="0">
                <a:solidFill>
                  <a:prstClr val="black"/>
                </a:solidFill>
                <a:latin typeface="Calibri" panose="020F0502020204030204" pitchFamily="34" charset="0"/>
                <a:cs typeface="Arial" panose="020B0604020202020204" pitchFamily="34" charset="0"/>
              </a:rPr>
              <a:t>54</a:t>
            </a:r>
            <a:endParaRPr lang="en-US" sz="1600" b="1" dirty="0">
              <a:solidFill>
                <a:prstClr val="black"/>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77820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6"/>
          <p:cNvSpPr>
            <a:spLocks noChangeArrowheads="1"/>
          </p:cNvSpPr>
          <p:nvPr/>
        </p:nvSpPr>
        <p:spPr bwMode="auto">
          <a:xfrm>
            <a:off x="270934" y="3429000"/>
            <a:ext cx="228600" cy="228600"/>
          </a:xfrm>
          <a:prstGeom prst="rect">
            <a:avLst/>
          </a:prstGeom>
          <a:solidFill>
            <a:srgbClr val="2D2D8A"/>
          </a:solidFill>
          <a:ln w="9525">
            <a:solidFill>
              <a:srgbClr val="000000"/>
            </a:solidFill>
            <a:miter lim="800000"/>
            <a:headEnd/>
            <a:tailEnd/>
          </a:ln>
        </p:spPr>
        <p:txBody>
          <a:bodyPr wrap="none" anchor="ctr"/>
          <a:lstStyle/>
          <a:p>
            <a:pPr>
              <a:defRPr/>
            </a:pPr>
            <a:endParaRPr lang="en-US" kern="0">
              <a:solidFill>
                <a:srgbClr val="000000"/>
              </a:solidFill>
              <a:latin typeface="Verdana" pitchFamily="34" charset="0"/>
              <a:ea typeface="ＭＳ Ｐゴシック" charset="0"/>
              <a:cs typeface="Arial" charset="0"/>
            </a:endParaRPr>
          </a:p>
        </p:txBody>
      </p:sp>
      <p:sp>
        <p:nvSpPr>
          <p:cNvPr id="7" name="TextBox 6"/>
          <p:cNvSpPr txBox="1"/>
          <p:nvPr/>
        </p:nvSpPr>
        <p:spPr>
          <a:xfrm>
            <a:off x="508865" y="3395135"/>
            <a:ext cx="2759869" cy="292388"/>
          </a:xfrm>
          <a:prstGeom prst="rect">
            <a:avLst/>
          </a:prstGeom>
          <a:noFill/>
        </p:spPr>
        <p:txBody>
          <a:bodyPr wrap="square" rtlCol="0">
            <a:spAutoFit/>
          </a:bodyPr>
          <a:lstStyle/>
          <a:p>
            <a:pPr fontAlgn="base">
              <a:spcBef>
                <a:spcPct val="0"/>
              </a:spcBef>
              <a:spcAft>
                <a:spcPct val="0"/>
              </a:spcAft>
            </a:pPr>
            <a:r>
              <a:rPr lang="en-US" sz="1200" b="1" dirty="0">
                <a:solidFill>
                  <a:srgbClr val="000000"/>
                </a:solidFill>
                <a:ea typeface="ＭＳ Ｐゴシック" charset="0"/>
                <a:cs typeface="Arial"/>
              </a:rPr>
              <a:t>State-run marketplace (13 </a:t>
            </a:r>
            <a:r>
              <a:rPr lang="en-US" sz="1200" b="1" dirty="0" smtClean="0">
                <a:solidFill>
                  <a:srgbClr val="000000"/>
                </a:solidFill>
                <a:ea typeface="ＭＳ Ｐゴシック" charset="0"/>
                <a:cs typeface="Arial"/>
              </a:rPr>
              <a:t>states + D.C.</a:t>
            </a:r>
            <a:r>
              <a:rPr lang="en-US" sz="1300" b="1" dirty="0" smtClean="0">
                <a:solidFill>
                  <a:srgbClr val="000000"/>
                </a:solidFill>
                <a:ea typeface="ＭＳ Ｐゴシック" charset="0"/>
                <a:cs typeface="Arial"/>
              </a:rPr>
              <a:t>)</a:t>
            </a:r>
            <a:endParaRPr lang="en-US" sz="1300" b="1" dirty="0">
              <a:solidFill>
                <a:srgbClr val="000000"/>
              </a:solidFill>
              <a:ea typeface="ＭＳ Ｐゴシック" charset="0"/>
              <a:cs typeface="Arial"/>
            </a:endParaRPr>
          </a:p>
        </p:txBody>
      </p:sp>
      <p:sp>
        <p:nvSpPr>
          <p:cNvPr id="8" name="Rectangle 66"/>
          <p:cNvSpPr>
            <a:spLocks noChangeArrowheads="1"/>
          </p:cNvSpPr>
          <p:nvPr/>
        </p:nvSpPr>
        <p:spPr bwMode="auto">
          <a:xfrm>
            <a:off x="270934" y="3857012"/>
            <a:ext cx="228600" cy="225371"/>
          </a:xfrm>
          <a:prstGeom prst="rect">
            <a:avLst/>
          </a:prstGeom>
          <a:solidFill>
            <a:srgbClr val="2D2D8A">
              <a:lumMod val="60000"/>
              <a:lumOff val="40000"/>
            </a:srgbClr>
          </a:solidFill>
          <a:ln w="9525">
            <a:solidFill>
              <a:srgbClr val="000000"/>
            </a:solidFill>
            <a:miter lim="800000"/>
            <a:headEnd/>
            <a:tailEnd/>
          </a:ln>
        </p:spPr>
        <p:txBody>
          <a:bodyPr wrap="none" anchor="ctr"/>
          <a:lstStyle/>
          <a:p>
            <a:pPr>
              <a:defRPr/>
            </a:pPr>
            <a:endParaRPr lang="en-US" kern="0">
              <a:solidFill>
                <a:srgbClr val="000000"/>
              </a:solidFill>
              <a:latin typeface="Verdana" pitchFamily="34" charset="0"/>
              <a:ea typeface="ＭＳ Ｐゴシック" charset="0"/>
              <a:cs typeface="Arial" charset="0"/>
            </a:endParaRPr>
          </a:p>
        </p:txBody>
      </p:sp>
      <p:sp>
        <p:nvSpPr>
          <p:cNvPr id="9" name="TextBox 8"/>
          <p:cNvSpPr txBox="1"/>
          <p:nvPr/>
        </p:nvSpPr>
        <p:spPr>
          <a:xfrm>
            <a:off x="508865" y="3820867"/>
            <a:ext cx="3276600" cy="276999"/>
          </a:xfrm>
          <a:prstGeom prst="rect">
            <a:avLst/>
          </a:prstGeom>
          <a:noFill/>
        </p:spPr>
        <p:txBody>
          <a:bodyPr wrap="square" rtlCol="0">
            <a:spAutoFit/>
          </a:bodyPr>
          <a:lstStyle/>
          <a:p>
            <a:pPr fontAlgn="base">
              <a:spcBef>
                <a:spcPct val="0"/>
              </a:spcBef>
              <a:spcAft>
                <a:spcPct val="0"/>
              </a:spcAft>
            </a:pPr>
            <a:r>
              <a:rPr lang="en-US" sz="1200" b="1" dirty="0">
                <a:solidFill>
                  <a:srgbClr val="000000"/>
                </a:solidFill>
                <a:ea typeface="ＭＳ Ｐゴシック" charset="0"/>
                <a:cs typeface="Arial"/>
              </a:rPr>
              <a:t>State-run marketplace using Healthcare.gov (3)</a:t>
            </a:r>
          </a:p>
        </p:txBody>
      </p:sp>
      <p:sp>
        <p:nvSpPr>
          <p:cNvPr id="10" name="Rectangle 66"/>
          <p:cNvSpPr>
            <a:spLocks noChangeArrowheads="1"/>
          </p:cNvSpPr>
          <p:nvPr/>
        </p:nvSpPr>
        <p:spPr bwMode="auto">
          <a:xfrm>
            <a:off x="263596" y="4281795"/>
            <a:ext cx="228600" cy="228600"/>
          </a:xfrm>
          <a:prstGeom prst="rect">
            <a:avLst/>
          </a:prstGeom>
          <a:solidFill>
            <a:srgbClr val="2D2D8A">
              <a:lumMod val="20000"/>
              <a:lumOff val="80000"/>
            </a:srgbClr>
          </a:solidFill>
          <a:ln w="9525">
            <a:solidFill>
              <a:srgbClr val="000000"/>
            </a:solidFill>
            <a:miter lim="800000"/>
            <a:headEnd/>
            <a:tailEnd/>
          </a:ln>
        </p:spPr>
        <p:txBody>
          <a:bodyPr wrap="none" anchor="ctr"/>
          <a:lstStyle/>
          <a:p>
            <a:pPr>
              <a:defRPr/>
            </a:pPr>
            <a:endParaRPr lang="en-US" kern="0">
              <a:solidFill>
                <a:srgbClr val="000000"/>
              </a:solidFill>
              <a:latin typeface="Verdana" pitchFamily="34" charset="0"/>
              <a:ea typeface="ＭＳ Ｐゴシック" charset="0"/>
              <a:cs typeface="Arial" charset="0"/>
            </a:endParaRPr>
          </a:p>
        </p:txBody>
      </p:sp>
      <p:sp>
        <p:nvSpPr>
          <p:cNvPr id="11" name="TextBox 10"/>
          <p:cNvSpPr txBox="1"/>
          <p:nvPr/>
        </p:nvSpPr>
        <p:spPr>
          <a:xfrm>
            <a:off x="508865" y="4148668"/>
            <a:ext cx="4257870" cy="461665"/>
          </a:xfrm>
          <a:prstGeom prst="rect">
            <a:avLst/>
          </a:prstGeom>
          <a:noFill/>
        </p:spPr>
        <p:txBody>
          <a:bodyPr wrap="square" rtlCol="0">
            <a:spAutoFit/>
          </a:bodyPr>
          <a:lstStyle/>
          <a:p>
            <a:pPr fontAlgn="base">
              <a:spcBef>
                <a:spcPct val="0"/>
              </a:spcBef>
              <a:spcAft>
                <a:spcPct val="0"/>
              </a:spcAft>
            </a:pPr>
            <a:r>
              <a:rPr lang="en-US" sz="1200" b="1" dirty="0">
                <a:solidFill>
                  <a:srgbClr val="000000"/>
                </a:solidFill>
                <a:ea typeface="ＭＳ Ｐゴシック" charset="0"/>
                <a:cs typeface="Arial"/>
              </a:rPr>
              <a:t>State-federal partnership exchange; state conducting plan management and consumer assistance  (7)</a:t>
            </a:r>
          </a:p>
        </p:txBody>
      </p:sp>
      <p:sp>
        <p:nvSpPr>
          <p:cNvPr id="12" name="Rectangle 66"/>
          <p:cNvSpPr>
            <a:spLocks noChangeArrowheads="1"/>
          </p:cNvSpPr>
          <p:nvPr/>
        </p:nvSpPr>
        <p:spPr bwMode="auto">
          <a:xfrm>
            <a:off x="270934" y="4709807"/>
            <a:ext cx="228600" cy="228600"/>
          </a:xfrm>
          <a:prstGeom prst="rect">
            <a:avLst/>
          </a:prstGeom>
          <a:pattFill prst="wdDnDiag">
            <a:fgClr>
              <a:srgbClr val="2D2D8A">
                <a:lumMod val="20000"/>
                <a:lumOff val="80000"/>
              </a:srgbClr>
            </a:fgClr>
            <a:bgClr>
              <a:srgbClr val="FFFFFF"/>
            </a:bgClr>
          </a:pattFill>
          <a:ln w="9525">
            <a:solidFill>
              <a:srgbClr val="000000"/>
            </a:solidFill>
            <a:miter lim="800000"/>
            <a:headEnd/>
            <a:tailEnd/>
          </a:ln>
        </p:spPr>
        <p:txBody>
          <a:bodyPr wrap="none" anchor="ctr"/>
          <a:lstStyle/>
          <a:p>
            <a:pPr>
              <a:defRPr/>
            </a:pPr>
            <a:endParaRPr lang="en-US" kern="0">
              <a:solidFill>
                <a:srgbClr val="000000"/>
              </a:solidFill>
              <a:latin typeface="Verdana" pitchFamily="34" charset="0"/>
              <a:ea typeface="ＭＳ Ｐゴシック" charset="0"/>
              <a:cs typeface="Arial" charset="0"/>
            </a:endParaRPr>
          </a:p>
        </p:txBody>
      </p:sp>
      <p:sp>
        <p:nvSpPr>
          <p:cNvPr id="13" name="TextBox 12"/>
          <p:cNvSpPr txBox="1"/>
          <p:nvPr/>
        </p:nvSpPr>
        <p:spPr>
          <a:xfrm>
            <a:off x="508865" y="4592936"/>
            <a:ext cx="4114800" cy="461665"/>
          </a:xfrm>
          <a:prstGeom prst="rect">
            <a:avLst/>
          </a:prstGeom>
          <a:noFill/>
        </p:spPr>
        <p:txBody>
          <a:bodyPr wrap="square" rtlCol="0">
            <a:spAutoFit/>
          </a:bodyPr>
          <a:lstStyle/>
          <a:p>
            <a:pPr fontAlgn="base">
              <a:spcBef>
                <a:spcPct val="0"/>
              </a:spcBef>
              <a:spcAft>
                <a:spcPct val="0"/>
              </a:spcAft>
            </a:pPr>
            <a:r>
              <a:rPr lang="en-US" sz="1200" b="1" dirty="0">
                <a:solidFill>
                  <a:srgbClr val="000000"/>
                </a:solidFill>
                <a:ea typeface="ＭＳ Ｐゴシック" charset="0"/>
                <a:cs typeface="Arial"/>
              </a:rPr>
              <a:t>State-run small business marketplace; federal government running individual marketplace </a:t>
            </a:r>
            <a:r>
              <a:rPr lang="en-US" sz="1200" b="1" dirty="0" smtClean="0">
                <a:solidFill>
                  <a:srgbClr val="000000"/>
                </a:solidFill>
                <a:ea typeface="ＭＳ Ｐゴシック" charset="0"/>
                <a:cs typeface="Arial"/>
              </a:rPr>
              <a:t>(2) </a:t>
            </a:r>
            <a:endParaRPr lang="en-US" sz="1200" b="1" dirty="0">
              <a:solidFill>
                <a:srgbClr val="000000"/>
              </a:solidFill>
              <a:ea typeface="ＭＳ Ｐゴシック" charset="0"/>
              <a:cs typeface="Arial"/>
            </a:endParaRPr>
          </a:p>
        </p:txBody>
      </p:sp>
      <p:sp>
        <p:nvSpPr>
          <p:cNvPr id="14" name="Rectangle 66"/>
          <p:cNvSpPr>
            <a:spLocks noChangeArrowheads="1"/>
          </p:cNvSpPr>
          <p:nvPr/>
        </p:nvSpPr>
        <p:spPr bwMode="auto">
          <a:xfrm>
            <a:off x="270935" y="5137819"/>
            <a:ext cx="228600" cy="228600"/>
          </a:xfrm>
          <a:prstGeom prst="rect">
            <a:avLst/>
          </a:prstGeom>
          <a:pattFill prst="openDmnd">
            <a:fgClr>
              <a:srgbClr val="808080"/>
            </a:fgClr>
            <a:bgClr>
              <a:srgbClr val="FFFFFF"/>
            </a:bgClr>
          </a:pattFill>
          <a:ln w="9525">
            <a:solidFill>
              <a:srgbClr val="000000"/>
            </a:solidFill>
            <a:miter lim="800000"/>
            <a:headEnd/>
            <a:tailEnd/>
          </a:ln>
        </p:spPr>
        <p:txBody>
          <a:bodyPr wrap="none" anchor="ctr"/>
          <a:lstStyle/>
          <a:p>
            <a:pPr>
              <a:defRPr/>
            </a:pPr>
            <a:endParaRPr lang="en-US" kern="0">
              <a:solidFill>
                <a:srgbClr val="000000"/>
              </a:solidFill>
              <a:latin typeface="Verdana" pitchFamily="34" charset="0"/>
              <a:ea typeface="ＭＳ Ｐゴシック" charset="0"/>
              <a:cs typeface="Arial" charset="0"/>
            </a:endParaRPr>
          </a:p>
        </p:txBody>
      </p:sp>
      <p:sp>
        <p:nvSpPr>
          <p:cNvPr id="15" name="TextBox 14"/>
          <p:cNvSpPr txBox="1"/>
          <p:nvPr/>
        </p:nvSpPr>
        <p:spPr>
          <a:xfrm>
            <a:off x="508865" y="5024735"/>
            <a:ext cx="3657600" cy="461665"/>
          </a:xfrm>
          <a:prstGeom prst="rect">
            <a:avLst/>
          </a:prstGeom>
          <a:noFill/>
        </p:spPr>
        <p:txBody>
          <a:bodyPr wrap="square" rtlCol="0">
            <a:spAutoFit/>
          </a:bodyPr>
          <a:lstStyle/>
          <a:p>
            <a:pPr fontAlgn="base">
              <a:spcBef>
                <a:spcPct val="0"/>
              </a:spcBef>
              <a:spcAft>
                <a:spcPct val="0"/>
              </a:spcAft>
            </a:pPr>
            <a:r>
              <a:rPr lang="en-US" sz="1200" b="1" dirty="0">
                <a:solidFill>
                  <a:srgbClr val="000000"/>
                </a:solidFill>
                <a:ea typeface="ＭＳ Ｐゴシック" charset="0"/>
                <a:cs typeface="Arial"/>
              </a:rPr>
              <a:t>Federally facilitated marketplace; state conducting plan management (7)</a:t>
            </a:r>
          </a:p>
        </p:txBody>
      </p:sp>
      <p:sp>
        <p:nvSpPr>
          <p:cNvPr id="16" name="Rectangle 66"/>
          <p:cNvSpPr>
            <a:spLocks noChangeArrowheads="1"/>
          </p:cNvSpPr>
          <p:nvPr/>
        </p:nvSpPr>
        <p:spPr bwMode="auto">
          <a:xfrm>
            <a:off x="270934" y="5565829"/>
            <a:ext cx="228600" cy="225371"/>
          </a:xfrm>
          <a:prstGeom prst="rect">
            <a:avLst/>
          </a:prstGeom>
          <a:solidFill>
            <a:srgbClr val="FFFFFF"/>
          </a:solidFill>
          <a:ln w="9525">
            <a:solidFill>
              <a:srgbClr val="000000"/>
            </a:solidFill>
            <a:miter lim="800000"/>
            <a:headEnd/>
            <a:tailEnd/>
          </a:ln>
        </p:spPr>
        <p:txBody>
          <a:bodyPr wrap="none" anchor="ctr"/>
          <a:lstStyle/>
          <a:p>
            <a:pPr>
              <a:defRPr/>
            </a:pPr>
            <a:endParaRPr lang="en-US" kern="0">
              <a:solidFill>
                <a:srgbClr val="000000"/>
              </a:solidFill>
              <a:latin typeface="Verdana" pitchFamily="34" charset="0"/>
              <a:ea typeface="ＭＳ Ｐゴシック" charset="0"/>
              <a:cs typeface="Arial" charset="0"/>
            </a:endParaRPr>
          </a:p>
        </p:txBody>
      </p:sp>
      <p:sp>
        <p:nvSpPr>
          <p:cNvPr id="17" name="TextBox 16"/>
          <p:cNvSpPr txBox="1"/>
          <p:nvPr/>
        </p:nvSpPr>
        <p:spPr>
          <a:xfrm>
            <a:off x="508865" y="5531135"/>
            <a:ext cx="3657600" cy="276999"/>
          </a:xfrm>
          <a:prstGeom prst="rect">
            <a:avLst/>
          </a:prstGeom>
          <a:noFill/>
        </p:spPr>
        <p:txBody>
          <a:bodyPr wrap="square" rtlCol="0">
            <a:spAutoFit/>
          </a:bodyPr>
          <a:lstStyle/>
          <a:p>
            <a:pPr fontAlgn="base">
              <a:spcBef>
                <a:spcPct val="0"/>
              </a:spcBef>
              <a:spcAft>
                <a:spcPct val="0"/>
              </a:spcAft>
            </a:pPr>
            <a:r>
              <a:rPr lang="en-US" sz="1200" b="1" dirty="0">
                <a:solidFill>
                  <a:srgbClr val="000000"/>
                </a:solidFill>
                <a:ea typeface="ＭＳ Ｐゴシック" charset="0"/>
                <a:cs typeface="Arial"/>
              </a:rPr>
              <a:t>Federally facilitated exchange (</a:t>
            </a:r>
            <a:r>
              <a:rPr lang="en-US" sz="1200" b="1" dirty="0" smtClean="0">
                <a:solidFill>
                  <a:srgbClr val="000000"/>
                </a:solidFill>
                <a:ea typeface="ＭＳ Ｐゴシック" charset="0"/>
                <a:cs typeface="Arial"/>
              </a:rPr>
              <a:t>18)</a:t>
            </a:r>
            <a:endParaRPr lang="en-US" sz="1200" b="1" dirty="0">
              <a:solidFill>
                <a:srgbClr val="000000"/>
              </a:solidFill>
              <a:ea typeface="ＭＳ Ｐゴシック" charset="0"/>
              <a:cs typeface="Arial"/>
            </a:endParaRPr>
          </a:p>
        </p:txBody>
      </p:sp>
      <p:sp>
        <p:nvSpPr>
          <p:cNvPr id="285" name="Rectangle 66"/>
          <p:cNvSpPr>
            <a:spLocks noChangeArrowheads="1"/>
          </p:cNvSpPr>
          <p:nvPr/>
        </p:nvSpPr>
        <p:spPr bwMode="auto">
          <a:xfrm>
            <a:off x="5164666" y="3733800"/>
            <a:ext cx="228600" cy="228600"/>
          </a:xfrm>
          <a:prstGeom prst="rect">
            <a:avLst/>
          </a:prstGeom>
          <a:solidFill>
            <a:srgbClr val="2D2D8A"/>
          </a:solidFill>
          <a:ln w="9525">
            <a:solidFill>
              <a:srgbClr val="000000"/>
            </a:solidFill>
            <a:miter lim="800000"/>
            <a:headEnd/>
            <a:tailEnd/>
          </a:ln>
        </p:spPr>
        <p:txBody>
          <a:bodyPr wrap="none" anchor="ctr"/>
          <a:lstStyle/>
          <a:p>
            <a:pPr>
              <a:defRPr/>
            </a:pPr>
            <a:endParaRPr lang="en-US" kern="0" dirty="0">
              <a:solidFill>
                <a:srgbClr val="002060"/>
              </a:solidFill>
              <a:latin typeface="Calibri" panose="020F0502020204030204" pitchFamily="34" charset="0"/>
              <a:ea typeface="ＭＳ Ｐゴシック" pitchFamily="34" charset="-128"/>
              <a:cs typeface="Arial"/>
            </a:endParaRPr>
          </a:p>
        </p:txBody>
      </p:sp>
      <p:sp>
        <p:nvSpPr>
          <p:cNvPr id="286" name="Text Box 126"/>
          <p:cNvSpPr txBox="1">
            <a:spLocks noChangeArrowheads="1"/>
          </p:cNvSpPr>
          <p:nvPr/>
        </p:nvSpPr>
        <p:spPr bwMode="auto">
          <a:xfrm>
            <a:off x="5410200" y="3680021"/>
            <a:ext cx="2590800" cy="307777"/>
          </a:xfrm>
          <a:prstGeom prst="rect">
            <a:avLst/>
          </a:prstGeom>
          <a:noFill/>
          <a:ln w="9525">
            <a:noFill/>
            <a:miter lim="800000"/>
            <a:headEnd/>
            <a:tailEnd/>
          </a:ln>
        </p:spPr>
        <p:txBody>
          <a:bodyPr wrap="square">
            <a:spAutoFit/>
          </a:bodyPr>
          <a:lstStyle/>
          <a:p>
            <a:pPr>
              <a:spcBef>
                <a:spcPct val="50000"/>
              </a:spcBef>
              <a:defRPr/>
            </a:pPr>
            <a:r>
              <a:rPr lang="en-US" sz="1400" b="1" kern="0" dirty="0">
                <a:solidFill>
                  <a:sysClr val="windowText" lastClr="000000"/>
                </a:solidFill>
                <a:latin typeface="Calibri" panose="020F0502020204030204" pitchFamily="34" charset="0"/>
                <a:ea typeface="ＭＳ Ｐゴシック" pitchFamily="34" charset="-128"/>
              </a:rPr>
              <a:t>Expanding (22 </a:t>
            </a:r>
            <a:r>
              <a:rPr lang="en-US" sz="1400" b="1" kern="0" dirty="0" smtClean="0">
                <a:solidFill>
                  <a:sysClr val="windowText" lastClr="000000"/>
                </a:solidFill>
                <a:latin typeface="Calibri" panose="020F0502020204030204" pitchFamily="34" charset="0"/>
                <a:ea typeface="ＭＳ Ｐゴシック" pitchFamily="34" charset="-128"/>
              </a:rPr>
              <a:t>states + D.C.)</a:t>
            </a:r>
            <a:endParaRPr lang="en-US" sz="1400" b="1" kern="0" dirty="0">
              <a:solidFill>
                <a:sysClr val="windowText" lastClr="000000"/>
              </a:solidFill>
              <a:latin typeface="Calibri" panose="020F0502020204030204" pitchFamily="34" charset="0"/>
              <a:ea typeface="ＭＳ Ｐゴシック" pitchFamily="34" charset="-128"/>
            </a:endParaRPr>
          </a:p>
        </p:txBody>
      </p:sp>
      <p:sp>
        <p:nvSpPr>
          <p:cNvPr id="287" name="Rectangle 66"/>
          <p:cNvSpPr>
            <a:spLocks noChangeArrowheads="1"/>
          </p:cNvSpPr>
          <p:nvPr/>
        </p:nvSpPr>
        <p:spPr bwMode="auto">
          <a:xfrm>
            <a:off x="5164666" y="4114800"/>
            <a:ext cx="228600" cy="228600"/>
          </a:xfrm>
          <a:prstGeom prst="rect">
            <a:avLst/>
          </a:prstGeom>
          <a:pattFill prst="dashVert">
            <a:fgClr>
              <a:srgbClr val="002447"/>
            </a:fgClr>
            <a:bgClr>
              <a:schemeClr val="bg1"/>
            </a:bgClr>
          </a:pattFill>
          <a:ln w="9525">
            <a:solidFill>
              <a:srgbClr val="000000"/>
            </a:solidFill>
            <a:miter lim="800000"/>
            <a:headEnd/>
            <a:tailEnd/>
          </a:ln>
        </p:spPr>
        <p:txBody>
          <a:bodyPr wrap="none" anchor="ctr"/>
          <a:lstStyle/>
          <a:p>
            <a:endParaRPr lang="en-US" kern="0" dirty="0">
              <a:solidFill>
                <a:srgbClr val="002060"/>
              </a:solidFill>
              <a:latin typeface="Calibri" panose="020F0502020204030204" pitchFamily="34" charset="0"/>
              <a:ea typeface="ＭＳ Ｐゴシック" pitchFamily="34" charset="-128"/>
            </a:endParaRPr>
          </a:p>
        </p:txBody>
      </p:sp>
      <p:sp>
        <p:nvSpPr>
          <p:cNvPr id="288" name="Text Box 126"/>
          <p:cNvSpPr txBox="1">
            <a:spLocks noChangeArrowheads="1"/>
          </p:cNvSpPr>
          <p:nvPr/>
        </p:nvSpPr>
        <p:spPr bwMode="auto">
          <a:xfrm>
            <a:off x="5410200" y="4059192"/>
            <a:ext cx="3657600" cy="307777"/>
          </a:xfrm>
          <a:prstGeom prst="rect">
            <a:avLst/>
          </a:prstGeom>
          <a:noFill/>
          <a:ln w="9525">
            <a:noFill/>
            <a:miter lim="800000"/>
            <a:headEnd/>
            <a:tailEnd/>
          </a:ln>
        </p:spPr>
        <p:txBody>
          <a:bodyPr wrap="square">
            <a:spAutoFit/>
          </a:bodyPr>
          <a:lstStyle/>
          <a:p>
            <a:pPr>
              <a:spcBef>
                <a:spcPct val="50000"/>
              </a:spcBef>
              <a:defRPr/>
            </a:pPr>
            <a:r>
              <a:rPr lang="en-US" sz="1400" b="1" kern="0" dirty="0">
                <a:solidFill>
                  <a:sysClr val="windowText" lastClr="000000"/>
                </a:solidFill>
                <a:latin typeface="Calibri" panose="020F0502020204030204" pitchFamily="34" charset="0"/>
                <a:ea typeface="ＭＳ Ｐゴシック" pitchFamily="34" charset="-128"/>
                <a:cs typeface="Arial"/>
              </a:rPr>
              <a:t>Approved </a:t>
            </a:r>
            <a:r>
              <a:rPr lang="en-US" sz="1400" b="1" kern="0" dirty="0" smtClean="0">
                <a:solidFill>
                  <a:sysClr val="windowText" lastClr="000000"/>
                </a:solidFill>
                <a:latin typeface="Calibri" panose="020F0502020204030204" pitchFamily="34" charset="0"/>
                <a:ea typeface="ＭＳ Ｐゴシック" pitchFamily="34" charset="-128"/>
                <a:cs typeface="Arial"/>
              </a:rPr>
              <a:t>customized </a:t>
            </a:r>
            <a:r>
              <a:rPr lang="en-US" sz="1400" b="1" kern="0" dirty="0">
                <a:solidFill>
                  <a:sysClr val="windowText" lastClr="000000"/>
                </a:solidFill>
                <a:latin typeface="Calibri" panose="020F0502020204030204" pitchFamily="34" charset="0"/>
                <a:ea typeface="ＭＳ Ｐゴシック" pitchFamily="34" charset="-128"/>
                <a:cs typeface="Arial"/>
              </a:rPr>
              <a:t>Medicaid </a:t>
            </a:r>
            <a:r>
              <a:rPr lang="en-US" sz="1400" b="1" kern="0" dirty="0" smtClean="0">
                <a:solidFill>
                  <a:sysClr val="windowText" lastClr="000000"/>
                </a:solidFill>
                <a:latin typeface="Calibri" panose="020F0502020204030204" pitchFamily="34" charset="0"/>
                <a:ea typeface="ＭＳ Ｐゴシック" pitchFamily="34" charset="-128"/>
                <a:cs typeface="Arial"/>
              </a:rPr>
              <a:t>expansion </a:t>
            </a:r>
            <a:r>
              <a:rPr lang="en-US" sz="1400" b="1" kern="0" dirty="0">
                <a:solidFill>
                  <a:sysClr val="windowText" lastClr="000000"/>
                </a:solidFill>
                <a:latin typeface="Calibri" panose="020F0502020204030204" pitchFamily="34" charset="0"/>
                <a:ea typeface="ＭＳ Ｐゴシック" pitchFamily="34" charset="-128"/>
                <a:cs typeface="Arial"/>
              </a:rPr>
              <a:t>(6)</a:t>
            </a:r>
          </a:p>
        </p:txBody>
      </p:sp>
      <p:sp>
        <p:nvSpPr>
          <p:cNvPr id="290" name="Rectangle 66"/>
          <p:cNvSpPr>
            <a:spLocks noChangeArrowheads="1"/>
          </p:cNvSpPr>
          <p:nvPr/>
        </p:nvSpPr>
        <p:spPr bwMode="auto">
          <a:xfrm>
            <a:off x="5164666" y="4495800"/>
            <a:ext cx="228600" cy="228600"/>
          </a:xfrm>
          <a:prstGeom prst="rect">
            <a:avLst/>
          </a:prstGeom>
          <a:solidFill>
            <a:srgbClr val="333399">
              <a:lumMod val="20000"/>
              <a:lumOff val="80000"/>
            </a:srgbClr>
          </a:solidFill>
          <a:ln w="9525">
            <a:solidFill>
              <a:srgbClr val="000000"/>
            </a:solidFill>
            <a:miter lim="800000"/>
            <a:headEnd/>
            <a:tailEnd/>
          </a:ln>
        </p:spPr>
        <p:txBody>
          <a:bodyPr wrap="none" anchor="ctr"/>
          <a:lstStyle/>
          <a:p>
            <a:pPr>
              <a:defRPr/>
            </a:pPr>
            <a:endParaRPr lang="en-US" kern="0" dirty="0">
              <a:solidFill>
                <a:srgbClr val="002060"/>
              </a:solidFill>
              <a:latin typeface="Calibri" panose="020F0502020204030204" pitchFamily="34" charset="0"/>
              <a:ea typeface="ＭＳ Ｐゴシック" pitchFamily="34" charset="-128"/>
              <a:cs typeface="Arial"/>
            </a:endParaRPr>
          </a:p>
        </p:txBody>
      </p:sp>
      <p:sp>
        <p:nvSpPr>
          <p:cNvPr id="291" name="Text Box 126"/>
          <p:cNvSpPr txBox="1">
            <a:spLocks noChangeArrowheads="1"/>
          </p:cNvSpPr>
          <p:nvPr/>
        </p:nvSpPr>
        <p:spPr bwMode="auto">
          <a:xfrm>
            <a:off x="5410200" y="4438363"/>
            <a:ext cx="3505200" cy="307777"/>
          </a:xfrm>
          <a:prstGeom prst="rect">
            <a:avLst/>
          </a:prstGeom>
          <a:noFill/>
          <a:ln w="9525">
            <a:noFill/>
            <a:miter lim="800000"/>
            <a:headEnd/>
            <a:tailEnd/>
          </a:ln>
        </p:spPr>
        <p:txBody>
          <a:bodyPr wrap="square">
            <a:spAutoFit/>
          </a:bodyPr>
          <a:lstStyle/>
          <a:p>
            <a:pPr>
              <a:spcBef>
                <a:spcPct val="50000"/>
              </a:spcBef>
              <a:defRPr/>
            </a:pPr>
            <a:r>
              <a:rPr lang="en-US" sz="1400" b="1" kern="0" dirty="0">
                <a:solidFill>
                  <a:sysClr val="windowText" lastClr="000000"/>
                </a:solidFill>
                <a:latin typeface="Calibri" panose="020F0502020204030204" pitchFamily="34" charset="0"/>
                <a:ea typeface="ＭＳ Ｐゴシック" pitchFamily="34" charset="-128"/>
                <a:cs typeface="Arial"/>
              </a:rPr>
              <a:t>Medicaid </a:t>
            </a:r>
            <a:r>
              <a:rPr lang="en-US" sz="1400" b="1" kern="0" dirty="0" smtClean="0">
                <a:solidFill>
                  <a:sysClr val="windowText" lastClr="000000"/>
                </a:solidFill>
                <a:latin typeface="Calibri" panose="020F0502020204030204" pitchFamily="34" charset="0"/>
                <a:ea typeface="ＭＳ Ｐゴシック" pitchFamily="34" charset="-128"/>
                <a:cs typeface="Arial"/>
              </a:rPr>
              <a:t>expansion under discussion </a:t>
            </a:r>
            <a:r>
              <a:rPr lang="en-US" sz="1400" b="1" kern="0" dirty="0">
                <a:solidFill>
                  <a:sysClr val="windowText" lastClr="000000"/>
                </a:solidFill>
                <a:latin typeface="Calibri" panose="020F0502020204030204" pitchFamily="34" charset="0"/>
                <a:ea typeface="ＭＳ Ｐゴシック" pitchFamily="34" charset="-128"/>
                <a:cs typeface="Arial"/>
              </a:rPr>
              <a:t>(6) </a:t>
            </a:r>
          </a:p>
        </p:txBody>
      </p:sp>
      <p:sp>
        <p:nvSpPr>
          <p:cNvPr id="292" name="Rectangle 66"/>
          <p:cNvSpPr>
            <a:spLocks noChangeArrowheads="1"/>
          </p:cNvSpPr>
          <p:nvPr/>
        </p:nvSpPr>
        <p:spPr bwMode="auto">
          <a:xfrm>
            <a:off x="5164666" y="4876800"/>
            <a:ext cx="228600" cy="228600"/>
          </a:xfrm>
          <a:prstGeom prst="rect">
            <a:avLst/>
          </a:prstGeom>
          <a:solidFill>
            <a:srgbClr val="FFFFFF"/>
          </a:solidFill>
          <a:ln w="9525">
            <a:solidFill>
              <a:srgbClr val="000000"/>
            </a:solidFill>
            <a:miter lim="800000"/>
            <a:headEnd/>
            <a:tailEnd/>
          </a:ln>
        </p:spPr>
        <p:txBody>
          <a:bodyPr wrap="none" anchor="ctr"/>
          <a:lstStyle/>
          <a:p>
            <a:pPr>
              <a:defRPr/>
            </a:pPr>
            <a:endParaRPr lang="en-US" kern="0" dirty="0">
              <a:solidFill>
                <a:srgbClr val="002060"/>
              </a:solidFill>
              <a:latin typeface="Calibri" panose="020F0502020204030204" pitchFamily="34" charset="0"/>
              <a:ea typeface="ＭＳ Ｐゴシック" pitchFamily="34" charset="-128"/>
              <a:cs typeface="Arial"/>
            </a:endParaRPr>
          </a:p>
        </p:txBody>
      </p:sp>
      <p:sp>
        <p:nvSpPr>
          <p:cNvPr id="293" name="Text Box 126"/>
          <p:cNvSpPr txBox="1">
            <a:spLocks noChangeArrowheads="1"/>
          </p:cNvSpPr>
          <p:nvPr/>
        </p:nvSpPr>
        <p:spPr bwMode="auto">
          <a:xfrm>
            <a:off x="5410200" y="4817534"/>
            <a:ext cx="3445377" cy="307777"/>
          </a:xfrm>
          <a:prstGeom prst="rect">
            <a:avLst/>
          </a:prstGeom>
          <a:noFill/>
          <a:ln w="9525">
            <a:noFill/>
            <a:miter lim="800000"/>
            <a:headEnd/>
            <a:tailEnd/>
          </a:ln>
        </p:spPr>
        <p:txBody>
          <a:bodyPr wrap="square">
            <a:spAutoFit/>
          </a:bodyPr>
          <a:lstStyle/>
          <a:p>
            <a:pPr>
              <a:spcBef>
                <a:spcPct val="50000"/>
              </a:spcBef>
              <a:defRPr/>
            </a:pPr>
            <a:r>
              <a:rPr lang="en-US" sz="1400" b="1" kern="0" dirty="0">
                <a:solidFill>
                  <a:sysClr val="windowText" lastClr="000000"/>
                </a:solidFill>
                <a:latin typeface="Calibri" panose="020F0502020204030204" pitchFamily="34" charset="0"/>
                <a:ea typeface="ＭＳ Ｐゴシック" pitchFamily="34" charset="-128"/>
                <a:cs typeface="Arial"/>
              </a:rPr>
              <a:t>Not expanding (16)</a:t>
            </a:r>
          </a:p>
        </p:txBody>
      </p:sp>
      <p:sp>
        <p:nvSpPr>
          <p:cNvPr id="2" name="TextBox 1"/>
          <p:cNvSpPr txBox="1"/>
          <p:nvPr/>
        </p:nvSpPr>
        <p:spPr>
          <a:xfrm>
            <a:off x="-152400" y="76200"/>
            <a:ext cx="9296400" cy="707886"/>
          </a:xfrm>
          <a:prstGeom prst="rect">
            <a:avLst/>
          </a:prstGeom>
          <a:noFill/>
        </p:spPr>
        <p:txBody>
          <a:bodyPr wrap="square" rtlCol="0">
            <a:spAutoFit/>
          </a:bodyPr>
          <a:lstStyle/>
          <a:p>
            <a:pPr algn="ctr" fontAlgn="base">
              <a:spcBef>
                <a:spcPct val="0"/>
              </a:spcBef>
              <a:spcAft>
                <a:spcPct val="0"/>
              </a:spcAft>
            </a:pPr>
            <a:r>
              <a:rPr lang="en-US" sz="2000" b="1" dirty="0">
                <a:solidFill>
                  <a:srgbClr val="000000"/>
                </a:solidFill>
                <a:latin typeface="Georgia"/>
                <a:ea typeface="ＭＳ Ｐゴシック" charset="0"/>
                <a:cs typeface="Arial"/>
              </a:rPr>
              <a:t>Exhibit </a:t>
            </a:r>
            <a:r>
              <a:rPr lang="en-US" sz="2000" b="1" dirty="0" smtClean="0">
                <a:solidFill>
                  <a:srgbClr val="000000"/>
                </a:solidFill>
                <a:latin typeface="Georgia"/>
                <a:cs typeface="Arial"/>
              </a:rPr>
              <a:t>13</a:t>
            </a:r>
            <a:r>
              <a:rPr lang="en-US" sz="2000" b="1" dirty="0" smtClean="0">
                <a:solidFill>
                  <a:srgbClr val="000000"/>
                </a:solidFill>
                <a:latin typeface="Georgia"/>
                <a:ea typeface="ＭＳ Ｐゴシック" charset="0"/>
                <a:cs typeface="Arial"/>
              </a:rPr>
              <a:t>. </a:t>
            </a:r>
            <a:r>
              <a:rPr lang="en-US" sz="2000" b="1" dirty="0">
                <a:solidFill>
                  <a:srgbClr val="000000"/>
                </a:solidFill>
                <a:latin typeface="Georgia"/>
                <a:ea typeface="ＭＳ Ｐゴシック" charset="0"/>
                <a:cs typeface="Arial"/>
              </a:rPr>
              <a:t>State Action on Health Insurance Marketplaces and Medicaid Expansion, </a:t>
            </a:r>
            <a:r>
              <a:rPr lang="en-US" sz="2000" b="1" dirty="0" smtClean="0">
                <a:solidFill>
                  <a:srgbClr val="000000"/>
                </a:solidFill>
                <a:latin typeface="Georgia"/>
                <a:ea typeface="ＭＳ Ｐゴシック" charset="0"/>
                <a:cs typeface="Arial"/>
              </a:rPr>
              <a:t>as </a:t>
            </a:r>
            <a:r>
              <a:rPr lang="en-US" sz="2000" b="1" dirty="0">
                <a:solidFill>
                  <a:srgbClr val="000000"/>
                </a:solidFill>
                <a:latin typeface="Georgia"/>
                <a:ea typeface="ＭＳ Ｐゴシック" charset="0"/>
                <a:cs typeface="Arial"/>
              </a:rPr>
              <a:t>of </a:t>
            </a:r>
            <a:r>
              <a:rPr lang="en-US" sz="2000" b="1" dirty="0" smtClean="0">
                <a:solidFill>
                  <a:srgbClr val="000000"/>
                </a:solidFill>
                <a:latin typeface="Georgia"/>
                <a:ea typeface="ＭＳ Ｐゴシック" charset="0"/>
                <a:cs typeface="Arial"/>
              </a:rPr>
              <a:t>March </a:t>
            </a:r>
            <a:r>
              <a:rPr lang="en-US" sz="2000" b="1" dirty="0">
                <a:solidFill>
                  <a:srgbClr val="000000"/>
                </a:solidFill>
                <a:latin typeface="Georgia"/>
                <a:ea typeface="ＭＳ Ｐゴシック" charset="0"/>
                <a:cs typeface="Arial"/>
              </a:rPr>
              <a:t>2015</a:t>
            </a:r>
            <a:endParaRPr lang="en-US" sz="2000" b="1" dirty="0">
              <a:solidFill>
                <a:srgbClr val="FF0000"/>
              </a:solidFill>
              <a:latin typeface="Georgia"/>
              <a:ea typeface="ＭＳ Ｐゴシック" charset="0"/>
              <a:cs typeface="Arial"/>
            </a:endParaRPr>
          </a:p>
        </p:txBody>
      </p:sp>
      <p:sp>
        <p:nvSpPr>
          <p:cNvPr id="3" name="TextBox 2"/>
          <p:cNvSpPr txBox="1"/>
          <p:nvPr/>
        </p:nvSpPr>
        <p:spPr>
          <a:xfrm>
            <a:off x="44728" y="5841999"/>
            <a:ext cx="6737072" cy="1015663"/>
          </a:xfrm>
          <a:prstGeom prst="rect">
            <a:avLst/>
          </a:prstGeom>
          <a:noFill/>
        </p:spPr>
        <p:txBody>
          <a:bodyPr wrap="square" rtlCol="0">
            <a:spAutoFit/>
          </a:bodyPr>
          <a:lstStyle/>
          <a:p>
            <a:pPr fontAlgn="base">
              <a:spcBef>
                <a:spcPct val="0"/>
              </a:spcBef>
              <a:spcAft>
                <a:spcPct val="0"/>
              </a:spcAft>
            </a:pPr>
            <a:r>
              <a:rPr lang="en-US" sz="1000" dirty="0" smtClean="0">
                <a:solidFill>
                  <a:srgbClr val="000000"/>
                </a:solidFill>
                <a:latin typeface="Calibri" panose="020F0502020204030204" pitchFamily="34" charset="0"/>
                <a:ea typeface="ＭＳ Ｐゴシック" charset="0"/>
              </a:rPr>
              <a:t>* Adults </a:t>
            </a:r>
            <a:r>
              <a:rPr lang="en-US" sz="1000" dirty="0">
                <a:solidFill>
                  <a:srgbClr val="000000"/>
                </a:solidFill>
                <a:latin typeface="Calibri" panose="020F0502020204030204" pitchFamily="34" charset="0"/>
                <a:ea typeface="ＭＳ Ｐゴシック" charset="0"/>
              </a:rPr>
              <a:t>in Wisconsin are eligible  for Medicaid up to 100% of federal </a:t>
            </a:r>
            <a:r>
              <a:rPr lang="en-US" sz="1000" dirty="0" smtClean="0">
                <a:solidFill>
                  <a:srgbClr val="000000"/>
                </a:solidFill>
                <a:latin typeface="Calibri" panose="020F0502020204030204" pitchFamily="34" charset="0"/>
                <a:ea typeface="ＭＳ Ｐゴシック" charset="0"/>
              </a:rPr>
              <a:t>poverty level. </a:t>
            </a:r>
            <a:endParaRPr lang="en-US" sz="1000" dirty="0">
              <a:solidFill>
                <a:srgbClr val="000000"/>
              </a:solidFill>
              <a:latin typeface="Calibri" panose="020F0502020204030204" pitchFamily="34" charset="0"/>
              <a:ea typeface="ＭＳ Ｐゴシック" charset="0"/>
            </a:endParaRPr>
          </a:p>
          <a:p>
            <a:pPr fontAlgn="base">
              <a:spcBef>
                <a:spcPct val="0"/>
              </a:spcBef>
              <a:spcAft>
                <a:spcPct val="0"/>
              </a:spcAft>
            </a:pPr>
            <a:r>
              <a:rPr lang="en-US" sz="1000" dirty="0">
                <a:solidFill>
                  <a:srgbClr val="000000"/>
                </a:solidFill>
                <a:latin typeface="Calibri" panose="020F0502020204030204" pitchFamily="34" charset="0"/>
                <a:ea typeface="ＭＳ Ｐゴシック" charset="0"/>
              </a:rPr>
              <a:t>Note: CMS has approved waivers for expansion with variation in Arkansas, Indiana, Iowa,  Michigan, and Pennsylvania.  </a:t>
            </a:r>
            <a:r>
              <a:rPr lang="en-US" sz="1000" dirty="0" smtClean="0">
                <a:solidFill>
                  <a:srgbClr val="000000"/>
                </a:solidFill>
                <a:latin typeface="Calibri" panose="020F0502020204030204" pitchFamily="34" charset="0"/>
                <a:ea typeface="ＭＳ Ｐゴシック" charset="0"/>
              </a:rPr>
              <a:t/>
            </a:r>
            <a:br>
              <a:rPr lang="en-US" sz="1000" dirty="0" smtClean="0">
                <a:solidFill>
                  <a:srgbClr val="000000"/>
                </a:solidFill>
                <a:latin typeface="Calibri" panose="020F0502020204030204" pitchFamily="34" charset="0"/>
                <a:ea typeface="ＭＳ Ｐゴシック" charset="0"/>
              </a:rPr>
            </a:br>
            <a:r>
              <a:rPr lang="en-US" sz="1000" dirty="0" smtClean="0">
                <a:solidFill>
                  <a:srgbClr val="000000"/>
                </a:solidFill>
                <a:latin typeface="Calibri" panose="020F0502020204030204" pitchFamily="34" charset="0"/>
                <a:ea typeface="ＭＳ Ｐゴシック" charset="0"/>
              </a:rPr>
              <a:t>New </a:t>
            </a:r>
            <a:r>
              <a:rPr lang="en-US" sz="1000" dirty="0">
                <a:solidFill>
                  <a:srgbClr val="000000"/>
                </a:solidFill>
                <a:latin typeface="Calibri" panose="020F0502020204030204" pitchFamily="34" charset="0"/>
                <a:ea typeface="ＭＳ Ｐゴシック" charset="0"/>
              </a:rPr>
              <a:t>Hampshire’s waiver is under review but the state is enrolling  people. </a:t>
            </a:r>
          </a:p>
          <a:p>
            <a:pPr fontAlgn="base">
              <a:spcBef>
                <a:spcPct val="0"/>
              </a:spcBef>
              <a:spcAft>
                <a:spcPct val="0"/>
              </a:spcAft>
            </a:pPr>
            <a:r>
              <a:rPr lang="en-US" sz="1000" dirty="0">
                <a:solidFill>
                  <a:srgbClr val="000000"/>
                </a:solidFill>
                <a:latin typeface="Calibri" panose="020F0502020204030204" pitchFamily="34" charset="0"/>
                <a:ea typeface="ＭＳ Ｐゴシック" pitchFamily="-65" charset="-128"/>
              </a:rPr>
              <a:t>Source: The Commonwealth Fund, </a:t>
            </a:r>
          </a:p>
          <a:p>
            <a:pPr fontAlgn="base">
              <a:spcBef>
                <a:spcPct val="0"/>
              </a:spcBef>
              <a:spcAft>
                <a:spcPct val="0"/>
              </a:spcAft>
            </a:pPr>
            <a:r>
              <a:rPr lang="en-US" sz="1000" dirty="0">
                <a:solidFill>
                  <a:srgbClr val="000000"/>
                </a:solidFill>
                <a:latin typeface="Calibri" panose="020F0502020204030204" pitchFamily="34" charset="0"/>
                <a:ea typeface="ＭＳ Ｐゴシック" charset="0"/>
                <a:hlinkClick r:id="rId3"/>
              </a:rPr>
              <a:t>http://www.commonwealthfund.org/interactives-and-data/maps-and-data/state-exchange-map</a:t>
            </a:r>
            <a:r>
              <a:rPr lang="en-US" sz="1000" dirty="0">
                <a:solidFill>
                  <a:srgbClr val="000000"/>
                </a:solidFill>
                <a:latin typeface="Calibri" panose="020F0502020204030204" pitchFamily="34" charset="0"/>
                <a:ea typeface="ＭＳ Ｐゴシック" charset="0"/>
              </a:rPr>
              <a:t>; </a:t>
            </a:r>
            <a:r>
              <a:rPr lang="en-US" sz="1000" dirty="0">
                <a:solidFill>
                  <a:srgbClr val="000000"/>
                </a:solidFill>
                <a:latin typeface="Calibri" panose="020F0502020204030204" pitchFamily="34" charset="0"/>
                <a:ea typeface="ＭＳ Ｐゴシック" charset="0"/>
                <a:hlinkClick r:id="rId4"/>
              </a:rPr>
              <a:t>http://www.commonwealthfund.org/interactives-and-data/maps-and-data/medicaid-expansion-map</a:t>
            </a:r>
            <a:r>
              <a:rPr lang="en-US" sz="1000" dirty="0">
                <a:solidFill>
                  <a:srgbClr val="000000"/>
                </a:solidFill>
                <a:latin typeface="Calibri" panose="020F0502020204030204" pitchFamily="34" charset="0"/>
                <a:ea typeface="ＭＳ Ｐゴシック" charset="0"/>
              </a:rPr>
              <a:t> </a:t>
            </a:r>
          </a:p>
        </p:txBody>
      </p:sp>
      <p:pic>
        <p:nvPicPr>
          <p:cNvPr id="4"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585441" y="971045"/>
            <a:ext cx="4482359" cy="2457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673" y="971044"/>
            <a:ext cx="4514408" cy="2381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9119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email">
            <a:extLst>
              <a:ext uri="{28A0092B-C50C-407E-A947-70E740481C1C}">
                <a14:useLocalDpi xmlns:a14="http://schemas.microsoft.com/office/drawing/2010/main" val="0"/>
              </a:ext>
            </a:extLst>
          </a:blip>
          <a:srcRect l="8682" t="6731" r="9216" b="415"/>
          <a:stretch/>
        </p:blipFill>
        <p:spPr>
          <a:xfrm>
            <a:off x="4572000" y="1560912"/>
            <a:ext cx="4192505" cy="3163488"/>
          </a:xfrm>
          <a:prstGeom prst="rect">
            <a:avLst/>
          </a:prstGeom>
        </p:spPr>
      </p:pic>
      <p:pic>
        <p:nvPicPr>
          <p:cNvPr id="4" name="Picture 3"/>
          <p:cNvPicPr>
            <a:picLocks noChangeAspect="1"/>
          </p:cNvPicPr>
          <p:nvPr/>
        </p:nvPicPr>
        <p:blipFill rotWithShape="1">
          <a:blip r:embed="rId4" cstate="email">
            <a:extLst>
              <a:ext uri="{28A0092B-C50C-407E-A947-70E740481C1C}">
                <a14:useLocalDpi xmlns:a14="http://schemas.microsoft.com/office/drawing/2010/main" val="0"/>
              </a:ext>
            </a:extLst>
          </a:blip>
          <a:srcRect l="7876" t="5642" r="7085" b="-232"/>
          <a:stretch/>
        </p:blipFill>
        <p:spPr>
          <a:xfrm>
            <a:off x="274320" y="1554480"/>
            <a:ext cx="4389120" cy="3200400"/>
          </a:xfrm>
          <a:prstGeom prst="rect">
            <a:avLst/>
          </a:prstGeom>
        </p:spPr>
      </p:pic>
      <p:sp>
        <p:nvSpPr>
          <p:cNvPr id="2" name="Title 1"/>
          <p:cNvSpPr>
            <a:spLocks noGrp="1"/>
          </p:cNvSpPr>
          <p:nvPr>
            <p:ph type="title"/>
          </p:nvPr>
        </p:nvSpPr>
        <p:spPr>
          <a:xfrm>
            <a:off x="0" y="91440"/>
            <a:ext cx="9144000" cy="731520"/>
          </a:xfrm>
        </p:spPr>
        <p:txBody>
          <a:bodyPr anchor="t" anchorCtr="1"/>
          <a:lstStyle/>
          <a:p>
            <a:pPr algn="ctr"/>
            <a:r>
              <a:rPr lang="en-US" sz="2000" b="1" dirty="0" smtClean="0">
                <a:latin typeface="+mj-lt"/>
              </a:rPr>
              <a:t>Exhibit 14. Growth </a:t>
            </a:r>
            <a:r>
              <a:rPr lang="en-US" sz="2000" b="1" dirty="0">
                <a:latin typeface="+mj-lt"/>
              </a:rPr>
              <a:t>in </a:t>
            </a:r>
            <a:r>
              <a:rPr lang="en-US" sz="2000" b="1" dirty="0" smtClean="0">
                <a:latin typeface="+mj-lt"/>
              </a:rPr>
              <a:t>Employer Health </a:t>
            </a:r>
            <a:r>
              <a:rPr lang="en-US" sz="2000" b="1" dirty="0">
                <a:latin typeface="+mj-lt"/>
              </a:rPr>
              <a:t>Insurance </a:t>
            </a:r>
            <a:r>
              <a:rPr lang="en-US" sz="2000" b="1" dirty="0" smtClean="0">
                <a:latin typeface="+mj-lt"/>
              </a:rPr>
              <a:t>Premiums Slowed </a:t>
            </a:r>
            <a:r>
              <a:rPr lang="en-US" sz="2000" b="1" dirty="0">
                <a:latin typeface="+mj-lt"/>
              </a:rPr>
              <a:t>Over </a:t>
            </a:r>
            <a:r>
              <a:rPr lang="en-US" sz="2000" b="1" dirty="0" smtClean="0">
                <a:latin typeface="+mj-lt"/>
              </a:rPr>
              <a:t>2010–2013 </a:t>
            </a:r>
            <a:r>
              <a:rPr lang="en-US" sz="2000" b="1" dirty="0">
                <a:latin typeface="+mj-lt"/>
              </a:rPr>
              <a:t>C</a:t>
            </a:r>
            <a:r>
              <a:rPr lang="en-US" sz="2000" b="1" dirty="0" smtClean="0">
                <a:latin typeface="+mj-lt"/>
              </a:rPr>
              <a:t>ompared with 2003–2010 in 31 States and D.C.</a:t>
            </a:r>
            <a:r>
              <a:rPr lang="en-US" sz="2000" dirty="0">
                <a:latin typeface="+mj-lt"/>
              </a:rPr>
              <a:t/>
            </a:r>
            <a:br>
              <a:rPr lang="en-US" sz="2000" dirty="0">
                <a:latin typeface="+mj-lt"/>
              </a:rPr>
            </a:br>
            <a:endParaRPr lang="en-US" sz="2000" dirty="0">
              <a:latin typeface="+mj-lt"/>
            </a:endParaRPr>
          </a:p>
        </p:txBody>
      </p:sp>
      <p:sp>
        <p:nvSpPr>
          <p:cNvPr id="5" name="TextBox 4"/>
          <p:cNvSpPr txBox="1"/>
          <p:nvPr/>
        </p:nvSpPr>
        <p:spPr>
          <a:xfrm>
            <a:off x="49367" y="6019800"/>
            <a:ext cx="6717325" cy="830997"/>
          </a:xfrm>
          <a:prstGeom prst="rect">
            <a:avLst/>
          </a:prstGeom>
          <a:noFill/>
        </p:spPr>
        <p:txBody>
          <a:bodyPr wrap="square" rtlCol="0" anchor="b">
            <a:spAutoFit/>
          </a:bodyPr>
          <a:lstStyle/>
          <a:p>
            <a:r>
              <a:rPr lang="en-US" sz="1200" dirty="0" smtClean="0">
                <a:solidFill>
                  <a:srgbClr val="000000"/>
                </a:solidFill>
                <a:latin typeface="Calibri" panose="020F0502020204030204" pitchFamily="34" charset="0"/>
                <a:cs typeface="+mn-cs"/>
              </a:rPr>
              <a:t>Notes: Single-person plans; growth rates calculated as average annual compound growth rate. </a:t>
            </a:r>
          </a:p>
          <a:p>
            <a:r>
              <a:rPr lang="en-US" sz="1200" dirty="0" smtClean="0">
                <a:solidFill>
                  <a:srgbClr val="000000"/>
                </a:solidFill>
                <a:latin typeface="Calibri" panose="020F0502020204030204" pitchFamily="34" charset="0"/>
                <a:cs typeface="+mn-cs"/>
              </a:rPr>
              <a:t>Sources: </a:t>
            </a:r>
            <a:r>
              <a:rPr lang="en-US" sz="1200" dirty="0">
                <a:latin typeface="Calibri" panose="020F0502020204030204" pitchFamily="34" charset="0"/>
              </a:rPr>
              <a:t>C. Schoen, D</a:t>
            </a:r>
            <a:r>
              <a:rPr lang="en-US" sz="1200" dirty="0" smtClean="0">
                <a:latin typeface="Calibri" panose="020F0502020204030204" pitchFamily="34" charset="0"/>
              </a:rPr>
              <a:t>. C</a:t>
            </a:r>
            <a:r>
              <a:rPr lang="en-US" sz="1200" dirty="0">
                <a:latin typeface="Calibri" panose="020F0502020204030204" pitchFamily="34" charset="0"/>
              </a:rPr>
              <a:t>. Radley, and S. R. Collins, </a:t>
            </a:r>
            <a:r>
              <a:rPr lang="en-US" sz="1200" i="1" dirty="0">
                <a:latin typeface="Calibri" panose="020F0502020204030204" pitchFamily="34" charset="0"/>
              </a:rPr>
              <a:t>State Trends in the Cost of Employer Health </a:t>
            </a:r>
            <a:r>
              <a:rPr lang="en-US" sz="1200" i="1" dirty="0" smtClean="0">
                <a:latin typeface="Calibri" panose="020F0502020204030204" pitchFamily="34" charset="0"/>
              </a:rPr>
              <a:t/>
            </a:r>
            <a:br>
              <a:rPr lang="en-US" sz="1200" i="1" dirty="0" smtClean="0">
                <a:latin typeface="Calibri" panose="020F0502020204030204" pitchFamily="34" charset="0"/>
              </a:rPr>
            </a:br>
            <a:r>
              <a:rPr lang="en-US" sz="1200" i="1" dirty="0" smtClean="0">
                <a:latin typeface="Calibri" panose="020F0502020204030204" pitchFamily="34" charset="0"/>
              </a:rPr>
              <a:t>Insurance </a:t>
            </a:r>
            <a:r>
              <a:rPr lang="en-US" sz="1200" i="1" dirty="0">
                <a:latin typeface="Calibri" panose="020F0502020204030204" pitchFamily="34" charset="0"/>
              </a:rPr>
              <a:t>Coverage, 2003–2013,</a:t>
            </a:r>
            <a:r>
              <a:rPr lang="en-US" sz="1200" dirty="0">
                <a:latin typeface="Calibri" panose="020F0502020204030204" pitchFamily="34" charset="0"/>
              </a:rPr>
              <a:t> The Commonwealth Fund, </a:t>
            </a:r>
            <a:r>
              <a:rPr lang="en-US" sz="1200" dirty="0" smtClean="0">
                <a:latin typeface="Calibri" panose="020F0502020204030204" pitchFamily="34" charset="0"/>
              </a:rPr>
              <a:t>Jan. 2015; </a:t>
            </a:r>
            <a:endParaRPr lang="en-US" sz="1200" dirty="0" smtClean="0">
              <a:solidFill>
                <a:srgbClr val="000000"/>
              </a:solidFill>
              <a:latin typeface="Calibri" panose="020F0502020204030204" pitchFamily="34" charset="0"/>
              <a:cs typeface="+mn-cs"/>
            </a:endParaRPr>
          </a:p>
          <a:p>
            <a:r>
              <a:rPr lang="en-US" sz="1200" dirty="0" smtClean="0">
                <a:solidFill>
                  <a:srgbClr val="000000"/>
                </a:solidFill>
                <a:latin typeface="Calibri" panose="020F0502020204030204" pitchFamily="34" charset="0"/>
                <a:cs typeface="+mn-cs"/>
              </a:rPr>
              <a:t>2003, 2010, 2013 </a:t>
            </a:r>
            <a:r>
              <a:rPr lang="en-US" sz="1200" dirty="0">
                <a:solidFill>
                  <a:srgbClr val="000000"/>
                </a:solidFill>
                <a:latin typeface="Calibri" panose="020F0502020204030204" pitchFamily="34" charset="0"/>
                <a:cs typeface="+mn-cs"/>
              </a:rPr>
              <a:t>Medical Expenditure Panel Survey</a:t>
            </a:r>
            <a:r>
              <a:rPr lang="en-US" sz="1200" dirty="0">
                <a:solidFill>
                  <a:srgbClr val="000000"/>
                </a:solidFill>
                <a:latin typeface="Calibri" panose="020F0502020204030204" pitchFamily="34" charset="0"/>
                <a:cs typeface="Arial" charset="0"/>
              </a:rPr>
              <a:t>–</a:t>
            </a:r>
            <a:r>
              <a:rPr lang="en-US" sz="1200" dirty="0">
                <a:solidFill>
                  <a:srgbClr val="000000"/>
                </a:solidFill>
                <a:latin typeface="Calibri" panose="020F0502020204030204" pitchFamily="34" charset="0"/>
                <a:cs typeface="+mn-cs"/>
              </a:rPr>
              <a:t>Insurance Component</a:t>
            </a:r>
            <a:r>
              <a:rPr lang="en-US" sz="1200" dirty="0" smtClean="0">
                <a:solidFill>
                  <a:srgbClr val="000000"/>
                </a:solidFill>
                <a:latin typeface="Calibri" panose="020F0502020204030204" pitchFamily="34" charset="0"/>
                <a:cs typeface="+mn-cs"/>
              </a:rPr>
              <a:t>. </a:t>
            </a:r>
            <a:endParaRPr lang="en-US" sz="1200" dirty="0">
              <a:solidFill>
                <a:srgbClr val="000000"/>
              </a:solidFill>
              <a:latin typeface="Calibri" panose="020F0502020204030204" pitchFamily="34" charset="0"/>
              <a:cs typeface="+mn-cs"/>
            </a:endParaRPr>
          </a:p>
        </p:txBody>
      </p:sp>
      <p:sp>
        <p:nvSpPr>
          <p:cNvPr id="7" name="TextBox 6"/>
          <p:cNvSpPr txBox="1"/>
          <p:nvPr/>
        </p:nvSpPr>
        <p:spPr>
          <a:xfrm>
            <a:off x="1033921" y="1066800"/>
            <a:ext cx="3021874" cy="338554"/>
          </a:xfrm>
          <a:prstGeom prst="rect">
            <a:avLst/>
          </a:prstGeom>
          <a:noFill/>
        </p:spPr>
        <p:txBody>
          <a:bodyPr wrap="square" rtlCol="0">
            <a:spAutoFit/>
          </a:bodyPr>
          <a:lstStyle/>
          <a:p>
            <a:pPr algn="ctr"/>
            <a:r>
              <a:rPr lang="en-US" sz="1600" b="1" dirty="0" smtClean="0">
                <a:solidFill>
                  <a:prstClr val="black"/>
                </a:solidFill>
                <a:latin typeface="Arial" charset="0"/>
                <a:cs typeface="+mn-cs"/>
              </a:rPr>
              <a:t>2003–2010</a:t>
            </a:r>
          </a:p>
        </p:txBody>
      </p:sp>
      <p:sp>
        <p:nvSpPr>
          <p:cNvPr id="8" name="TextBox 7"/>
          <p:cNvSpPr txBox="1"/>
          <p:nvPr/>
        </p:nvSpPr>
        <p:spPr>
          <a:xfrm>
            <a:off x="5289002" y="1066800"/>
            <a:ext cx="3021874" cy="338554"/>
          </a:xfrm>
          <a:prstGeom prst="rect">
            <a:avLst/>
          </a:prstGeom>
          <a:noFill/>
        </p:spPr>
        <p:txBody>
          <a:bodyPr wrap="square" rtlCol="0">
            <a:spAutoFit/>
          </a:bodyPr>
          <a:lstStyle/>
          <a:p>
            <a:pPr algn="ctr"/>
            <a:r>
              <a:rPr lang="en-US" sz="1600" b="1" dirty="0" smtClean="0">
                <a:solidFill>
                  <a:prstClr val="black"/>
                </a:solidFill>
                <a:latin typeface="Arial" charset="0"/>
                <a:cs typeface="+mn-cs"/>
              </a:rPr>
              <a:t>2010–2013</a:t>
            </a:r>
          </a:p>
        </p:txBody>
      </p:sp>
      <p:sp>
        <p:nvSpPr>
          <p:cNvPr id="14" name="TextBox 13"/>
          <p:cNvSpPr txBox="1"/>
          <p:nvPr/>
        </p:nvSpPr>
        <p:spPr>
          <a:xfrm>
            <a:off x="1494689" y="5391575"/>
            <a:ext cx="1463040" cy="365760"/>
          </a:xfrm>
          <a:prstGeom prst="rect">
            <a:avLst/>
          </a:prstGeom>
          <a:noFill/>
        </p:spPr>
        <p:txBody>
          <a:bodyPr wrap="square" rtlCol="0">
            <a:spAutoFit/>
          </a:bodyPr>
          <a:lstStyle/>
          <a:p>
            <a:r>
              <a:rPr lang="en-US" sz="1600" b="1" dirty="0" smtClean="0">
                <a:solidFill>
                  <a:prstClr val="black"/>
                </a:solidFill>
                <a:latin typeface="Arial" charset="0"/>
                <a:cs typeface="+mn-cs"/>
              </a:rPr>
              <a:t>&lt;4.0%</a:t>
            </a:r>
            <a:endParaRPr lang="en-US" sz="1600" b="1" dirty="0">
              <a:solidFill>
                <a:prstClr val="black"/>
              </a:solidFill>
              <a:latin typeface="Arial" charset="0"/>
              <a:cs typeface="+mn-cs"/>
            </a:endParaRPr>
          </a:p>
        </p:txBody>
      </p:sp>
      <p:sp>
        <p:nvSpPr>
          <p:cNvPr id="15" name="TextBox 14"/>
          <p:cNvSpPr txBox="1"/>
          <p:nvPr/>
        </p:nvSpPr>
        <p:spPr>
          <a:xfrm>
            <a:off x="2997232" y="5391575"/>
            <a:ext cx="1463040" cy="365760"/>
          </a:xfrm>
          <a:prstGeom prst="rect">
            <a:avLst/>
          </a:prstGeom>
          <a:noFill/>
        </p:spPr>
        <p:txBody>
          <a:bodyPr wrap="square" rtlCol="0">
            <a:spAutoFit/>
          </a:bodyPr>
          <a:lstStyle/>
          <a:p>
            <a:r>
              <a:rPr lang="en-US" sz="1600" b="1" dirty="0" smtClean="0">
                <a:solidFill>
                  <a:prstClr val="black"/>
                </a:solidFill>
                <a:latin typeface="Arial" charset="0"/>
                <a:cs typeface="+mn-cs"/>
              </a:rPr>
              <a:t>4.0%–4.9%</a:t>
            </a:r>
            <a:endParaRPr lang="en-US" sz="1600" b="1" dirty="0">
              <a:solidFill>
                <a:prstClr val="black"/>
              </a:solidFill>
              <a:latin typeface="Arial" charset="0"/>
              <a:cs typeface="+mn-cs"/>
            </a:endParaRPr>
          </a:p>
        </p:txBody>
      </p:sp>
      <p:sp>
        <p:nvSpPr>
          <p:cNvPr id="16" name="TextBox 15"/>
          <p:cNvSpPr txBox="1"/>
          <p:nvPr/>
        </p:nvSpPr>
        <p:spPr>
          <a:xfrm>
            <a:off x="4955619" y="5391575"/>
            <a:ext cx="1463040" cy="365760"/>
          </a:xfrm>
          <a:prstGeom prst="rect">
            <a:avLst/>
          </a:prstGeom>
          <a:noFill/>
        </p:spPr>
        <p:txBody>
          <a:bodyPr wrap="square" rtlCol="0">
            <a:spAutoFit/>
          </a:bodyPr>
          <a:lstStyle/>
          <a:p>
            <a:r>
              <a:rPr lang="en-US" sz="1600" b="1" dirty="0" smtClean="0">
                <a:solidFill>
                  <a:prstClr val="black"/>
                </a:solidFill>
                <a:latin typeface="Arial" charset="0"/>
                <a:cs typeface="+mn-cs"/>
              </a:rPr>
              <a:t>5.0%–5.9%</a:t>
            </a:r>
            <a:endParaRPr lang="en-US" sz="1600" b="1" dirty="0">
              <a:solidFill>
                <a:prstClr val="black"/>
              </a:solidFill>
              <a:latin typeface="Arial" charset="0"/>
              <a:cs typeface="+mn-cs"/>
            </a:endParaRPr>
          </a:p>
        </p:txBody>
      </p:sp>
      <p:sp>
        <p:nvSpPr>
          <p:cNvPr id="17" name="TextBox 16"/>
          <p:cNvSpPr txBox="1"/>
          <p:nvPr/>
        </p:nvSpPr>
        <p:spPr>
          <a:xfrm>
            <a:off x="6731967" y="5391575"/>
            <a:ext cx="1463040" cy="365760"/>
          </a:xfrm>
          <a:prstGeom prst="rect">
            <a:avLst/>
          </a:prstGeom>
          <a:noFill/>
        </p:spPr>
        <p:txBody>
          <a:bodyPr wrap="square" rtlCol="0">
            <a:spAutoFit/>
          </a:bodyPr>
          <a:lstStyle/>
          <a:p>
            <a:r>
              <a:rPr lang="en-US" sz="1600" b="1" dirty="0" smtClean="0">
                <a:solidFill>
                  <a:prstClr val="black"/>
                </a:solidFill>
                <a:latin typeface="Arial" charset="0"/>
                <a:cs typeface="+mn-cs"/>
              </a:rPr>
              <a:t>6.0% or more</a:t>
            </a:r>
            <a:endParaRPr lang="en-US" sz="1600" b="1" dirty="0">
              <a:solidFill>
                <a:prstClr val="black"/>
              </a:solidFill>
              <a:latin typeface="Arial" charset="0"/>
              <a:cs typeface="+mn-cs"/>
            </a:endParaRPr>
          </a:p>
        </p:txBody>
      </p:sp>
      <p:sp>
        <p:nvSpPr>
          <p:cNvPr id="19" name="TextBox 18"/>
          <p:cNvSpPr txBox="1"/>
          <p:nvPr/>
        </p:nvSpPr>
        <p:spPr>
          <a:xfrm>
            <a:off x="3077482" y="4968956"/>
            <a:ext cx="2854150" cy="338554"/>
          </a:xfrm>
          <a:prstGeom prst="rect">
            <a:avLst/>
          </a:prstGeom>
          <a:noFill/>
        </p:spPr>
        <p:txBody>
          <a:bodyPr wrap="square" rtlCol="0">
            <a:spAutoFit/>
          </a:bodyPr>
          <a:lstStyle/>
          <a:p>
            <a:pPr algn="ctr"/>
            <a:r>
              <a:rPr lang="en-US" sz="1600" b="1" dirty="0" smtClean="0">
                <a:solidFill>
                  <a:prstClr val="black"/>
                </a:solidFill>
                <a:latin typeface="Arial" charset="0"/>
                <a:cs typeface="+mn-cs"/>
              </a:rPr>
              <a:t>Average annual growth rate</a:t>
            </a:r>
            <a:endParaRPr lang="en-US" sz="1600" b="1" dirty="0">
              <a:solidFill>
                <a:prstClr val="black"/>
              </a:solidFill>
              <a:latin typeface="Arial" charset="0"/>
              <a:cs typeface="+mn-cs"/>
            </a:endParaRPr>
          </a:p>
        </p:txBody>
      </p:sp>
      <p:sp>
        <p:nvSpPr>
          <p:cNvPr id="144" name="Rectangle 143"/>
          <p:cNvSpPr/>
          <p:nvPr/>
        </p:nvSpPr>
        <p:spPr bwMode="auto">
          <a:xfrm>
            <a:off x="4135995" y="2899063"/>
            <a:ext cx="73538" cy="48860"/>
          </a:xfrm>
          <a:prstGeom prst="rect">
            <a:avLst/>
          </a:prstGeom>
          <a:solidFill>
            <a:srgbClr val="0A1E30"/>
          </a:solidFill>
          <a:ln w="63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sz="800" smtClean="0">
              <a:solidFill>
                <a:srgbClr val="000000"/>
              </a:solidFill>
              <a:latin typeface="Arial"/>
              <a:cs typeface="+mn-cs"/>
            </a:endParaRPr>
          </a:p>
        </p:txBody>
      </p:sp>
      <p:sp>
        <p:nvSpPr>
          <p:cNvPr id="145" name="TextBox 144"/>
          <p:cNvSpPr txBox="1"/>
          <p:nvPr/>
        </p:nvSpPr>
        <p:spPr>
          <a:xfrm>
            <a:off x="2086522" y="1932696"/>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ND</a:t>
            </a:r>
            <a:endParaRPr lang="en-US" sz="800" b="1" dirty="0">
              <a:solidFill>
                <a:srgbClr val="FFFFFF"/>
              </a:solidFill>
              <a:latin typeface="Arial"/>
              <a:cs typeface="+mn-cs"/>
            </a:endParaRPr>
          </a:p>
        </p:txBody>
      </p:sp>
      <p:sp>
        <p:nvSpPr>
          <p:cNvPr id="146" name="TextBox 145"/>
          <p:cNvSpPr txBox="1"/>
          <p:nvPr/>
        </p:nvSpPr>
        <p:spPr>
          <a:xfrm>
            <a:off x="2083420" y="2241204"/>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SD</a:t>
            </a:r>
            <a:endParaRPr lang="en-US" sz="800" b="1" dirty="0">
              <a:solidFill>
                <a:srgbClr val="FFFFFF"/>
              </a:solidFill>
              <a:latin typeface="Arial"/>
              <a:cs typeface="+mn-cs"/>
            </a:endParaRPr>
          </a:p>
        </p:txBody>
      </p:sp>
      <p:sp>
        <p:nvSpPr>
          <p:cNvPr id="147" name="TextBox 146"/>
          <p:cNvSpPr txBox="1"/>
          <p:nvPr/>
        </p:nvSpPr>
        <p:spPr>
          <a:xfrm>
            <a:off x="4224163" y="2877332"/>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DC</a:t>
            </a:r>
            <a:endParaRPr lang="en-US" sz="800" b="1" dirty="0">
              <a:solidFill>
                <a:srgbClr val="000000"/>
              </a:solidFill>
              <a:latin typeface="Arial"/>
              <a:cs typeface="+mn-cs"/>
            </a:endParaRPr>
          </a:p>
        </p:txBody>
      </p:sp>
      <p:sp>
        <p:nvSpPr>
          <p:cNvPr id="148" name="TextBox 147"/>
          <p:cNvSpPr txBox="1"/>
          <p:nvPr/>
        </p:nvSpPr>
        <p:spPr>
          <a:xfrm>
            <a:off x="1070702" y="2204794"/>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ID</a:t>
            </a:r>
            <a:endParaRPr lang="en-US" sz="800" b="1" dirty="0">
              <a:solidFill>
                <a:srgbClr val="000000"/>
              </a:solidFill>
              <a:latin typeface="Arial"/>
              <a:cs typeface="+mn-cs"/>
            </a:endParaRPr>
          </a:p>
        </p:txBody>
      </p:sp>
      <p:sp>
        <p:nvSpPr>
          <p:cNvPr id="149" name="TextBox 148"/>
          <p:cNvSpPr txBox="1"/>
          <p:nvPr/>
        </p:nvSpPr>
        <p:spPr>
          <a:xfrm>
            <a:off x="4148768" y="2637742"/>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DE</a:t>
            </a:r>
            <a:endParaRPr lang="en-US" sz="800" b="1" dirty="0">
              <a:solidFill>
                <a:srgbClr val="000000"/>
              </a:solidFill>
              <a:latin typeface="Arial"/>
              <a:cs typeface="+mn-cs"/>
            </a:endParaRPr>
          </a:p>
        </p:txBody>
      </p:sp>
      <p:sp>
        <p:nvSpPr>
          <p:cNvPr id="150" name="TextBox 149"/>
          <p:cNvSpPr txBox="1"/>
          <p:nvPr/>
        </p:nvSpPr>
        <p:spPr>
          <a:xfrm>
            <a:off x="2563459" y="2478068"/>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IA</a:t>
            </a:r>
            <a:endParaRPr lang="en-US" sz="800" b="1" dirty="0">
              <a:solidFill>
                <a:srgbClr val="000000"/>
              </a:solidFill>
              <a:latin typeface="Arial"/>
              <a:cs typeface="+mn-cs"/>
            </a:endParaRPr>
          </a:p>
        </p:txBody>
      </p:sp>
      <p:sp>
        <p:nvSpPr>
          <p:cNvPr id="151" name="TextBox 150"/>
          <p:cNvSpPr txBox="1"/>
          <p:nvPr/>
        </p:nvSpPr>
        <p:spPr>
          <a:xfrm>
            <a:off x="3145536" y="2654246"/>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IN</a:t>
            </a:r>
            <a:endParaRPr lang="en-US" sz="800" b="1" dirty="0">
              <a:solidFill>
                <a:srgbClr val="FFFFFF"/>
              </a:solidFill>
              <a:latin typeface="Arial"/>
              <a:cs typeface="+mn-cs"/>
            </a:endParaRPr>
          </a:p>
        </p:txBody>
      </p:sp>
      <p:sp>
        <p:nvSpPr>
          <p:cNvPr id="152" name="TextBox 151"/>
          <p:cNvSpPr txBox="1"/>
          <p:nvPr/>
        </p:nvSpPr>
        <p:spPr>
          <a:xfrm>
            <a:off x="2812907" y="2226328"/>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WI</a:t>
            </a:r>
            <a:endParaRPr lang="en-US" sz="800" b="1" dirty="0">
              <a:solidFill>
                <a:srgbClr val="FFFFFF"/>
              </a:solidFill>
              <a:latin typeface="Arial"/>
              <a:cs typeface="+mn-cs"/>
            </a:endParaRPr>
          </a:p>
        </p:txBody>
      </p:sp>
      <p:sp>
        <p:nvSpPr>
          <p:cNvPr id="153" name="TextBox 152"/>
          <p:cNvSpPr txBox="1"/>
          <p:nvPr/>
        </p:nvSpPr>
        <p:spPr>
          <a:xfrm>
            <a:off x="521672" y="2762891"/>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CA</a:t>
            </a:r>
            <a:endParaRPr lang="en-US" sz="800" b="1" dirty="0">
              <a:solidFill>
                <a:srgbClr val="FFFFFF"/>
              </a:solidFill>
              <a:latin typeface="Arial"/>
              <a:cs typeface="+mn-cs"/>
            </a:endParaRPr>
          </a:p>
        </p:txBody>
      </p:sp>
      <p:sp>
        <p:nvSpPr>
          <p:cNvPr id="154" name="TextBox 153"/>
          <p:cNvSpPr txBox="1"/>
          <p:nvPr/>
        </p:nvSpPr>
        <p:spPr>
          <a:xfrm>
            <a:off x="583591" y="3866752"/>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HI</a:t>
            </a:r>
            <a:endParaRPr lang="en-US" sz="800" b="1" dirty="0">
              <a:solidFill>
                <a:srgbClr val="000000"/>
              </a:solidFill>
              <a:latin typeface="Arial"/>
              <a:cs typeface="+mn-cs"/>
            </a:endParaRPr>
          </a:p>
        </p:txBody>
      </p:sp>
      <p:sp>
        <p:nvSpPr>
          <p:cNvPr id="155" name="TextBox 154"/>
          <p:cNvSpPr txBox="1"/>
          <p:nvPr/>
        </p:nvSpPr>
        <p:spPr>
          <a:xfrm>
            <a:off x="2203232" y="2830424"/>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KS</a:t>
            </a:r>
            <a:endParaRPr lang="en-US" sz="800" b="1" dirty="0">
              <a:solidFill>
                <a:srgbClr val="000000"/>
              </a:solidFill>
              <a:latin typeface="Arial"/>
              <a:cs typeface="+mn-cs"/>
            </a:endParaRPr>
          </a:p>
        </p:txBody>
      </p:sp>
      <p:sp>
        <p:nvSpPr>
          <p:cNvPr id="156" name="TextBox 155"/>
          <p:cNvSpPr txBox="1"/>
          <p:nvPr/>
        </p:nvSpPr>
        <p:spPr>
          <a:xfrm>
            <a:off x="1182261" y="2671863"/>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UT</a:t>
            </a:r>
            <a:endParaRPr lang="en-US" sz="800" b="1" dirty="0">
              <a:solidFill>
                <a:srgbClr val="000000"/>
              </a:solidFill>
              <a:latin typeface="Arial"/>
              <a:cs typeface="+mn-cs"/>
            </a:endParaRPr>
          </a:p>
        </p:txBody>
      </p:sp>
      <p:sp>
        <p:nvSpPr>
          <p:cNvPr id="157" name="TextBox 156"/>
          <p:cNvSpPr txBox="1"/>
          <p:nvPr/>
        </p:nvSpPr>
        <p:spPr>
          <a:xfrm>
            <a:off x="1101343" y="3145591"/>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AZ</a:t>
            </a:r>
            <a:endParaRPr lang="en-US" sz="800" b="1" dirty="0">
              <a:solidFill>
                <a:srgbClr val="FFFFFF"/>
              </a:solidFill>
              <a:latin typeface="Arial"/>
              <a:cs typeface="+mn-cs"/>
            </a:endParaRPr>
          </a:p>
        </p:txBody>
      </p:sp>
      <p:sp>
        <p:nvSpPr>
          <p:cNvPr id="158" name="TextBox 157"/>
          <p:cNvSpPr txBox="1"/>
          <p:nvPr/>
        </p:nvSpPr>
        <p:spPr>
          <a:xfrm>
            <a:off x="1559775" y="319257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NM</a:t>
            </a:r>
            <a:endParaRPr lang="en-US" sz="800" b="1" dirty="0">
              <a:solidFill>
                <a:srgbClr val="FFFFFF"/>
              </a:solidFill>
              <a:latin typeface="Arial"/>
              <a:cs typeface="+mn-cs"/>
            </a:endParaRPr>
          </a:p>
        </p:txBody>
      </p:sp>
      <p:sp>
        <p:nvSpPr>
          <p:cNvPr id="159" name="TextBox 158"/>
          <p:cNvSpPr txBox="1"/>
          <p:nvPr/>
        </p:nvSpPr>
        <p:spPr>
          <a:xfrm>
            <a:off x="2629062" y="31623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AR</a:t>
            </a:r>
            <a:endParaRPr lang="en-US" sz="800" b="1" dirty="0">
              <a:solidFill>
                <a:srgbClr val="000000"/>
              </a:solidFill>
              <a:latin typeface="Arial"/>
              <a:cs typeface="+mn-cs"/>
            </a:endParaRPr>
          </a:p>
        </p:txBody>
      </p:sp>
      <p:sp>
        <p:nvSpPr>
          <p:cNvPr id="160" name="TextBox 159"/>
          <p:cNvSpPr txBox="1"/>
          <p:nvPr/>
        </p:nvSpPr>
        <p:spPr>
          <a:xfrm>
            <a:off x="2694468" y="354330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LA</a:t>
            </a:r>
            <a:endParaRPr lang="en-US" sz="800" b="1" dirty="0">
              <a:solidFill>
                <a:srgbClr val="FFFFFF"/>
              </a:solidFill>
              <a:latin typeface="Arial"/>
              <a:cs typeface="+mn-cs"/>
            </a:endParaRPr>
          </a:p>
        </p:txBody>
      </p:sp>
      <p:sp>
        <p:nvSpPr>
          <p:cNvPr id="161" name="TextBox 160"/>
          <p:cNvSpPr txBox="1"/>
          <p:nvPr/>
        </p:nvSpPr>
        <p:spPr>
          <a:xfrm>
            <a:off x="3262697" y="2885237"/>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KY</a:t>
            </a:r>
            <a:endParaRPr lang="en-US" sz="800" b="1" dirty="0">
              <a:solidFill>
                <a:srgbClr val="000000"/>
              </a:solidFill>
              <a:latin typeface="Arial"/>
              <a:cs typeface="+mn-cs"/>
            </a:endParaRPr>
          </a:p>
        </p:txBody>
      </p:sp>
      <p:sp>
        <p:nvSpPr>
          <p:cNvPr id="162" name="TextBox 161"/>
          <p:cNvSpPr txBox="1"/>
          <p:nvPr/>
        </p:nvSpPr>
        <p:spPr>
          <a:xfrm>
            <a:off x="3749808" y="2803803"/>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VA</a:t>
            </a:r>
            <a:endParaRPr lang="en-US" sz="800" b="1" dirty="0">
              <a:solidFill>
                <a:srgbClr val="FFFFFF"/>
              </a:solidFill>
              <a:latin typeface="Arial"/>
              <a:cs typeface="+mn-cs"/>
            </a:endParaRPr>
          </a:p>
        </p:txBody>
      </p:sp>
      <p:sp>
        <p:nvSpPr>
          <p:cNvPr id="163" name="TextBox 162"/>
          <p:cNvSpPr txBox="1"/>
          <p:nvPr/>
        </p:nvSpPr>
        <p:spPr>
          <a:xfrm>
            <a:off x="3833188" y="1905289"/>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VT</a:t>
            </a:r>
            <a:endParaRPr lang="en-US" sz="800" b="1" dirty="0">
              <a:solidFill>
                <a:srgbClr val="000000"/>
              </a:solidFill>
              <a:latin typeface="Arial"/>
              <a:cs typeface="+mn-cs"/>
            </a:endParaRPr>
          </a:p>
        </p:txBody>
      </p:sp>
      <p:sp>
        <p:nvSpPr>
          <p:cNvPr id="164" name="TextBox 163"/>
          <p:cNvSpPr txBox="1"/>
          <p:nvPr/>
        </p:nvSpPr>
        <p:spPr>
          <a:xfrm>
            <a:off x="4032943" y="1858572"/>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NH</a:t>
            </a:r>
            <a:endParaRPr lang="en-US" sz="800" b="1" dirty="0">
              <a:solidFill>
                <a:srgbClr val="000000"/>
              </a:solidFill>
              <a:latin typeface="Arial"/>
              <a:cs typeface="+mn-cs"/>
            </a:endParaRPr>
          </a:p>
        </p:txBody>
      </p:sp>
      <p:sp>
        <p:nvSpPr>
          <p:cNvPr id="165" name="TextBox 164"/>
          <p:cNvSpPr txBox="1"/>
          <p:nvPr/>
        </p:nvSpPr>
        <p:spPr>
          <a:xfrm>
            <a:off x="4393472" y="2158413"/>
            <a:ext cx="173212" cy="124974"/>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MA</a:t>
            </a:r>
            <a:endParaRPr lang="en-US" sz="800" b="1" dirty="0">
              <a:solidFill>
                <a:srgbClr val="000000"/>
              </a:solidFill>
              <a:latin typeface="Arial"/>
              <a:cs typeface="+mn-cs"/>
            </a:endParaRPr>
          </a:p>
        </p:txBody>
      </p:sp>
      <p:sp>
        <p:nvSpPr>
          <p:cNvPr id="166" name="TextBox 165"/>
          <p:cNvSpPr txBox="1"/>
          <p:nvPr/>
        </p:nvSpPr>
        <p:spPr>
          <a:xfrm>
            <a:off x="4232614" y="2458602"/>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CT</a:t>
            </a:r>
            <a:endParaRPr lang="en-US" sz="800" b="1" dirty="0">
              <a:solidFill>
                <a:srgbClr val="000000"/>
              </a:solidFill>
              <a:latin typeface="Arial"/>
              <a:cs typeface="+mn-cs"/>
            </a:endParaRPr>
          </a:p>
        </p:txBody>
      </p:sp>
      <p:sp>
        <p:nvSpPr>
          <p:cNvPr id="167" name="TextBox 166"/>
          <p:cNvSpPr txBox="1"/>
          <p:nvPr/>
        </p:nvSpPr>
        <p:spPr>
          <a:xfrm>
            <a:off x="4377523" y="2365266"/>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RI</a:t>
            </a:r>
            <a:endParaRPr lang="en-US" sz="800" b="1" dirty="0">
              <a:solidFill>
                <a:srgbClr val="000000"/>
              </a:solidFill>
              <a:latin typeface="Arial"/>
              <a:cs typeface="+mn-cs"/>
            </a:endParaRPr>
          </a:p>
        </p:txBody>
      </p:sp>
      <p:sp>
        <p:nvSpPr>
          <p:cNvPr id="168" name="TextBox 167"/>
          <p:cNvSpPr txBox="1"/>
          <p:nvPr/>
        </p:nvSpPr>
        <p:spPr>
          <a:xfrm>
            <a:off x="4141363" y="2535682"/>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NJ</a:t>
            </a:r>
            <a:endParaRPr lang="en-US" sz="800" b="1" dirty="0">
              <a:solidFill>
                <a:srgbClr val="000000"/>
              </a:solidFill>
              <a:latin typeface="Arial"/>
              <a:cs typeface="+mn-cs"/>
            </a:endParaRPr>
          </a:p>
        </p:txBody>
      </p:sp>
      <p:cxnSp>
        <p:nvCxnSpPr>
          <p:cNvPr id="169" name="Straight Connector 168"/>
          <p:cNvCxnSpPr/>
          <p:nvPr/>
        </p:nvCxnSpPr>
        <p:spPr bwMode="auto">
          <a:xfrm>
            <a:off x="4007065" y="2007081"/>
            <a:ext cx="117848" cy="64602"/>
          </a:xfrm>
          <a:prstGeom prst="line">
            <a:avLst/>
          </a:prstGeom>
          <a:noFill/>
          <a:ln w="9525" cap="flat" cmpd="sng" algn="ctr">
            <a:solidFill>
              <a:schemeClr val="tx1"/>
            </a:solidFill>
            <a:prstDash val="solid"/>
            <a:round/>
            <a:headEnd type="none" w="med" len="med"/>
            <a:tailEnd type="none" w="med" len="med"/>
          </a:ln>
          <a:effectLst/>
        </p:spPr>
      </p:cxnSp>
      <p:cxnSp>
        <p:nvCxnSpPr>
          <p:cNvPr id="170" name="Straight Connector 169"/>
          <p:cNvCxnSpPr/>
          <p:nvPr/>
        </p:nvCxnSpPr>
        <p:spPr bwMode="auto">
          <a:xfrm flipV="1">
            <a:off x="4291123" y="2241204"/>
            <a:ext cx="86400" cy="29902"/>
          </a:xfrm>
          <a:prstGeom prst="line">
            <a:avLst/>
          </a:prstGeom>
          <a:noFill/>
          <a:ln w="9525" cap="flat" cmpd="sng" algn="ctr">
            <a:solidFill>
              <a:schemeClr val="tx1"/>
            </a:solidFill>
            <a:prstDash val="solid"/>
            <a:round/>
            <a:headEnd type="none" w="med" len="med"/>
            <a:tailEnd type="none" w="med" len="med"/>
          </a:ln>
          <a:effectLst/>
        </p:spPr>
      </p:cxnSp>
      <p:cxnSp>
        <p:nvCxnSpPr>
          <p:cNvPr id="171" name="Straight Connector 170"/>
          <p:cNvCxnSpPr/>
          <p:nvPr/>
        </p:nvCxnSpPr>
        <p:spPr bwMode="auto">
          <a:xfrm>
            <a:off x="4157072" y="1984812"/>
            <a:ext cx="94086" cy="165098"/>
          </a:xfrm>
          <a:prstGeom prst="line">
            <a:avLst/>
          </a:prstGeom>
          <a:no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185801" y="2380009"/>
            <a:ext cx="120651" cy="83868"/>
          </a:xfrm>
          <a:prstGeom prst="line">
            <a:avLst/>
          </a:prstGeom>
          <a:noFill/>
          <a:ln w="9525" cap="flat" cmpd="sng" algn="ctr">
            <a:solidFill>
              <a:schemeClr val="tx1"/>
            </a:solidFill>
            <a:prstDash val="solid"/>
            <a:round/>
            <a:headEnd type="none" w="med" len="med"/>
            <a:tailEnd type="none" w="med" len="med"/>
          </a:ln>
          <a:effectLst/>
        </p:spPr>
      </p:cxnSp>
      <p:cxnSp>
        <p:nvCxnSpPr>
          <p:cNvPr id="173" name="Straight Connector 172"/>
          <p:cNvCxnSpPr/>
          <p:nvPr/>
        </p:nvCxnSpPr>
        <p:spPr bwMode="auto">
          <a:xfrm>
            <a:off x="4290297" y="2341014"/>
            <a:ext cx="117848" cy="64602"/>
          </a:xfrm>
          <a:prstGeom prst="line">
            <a:avLst/>
          </a:prstGeom>
          <a:no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a:off x="4072033" y="2699452"/>
            <a:ext cx="104179" cy="0"/>
          </a:xfrm>
          <a:prstGeom prst="line">
            <a:avLst/>
          </a:prstGeom>
          <a:no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4111239" y="2589209"/>
            <a:ext cx="49025" cy="0"/>
          </a:xfrm>
          <a:prstGeom prst="line">
            <a:avLst/>
          </a:prstGeom>
          <a:noFill/>
          <a:ln w="9525"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a:off x="3962400" y="2743200"/>
            <a:ext cx="175399" cy="151941"/>
          </a:xfrm>
          <a:prstGeom prst="line">
            <a:avLst/>
          </a:prstGeom>
          <a:no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1400679" y="414982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AK</a:t>
            </a:r>
            <a:endParaRPr lang="en-US" sz="800" b="1" dirty="0">
              <a:solidFill>
                <a:srgbClr val="FFFFFF"/>
              </a:solidFill>
              <a:latin typeface="Arial"/>
              <a:cs typeface="+mn-cs"/>
            </a:endParaRPr>
          </a:p>
        </p:txBody>
      </p:sp>
      <p:sp>
        <p:nvSpPr>
          <p:cNvPr id="178" name="TextBox 177"/>
          <p:cNvSpPr txBox="1"/>
          <p:nvPr/>
        </p:nvSpPr>
        <p:spPr>
          <a:xfrm>
            <a:off x="3168955" y="3355828"/>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AL</a:t>
            </a:r>
            <a:endParaRPr lang="en-US" sz="800" b="1" dirty="0">
              <a:solidFill>
                <a:srgbClr val="FFFFFF"/>
              </a:solidFill>
              <a:latin typeface="Arial"/>
              <a:cs typeface="+mn-cs"/>
            </a:endParaRPr>
          </a:p>
        </p:txBody>
      </p:sp>
      <p:sp>
        <p:nvSpPr>
          <p:cNvPr id="179" name="TextBox 178"/>
          <p:cNvSpPr txBox="1"/>
          <p:nvPr/>
        </p:nvSpPr>
        <p:spPr>
          <a:xfrm>
            <a:off x="2935260" y="3371735"/>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MS</a:t>
            </a:r>
            <a:endParaRPr lang="en-US" sz="800" b="1" dirty="0">
              <a:solidFill>
                <a:srgbClr val="FFFFFF"/>
              </a:solidFill>
              <a:latin typeface="Arial"/>
              <a:cs typeface="+mn-cs"/>
            </a:endParaRPr>
          </a:p>
        </p:txBody>
      </p:sp>
      <p:sp>
        <p:nvSpPr>
          <p:cNvPr id="180" name="TextBox 179"/>
          <p:cNvSpPr txBox="1"/>
          <p:nvPr/>
        </p:nvSpPr>
        <p:spPr>
          <a:xfrm>
            <a:off x="3213596" y="23241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MI</a:t>
            </a:r>
            <a:endParaRPr lang="en-US" sz="800" b="1" dirty="0">
              <a:solidFill>
                <a:srgbClr val="000000"/>
              </a:solidFill>
              <a:latin typeface="Arial"/>
              <a:cs typeface="+mn-cs"/>
            </a:endParaRPr>
          </a:p>
        </p:txBody>
      </p:sp>
      <p:sp>
        <p:nvSpPr>
          <p:cNvPr id="181" name="TextBox 180"/>
          <p:cNvSpPr txBox="1"/>
          <p:nvPr/>
        </p:nvSpPr>
        <p:spPr>
          <a:xfrm>
            <a:off x="4273855" y="1875527"/>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ME</a:t>
            </a:r>
            <a:endParaRPr lang="en-US" sz="800" b="1" dirty="0">
              <a:solidFill>
                <a:srgbClr val="FFFFFF"/>
              </a:solidFill>
              <a:latin typeface="Arial"/>
              <a:cs typeface="+mn-cs"/>
            </a:endParaRPr>
          </a:p>
        </p:txBody>
      </p:sp>
      <p:sp>
        <p:nvSpPr>
          <p:cNvPr id="182" name="TextBox 181"/>
          <p:cNvSpPr txBox="1"/>
          <p:nvPr/>
        </p:nvSpPr>
        <p:spPr>
          <a:xfrm>
            <a:off x="3556721" y="2762897"/>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WV</a:t>
            </a:r>
            <a:endParaRPr lang="en-US" sz="800" b="1" dirty="0">
              <a:solidFill>
                <a:srgbClr val="000000"/>
              </a:solidFill>
              <a:latin typeface="Arial"/>
              <a:cs typeface="+mn-cs"/>
            </a:endParaRPr>
          </a:p>
        </p:txBody>
      </p:sp>
      <p:sp>
        <p:nvSpPr>
          <p:cNvPr id="183" name="TextBox 182"/>
          <p:cNvSpPr txBox="1"/>
          <p:nvPr/>
        </p:nvSpPr>
        <p:spPr>
          <a:xfrm>
            <a:off x="4251158" y="2748237"/>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MD</a:t>
            </a:r>
            <a:endParaRPr lang="en-US" sz="800" b="1" dirty="0">
              <a:solidFill>
                <a:srgbClr val="000000"/>
              </a:solidFill>
              <a:latin typeface="Arial"/>
              <a:cs typeface="+mn-cs"/>
            </a:endParaRPr>
          </a:p>
        </p:txBody>
      </p:sp>
      <p:cxnSp>
        <p:nvCxnSpPr>
          <p:cNvPr id="184" name="Straight Connector 183"/>
          <p:cNvCxnSpPr/>
          <p:nvPr/>
        </p:nvCxnSpPr>
        <p:spPr bwMode="auto">
          <a:xfrm>
            <a:off x="4080472" y="2748754"/>
            <a:ext cx="152813" cy="58502"/>
          </a:xfrm>
          <a:prstGeom prst="line">
            <a:avLst/>
          </a:prstGeom>
          <a:noFill/>
          <a:ln w="9525" cap="flat" cmpd="sng" algn="ctr">
            <a:solidFill>
              <a:schemeClr val="tx1"/>
            </a:solidFill>
            <a:prstDash val="solid"/>
            <a:round/>
            <a:headEnd type="none" w="med" len="med"/>
            <a:tailEnd type="none" w="med" len="med"/>
          </a:ln>
          <a:effectLst/>
        </p:spPr>
      </p:cxnSp>
      <p:sp>
        <p:nvSpPr>
          <p:cNvPr id="185" name="TextBox 184"/>
          <p:cNvSpPr txBox="1"/>
          <p:nvPr/>
        </p:nvSpPr>
        <p:spPr>
          <a:xfrm>
            <a:off x="1657937" y="274826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CO</a:t>
            </a:r>
            <a:endParaRPr lang="en-US" sz="800" b="1" dirty="0">
              <a:solidFill>
                <a:srgbClr val="000000"/>
              </a:solidFill>
              <a:latin typeface="Arial"/>
              <a:cs typeface="+mn-cs"/>
            </a:endParaRPr>
          </a:p>
        </p:txBody>
      </p:sp>
      <p:sp>
        <p:nvSpPr>
          <p:cNvPr id="186" name="TextBox 185"/>
          <p:cNvSpPr txBox="1"/>
          <p:nvPr/>
        </p:nvSpPr>
        <p:spPr>
          <a:xfrm>
            <a:off x="2096479" y="2538307"/>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NE</a:t>
            </a:r>
            <a:endParaRPr lang="en-US" sz="800" b="1" dirty="0">
              <a:solidFill>
                <a:srgbClr val="FFFFFF"/>
              </a:solidFill>
              <a:latin typeface="Arial"/>
              <a:cs typeface="+mn-cs"/>
            </a:endParaRPr>
          </a:p>
        </p:txBody>
      </p:sp>
      <p:sp>
        <p:nvSpPr>
          <p:cNvPr id="187" name="TextBox 186"/>
          <p:cNvSpPr txBox="1"/>
          <p:nvPr/>
        </p:nvSpPr>
        <p:spPr>
          <a:xfrm>
            <a:off x="1552608" y="2344267"/>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WY</a:t>
            </a:r>
            <a:endParaRPr lang="en-US" sz="800" b="1" dirty="0">
              <a:solidFill>
                <a:srgbClr val="FFFFFF"/>
              </a:solidFill>
              <a:latin typeface="Arial"/>
              <a:cs typeface="+mn-cs"/>
            </a:endParaRPr>
          </a:p>
        </p:txBody>
      </p:sp>
      <p:sp>
        <p:nvSpPr>
          <p:cNvPr id="188" name="TextBox 187"/>
          <p:cNvSpPr txBox="1"/>
          <p:nvPr/>
        </p:nvSpPr>
        <p:spPr>
          <a:xfrm>
            <a:off x="639763" y="207706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OR</a:t>
            </a:r>
            <a:endParaRPr lang="en-US" sz="800" b="1" dirty="0">
              <a:solidFill>
                <a:srgbClr val="FFFFFF"/>
              </a:solidFill>
              <a:latin typeface="Arial"/>
              <a:cs typeface="+mn-cs"/>
            </a:endParaRPr>
          </a:p>
        </p:txBody>
      </p:sp>
      <p:sp>
        <p:nvSpPr>
          <p:cNvPr id="189" name="TextBox 188"/>
          <p:cNvSpPr txBox="1"/>
          <p:nvPr/>
        </p:nvSpPr>
        <p:spPr>
          <a:xfrm>
            <a:off x="2902255" y="2659149"/>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IL</a:t>
            </a:r>
            <a:endParaRPr lang="en-US" sz="800" b="1" dirty="0">
              <a:solidFill>
                <a:srgbClr val="000000"/>
              </a:solidFill>
              <a:latin typeface="Arial"/>
              <a:cs typeface="+mn-cs"/>
            </a:endParaRPr>
          </a:p>
        </p:txBody>
      </p:sp>
      <p:sp>
        <p:nvSpPr>
          <p:cNvPr id="190" name="TextBox 189"/>
          <p:cNvSpPr txBox="1"/>
          <p:nvPr/>
        </p:nvSpPr>
        <p:spPr>
          <a:xfrm>
            <a:off x="3156144" y="30480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TN</a:t>
            </a:r>
            <a:endParaRPr lang="en-US" sz="800" b="1" dirty="0">
              <a:solidFill>
                <a:srgbClr val="000000"/>
              </a:solidFill>
              <a:latin typeface="Arial"/>
              <a:cs typeface="+mn-cs"/>
            </a:endParaRPr>
          </a:p>
        </p:txBody>
      </p:sp>
      <p:sp>
        <p:nvSpPr>
          <p:cNvPr id="191" name="TextBox 190"/>
          <p:cNvSpPr txBox="1"/>
          <p:nvPr/>
        </p:nvSpPr>
        <p:spPr>
          <a:xfrm>
            <a:off x="3755124" y="3003069"/>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NC</a:t>
            </a:r>
            <a:endParaRPr lang="en-US" sz="800" b="1" dirty="0">
              <a:solidFill>
                <a:srgbClr val="FFFFFF"/>
              </a:solidFill>
              <a:latin typeface="Arial"/>
              <a:cs typeface="+mn-cs"/>
            </a:endParaRPr>
          </a:p>
        </p:txBody>
      </p:sp>
      <p:sp>
        <p:nvSpPr>
          <p:cNvPr id="192" name="TextBox 191"/>
          <p:cNvSpPr txBox="1"/>
          <p:nvPr/>
        </p:nvSpPr>
        <p:spPr>
          <a:xfrm>
            <a:off x="3642052" y="3192284"/>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SC</a:t>
            </a:r>
            <a:endParaRPr lang="en-US" sz="800" b="1" dirty="0">
              <a:solidFill>
                <a:srgbClr val="FFFFFF"/>
              </a:solidFill>
              <a:latin typeface="Arial"/>
              <a:cs typeface="+mn-cs"/>
            </a:endParaRPr>
          </a:p>
        </p:txBody>
      </p:sp>
      <p:sp>
        <p:nvSpPr>
          <p:cNvPr id="193" name="TextBox 192"/>
          <p:cNvSpPr txBox="1"/>
          <p:nvPr/>
        </p:nvSpPr>
        <p:spPr>
          <a:xfrm>
            <a:off x="3445940" y="3332294"/>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GA</a:t>
            </a:r>
            <a:endParaRPr lang="en-US" sz="800" b="1" dirty="0">
              <a:solidFill>
                <a:srgbClr val="000000"/>
              </a:solidFill>
              <a:latin typeface="Arial"/>
              <a:cs typeface="+mn-cs"/>
            </a:endParaRPr>
          </a:p>
        </p:txBody>
      </p:sp>
      <p:sp>
        <p:nvSpPr>
          <p:cNvPr id="194" name="TextBox 193"/>
          <p:cNvSpPr txBox="1"/>
          <p:nvPr/>
        </p:nvSpPr>
        <p:spPr>
          <a:xfrm>
            <a:off x="3664255" y="373380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FL</a:t>
            </a:r>
            <a:endParaRPr lang="en-US" sz="800" b="1" dirty="0">
              <a:solidFill>
                <a:srgbClr val="FFFFFF"/>
              </a:solidFill>
              <a:latin typeface="Arial"/>
              <a:cs typeface="+mn-cs"/>
            </a:endParaRPr>
          </a:p>
        </p:txBody>
      </p:sp>
      <p:sp>
        <p:nvSpPr>
          <p:cNvPr id="195" name="TextBox 194"/>
          <p:cNvSpPr txBox="1"/>
          <p:nvPr/>
        </p:nvSpPr>
        <p:spPr>
          <a:xfrm>
            <a:off x="3743424" y="246908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PA</a:t>
            </a:r>
            <a:endParaRPr lang="en-US" sz="800" b="1" dirty="0">
              <a:solidFill>
                <a:srgbClr val="FFFFFF"/>
              </a:solidFill>
              <a:latin typeface="Arial"/>
              <a:cs typeface="+mn-cs"/>
            </a:endParaRPr>
          </a:p>
        </p:txBody>
      </p:sp>
      <p:sp>
        <p:nvSpPr>
          <p:cNvPr id="196" name="TextBox 195"/>
          <p:cNvSpPr txBox="1"/>
          <p:nvPr/>
        </p:nvSpPr>
        <p:spPr>
          <a:xfrm>
            <a:off x="3924300" y="220980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NY</a:t>
            </a:r>
            <a:endParaRPr lang="en-US" sz="800" b="1" dirty="0">
              <a:solidFill>
                <a:srgbClr val="FFFFFF"/>
              </a:solidFill>
              <a:latin typeface="Arial"/>
              <a:cs typeface="+mn-cs"/>
            </a:endParaRPr>
          </a:p>
        </p:txBody>
      </p:sp>
      <p:sp>
        <p:nvSpPr>
          <p:cNvPr id="197" name="TextBox 196"/>
          <p:cNvSpPr txBox="1"/>
          <p:nvPr/>
        </p:nvSpPr>
        <p:spPr>
          <a:xfrm>
            <a:off x="3378289" y="259239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OH</a:t>
            </a:r>
            <a:endParaRPr lang="en-US" sz="800" b="1" dirty="0">
              <a:solidFill>
                <a:srgbClr val="000000"/>
              </a:solidFill>
              <a:latin typeface="Arial"/>
              <a:cs typeface="+mn-cs"/>
            </a:endParaRPr>
          </a:p>
        </p:txBody>
      </p:sp>
      <p:sp>
        <p:nvSpPr>
          <p:cNvPr id="198" name="TextBox 197"/>
          <p:cNvSpPr txBox="1"/>
          <p:nvPr/>
        </p:nvSpPr>
        <p:spPr>
          <a:xfrm>
            <a:off x="2656952" y="2845596"/>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MO</a:t>
            </a:r>
            <a:endParaRPr lang="en-US" sz="800" b="1" dirty="0">
              <a:solidFill>
                <a:srgbClr val="000000"/>
              </a:solidFill>
              <a:latin typeface="Arial"/>
              <a:cs typeface="+mn-cs"/>
            </a:endParaRPr>
          </a:p>
        </p:txBody>
      </p:sp>
      <p:sp>
        <p:nvSpPr>
          <p:cNvPr id="199" name="TextBox 198"/>
          <p:cNvSpPr txBox="1"/>
          <p:nvPr/>
        </p:nvSpPr>
        <p:spPr>
          <a:xfrm>
            <a:off x="2482188" y="2070697"/>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MN</a:t>
            </a:r>
            <a:endParaRPr lang="en-US" sz="800" b="1" dirty="0">
              <a:solidFill>
                <a:srgbClr val="000000"/>
              </a:solidFill>
              <a:latin typeface="Arial"/>
              <a:cs typeface="+mn-cs"/>
            </a:endParaRPr>
          </a:p>
        </p:txBody>
      </p:sp>
      <p:sp>
        <p:nvSpPr>
          <p:cNvPr id="200" name="TextBox 199"/>
          <p:cNvSpPr txBox="1"/>
          <p:nvPr/>
        </p:nvSpPr>
        <p:spPr>
          <a:xfrm>
            <a:off x="2289900" y="3137192"/>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OK</a:t>
            </a:r>
            <a:endParaRPr lang="en-US" sz="800" b="1" dirty="0">
              <a:solidFill>
                <a:srgbClr val="FFFFFF"/>
              </a:solidFill>
              <a:latin typeface="Arial"/>
              <a:cs typeface="+mn-cs"/>
            </a:endParaRPr>
          </a:p>
        </p:txBody>
      </p:sp>
      <p:sp>
        <p:nvSpPr>
          <p:cNvPr id="201" name="TextBox 200"/>
          <p:cNvSpPr txBox="1"/>
          <p:nvPr/>
        </p:nvSpPr>
        <p:spPr>
          <a:xfrm>
            <a:off x="2127336" y="3529725"/>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TX</a:t>
            </a:r>
            <a:endParaRPr lang="en-US" sz="800" b="1" dirty="0">
              <a:solidFill>
                <a:srgbClr val="FFFFFF"/>
              </a:solidFill>
              <a:latin typeface="Arial"/>
              <a:cs typeface="+mn-cs"/>
            </a:endParaRPr>
          </a:p>
        </p:txBody>
      </p:sp>
      <p:sp>
        <p:nvSpPr>
          <p:cNvPr id="202" name="TextBox 201"/>
          <p:cNvSpPr txBox="1"/>
          <p:nvPr/>
        </p:nvSpPr>
        <p:spPr>
          <a:xfrm>
            <a:off x="1466428" y="1924377"/>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MT</a:t>
            </a:r>
            <a:endParaRPr lang="en-US" sz="800" b="1" dirty="0">
              <a:solidFill>
                <a:srgbClr val="000000"/>
              </a:solidFill>
              <a:latin typeface="Arial"/>
              <a:cs typeface="+mn-cs"/>
            </a:endParaRPr>
          </a:p>
        </p:txBody>
      </p:sp>
      <p:sp>
        <p:nvSpPr>
          <p:cNvPr id="203" name="TextBox 202"/>
          <p:cNvSpPr txBox="1"/>
          <p:nvPr/>
        </p:nvSpPr>
        <p:spPr>
          <a:xfrm>
            <a:off x="807016" y="2560582"/>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NV</a:t>
            </a:r>
            <a:endParaRPr lang="en-US" sz="800" b="1" dirty="0">
              <a:solidFill>
                <a:srgbClr val="000000"/>
              </a:solidFill>
              <a:latin typeface="Arial"/>
              <a:cs typeface="+mn-cs"/>
            </a:endParaRPr>
          </a:p>
        </p:txBody>
      </p:sp>
      <p:sp>
        <p:nvSpPr>
          <p:cNvPr id="205" name="Rectangle 204"/>
          <p:cNvSpPr/>
          <p:nvPr/>
        </p:nvSpPr>
        <p:spPr bwMode="auto">
          <a:xfrm>
            <a:off x="8376823" y="2894292"/>
            <a:ext cx="73538" cy="48860"/>
          </a:xfrm>
          <a:prstGeom prst="rect">
            <a:avLst/>
          </a:prstGeom>
          <a:solidFill>
            <a:schemeClr val="bg1"/>
          </a:solidFill>
          <a:ln w="63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sz="800" smtClean="0">
              <a:solidFill>
                <a:srgbClr val="000000"/>
              </a:solidFill>
              <a:latin typeface="Arial"/>
              <a:cs typeface="+mn-cs"/>
            </a:endParaRPr>
          </a:p>
        </p:txBody>
      </p:sp>
      <p:sp>
        <p:nvSpPr>
          <p:cNvPr id="206" name="TextBox 205"/>
          <p:cNvSpPr txBox="1"/>
          <p:nvPr/>
        </p:nvSpPr>
        <p:spPr>
          <a:xfrm>
            <a:off x="6327350" y="1927925"/>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ND</a:t>
            </a:r>
            <a:endParaRPr lang="en-US" sz="800" b="1" dirty="0">
              <a:solidFill>
                <a:srgbClr val="000000"/>
              </a:solidFill>
              <a:latin typeface="Arial"/>
              <a:cs typeface="+mn-cs"/>
            </a:endParaRPr>
          </a:p>
        </p:txBody>
      </p:sp>
      <p:sp>
        <p:nvSpPr>
          <p:cNvPr id="207" name="TextBox 206"/>
          <p:cNvSpPr txBox="1"/>
          <p:nvPr/>
        </p:nvSpPr>
        <p:spPr>
          <a:xfrm>
            <a:off x="6324248" y="220980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SD</a:t>
            </a:r>
            <a:endParaRPr lang="en-US" sz="800" b="1" dirty="0">
              <a:solidFill>
                <a:srgbClr val="FFFFFF"/>
              </a:solidFill>
              <a:latin typeface="Arial"/>
              <a:cs typeface="+mn-cs"/>
            </a:endParaRPr>
          </a:p>
        </p:txBody>
      </p:sp>
      <p:sp>
        <p:nvSpPr>
          <p:cNvPr id="208" name="TextBox 207"/>
          <p:cNvSpPr txBox="1"/>
          <p:nvPr/>
        </p:nvSpPr>
        <p:spPr>
          <a:xfrm>
            <a:off x="8464991" y="2872561"/>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DC</a:t>
            </a:r>
            <a:endParaRPr lang="en-US" sz="800" b="1" dirty="0">
              <a:solidFill>
                <a:srgbClr val="000000"/>
              </a:solidFill>
              <a:latin typeface="Arial"/>
              <a:cs typeface="+mn-cs"/>
            </a:endParaRPr>
          </a:p>
        </p:txBody>
      </p:sp>
      <p:sp>
        <p:nvSpPr>
          <p:cNvPr id="209" name="TextBox 208"/>
          <p:cNvSpPr txBox="1"/>
          <p:nvPr/>
        </p:nvSpPr>
        <p:spPr>
          <a:xfrm>
            <a:off x="5311530" y="21717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ID</a:t>
            </a:r>
            <a:endParaRPr lang="en-US" sz="800" b="1" dirty="0">
              <a:solidFill>
                <a:srgbClr val="000000"/>
              </a:solidFill>
              <a:latin typeface="Arial"/>
              <a:cs typeface="+mn-cs"/>
            </a:endParaRPr>
          </a:p>
        </p:txBody>
      </p:sp>
      <p:sp>
        <p:nvSpPr>
          <p:cNvPr id="210" name="TextBox 209"/>
          <p:cNvSpPr txBox="1"/>
          <p:nvPr/>
        </p:nvSpPr>
        <p:spPr>
          <a:xfrm>
            <a:off x="8389596" y="2632971"/>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DE</a:t>
            </a:r>
            <a:endParaRPr lang="en-US" sz="800" b="1" dirty="0">
              <a:solidFill>
                <a:srgbClr val="000000"/>
              </a:solidFill>
              <a:latin typeface="Arial"/>
              <a:cs typeface="+mn-cs"/>
            </a:endParaRPr>
          </a:p>
        </p:txBody>
      </p:sp>
      <p:sp>
        <p:nvSpPr>
          <p:cNvPr id="211" name="TextBox 210"/>
          <p:cNvSpPr txBox="1"/>
          <p:nvPr/>
        </p:nvSpPr>
        <p:spPr>
          <a:xfrm>
            <a:off x="6804287" y="2473297"/>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IA</a:t>
            </a:r>
            <a:endParaRPr lang="en-US" sz="800" b="1" dirty="0">
              <a:solidFill>
                <a:srgbClr val="FFFFFF"/>
              </a:solidFill>
              <a:latin typeface="Arial"/>
              <a:cs typeface="+mn-cs"/>
            </a:endParaRPr>
          </a:p>
        </p:txBody>
      </p:sp>
      <p:sp>
        <p:nvSpPr>
          <p:cNvPr id="212" name="TextBox 211"/>
          <p:cNvSpPr txBox="1"/>
          <p:nvPr/>
        </p:nvSpPr>
        <p:spPr>
          <a:xfrm>
            <a:off x="7367997" y="262890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IN</a:t>
            </a:r>
            <a:endParaRPr lang="en-US" sz="800" b="1" dirty="0">
              <a:solidFill>
                <a:srgbClr val="FFFFFF"/>
              </a:solidFill>
              <a:latin typeface="Arial"/>
              <a:cs typeface="+mn-cs"/>
            </a:endParaRPr>
          </a:p>
        </p:txBody>
      </p:sp>
      <p:sp>
        <p:nvSpPr>
          <p:cNvPr id="213" name="TextBox 212"/>
          <p:cNvSpPr txBox="1"/>
          <p:nvPr/>
        </p:nvSpPr>
        <p:spPr>
          <a:xfrm>
            <a:off x="7053735" y="2221557"/>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WI</a:t>
            </a:r>
            <a:endParaRPr lang="en-US" sz="800" b="1" dirty="0">
              <a:solidFill>
                <a:srgbClr val="000000"/>
              </a:solidFill>
              <a:latin typeface="Arial"/>
              <a:cs typeface="+mn-cs"/>
            </a:endParaRPr>
          </a:p>
        </p:txBody>
      </p:sp>
      <p:sp>
        <p:nvSpPr>
          <p:cNvPr id="214" name="TextBox 213"/>
          <p:cNvSpPr txBox="1"/>
          <p:nvPr/>
        </p:nvSpPr>
        <p:spPr>
          <a:xfrm>
            <a:off x="4769155" y="275812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CA</a:t>
            </a:r>
            <a:endParaRPr lang="en-US" sz="800" b="1" dirty="0">
              <a:solidFill>
                <a:srgbClr val="FFFFFF"/>
              </a:solidFill>
              <a:latin typeface="Arial"/>
              <a:cs typeface="+mn-cs"/>
            </a:endParaRPr>
          </a:p>
        </p:txBody>
      </p:sp>
      <p:sp>
        <p:nvSpPr>
          <p:cNvPr id="215" name="TextBox 214"/>
          <p:cNvSpPr txBox="1"/>
          <p:nvPr/>
        </p:nvSpPr>
        <p:spPr>
          <a:xfrm>
            <a:off x="4824419" y="3861981"/>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HI</a:t>
            </a:r>
            <a:endParaRPr lang="en-US" sz="800" b="1" dirty="0">
              <a:solidFill>
                <a:srgbClr val="000000"/>
              </a:solidFill>
              <a:latin typeface="Arial"/>
              <a:cs typeface="+mn-cs"/>
            </a:endParaRPr>
          </a:p>
        </p:txBody>
      </p:sp>
      <p:sp>
        <p:nvSpPr>
          <p:cNvPr id="216" name="TextBox 215"/>
          <p:cNvSpPr txBox="1"/>
          <p:nvPr/>
        </p:nvSpPr>
        <p:spPr>
          <a:xfrm>
            <a:off x="6444060" y="28194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KS</a:t>
            </a:r>
            <a:endParaRPr lang="en-US" sz="800" b="1" dirty="0">
              <a:solidFill>
                <a:srgbClr val="000000"/>
              </a:solidFill>
              <a:latin typeface="Arial"/>
              <a:cs typeface="+mn-cs"/>
            </a:endParaRPr>
          </a:p>
        </p:txBody>
      </p:sp>
      <p:sp>
        <p:nvSpPr>
          <p:cNvPr id="217" name="TextBox 216"/>
          <p:cNvSpPr txBox="1"/>
          <p:nvPr/>
        </p:nvSpPr>
        <p:spPr>
          <a:xfrm>
            <a:off x="5448300" y="262890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UT</a:t>
            </a:r>
            <a:endParaRPr lang="en-US" sz="800" b="1" dirty="0">
              <a:solidFill>
                <a:srgbClr val="FFFFFF"/>
              </a:solidFill>
              <a:latin typeface="Arial"/>
              <a:cs typeface="+mn-cs"/>
            </a:endParaRPr>
          </a:p>
        </p:txBody>
      </p:sp>
      <p:sp>
        <p:nvSpPr>
          <p:cNvPr id="218" name="TextBox 217"/>
          <p:cNvSpPr txBox="1"/>
          <p:nvPr/>
        </p:nvSpPr>
        <p:spPr>
          <a:xfrm>
            <a:off x="5342171" y="314082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AZ</a:t>
            </a:r>
            <a:endParaRPr lang="en-US" sz="800" b="1" dirty="0">
              <a:solidFill>
                <a:srgbClr val="000000"/>
              </a:solidFill>
              <a:latin typeface="Arial"/>
              <a:cs typeface="+mn-cs"/>
            </a:endParaRPr>
          </a:p>
        </p:txBody>
      </p:sp>
      <p:sp>
        <p:nvSpPr>
          <p:cNvPr id="219" name="TextBox 218"/>
          <p:cNvSpPr txBox="1"/>
          <p:nvPr/>
        </p:nvSpPr>
        <p:spPr>
          <a:xfrm>
            <a:off x="5800603" y="3187799"/>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NM</a:t>
            </a:r>
            <a:endParaRPr lang="en-US" sz="800" b="1" dirty="0">
              <a:solidFill>
                <a:srgbClr val="000000"/>
              </a:solidFill>
              <a:latin typeface="Arial"/>
              <a:cs typeface="+mn-cs"/>
            </a:endParaRPr>
          </a:p>
        </p:txBody>
      </p:sp>
      <p:sp>
        <p:nvSpPr>
          <p:cNvPr id="220" name="TextBox 219"/>
          <p:cNvSpPr txBox="1"/>
          <p:nvPr/>
        </p:nvSpPr>
        <p:spPr>
          <a:xfrm>
            <a:off x="6906423" y="3191716"/>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AR</a:t>
            </a:r>
            <a:endParaRPr lang="en-US" sz="800" b="1" dirty="0">
              <a:solidFill>
                <a:srgbClr val="000000"/>
              </a:solidFill>
              <a:latin typeface="Arial"/>
              <a:cs typeface="+mn-cs"/>
            </a:endParaRPr>
          </a:p>
        </p:txBody>
      </p:sp>
      <p:sp>
        <p:nvSpPr>
          <p:cNvPr id="221" name="TextBox 220"/>
          <p:cNvSpPr txBox="1"/>
          <p:nvPr/>
        </p:nvSpPr>
        <p:spPr>
          <a:xfrm>
            <a:off x="6922008" y="35052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LA</a:t>
            </a:r>
            <a:endParaRPr lang="en-US" sz="800" b="1" dirty="0">
              <a:solidFill>
                <a:srgbClr val="000000"/>
              </a:solidFill>
              <a:latin typeface="Arial"/>
              <a:cs typeface="+mn-cs"/>
            </a:endParaRPr>
          </a:p>
        </p:txBody>
      </p:sp>
      <p:sp>
        <p:nvSpPr>
          <p:cNvPr id="222" name="TextBox 221"/>
          <p:cNvSpPr txBox="1"/>
          <p:nvPr/>
        </p:nvSpPr>
        <p:spPr>
          <a:xfrm>
            <a:off x="7503525" y="28575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KY</a:t>
            </a:r>
            <a:endParaRPr lang="en-US" sz="800" b="1" dirty="0">
              <a:solidFill>
                <a:srgbClr val="000000"/>
              </a:solidFill>
              <a:latin typeface="Arial"/>
              <a:cs typeface="+mn-cs"/>
            </a:endParaRPr>
          </a:p>
        </p:txBody>
      </p:sp>
      <p:sp>
        <p:nvSpPr>
          <p:cNvPr id="223" name="TextBox 222"/>
          <p:cNvSpPr txBox="1"/>
          <p:nvPr/>
        </p:nvSpPr>
        <p:spPr>
          <a:xfrm>
            <a:off x="7990636" y="2799032"/>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VA</a:t>
            </a:r>
            <a:endParaRPr lang="en-US" sz="800" b="1" dirty="0">
              <a:solidFill>
                <a:srgbClr val="000000"/>
              </a:solidFill>
              <a:latin typeface="Arial"/>
              <a:cs typeface="+mn-cs"/>
            </a:endParaRPr>
          </a:p>
        </p:txBody>
      </p:sp>
      <p:sp>
        <p:nvSpPr>
          <p:cNvPr id="224" name="TextBox 223"/>
          <p:cNvSpPr txBox="1"/>
          <p:nvPr/>
        </p:nvSpPr>
        <p:spPr>
          <a:xfrm>
            <a:off x="8074016" y="1900518"/>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VT</a:t>
            </a:r>
            <a:endParaRPr lang="en-US" sz="800" b="1" dirty="0">
              <a:solidFill>
                <a:srgbClr val="000000"/>
              </a:solidFill>
              <a:latin typeface="Arial"/>
              <a:cs typeface="+mn-cs"/>
            </a:endParaRPr>
          </a:p>
        </p:txBody>
      </p:sp>
      <p:sp>
        <p:nvSpPr>
          <p:cNvPr id="225" name="TextBox 224"/>
          <p:cNvSpPr txBox="1"/>
          <p:nvPr/>
        </p:nvSpPr>
        <p:spPr>
          <a:xfrm>
            <a:off x="8273771" y="1853801"/>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NH</a:t>
            </a:r>
            <a:endParaRPr lang="en-US" sz="800" b="1" dirty="0">
              <a:solidFill>
                <a:srgbClr val="000000"/>
              </a:solidFill>
              <a:latin typeface="Arial"/>
              <a:cs typeface="+mn-cs"/>
            </a:endParaRPr>
          </a:p>
        </p:txBody>
      </p:sp>
      <p:sp>
        <p:nvSpPr>
          <p:cNvPr id="226" name="TextBox 225"/>
          <p:cNvSpPr txBox="1"/>
          <p:nvPr/>
        </p:nvSpPr>
        <p:spPr>
          <a:xfrm>
            <a:off x="8634300" y="2153642"/>
            <a:ext cx="173212" cy="124974"/>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MA</a:t>
            </a:r>
            <a:endParaRPr lang="en-US" sz="800" b="1" dirty="0">
              <a:solidFill>
                <a:srgbClr val="000000"/>
              </a:solidFill>
              <a:latin typeface="Arial"/>
              <a:cs typeface="+mn-cs"/>
            </a:endParaRPr>
          </a:p>
        </p:txBody>
      </p:sp>
      <p:sp>
        <p:nvSpPr>
          <p:cNvPr id="227" name="TextBox 226"/>
          <p:cNvSpPr txBox="1"/>
          <p:nvPr/>
        </p:nvSpPr>
        <p:spPr>
          <a:xfrm>
            <a:off x="8473442" y="2453831"/>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CT</a:t>
            </a:r>
            <a:endParaRPr lang="en-US" sz="800" b="1" dirty="0">
              <a:solidFill>
                <a:srgbClr val="000000"/>
              </a:solidFill>
              <a:latin typeface="Arial"/>
              <a:cs typeface="+mn-cs"/>
            </a:endParaRPr>
          </a:p>
        </p:txBody>
      </p:sp>
      <p:sp>
        <p:nvSpPr>
          <p:cNvPr id="228" name="TextBox 227"/>
          <p:cNvSpPr txBox="1"/>
          <p:nvPr/>
        </p:nvSpPr>
        <p:spPr>
          <a:xfrm>
            <a:off x="8618351" y="2360495"/>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RI</a:t>
            </a:r>
            <a:endParaRPr lang="en-US" sz="800" b="1" dirty="0">
              <a:solidFill>
                <a:srgbClr val="000000"/>
              </a:solidFill>
              <a:latin typeface="Arial"/>
              <a:cs typeface="+mn-cs"/>
            </a:endParaRPr>
          </a:p>
        </p:txBody>
      </p:sp>
      <p:sp>
        <p:nvSpPr>
          <p:cNvPr id="229" name="TextBox 228"/>
          <p:cNvSpPr txBox="1"/>
          <p:nvPr/>
        </p:nvSpPr>
        <p:spPr>
          <a:xfrm>
            <a:off x="8382191" y="2530911"/>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NJ</a:t>
            </a:r>
            <a:endParaRPr lang="en-US" sz="800" b="1" dirty="0">
              <a:solidFill>
                <a:srgbClr val="000000"/>
              </a:solidFill>
              <a:latin typeface="Arial"/>
              <a:cs typeface="+mn-cs"/>
            </a:endParaRPr>
          </a:p>
        </p:txBody>
      </p:sp>
      <p:cxnSp>
        <p:nvCxnSpPr>
          <p:cNvPr id="230" name="Straight Connector 229"/>
          <p:cNvCxnSpPr/>
          <p:nvPr/>
        </p:nvCxnSpPr>
        <p:spPr bwMode="auto">
          <a:xfrm>
            <a:off x="8247893" y="2002310"/>
            <a:ext cx="117848" cy="64602"/>
          </a:xfrm>
          <a:prstGeom prst="line">
            <a:avLst/>
          </a:prstGeom>
          <a:noFill/>
          <a:ln w="9525" cap="flat" cmpd="sng" algn="ctr">
            <a:solidFill>
              <a:schemeClr val="tx1"/>
            </a:solidFill>
            <a:prstDash val="solid"/>
            <a:round/>
            <a:headEnd type="none" w="med" len="med"/>
            <a:tailEnd type="none" w="med" len="med"/>
          </a:ln>
          <a:effectLst/>
        </p:spPr>
      </p:cxnSp>
      <p:cxnSp>
        <p:nvCxnSpPr>
          <p:cNvPr id="231" name="Straight Connector 230"/>
          <p:cNvCxnSpPr/>
          <p:nvPr/>
        </p:nvCxnSpPr>
        <p:spPr bwMode="auto">
          <a:xfrm flipV="1">
            <a:off x="8531951" y="2236433"/>
            <a:ext cx="86400" cy="29902"/>
          </a:xfrm>
          <a:prstGeom prst="line">
            <a:avLst/>
          </a:prstGeom>
          <a:noFill/>
          <a:ln w="9525" cap="flat" cmpd="sng" algn="ctr">
            <a:solidFill>
              <a:schemeClr val="tx1"/>
            </a:solidFill>
            <a:prstDash val="solid"/>
            <a:round/>
            <a:headEnd type="none" w="med" len="med"/>
            <a:tailEnd type="none" w="med" len="med"/>
          </a:ln>
          <a:effectLst/>
        </p:spPr>
      </p:cxnSp>
      <p:cxnSp>
        <p:nvCxnSpPr>
          <p:cNvPr id="232" name="Straight Connector 231"/>
          <p:cNvCxnSpPr/>
          <p:nvPr/>
        </p:nvCxnSpPr>
        <p:spPr bwMode="auto">
          <a:xfrm>
            <a:off x="8397900" y="1980041"/>
            <a:ext cx="94086" cy="165098"/>
          </a:xfrm>
          <a:prstGeom prst="line">
            <a:avLst/>
          </a:prstGeom>
          <a:noFill/>
          <a:ln w="9525" cap="flat" cmpd="sng" algn="ctr">
            <a:solidFill>
              <a:schemeClr val="tx1"/>
            </a:solidFill>
            <a:prstDash val="solid"/>
            <a:round/>
            <a:headEnd type="none" w="med" len="med"/>
            <a:tailEnd type="none" w="med" len="med"/>
          </a:ln>
          <a:effectLst/>
        </p:spPr>
      </p:cxnSp>
      <p:cxnSp>
        <p:nvCxnSpPr>
          <p:cNvPr id="233" name="Straight Connector 232"/>
          <p:cNvCxnSpPr/>
          <p:nvPr/>
        </p:nvCxnSpPr>
        <p:spPr bwMode="auto">
          <a:xfrm>
            <a:off x="8426629" y="2375238"/>
            <a:ext cx="120651" cy="83868"/>
          </a:xfrm>
          <a:prstGeom prst="line">
            <a:avLst/>
          </a:prstGeom>
          <a:noFill/>
          <a:ln w="9525" cap="flat" cmpd="sng" algn="ctr">
            <a:solidFill>
              <a:schemeClr val="tx1"/>
            </a:solidFill>
            <a:prstDash val="solid"/>
            <a:round/>
            <a:headEnd type="none" w="med" len="med"/>
            <a:tailEnd type="none" w="med" len="med"/>
          </a:ln>
          <a:effectLst/>
        </p:spPr>
      </p:cxnSp>
      <p:cxnSp>
        <p:nvCxnSpPr>
          <p:cNvPr id="234" name="Straight Connector 233"/>
          <p:cNvCxnSpPr/>
          <p:nvPr/>
        </p:nvCxnSpPr>
        <p:spPr bwMode="auto">
          <a:xfrm>
            <a:off x="8531125" y="2336243"/>
            <a:ext cx="117848" cy="64602"/>
          </a:xfrm>
          <a:prstGeom prst="line">
            <a:avLst/>
          </a:prstGeom>
          <a:noFill/>
          <a:ln w="9525" cap="flat" cmpd="sng" algn="ctr">
            <a:solidFill>
              <a:schemeClr val="tx1"/>
            </a:solidFill>
            <a:prstDash val="solid"/>
            <a:round/>
            <a:headEnd type="none" w="med" len="med"/>
            <a:tailEnd type="none" w="med" len="med"/>
          </a:ln>
          <a:effectLst/>
        </p:spPr>
      </p:cxnSp>
      <p:cxnSp>
        <p:nvCxnSpPr>
          <p:cNvPr id="235" name="Straight Connector 234"/>
          <p:cNvCxnSpPr/>
          <p:nvPr/>
        </p:nvCxnSpPr>
        <p:spPr bwMode="auto">
          <a:xfrm>
            <a:off x="8312861" y="2694681"/>
            <a:ext cx="104179" cy="0"/>
          </a:xfrm>
          <a:prstGeom prst="line">
            <a:avLst/>
          </a:prstGeom>
          <a:noFill/>
          <a:ln w="9525" cap="flat" cmpd="sng" algn="ctr">
            <a:solidFill>
              <a:schemeClr val="tx1"/>
            </a:solidFill>
            <a:prstDash val="solid"/>
            <a:round/>
            <a:headEnd type="none" w="med" len="med"/>
            <a:tailEnd type="none" w="med" len="med"/>
          </a:ln>
          <a:effectLst/>
        </p:spPr>
      </p:cxnSp>
      <p:cxnSp>
        <p:nvCxnSpPr>
          <p:cNvPr id="236" name="Straight Connector 235"/>
          <p:cNvCxnSpPr/>
          <p:nvPr/>
        </p:nvCxnSpPr>
        <p:spPr bwMode="auto">
          <a:xfrm>
            <a:off x="8352067" y="2584438"/>
            <a:ext cx="49025" cy="0"/>
          </a:xfrm>
          <a:prstGeom prst="line">
            <a:avLst/>
          </a:prstGeom>
          <a:noFill/>
          <a:ln w="9525" cap="flat" cmpd="sng" algn="ctr">
            <a:solidFill>
              <a:schemeClr val="tx1"/>
            </a:solidFill>
            <a:prstDash val="solid"/>
            <a:round/>
            <a:headEnd type="none" w="med" len="med"/>
            <a:tailEnd type="none" w="med" len="med"/>
          </a:ln>
          <a:effectLst/>
        </p:spPr>
      </p:cxnSp>
      <p:cxnSp>
        <p:nvCxnSpPr>
          <p:cNvPr id="237" name="Straight Connector 236"/>
          <p:cNvCxnSpPr/>
          <p:nvPr/>
        </p:nvCxnSpPr>
        <p:spPr bwMode="auto">
          <a:xfrm>
            <a:off x="8203228" y="2738429"/>
            <a:ext cx="175399" cy="151941"/>
          </a:xfrm>
          <a:prstGeom prst="line">
            <a:avLst/>
          </a:prstGeom>
          <a:noFill/>
          <a:ln w="9525" cap="flat" cmpd="sng" algn="ctr">
            <a:solidFill>
              <a:schemeClr val="tx1"/>
            </a:solidFill>
            <a:prstDash val="solid"/>
            <a:round/>
            <a:headEnd type="none" w="med" len="med"/>
            <a:tailEnd type="none" w="med" len="med"/>
          </a:ln>
          <a:effectLst/>
        </p:spPr>
      </p:cxnSp>
      <p:sp>
        <p:nvSpPr>
          <p:cNvPr id="238" name="TextBox 237"/>
          <p:cNvSpPr txBox="1"/>
          <p:nvPr/>
        </p:nvSpPr>
        <p:spPr>
          <a:xfrm>
            <a:off x="5641507" y="4145049"/>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AK</a:t>
            </a:r>
            <a:endParaRPr lang="en-US" sz="800" b="1" dirty="0">
              <a:solidFill>
                <a:srgbClr val="FFFFFF"/>
              </a:solidFill>
              <a:latin typeface="Arial"/>
              <a:cs typeface="+mn-cs"/>
            </a:endParaRPr>
          </a:p>
        </p:txBody>
      </p:sp>
      <p:sp>
        <p:nvSpPr>
          <p:cNvPr id="239" name="TextBox 238"/>
          <p:cNvSpPr txBox="1"/>
          <p:nvPr/>
        </p:nvSpPr>
        <p:spPr>
          <a:xfrm>
            <a:off x="7393775" y="3351057"/>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AL</a:t>
            </a:r>
            <a:endParaRPr lang="en-US" sz="800" b="1" dirty="0">
              <a:solidFill>
                <a:srgbClr val="000000"/>
              </a:solidFill>
              <a:latin typeface="Arial"/>
              <a:cs typeface="+mn-cs"/>
            </a:endParaRPr>
          </a:p>
        </p:txBody>
      </p:sp>
      <p:sp>
        <p:nvSpPr>
          <p:cNvPr id="240" name="TextBox 239"/>
          <p:cNvSpPr txBox="1"/>
          <p:nvPr/>
        </p:nvSpPr>
        <p:spPr>
          <a:xfrm>
            <a:off x="7162800" y="3366964"/>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MS</a:t>
            </a:r>
            <a:endParaRPr lang="en-US" sz="800" b="1" dirty="0">
              <a:solidFill>
                <a:srgbClr val="000000"/>
              </a:solidFill>
              <a:latin typeface="Arial"/>
              <a:cs typeface="+mn-cs"/>
            </a:endParaRPr>
          </a:p>
        </p:txBody>
      </p:sp>
      <p:sp>
        <p:nvSpPr>
          <p:cNvPr id="241" name="TextBox 240"/>
          <p:cNvSpPr txBox="1"/>
          <p:nvPr/>
        </p:nvSpPr>
        <p:spPr>
          <a:xfrm>
            <a:off x="7454424" y="23241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MI</a:t>
            </a:r>
            <a:endParaRPr lang="en-US" sz="800" b="1" dirty="0">
              <a:solidFill>
                <a:srgbClr val="000000"/>
              </a:solidFill>
              <a:latin typeface="Arial"/>
              <a:cs typeface="+mn-cs"/>
            </a:endParaRPr>
          </a:p>
        </p:txBody>
      </p:sp>
      <p:sp>
        <p:nvSpPr>
          <p:cNvPr id="242" name="TextBox 241"/>
          <p:cNvSpPr txBox="1"/>
          <p:nvPr/>
        </p:nvSpPr>
        <p:spPr>
          <a:xfrm>
            <a:off x="8496300" y="1870756"/>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ME</a:t>
            </a:r>
            <a:endParaRPr lang="en-US" sz="800" b="1" dirty="0">
              <a:solidFill>
                <a:srgbClr val="000000"/>
              </a:solidFill>
              <a:latin typeface="Arial"/>
              <a:cs typeface="+mn-cs"/>
            </a:endParaRPr>
          </a:p>
        </p:txBody>
      </p:sp>
      <p:sp>
        <p:nvSpPr>
          <p:cNvPr id="243" name="TextBox 242"/>
          <p:cNvSpPr txBox="1"/>
          <p:nvPr/>
        </p:nvSpPr>
        <p:spPr>
          <a:xfrm>
            <a:off x="7772400" y="2758126"/>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WV</a:t>
            </a:r>
            <a:endParaRPr lang="en-US" sz="800" b="1" dirty="0">
              <a:solidFill>
                <a:srgbClr val="FFFFFF"/>
              </a:solidFill>
              <a:latin typeface="Arial"/>
              <a:cs typeface="+mn-cs"/>
            </a:endParaRPr>
          </a:p>
        </p:txBody>
      </p:sp>
      <p:sp>
        <p:nvSpPr>
          <p:cNvPr id="244" name="TextBox 243"/>
          <p:cNvSpPr txBox="1"/>
          <p:nvPr/>
        </p:nvSpPr>
        <p:spPr>
          <a:xfrm>
            <a:off x="8491986" y="2743466"/>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MD</a:t>
            </a:r>
            <a:endParaRPr lang="en-US" sz="800" b="1" dirty="0">
              <a:solidFill>
                <a:srgbClr val="000000"/>
              </a:solidFill>
              <a:latin typeface="Arial"/>
              <a:cs typeface="+mn-cs"/>
            </a:endParaRPr>
          </a:p>
        </p:txBody>
      </p:sp>
      <p:cxnSp>
        <p:nvCxnSpPr>
          <p:cNvPr id="245" name="Straight Connector 244"/>
          <p:cNvCxnSpPr/>
          <p:nvPr/>
        </p:nvCxnSpPr>
        <p:spPr bwMode="auto">
          <a:xfrm>
            <a:off x="8321300" y="2743983"/>
            <a:ext cx="152813" cy="58502"/>
          </a:xfrm>
          <a:prstGeom prst="line">
            <a:avLst/>
          </a:prstGeom>
          <a:noFill/>
          <a:ln w="9525" cap="flat" cmpd="sng" algn="ctr">
            <a:solidFill>
              <a:schemeClr val="tx1"/>
            </a:solidFill>
            <a:prstDash val="solid"/>
            <a:round/>
            <a:headEnd type="none" w="med" len="med"/>
            <a:tailEnd type="none" w="med" len="med"/>
          </a:ln>
          <a:effectLst/>
        </p:spPr>
      </p:cxnSp>
      <p:sp>
        <p:nvSpPr>
          <p:cNvPr id="246" name="TextBox 245"/>
          <p:cNvSpPr txBox="1"/>
          <p:nvPr/>
        </p:nvSpPr>
        <p:spPr>
          <a:xfrm>
            <a:off x="5898765" y="270510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CO</a:t>
            </a:r>
            <a:endParaRPr lang="en-US" sz="800" b="1" dirty="0">
              <a:solidFill>
                <a:srgbClr val="FFFFFF"/>
              </a:solidFill>
              <a:latin typeface="Arial"/>
              <a:cs typeface="+mn-cs"/>
            </a:endParaRPr>
          </a:p>
        </p:txBody>
      </p:sp>
      <p:sp>
        <p:nvSpPr>
          <p:cNvPr id="247" name="TextBox 246"/>
          <p:cNvSpPr txBox="1"/>
          <p:nvPr/>
        </p:nvSpPr>
        <p:spPr>
          <a:xfrm>
            <a:off x="6337307" y="25146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NE</a:t>
            </a:r>
            <a:endParaRPr lang="en-US" sz="800" b="1" dirty="0">
              <a:solidFill>
                <a:srgbClr val="000000"/>
              </a:solidFill>
              <a:latin typeface="Arial"/>
              <a:cs typeface="+mn-cs"/>
            </a:endParaRPr>
          </a:p>
        </p:txBody>
      </p:sp>
      <p:sp>
        <p:nvSpPr>
          <p:cNvPr id="248" name="TextBox 247"/>
          <p:cNvSpPr txBox="1"/>
          <p:nvPr/>
        </p:nvSpPr>
        <p:spPr>
          <a:xfrm>
            <a:off x="5793436" y="2324100"/>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WY</a:t>
            </a:r>
            <a:endParaRPr lang="en-US" sz="800" b="1" dirty="0">
              <a:solidFill>
                <a:srgbClr val="FFFFFF"/>
              </a:solidFill>
              <a:latin typeface="Arial"/>
              <a:cs typeface="+mn-cs"/>
            </a:endParaRPr>
          </a:p>
        </p:txBody>
      </p:sp>
      <p:sp>
        <p:nvSpPr>
          <p:cNvPr id="249" name="TextBox 248"/>
          <p:cNvSpPr txBox="1"/>
          <p:nvPr/>
        </p:nvSpPr>
        <p:spPr>
          <a:xfrm>
            <a:off x="4880591" y="2072289"/>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OR</a:t>
            </a:r>
            <a:endParaRPr lang="en-US" sz="800" b="1" dirty="0">
              <a:solidFill>
                <a:srgbClr val="000000"/>
              </a:solidFill>
              <a:latin typeface="Arial"/>
              <a:cs typeface="+mn-cs"/>
            </a:endParaRPr>
          </a:p>
        </p:txBody>
      </p:sp>
      <p:sp>
        <p:nvSpPr>
          <p:cNvPr id="250" name="TextBox 249"/>
          <p:cNvSpPr txBox="1"/>
          <p:nvPr/>
        </p:nvSpPr>
        <p:spPr>
          <a:xfrm>
            <a:off x="7131355" y="26289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IL</a:t>
            </a:r>
            <a:endParaRPr lang="en-US" sz="800" b="1" dirty="0">
              <a:solidFill>
                <a:srgbClr val="000000"/>
              </a:solidFill>
              <a:latin typeface="Arial"/>
              <a:cs typeface="+mn-cs"/>
            </a:endParaRPr>
          </a:p>
        </p:txBody>
      </p:sp>
      <p:sp>
        <p:nvSpPr>
          <p:cNvPr id="251" name="TextBox 250"/>
          <p:cNvSpPr txBox="1"/>
          <p:nvPr/>
        </p:nvSpPr>
        <p:spPr>
          <a:xfrm>
            <a:off x="7396972" y="30480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TN</a:t>
            </a:r>
            <a:endParaRPr lang="en-US" sz="800" b="1" dirty="0">
              <a:solidFill>
                <a:srgbClr val="000000"/>
              </a:solidFill>
              <a:latin typeface="Arial"/>
              <a:cs typeface="+mn-cs"/>
            </a:endParaRPr>
          </a:p>
        </p:txBody>
      </p:sp>
      <p:sp>
        <p:nvSpPr>
          <p:cNvPr id="252" name="TextBox 251"/>
          <p:cNvSpPr txBox="1"/>
          <p:nvPr/>
        </p:nvSpPr>
        <p:spPr>
          <a:xfrm>
            <a:off x="7995952" y="2998298"/>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NC</a:t>
            </a:r>
            <a:endParaRPr lang="en-US" sz="800" b="1" dirty="0">
              <a:solidFill>
                <a:srgbClr val="000000"/>
              </a:solidFill>
              <a:latin typeface="Arial"/>
              <a:cs typeface="+mn-cs"/>
            </a:endParaRPr>
          </a:p>
        </p:txBody>
      </p:sp>
      <p:sp>
        <p:nvSpPr>
          <p:cNvPr id="253" name="TextBox 252"/>
          <p:cNvSpPr txBox="1"/>
          <p:nvPr/>
        </p:nvSpPr>
        <p:spPr>
          <a:xfrm>
            <a:off x="7882880" y="3187513"/>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SC</a:t>
            </a:r>
            <a:endParaRPr lang="en-US" sz="800" b="1" dirty="0">
              <a:solidFill>
                <a:srgbClr val="000000"/>
              </a:solidFill>
              <a:latin typeface="Arial"/>
              <a:cs typeface="+mn-cs"/>
            </a:endParaRPr>
          </a:p>
        </p:txBody>
      </p:sp>
      <p:sp>
        <p:nvSpPr>
          <p:cNvPr id="254" name="TextBox 253"/>
          <p:cNvSpPr txBox="1"/>
          <p:nvPr/>
        </p:nvSpPr>
        <p:spPr>
          <a:xfrm>
            <a:off x="7686768" y="3327523"/>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GA</a:t>
            </a:r>
            <a:endParaRPr lang="en-US" sz="800" b="1" dirty="0">
              <a:solidFill>
                <a:srgbClr val="000000"/>
              </a:solidFill>
              <a:latin typeface="Arial"/>
              <a:cs typeface="+mn-cs"/>
            </a:endParaRPr>
          </a:p>
        </p:txBody>
      </p:sp>
      <p:sp>
        <p:nvSpPr>
          <p:cNvPr id="255" name="TextBox 254"/>
          <p:cNvSpPr txBox="1"/>
          <p:nvPr/>
        </p:nvSpPr>
        <p:spPr>
          <a:xfrm>
            <a:off x="7905083" y="3737869"/>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FL</a:t>
            </a:r>
            <a:endParaRPr lang="en-US" sz="800" b="1" dirty="0">
              <a:solidFill>
                <a:srgbClr val="000000"/>
              </a:solidFill>
              <a:latin typeface="Arial"/>
              <a:cs typeface="+mn-cs"/>
            </a:endParaRPr>
          </a:p>
        </p:txBody>
      </p:sp>
      <p:sp>
        <p:nvSpPr>
          <p:cNvPr id="256" name="TextBox 255"/>
          <p:cNvSpPr txBox="1"/>
          <p:nvPr/>
        </p:nvSpPr>
        <p:spPr>
          <a:xfrm>
            <a:off x="7984252" y="2438400"/>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PA</a:t>
            </a:r>
            <a:endParaRPr lang="en-US" sz="800" b="1" dirty="0">
              <a:solidFill>
                <a:srgbClr val="000000"/>
              </a:solidFill>
              <a:latin typeface="Arial"/>
              <a:cs typeface="+mn-cs"/>
            </a:endParaRPr>
          </a:p>
        </p:txBody>
      </p:sp>
      <p:sp>
        <p:nvSpPr>
          <p:cNvPr id="257" name="TextBox 256"/>
          <p:cNvSpPr txBox="1"/>
          <p:nvPr/>
        </p:nvSpPr>
        <p:spPr>
          <a:xfrm>
            <a:off x="8115300" y="2205029"/>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NY</a:t>
            </a:r>
            <a:endParaRPr lang="en-US" sz="800" b="1" dirty="0">
              <a:solidFill>
                <a:srgbClr val="FFFFFF"/>
              </a:solidFill>
              <a:latin typeface="Arial"/>
              <a:cs typeface="+mn-cs"/>
            </a:endParaRPr>
          </a:p>
        </p:txBody>
      </p:sp>
      <p:sp>
        <p:nvSpPr>
          <p:cNvPr id="258" name="TextBox 257"/>
          <p:cNvSpPr txBox="1"/>
          <p:nvPr/>
        </p:nvSpPr>
        <p:spPr>
          <a:xfrm>
            <a:off x="7619117" y="2582949"/>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OH</a:t>
            </a:r>
            <a:endParaRPr lang="en-US" sz="800" b="1" dirty="0">
              <a:solidFill>
                <a:srgbClr val="FFFFFF"/>
              </a:solidFill>
              <a:latin typeface="Arial"/>
              <a:cs typeface="+mn-cs"/>
            </a:endParaRPr>
          </a:p>
        </p:txBody>
      </p:sp>
      <p:sp>
        <p:nvSpPr>
          <p:cNvPr id="259" name="TextBox 258"/>
          <p:cNvSpPr txBox="1"/>
          <p:nvPr/>
        </p:nvSpPr>
        <p:spPr>
          <a:xfrm>
            <a:off x="6897780" y="2840825"/>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MO</a:t>
            </a:r>
            <a:endParaRPr lang="en-US" sz="800" b="1" dirty="0">
              <a:solidFill>
                <a:srgbClr val="FFFFFF"/>
              </a:solidFill>
              <a:latin typeface="Arial"/>
              <a:cs typeface="+mn-cs"/>
            </a:endParaRPr>
          </a:p>
        </p:txBody>
      </p:sp>
      <p:sp>
        <p:nvSpPr>
          <p:cNvPr id="260" name="TextBox 259"/>
          <p:cNvSpPr txBox="1"/>
          <p:nvPr/>
        </p:nvSpPr>
        <p:spPr>
          <a:xfrm>
            <a:off x="6723016" y="2065926"/>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MN</a:t>
            </a:r>
            <a:endParaRPr lang="en-US" sz="800" b="1" dirty="0">
              <a:solidFill>
                <a:srgbClr val="000000"/>
              </a:solidFill>
              <a:latin typeface="Arial"/>
              <a:cs typeface="+mn-cs"/>
            </a:endParaRPr>
          </a:p>
        </p:txBody>
      </p:sp>
      <p:sp>
        <p:nvSpPr>
          <p:cNvPr id="261" name="TextBox 260"/>
          <p:cNvSpPr txBox="1"/>
          <p:nvPr/>
        </p:nvSpPr>
        <p:spPr>
          <a:xfrm>
            <a:off x="6530728" y="3116349"/>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OK</a:t>
            </a:r>
            <a:endParaRPr lang="en-US" sz="800" b="1" dirty="0">
              <a:solidFill>
                <a:srgbClr val="000000"/>
              </a:solidFill>
              <a:latin typeface="Arial"/>
              <a:cs typeface="+mn-cs"/>
            </a:endParaRPr>
          </a:p>
        </p:txBody>
      </p:sp>
      <p:sp>
        <p:nvSpPr>
          <p:cNvPr id="262" name="TextBox 261"/>
          <p:cNvSpPr txBox="1"/>
          <p:nvPr/>
        </p:nvSpPr>
        <p:spPr>
          <a:xfrm>
            <a:off x="6368164" y="3524954"/>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TX</a:t>
            </a:r>
            <a:endParaRPr lang="en-US" sz="800" b="1" dirty="0">
              <a:solidFill>
                <a:srgbClr val="000000"/>
              </a:solidFill>
              <a:latin typeface="Arial"/>
              <a:cs typeface="+mn-cs"/>
            </a:endParaRPr>
          </a:p>
        </p:txBody>
      </p:sp>
      <p:sp>
        <p:nvSpPr>
          <p:cNvPr id="263" name="TextBox 262"/>
          <p:cNvSpPr txBox="1"/>
          <p:nvPr/>
        </p:nvSpPr>
        <p:spPr>
          <a:xfrm>
            <a:off x="5707256" y="1919606"/>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MT</a:t>
            </a:r>
            <a:endParaRPr lang="en-US" sz="800" b="1" dirty="0">
              <a:solidFill>
                <a:srgbClr val="FFFFFF"/>
              </a:solidFill>
              <a:latin typeface="Arial"/>
              <a:cs typeface="+mn-cs"/>
            </a:endParaRPr>
          </a:p>
        </p:txBody>
      </p:sp>
      <p:sp>
        <p:nvSpPr>
          <p:cNvPr id="264" name="TextBox 263"/>
          <p:cNvSpPr txBox="1"/>
          <p:nvPr/>
        </p:nvSpPr>
        <p:spPr>
          <a:xfrm>
            <a:off x="5047844" y="2555811"/>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NV</a:t>
            </a:r>
            <a:endParaRPr lang="en-US" sz="800" b="1" dirty="0">
              <a:solidFill>
                <a:srgbClr val="000000"/>
              </a:solidFill>
              <a:latin typeface="Arial"/>
              <a:cs typeface="+mn-cs"/>
            </a:endParaRPr>
          </a:p>
        </p:txBody>
      </p:sp>
      <p:sp>
        <p:nvSpPr>
          <p:cNvPr id="265" name="TextBox 264"/>
          <p:cNvSpPr txBox="1"/>
          <p:nvPr/>
        </p:nvSpPr>
        <p:spPr>
          <a:xfrm>
            <a:off x="5006352" y="1744749"/>
            <a:ext cx="183845" cy="122151"/>
          </a:xfrm>
          <a:prstGeom prst="rect">
            <a:avLst/>
          </a:prstGeom>
          <a:noFill/>
        </p:spPr>
        <p:txBody>
          <a:bodyPr wrap="none" rtlCol="0" anchor="ctr" anchorCtr="1">
            <a:noAutofit/>
          </a:bodyPr>
          <a:lstStyle/>
          <a:p>
            <a:pPr algn="ctr"/>
            <a:r>
              <a:rPr lang="en-US" sz="800" b="1" dirty="0" smtClean="0">
                <a:solidFill>
                  <a:srgbClr val="000000"/>
                </a:solidFill>
                <a:latin typeface="Arial"/>
                <a:cs typeface="+mn-cs"/>
              </a:rPr>
              <a:t>WA</a:t>
            </a:r>
            <a:endParaRPr lang="en-US" sz="800" b="1" dirty="0">
              <a:solidFill>
                <a:srgbClr val="000000"/>
              </a:solidFill>
              <a:latin typeface="Arial"/>
              <a:cs typeface="+mn-cs"/>
            </a:endParaRPr>
          </a:p>
        </p:txBody>
      </p:sp>
      <p:sp>
        <p:nvSpPr>
          <p:cNvPr id="142" name="Rectangle 141"/>
          <p:cNvSpPr/>
          <p:nvPr/>
        </p:nvSpPr>
        <p:spPr bwMode="auto">
          <a:xfrm>
            <a:off x="2857500" y="5501398"/>
            <a:ext cx="137160" cy="137160"/>
          </a:xfrm>
          <a:prstGeom prst="rect">
            <a:avLst/>
          </a:prstGeom>
          <a:solidFill>
            <a:srgbClr val="90B3D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smtClean="0">
              <a:solidFill>
                <a:srgbClr val="000000"/>
              </a:solidFill>
              <a:latin typeface="Arial"/>
              <a:cs typeface="+mn-cs"/>
            </a:endParaRPr>
          </a:p>
        </p:txBody>
      </p:sp>
      <p:sp>
        <p:nvSpPr>
          <p:cNvPr id="143" name="Rectangle 142"/>
          <p:cNvSpPr/>
          <p:nvPr/>
        </p:nvSpPr>
        <p:spPr bwMode="auto">
          <a:xfrm>
            <a:off x="4812011" y="5501398"/>
            <a:ext cx="137160" cy="137160"/>
          </a:xfrm>
          <a:prstGeom prst="rect">
            <a:avLst/>
          </a:prstGeom>
          <a:solidFill>
            <a:srgbClr val="16436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smtClean="0">
              <a:solidFill>
                <a:srgbClr val="000000"/>
              </a:solidFill>
              <a:latin typeface="Arial"/>
              <a:cs typeface="+mn-cs"/>
            </a:endParaRPr>
          </a:p>
        </p:txBody>
      </p:sp>
      <p:sp>
        <p:nvSpPr>
          <p:cNvPr id="266" name="Rectangle 265"/>
          <p:cNvSpPr/>
          <p:nvPr/>
        </p:nvSpPr>
        <p:spPr bwMode="auto">
          <a:xfrm>
            <a:off x="6599672" y="5501398"/>
            <a:ext cx="137160" cy="137160"/>
          </a:xfrm>
          <a:prstGeom prst="rect">
            <a:avLst/>
          </a:prstGeom>
          <a:solidFill>
            <a:srgbClr val="0A1E3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smtClean="0">
              <a:solidFill>
                <a:srgbClr val="000000"/>
              </a:solidFill>
              <a:latin typeface="Arial"/>
              <a:cs typeface="+mn-cs"/>
            </a:endParaRPr>
          </a:p>
        </p:txBody>
      </p:sp>
      <p:sp>
        <p:nvSpPr>
          <p:cNvPr id="267" name="Rectangle 266"/>
          <p:cNvSpPr/>
          <p:nvPr/>
        </p:nvSpPr>
        <p:spPr bwMode="auto">
          <a:xfrm>
            <a:off x="1366106" y="5501398"/>
            <a:ext cx="137160" cy="1371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smtClean="0">
              <a:solidFill>
                <a:srgbClr val="000000"/>
              </a:solidFill>
              <a:latin typeface="Arial"/>
              <a:cs typeface="+mn-cs"/>
            </a:endParaRPr>
          </a:p>
        </p:txBody>
      </p:sp>
      <p:sp>
        <p:nvSpPr>
          <p:cNvPr id="139" name="TextBox 138"/>
          <p:cNvSpPr txBox="1"/>
          <p:nvPr/>
        </p:nvSpPr>
        <p:spPr>
          <a:xfrm>
            <a:off x="768655" y="1744749"/>
            <a:ext cx="183845" cy="122151"/>
          </a:xfrm>
          <a:prstGeom prst="rect">
            <a:avLst/>
          </a:prstGeom>
          <a:noFill/>
        </p:spPr>
        <p:txBody>
          <a:bodyPr wrap="none" rtlCol="0" anchor="ctr" anchorCtr="1">
            <a:noAutofit/>
          </a:bodyPr>
          <a:lstStyle/>
          <a:p>
            <a:pPr algn="ctr"/>
            <a:r>
              <a:rPr lang="en-US" sz="800" b="1" dirty="0" smtClean="0">
                <a:solidFill>
                  <a:srgbClr val="FFFFFF"/>
                </a:solidFill>
                <a:latin typeface="Arial"/>
                <a:cs typeface="+mn-cs"/>
              </a:rPr>
              <a:t>WA</a:t>
            </a:r>
            <a:endParaRPr lang="en-US" sz="800" b="1" dirty="0">
              <a:solidFill>
                <a:srgbClr val="FFFFFF"/>
              </a:solidFill>
              <a:latin typeface="Arial"/>
              <a:cs typeface="+mn-cs"/>
            </a:endParaRPr>
          </a:p>
        </p:txBody>
      </p:sp>
    </p:spTree>
    <p:extLst>
      <p:ext uri="{BB962C8B-B14F-4D97-AF65-F5344CB8AC3E}">
        <p14:creationId xmlns:p14="http://schemas.microsoft.com/office/powerpoint/2010/main" val="26641240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46112"/>
          </a:xfrm>
        </p:spPr>
        <p:txBody>
          <a:bodyPr>
            <a:noAutofit/>
          </a:bodyPr>
          <a:lstStyle/>
          <a:p>
            <a:pPr algn="ctr"/>
            <a:r>
              <a:rPr lang="en-US" sz="2000" b="1" dirty="0" smtClean="0"/>
              <a:t>Exhibit 15. Medicare Shared Savings Program: </a:t>
            </a:r>
            <a:br>
              <a:rPr lang="en-US" sz="2000" b="1" dirty="0" smtClean="0"/>
            </a:br>
            <a:r>
              <a:rPr lang="en-US" sz="2000" b="1" dirty="0" smtClean="0"/>
              <a:t>Year One Performance Results, 2013</a:t>
            </a:r>
            <a:endParaRPr lang="en-US" sz="2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405880"/>
              </p:ext>
            </p:extLst>
          </p:nvPr>
        </p:nvGraphicFramePr>
        <p:xfrm>
          <a:off x="152400" y="1066800"/>
          <a:ext cx="88011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5911" y="6539605"/>
            <a:ext cx="4191000" cy="276999"/>
          </a:xfrm>
          <a:prstGeom prst="rect">
            <a:avLst/>
          </a:prstGeom>
          <a:noFill/>
        </p:spPr>
        <p:txBody>
          <a:bodyPr wrap="square" rtlCol="0">
            <a:spAutoFit/>
          </a:bodyPr>
          <a:lstStyle/>
          <a:p>
            <a:r>
              <a:rPr lang="en-US" sz="1200" dirty="0" smtClean="0"/>
              <a:t>Source: Centers for Medicare and Medicaid Services.</a:t>
            </a:r>
            <a:endParaRPr lang="en-US" sz="1200" dirty="0"/>
          </a:p>
        </p:txBody>
      </p:sp>
      <p:sp>
        <p:nvSpPr>
          <p:cNvPr id="6" name="TextBox 5"/>
          <p:cNvSpPr txBox="1"/>
          <p:nvPr/>
        </p:nvSpPr>
        <p:spPr>
          <a:xfrm>
            <a:off x="2319865" y="5709737"/>
            <a:ext cx="4572000" cy="369332"/>
          </a:xfrm>
          <a:prstGeom prst="rect">
            <a:avLst/>
          </a:prstGeom>
          <a:noFill/>
        </p:spPr>
        <p:txBody>
          <a:bodyPr wrap="square" rtlCol="0">
            <a:spAutoFit/>
          </a:bodyPr>
          <a:lstStyle/>
          <a:p>
            <a:pPr algn="ctr"/>
            <a:r>
              <a:rPr lang="en-US" b="1" dirty="0" smtClean="0"/>
              <a:t>220 </a:t>
            </a:r>
            <a:r>
              <a:rPr lang="en-US" b="1" dirty="0" smtClean="0"/>
              <a:t>Medicare Shared Savings Program ACOs</a:t>
            </a:r>
            <a:endParaRPr lang="en-US" b="1" dirty="0"/>
          </a:p>
        </p:txBody>
      </p:sp>
    </p:spTree>
    <p:extLst>
      <p:ext uri="{BB962C8B-B14F-4D97-AF65-F5344CB8AC3E}">
        <p14:creationId xmlns:p14="http://schemas.microsoft.com/office/powerpoint/2010/main" val="740382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Box 2"/>
          <p:cNvSpPr txBox="1">
            <a:spLocks noChangeArrowheads="1"/>
          </p:cNvSpPr>
          <p:nvPr/>
        </p:nvSpPr>
        <p:spPr bwMode="auto">
          <a:xfrm>
            <a:off x="44125" y="6358465"/>
            <a:ext cx="6629400" cy="461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9" tIns="45685" rIns="91369" bIns="45685">
            <a:spAutoFit/>
          </a:bodyPr>
          <a:lstStyle>
            <a:lvl1pPr defTabSz="1298575" eaLnBrk="0" hangingPunct="0">
              <a:defRPr sz="2500">
                <a:solidFill>
                  <a:srgbClr val="000000"/>
                </a:solidFill>
                <a:latin typeface="Helvetica Light"/>
                <a:ea typeface="Helvetica Light"/>
                <a:cs typeface="Helvetica Light"/>
                <a:sym typeface="Helvetica Light"/>
              </a:defRPr>
            </a:lvl1pPr>
            <a:lvl2pPr marL="742950" indent="-285750" defTabSz="1298575" eaLnBrk="0" hangingPunct="0">
              <a:defRPr sz="2500">
                <a:solidFill>
                  <a:srgbClr val="000000"/>
                </a:solidFill>
                <a:latin typeface="Helvetica Light"/>
                <a:ea typeface="Helvetica Light"/>
                <a:cs typeface="Helvetica Light"/>
                <a:sym typeface="Helvetica Light"/>
              </a:defRPr>
            </a:lvl2pPr>
            <a:lvl3pPr marL="1143000" indent="-228600" defTabSz="1298575" eaLnBrk="0" hangingPunct="0">
              <a:defRPr sz="2500">
                <a:solidFill>
                  <a:srgbClr val="000000"/>
                </a:solidFill>
                <a:latin typeface="Helvetica Light"/>
                <a:ea typeface="Helvetica Light"/>
                <a:cs typeface="Helvetica Light"/>
                <a:sym typeface="Helvetica Light"/>
              </a:defRPr>
            </a:lvl3pPr>
            <a:lvl4pPr marL="1600200" indent="-228600" defTabSz="1298575" eaLnBrk="0" hangingPunct="0">
              <a:defRPr sz="2500">
                <a:solidFill>
                  <a:srgbClr val="000000"/>
                </a:solidFill>
                <a:latin typeface="Helvetica Light"/>
                <a:ea typeface="Helvetica Light"/>
                <a:cs typeface="Helvetica Light"/>
                <a:sym typeface="Helvetica Light"/>
              </a:defRPr>
            </a:lvl4pPr>
            <a:lvl5pPr marL="2057400" indent="-228600" defTabSz="1298575" eaLnBrk="0" hangingPunct="0">
              <a:defRPr sz="2500">
                <a:solidFill>
                  <a:srgbClr val="000000"/>
                </a:solidFill>
                <a:latin typeface="Helvetica Light"/>
                <a:ea typeface="Helvetica Light"/>
                <a:cs typeface="Helvetica Light"/>
                <a:sym typeface="Helvetica Light"/>
              </a:defRPr>
            </a:lvl5pPr>
            <a:lvl6pPr marL="2514600" indent="-228600" defTabSz="1298575" eaLnBrk="0" fontAlgn="base" hangingPunct="0">
              <a:spcBef>
                <a:spcPct val="0"/>
              </a:spcBef>
              <a:spcAft>
                <a:spcPct val="0"/>
              </a:spcAft>
              <a:defRPr sz="2500">
                <a:solidFill>
                  <a:srgbClr val="000000"/>
                </a:solidFill>
                <a:latin typeface="Helvetica Light"/>
                <a:ea typeface="Helvetica Light"/>
                <a:cs typeface="Helvetica Light"/>
                <a:sym typeface="Helvetica Light"/>
              </a:defRPr>
            </a:lvl6pPr>
            <a:lvl7pPr marL="2971800" indent="-228600" defTabSz="1298575" eaLnBrk="0" fontAlgn="base" hangingPunct="0">
              <a:spcBef>
                <a:spcPct val="0"/>
              </a:spcBef>
              <a:spcAft>
                <a:spcPct val="0"/>
              </a:spcAft>
              <a:defRPr sz="2500">
                <a:solidFill>
                  <a:srgbClr val="000000"/>
                </a:solidFill>
                <a:latin typeface="Helvetica Light"/>
                <a:ea typeface="Helvetica Light"/>
                <a:cs typeface="Helvetica Light"/>
                <a:sym typeface="Helvetica Light"/>
              </a:defRPr>
            </a:lvl7pPr>
            <a:lvl8pPr marL="3429000" indent="-228600" defTabSz="1298575" eaLnBrk="0" fontAlgn="base" hangingPunct="0">
              <a:spcBef>
                <a:spcPct val="0"/>
              </a:spcBef>
              <a:spcAft>
                <a:spcPct val="0"/>
              </a:spcAft>
              <a:defRPr sz="2500">
                <a:solidFill>
                  <a:srgbClr val="000000"/>
                </a:solidFill>
                <a:latin typeface="Helvetica Light"/>
                <a:ea typeface="Helvetica Light"/>
                <a:cs typeface="Helvetica Light"/>
                <a:sym typeface="Helvetica Light"/>
              </a:defRPr>
            </a:lvl8pPr>
            <a:lvl9pPr marL="3886200" indent="-228600" defTabSz="1298575" eaLnBrk="0" fontAlgn="base" hangingPunct="0">
              <a:spcBef>
                <a:spcPct val="0"/>
              </a:spcBef>
              <a:spcAft>
                <a:spcPct val="0"/>
              </a:spcAft>
              <a:defRPr sz="2500">
                <a:solidFill>
                  <a:srgbClr val="000000"/>
                </a:solidFill>
                <a:latin typeface="Helvetica Light"/>
                <a:ea typeface="Helvetica Light"/>
                <a:cs typeface="Helvetica Light"/>
                <a:sym typeface="Helvetica Light"/>
              </a:defRPr>
            </a:lvl9pPr>
          </a:lstStyle>
          <a:p>
            <a:pPr eaLnBrk="1" hangingPunct="1"/>
            <a:r>
              <a:rPr lang="en-US" sz="1200" dirty="0">
                <a:latin typeface="Calibri" pitchFamily="34" charset="0"/>
              </a:rPr>
              <a:t>Source</a:t>
            </a:r>
            <a:r>
              <a:rPr lang="en-US" sz="1200" dirty="0" smtClean="0">
                <a:latin typeface="Calibri" pitchFamily="34" charset="0"/>
              </a:rPr>
              <a:t>: Patrick Conway; </a:t>
            </a:r>
            <a:r>
              <a:rPr lang="en-US" sz="1200" dirty="0">
                <a:latin typeface="Calibri" pitchFamily="34" charset="0"/>
              </a:rPr>
              <a:t>Office of Information Products and Data Analytics, </a:t>
            </a:r>
            <a:r>
              <a:rPr lang="en-US" sz="1200" dirty="0" smtClean="0">
                <a:latin typeface="Calibri" pitchFamily="34" charset="0"/>
              </a:rPr>
              <a:t>Centers for </a:t>
            </a:r>
            <a:br>
              <a:rPr lang="en-US" sz="1200" dirty="0" smtClean="0">
                <a:latin typeface="Calibri" pitchFamily="34" charset="0"/>
              </a:rPr>
            </a:br>
            <a:r>
              <a:rPr lang="en-US" sz="1200" dirty="0" smtClean="0">
                <a:latin typeface="Calibri" pitchFamily="34" charset="0"/>
              </a:rPr>
              <a:t>Medicare and Medicaid Services.</a:t>
            </a:r>
            <a:endParaRPr lang="en-US" sz="1200" dirty="0">
              <a:latin typeface="Calibri" pitchFamily="34" charset="0"/>
            </a:endParaRPr>
          </a:p>
        </p:txBody>
      </p:sp>
      <p:graphicFrame>
        <p:nvGraphicFramePr>
          <p:cNvPr id="4" name="Chart 3" descr="This graps shows the monthly Medicare all cause, 30 day hospital readmission rate from January 2010 to May 2013. Rates were mostly between 18.25 and 19.25 until September 2012. The last 5 data points from January through May 2013 are all below the lower control limit at 18 or lower and this may indicate a statistically signifcant change." title="Graph of monthly Medicare All Cause 30 Day Hospital Readmission Rate from January 2010 to May 2013"/>
          <p:cNvGraphicFramePr>
            <a:graphicFrameLocks/>
          </p:cNvGraphicFramePr>
          <p:nvPr>
            <p:extLst>
              <p:ext uri="{D42A27DB-BD31-4B8C-83A1-F6EECF244321}">
                <p14:modId xmlns:p14="http://schemas.microsoft.com/office/powerpoint/2010/main" val="1261387140"/>
              </p:ext>
            </p:extLst>
          </p:nvPr>
        </p:nvGraphicFramePr>
        <p:xfrm>
          <a:off x="152400" y="990600"/>
          <a:ext cx="87630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a:xfrm>
            <a:off x="0" y="0"/>
            <a:ext cx="9144000" cy="685800"/>
          </a:xfrm>
        </p:spPr>
        <p:txBody>
          <a:bodyPr rtlCol="0">
            <a:noAutofit/>
          </a:bodyPr>
          <a:lstStyle/>
          <a:p>
            <a:pPr algn="ctr" defTabSz="913743" eaLnBrk="1" fontAlgn="auto" hangingPunct="1">
              <a:spcBef>
                <a:spcPts val="0"/>
              </a:spcBef>
              <a:spcAft>
                <a:spcPts val="0"/>
              </a:spcAft>
              <a:defRPr/>
            </a:pPr>
            <a:r>
              <a:rPr lang="en-US" sz="2000" b="1" dirty="0" smtClean="0"/>
              <a:t>Exhibit 16. All </a:t>
            </a:r>
            <a:r>
              <a:rPr lang="en-US" sz="2000" b="1" dirty="0"/>
              <a:t>Cause, </a:t>
            </a:r>
            <a:r>
              <a:rPr lang="en-US" sz="2000" b="1" dirty="0" smtClean="0"/>
              <a:t>30-Day </a:t>
            </a:r>
            <a:r>
              <a:rPr lang="en-US" sz="2000" b="1" dirty="0"/>
              <a:t>Hospital Readmission Rate</a:t>
            </a:r>
          </a:p>
        </p:txBody>
      </p:sp>
    </p:spTree>
    <p:extLst>
      <p:ext uri="{BB962C8B-B14F-4D97-AF65-F5344CB8AC3E}">
        <p14:creationId xmlns:p14="http://schemas.microsoft.com/office/powerpoint/2010/main" val="204586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07886"/>
          </a:xfrm>
        </p:spPr>
        <p:txBody>
          <a:bodyPr anchor="t" anchorCtr="1"/>
          <a:lstStyle/>
          <a:p>
            <a:pPr algn="ctr"/>
            <a:r>
              <a:rPr lang="en-US" sz="2000" b="1" dirty="0">
                <a:solidFill>
                  <a:srgbClr val="000000"/>
                </a:solidFill>
                <a:latin typeface="Georgia" panose="02040502050405020303" pitchFamily="18" charset="0"/>
                <a:cs typeface="Arial"/>
              </a:rPr>
              <a:t>Exhibit </a:t>
            </a:r>
            <a:r>
              <a:rPr lang="en-US" sz="2000" b="1" dirty="0" smtClean="0">
                <a:solidFill>
                  <a:srgbClr val="000000"/>
                </a:solidFill>
                <a:latin typeface="Georgia" panose="02040502050405020303" pitchFamily="18" charset="0"/>
                <a:cs typeface="Arial"/>
              </a:rPr>
              <a:t>2. The Number of Uninsured Working-Age Adults </a:t>
            </a:r>
            <a:br>
              <a:rPr lang="en-US" sz="2000" b="1" dirty="0" smtClean="0">
                <a:solidFill>
                  <a:srgbClr val="000000"/>
                </a:solidFill>
                <a:latin typeface="Georgia" panose="02040502050405020303" pitchFamily="18" charset="0"/>
                <a:cs typeface="Arial"/>
              </a:rPr>
            </a:br>
            <a:r>
              <a:rPr lang="en-US" sz="2000" b="1" dirty="0" smtClean="0">
                <a:solidFill>
                  <a:srgbClr val="000000"/>
                </a:solidFill>
                <a:latin typeface="Georgia" panose="02040502050405020303" pitchFamily="18" charset="0"/>
                <a:cs typeface="Arial"/>
              </a:rPr>
              <a:t>Has Declined by an Estimated 7 Million to 11 Million</a:t>
            </a:r>
            <a:r>
              <a:rPr lang="en-US" sz="2000" b="1" dirty="0" smtClean="0">
                <a:solidFill>
                  <a:srgbClr val="FF0000"/>
                </a:solidFill>
                <a:latin typeface="Georgia" panose="02040502050405020303" pitchFamily="18" charset="0"/>
                <a:cs typeface="Arial"/>
              </a:rPr>
              <a:t> </a:t>
            </a:r>
            <a:endParaRPr lang="en-US" sz="2000" b="1" dirty="0">
              <a:solidFill>
                <a:srgbClr val="FF0000"/>
              </a:solidFill>
              <a:latin typeface="Georgia" panose="02040502050405020303" pitchFamily="18" charset="0"/>
              <a:cs typeface="Arial"/>
            </a:endParaRPr>
          </a:p>
        </p:txBody>
      </p:sp>
      <p:sp>
        <p:nvSpPr>
          <p:cNvPr id="4" name="Text Box 49"/>
          <p:cNvSpPr txBox="1">
            <a:spLocks noChangeArrowheads="1"/>
          </p:cNvSpPr>
          <p:nvPr/>
        </p:nvSpPr>
        <p:spPr bwMode="auto">
          <a:xfrm>
            <a:off x="44451" y="5876949"/>
            <a:ext cx="6400800" cy="938719"/>
          </a:xfrm>
          <a:prstGeom prst="rect">
            <a:avLst/>
          </a:prstGeom>
          <a:noFill/>
          <a:ln w="9525">
            <a:noFill/>
            <a:miter lim="800000"/>
            <a:headEnd/>
            <a:tailEnd/>
          </a:ln>
        </p:spPr>
        <p:txBody>
          <a:bodyPr wrap="square">
            <a:spAutoFit/>
          </a:bodyPr>
          <a:lstStyle/>
          <a:p>
            <a:r>
              <a:rPr lang="en-US" sz="1100" dirty="0" smtClean="0">
                <a:solidFill>
                  <a:srgbClr val="000000"/>
                </a:solidFill>
                <a:latin typeface="Calibri" panose="020F0502020204030204" pitchFamily="34" charset="0"/>
              </a:rPr>
              <a:t>Note: Most survey estimates are for adults ages 18–64. The Commonwealth Fund surveys’ estimates </a:t>
            </a:r>
            <a:br>
              <a:rPr lang="en-US" sz="1100" dirty="0" smtClean="0">
                <a:solidFill>
                  <a:srgbClr val="000000"/>
                </a:solidFill>
                <a:latin typeface="Calibri" panose="020F0502020204030204" pitchFamily="34" charset="0"/>
              </a:rPr>
            </a:br>
            <a:r>
              <a:rPr lang="en-US" sz="1100" dirty="0" smtClean="0">
                <a:solidFill>
                  <a:srgbClr val="000000"/>
                </a:solidFill>
                <a:latin typeface="Calibri" panose="020F0502020204030204" pitchFamily="34" charset="0"/>
              </a:rPr>
              <a:t>are for adults ages 19–64.</a:t>
            </a:r>
          </a:p>
          <a:p>
            <a:r>
              <a:rPr lang="en-US" sz="1100" dirty="0" smtClean="0">
                <a:solidFill>
                  <a:srgbClr val="000000"/>
                </a:solidFill>
                <a:latin typeface="Calibri" panose="020F0502020204030204" pitchFamily="34" charset="0"/>
              </a:rPr>
              <a:t>* Kaiser Family Foundation Pre-ACA estimate calculated using their Dec. 2014 estimate that 30 million </a:t>
            </a:r>
            <a:br>
              <a:rPr lang="en-US" sz="1100" dirty="0" smtClean="0">
                <a:solidFill>
                  <a:srgbClr val="000000"/>
                </a:solidFill>
                <a:latin typeface="Calibri" panose="020F0502020204030204" pitchFamily="34" charset="0"/>
              </a:rPr>
            </a:br>
            <a:r>
              <a:rPr lang="en-US" sz="1100" dirty="0" smtClean="0">
                <a:solidFill>
                  <a:srgbClr val="000000"/>
                </a:solidFill>
                <a:latin typeface="Calibri" panose="020F0502020204030204" pitchFamily="34" charset="0"/>
              </a:rPr>
              <a:t>people remained uninsured and adding the estimate that 11 million people gained coverage.  </a:t>
            </a:r>
          </a:p>
          <a:p>
            <a:r>
              <a:rPr lang="en-US" sz="1100" dirty="0" smtClean="0">
                <a:solidFill>
                  <a:srgbClr val="000000"/>
                </a:solidFill>
                <a:latin typeface="Calibri" panose="020F0502020204030204" pitchFamily="34" charset="0"/>
              </a:rPr>
              <a:t>Source: The Commonwealth Fund; Centers for Disease Control; RAND. </a:t>
            </a:r>
            <a:endParaRPr lang="en-US" sz="1100" dirty="0">
              <a:solidFill>
                <a:srgbClr val="000000"/>
              </a:solidFill>
              <a:latin typeface="Calibri" panose="020F0502020204030204" pitchFamily="34" charset="0"/>
            </a:endParaRPr>
          </a:p>
        </p:txBody>
      </p:sp>
      <p:sp>
        <p:nvSpPr>
          <p:cNvPr id="5" name="TextBox 4"/>
          <p:cNvSpPr txBox="1"/>
          <p:nvPr/>
        </p:nvSpPr>
        <p:spPr>
          <a:xfrm>
            <a:off x="76200" y="1066800"/>
            <a:ext cx="4572000" cy="338554"/>
          </a:xfrm>
          <a:prstGeom prst="rect">
            <a:avLst/>
          </a:prstGeom>
          <a:noFill/>
        </p:spPr>
        <p:txBody>
          <a:bodyPr wrap="square" rtlCol="0">
            <a:spAutoFit/>
          </a:bodyPr>
          <a:lstStyle/>
          <a:p>
            <a:r>
              <a:rPr lang="en-US" sz="1600" b="1" dirty="0" smtClean="0">
                <a:solidFill>
                  <a:srgbClr val="000000"/>
                </a:solidFill>
                <a:latin typeface="Calibri" panose="020F0502020204030204" pitchFamily="34" charset="0"/>
              </a:rPr>
              <a:t>Millions of nonelderly adults* who are uninsured</a:t>
            </a:r>
            <a:endParaRPr lang="en-US" sz="1600" b="1" dirty="0">
              <a:solidFill>
                <a:srgbClr val="000000"/>
              </a:solidFill>
              <a:latin typeface="Calibri" panose="020F0502020204030204" pitchFamily="34" charset="0"/>
            </a:endParaRPr>
          </a:p>
        </p:txBody>
      </p:sp>
      <p:graphicFrame>
        <p:nvGraphicFramePr>
          <p:cNvPr id="6" name="Chart 5"/>
          <p:cNvGraphicFramePr/>
          <p:nvPr>
            <p:extLst>
              <p:ext uri="{D42A27DB-BD31-4B8C-83A1-F6EECF244321}">
                <p14:modId xmlns:p14="http://schemas.microsoft.com/office/powerpoint/2010/main" val="2710278949"/>
              </p:ext>
            </p:extLst>
          </p:nvPr>
        </p:nvGraphicFramePr>
        <p:xfrm>
          <a:off x="76200" y="1584082"/>
          <a:ext cx="8915400" cy="41573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36754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07886"/>
          </a:xfrm>
        </p:spPr>
        <p:txBody>
          <a:bodyPr anchor="t" anchorCtr="1"/>
          <a:lstStyle/>
          <a:p>
            <a:pPr algn="ctr"/>
            <a:r>
              <a:rPr lang="en-US" sz="2000" b="1" dirty="0">
                <a:solidFill>
                  <a:srgbClr val="000000"/>
                </a:solidFill>
                <a:latin typeface="+mj-lt"/>
                <a:cs typeface="Arial"/>
              </a:rPr>
              <a:t>Exhibit 3</a:t>
            </a:r>
            <a:r>
              <a:rPr lang="en-US" sz="2000" b="1" dirty="0" smtClean="0">
                <a:solidFill>
                  <a:srgbClr val="000000"/>
                </a:solidFill>
                <a:latin typeface="+mj-lt"/>
                <a:cs typeface="Arial"/>
              </a:rPr>
              <a:t>. Young Adults Have Made the Greatest Gains in Coverage of Any Age Group Since 2010</a:t>
            </a:r>
            <a:endParaRPr lang="en-US" sz="2000" b="1" dirty="0">
              <a:solidFill>
                <a:srgbClr val="FF0000"/>
              </a:solidFill>
              <a:latin typeface="+mj-lt"/>
              <a:cs typeface="Arial"/>
            </a:endParaRPr>
          </a:p>
        </p:txBody>
      </p:sp>
      <p:sp>
        <p:nvSpPr>
          <p:cNvPr id="4" name="Text Box 49"/>
          <p:cNvSpPr txBox="1">
            <a:spLocks noChangeArrowheads="1"/>
          </p:cNvSpPr>
          <p:nvPr/>
        </p:nvSpPr>
        <p:spPr bwMode="auto">
          <a:xfrm>
            <a:off x="42050" y="6172200"/>
            <a:ext cx="6587350" cy="646331"/>
          </a:xfrm>
          <a:prstGeom prst="rect">
            <a:avLst/>
          </a:prstGeom>
          <a:noFill/>
          <a:ln w="9525">
            <a:noFill/>
            <a:miter lim="800000"/>
            <a:headEnd/>
            <a:tailEnd/>
          </a:ln>
        </p:spPr>
        <p:txBody>
          <a:bodyPr wrap="square">
            <a:spAutoFit/>
          </a:bodyPr>
          <a:lstStyle/>
          <a:p>
            <a:endParaRPr lang="en-US" sz="1200" dirty="0" smtClean="0">
              <a:solidFill>
                <a:srgbClr val="000000"/>
              </a:solidFill>
              <a:latin typeface="Calibri" panose="020F0502020204030204" pitchFamily="34" charset="0"/>
            </a:endParaRPr>
          </a:p>
          <a:p>
            <a:r>
              <a:rPr lang="en-US" sz="1200" dirty="0" smtClean="0">
                <a:solidFill>
                  <a:srgbClr val="000000"/>
                </a:solidFill>
                <a:latin typeface="Calibri" panose="020F0502020204030204" pitchFamily="34" charset="0"/>
              </a:rPr>
              <a:t>Source</a:t>
            </a:r>
            <a:r>
              <a:rPr lang="en-US" sz="1200" dirty="0">
                <a:solidFill>
                  <a:srgbClr val="000000"/>
                </a:solidFill>
                <a:latin typeface="Calibri" panose="020F0502020204030204" pitchFamily="34" charset="0"/>
              </a:rPr>
              <a:t>: The Commonwealth Fund Biennial Health Insurance Surveys </a:t>
            </a:r>
            <a:r>
              <a:rPr lang="en-US" sz="1200" dirty="0" smtClean="0">
                <a:solidFill>
                  <a:srgbClr val="000000"/>
                </a:solidFill>
                <a:latin typeface="Calibri" panose="020F0502020204030204" pitchFamily="34" charset="0"/>
              </a:rPr>
              <a:t>(2001, 2003, </a:t>
            </a:r>
            <a:r>
              <a:rPr lang="en-US" sz="1200" dirty="0">
                <a:solidFill>
                  <a:srgbClr val="000000"/>
                </a:solidFill>
                <a:latin typeface="Calibri" panose="020F0502020204030204" pitchFamily="34" charset="0"/>
              </a:rPr>
              <a:t>2005, </a:t>
            </a:r>
            <a:r>
              <a:rPr lang="en-US" sz="1200" dirty="0" smtClean="0">
                <a:solidFill>
                  <a:srgbClr val="000000"/>
                </a:solidFill>
                <a:latin typeface="Calibri" panose="020F0502020204030204" pitchFamily="34" charset="0"/>
              </a:rPr>
              <a:t/>
            </a:r>
            <a:br>
              <a:rPr lang="en-US" sz="1200" dirty="0" smtClean="0">
                <a:solidFill>
                  <a:srgbClr val="000000"/>
                </a:solidFill>
                <a:latin typeface="Calibri" panose="020F0502020204030204" pitchFamily="34" charset="0"/>
              </a:rPr>
            </a:br>
            <a:r>
              <a:rPr lang="en-US" sz="1200" dirty="0" smtClean="0">
                <a:solidFill>
                  <a:srgbClr val="000000"/>
                </a:solidFill>
                <a:latin typeface="Calibri" panose="020F0502020204030204" pitchFamily="34" charset="0"/>
              </a:rPr>
              <a:t>2010</a:t>
            </a:r>
            <a:r>
              <a:rPr lang="en-US" sz="1200" dirty="0">
                <a:solidFill>
                  <a:srgbClr val="000000"/>
                </a:solidFill>
                <a:latin typeface="Calibri" panose="020F0502020204030204" pitchFamily="34" charset="0"/>
              </a:rPr>
              <a:t>, </a:t>
            </a:r>
            <a:r>
              <a:rPr lang="en-US" sz="1200" dirty="0" smtClean="0">
                <a:solidFill>
                  <a:srgbClr val="000000"/>
                </a:solidFill>
                <a:latin typeface="Calibri" panose="020F0502020204030204" pitchFamily="34" charset="0"/>
              </a:rPr>
              <a:t>2012, and 2014).</a:t>
            </a:r>
            <a:endParaRPr lang="en-US" sz="1200" dirty="0">
              <a:solidFill>
                <a:srgbClr val="000000"/>
              </a:solidFill>
              <a:latin typeface="Calibri" panose="020F0502020204030204" pitchFamily="34" charset="0"/>
            </a:endParaRPr>
          </a:p>
        </p:txBody>
      </p:sp>
      <p:sp>
        <p:nvSpPr>
          <p:cNvPr id="5" name="TextBox 4"/>
          <p:cNvSpPr txBox="1"/>
          <p:nvPr/>
        </p:nvSpPr>
        <p:spPr>
          <a:xfrm>
            <a:off x="245534" y="1066800"/>
            <a:ext cx="4572000" cy="338554"/>
          </a:xfrm>
          <a:prstGeom prst="rect">
            <a:avLst/>
          </a:prstGeom>
          <a:noFill/>
        </p:spPr>
        <p:txBody>
          <a:bodyPr wrap="square" rtlCol="0">
            <a:spAutoFit/>
          </a:bodyPr>
          <a:lstStyle/>
          <a:p>
            <a:r>
              <a:rPr lang="en-US" sz="1600" b="1" dirty="0" smtClean="0">
                <a:solidFill>
                  <a:srgbClr val="000000"/>
                </a:solidFill>
                <a:latin typeface="Calibri" panose="020F0502020204030204" pitchFamily="34" charset="0"/>
              </a:rPr>
              <a:t>Percent of adults ages 19–64 who are uninsured</a:t>
            </a:r>
            <a:endParaRPr lang="en-US" sz="1600" b="1" dirty="0">
              <a:solidFill>
                <a:srgbClr val="000000"/>
              </a:solidFill>
              <a:latin typeface="Calibri" panose="020F0502020204030204" pitchFamily="34" charset="0"/>
            </a:endParaRPr>
          </a:p>
        </p:txBody>
      </p:sp>
      <p:graphicFrame>
        <p:nvGraphicFramePr>
          <p:cNvPr id="6" name="Chart 5"/>
          <p:cNvGraphicFramePr/>
          <p:nvPr>
            <p:extLst>
              <p:ext uri="{D42A27DB-BD31-4B8C-83A1-F6EECF244321}">
                <p14:modId xmlns:p14="http://schemas.microsoft.com/office/powerpoint/2010/main" val="716913455"/>
              </p:ext>
            </p:extLst>
          </p:nvPr>
        </p:nvGraphicFramePr>
        <p:xfrm>
          <a:off x="304800" y="1549400"/>
          <a:ext cx="8534400" cy="454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13621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lstStyle/>
          <a:p>
            <a:pPr algn="ctr"/>
            <a:r>
              <a:rPr lang="en-US" sz="2000" b="1" dirty="0" smtClean="0">
                <a:solidFill>
                  <a:srgbClr val="000000"/>
                </a:solidFill>
                <a:latin typeface="+mj-lt"/>
                <a:cs typeface="Arial"/>
              </a:rPr>
              <a:t>Exhibit 4. </a:t>
            </a:r>
            <a:r>
              <a:rPr lang="en-US" sz="2000" b="1" dirty="0">
                <a:solidFill>
                  <a:srgbClr val="000000"/>
                </a:solidFill>
                <a:cs typeface="Arial"/>
              </a:rPr>
              <a:t>People with Incomes Under $48,000 for a Family of Four Experienced the Largest Declines in Uninsured </a:t>
            </a:r>
            <a:r>
              <a:rPr lang="en-US" sz="2000" b="1" dirty="0" smtClean="0">
                <a:solidFill>
                  <a:srgbClr val="000000"/>
                </a:solidFill>
                <a:cs typeface="Arial"/>
              </a:rPr>
              <a:t>Rates</a:t>
            </a:r>
            <a:endParaRPr lang="en-US" sz="2000" b="1" dirty="0">
              <a:solidFill>
                <a:srgbClr val="FF0000"/>
              </a:solidFill>
              <a:latin typeface="+mj-lt"/>
              <a:cs typeface="Arial"/>
            </a:endParaRPr>
          </a:p>
        </p:txBody>
      </p:sp>
      <p:sp>
        <p:nvSpPr>
          <p:cNvPr id="4" name="Text Box 49"/>
          <p:cNvSpPr txBox="1">
            <a:spLocks noChangeArrowheads="1"/>
          </p:cNvSpPr>
          <p:nvPr/>
        </p:nvSpPr>
        <p:spPr bwMode="auto">
          <a:xfrm>
            <a:off x="42335" y="6172200"/>
            <a:ext cx="5977465" cy="646331"/>
          </a:xfrm>
          <a:prstGeom prst="rect">
            <a:avLst/>
          </a:prstGeom>
          <a:noFill/>
          <a:ln w="9525">
            <a:noFill/>
            <a:miter lim="800000"/>
            <a:headEnd/>
            <a:tailEnd/>
          </a:ln>
        </p:spPr>
        <p:txBody>
          <a:bodyPr wrap="square">
            <a:spAutoFit/>
          </a:bodyPr>
          <a:lstStyle/>
          <a:p>
            <a:r>
              <a:rPr lang="en-US" sz="1200" dirty="0">
                <a:solidFill>
                  <a:srgbClr val="000000"/>
                </a:solidFill>
                <a:latin typeface="Calibri" panose="020F0502020204030204" pitchFamily="34" charset="0"/>
              </a:rPr>
              <a:t>Note: </a:t>
            </a:r>
            <a:r>
              <a:rPr lang="en-US" sz="1200" dirty="0" smtClean="0">
                <a:solidFill>
                  <a:srgbClr val="000000"/>
                </a:solidFill>
                <a:latin typeface="Calibri" panose="020F0502020204030204" pitchFamily="34" charset="0"/>
              </a:rPr>
              <a:t>FPL refers to federal poverty level. </a:t>
            </a:r>
            <a:r>
              <a:rPr lang="en-US" sz="1200" dirty="0">
                <a:solidFill>
                  <a:srgbClr val="000000"/>
                </a:solidFill>
              </a:rPr>
              <a:t>Income levels are for a family of four in </a:t>
            </a:r>
            <a:r>
              <a:rPr lang="en-US" sz="1200" dirty="0" smtClean="0">
                <a:solidFill>
                  <a:srgbClr val="000000"/>
                </a:solidFill>
              </a:rPr>
              <a:t>2013.</a:t>
            </a:r>
            <a:endParaRPr lang="en-US" sz="1200" dirty="0" smtClean="0">
              <a:solidFill>
                <a:srgbClr val="000000"/>
              </a:solidFill>
              <a:latin typeface="Calibri" panose="020F0502020204030204" pitchFamily="34" charset="0"/>
            </a:endParaRPr>
          </a:p>
          <a:p>
            <a:r>
              <a:rPr lang="en-US" sz="1200" dirty="0" smtClean="0">
                <a:solidFill>
                  <a:srgbClr val="000000"/>
                </a:solidFill>
                <a:latin typeface="Calibri" panose="020F0502020204030204" pitchFamily="34" charset="0"/>
              </a:rPr>
              <a:t>Source</a:t>
            </a:r>
            <a:r>
              <a:rPr lang="en-US" sz="1200" dirty="0">
                <a:solidFill>
                  <a:srgbClr val="000000"/>
                </a:solidFill>
                <a:latin typeface="Calibri" panose="020F0502020204030204" pitchFamily="34" charset="0"/>
              </a:rPr>
              <a:t>: The Commonwealth Fund Biennial Health Insurance Surveys </a:t>
            </a:r>
            <a:r>
              <a:rPr lang="en-US" sz="1200" dirty="0" smtClean="0">
                <a:solidFill>
                  <a:srgbClr val="000000"/>
                </a:solidFill>
                <a:latin typeface="Calibri" panose="020F0502020204030204" pitchFamily="34" charset="0"/>
              </a:rPr>
              <a:t>(2001, 2003, 2005, </a:t>
            </a:r>
            <a:br>
              <a:rPr lang="en-US" sz="1200" dirty="0" smtClean="0">
                <a:solidFill>
                  <a:srgbClr val="000000"/>
                </a:solidFill>
                <a:latin typeface="Calibri" panose="020F0502020204030204" pitchFamily="34" charset="0"/>
              </a:rPr>
            </a:br>
            <a:r>
              <a:rPr lang="en-US" sz="1200" dirty="0" smtClean="0">
                <a:solidFill>
                  <a:srgbClr val="000000"/>
                </a:solidFill>
                <a:latin typeface="Calibri" panose="020F0502020204030204" pitchFamily="34" charset="0"/>
              </a:rPr>
              <a:t>2010, 2012, and 2014).</a:t>
            </a:r>
            <a:endParaRPr lang="en-US" sz="1200" dirty="0">
              <a:solidFill>
                <a:srgbClr val="000000"/>
              </a:solidFill>
              <a:latin typeface="Calibri" panose="020F0502020204030204" pitchFamily="34" charset="0"/>
            </a:endParaRPr>
          </a:p>
        </p:txBody>
      </p:sp>
      <p:sp>
        <p:nvSpPr>
          <p:cNvPr id="5" name="TextBox 4"/>
          <p:cNvSpPr txBox="1"/>
          <p:nvPr/>
        </p:nvSpPr>
        <p:spPr>
          <a:xfrm>
            <a:off x="237067" y="1152371"/>
            <a:ext cx="4402666" cy="338554"/>
          </a:xfrm>
          <a:prstGeom prst="rect">
            <a:avLst/>
          </a:prstGeom>
          <a:noFill/>
        </p:spPr>
        <p:txBody>
          <a:bodyPr wrap="square" rtlCol="0">
            <a:spAutoFit/>
          </a:bodyPr>
          <a:lstStyle/>
          <a:p>
            <a:r>
              <a:rPr lang="en-US" sz="1600" b="1" dirty="0" smtClean="0">
                <a:solidFill>
                  <a:srgbClr val="000000"/>
                </a:solidFill>
                <a:latin typeface="Calibri" panose="020F0502020204030204" pitchFamily="34" charset="0"/>
              </a:rPr>
              <a:t>Percent of adults ages 19–64 who are uninsured</a:t>
            </a:r>
            <a:endParaRPr lang="en-US" sz="1600" b="1" dirty="0">
              <a:solidFill>
                <a:srgbClr val="000000"/>
              </a:solidFill>
              <a:latin typeface="Calibri" panose="020F0502020204030204" pitchFamily="34" charset="0"/>
            </a:endParaRPr>
          </a:p>
        </p:txBody>
      </p:sp>
      <p:graphicFrame>
        <p:nvGraphicFramePr>
          <p:cNvPr id="6" name="Chart 5"/>
          <p:cNvGraphicFramePr/>
          <p:nvPr>
            <p:extLst>
              <p:ext uri="{D42A27DB-BD31-4B8C-83A1-F6EECF244321}">
                <p14:modId xmlns:p14="http://schemas.microsoft.com/office/powerpoint/2010/main" val="2368366977"/>
              </p:ext>
            </p:extLst>
          </p:nvPr>
        </p:nvGraphicFramePr>
        <p:xfrm>
          <a:off x="304800" y="1591730"/>
          <a:ext cx="85344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250266" y="5503331"/>
            <a:ext cx="1033272" cy="338554"/>
          </a:xfrm>
          <a:prstGeom prst="rect">
            <a:avLst/>
          </a:prstGeom>
          <a:noFill/>
        </p:spPr>
        <p:txBody>
          <a:bodyPr wrap="square" rtlCol="0">
            <a:spAutoFit/>
          </a:bodyPr>
          <a:lstStyle/>
          <a:p>
            <a:pPr algn="ctr"/>
            <a:r>
              <a:rPr lang="en-US" sz="1600" b="1" dirty="0" smtClean="0">
                <a:solidFill>
                  <a:prstClr val="black"/>
                </a:solidFill>
              </a:rPr>
              <a:t>&lt;$47,100</a:t>
            </a:r>
            <a:endParaRPr lang="en-US" sz="1600" b="1" dirty="0">
              <a:solidFill>
                <a:prstClr val="black"/>
              </a:solidFill>
            </a:endParaRPr>
          </a:p>
        </p:txBody>
      </p:sp>
      <p:sp>
        <p:nvSpPr>
          <p:cNvPr id="9" name="TextBox 8"/>
          <p:cNvSpPr txBox="1"/>
          <p:nvPr/>
        </p:nvSpPr>
        <p:spPr>
          <a:xfrm>
            <a:off x="6891528" y="5503856"/>
            <a:ext cx="1033272" cy="338554"/>
          </a:xfrm>
          <a:prstGeom prst="rect">
            <a:avLst/>
          </a:prstGeom>
          <a:noFill/>
        </p:spPr>
        <p:txBody>
          <a:bodyPr wrap="square" rtlCol="0">
            <a:spAutoFit/>
          </a:bodyPr>
          <a:lstStyle/>
          <a:p>
            <a:pPr algn="ctr"/>
            <a:r>
              <a:rPr lang="en-US" sz="1600" b="1" dirty="0" smtClean="0">
                <a:solidFill>
                  <a:prstClr val="black"/>
                </a:solidFill>
              </a:rPr>
              <a:t>$47,100+</a:t>
            </a:r>
            <a:endParaRPr lang="en-US" sz="1600" b="1" dirty="0">
              <a:solidFill>
                <a:prstClr val="black"/>
              </a:solidFill>
            </a:endParaRPr>
          </a:p>
        </p:txBody>
      </p:sp>
    </p:spTree>
    <p:extLst>
      <p:ext uri="{BB962C8B-B14F-4D97-AF65-F5344CB8AC3E}">
        <p14:creationId xmlns:p14="http://schemas.microsoft.com/office/powerpoint/2010/main" val="12934554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07886"/>
          </a:xfrm>
        </p:spPr>
        <p:txBody>
          <a:bodyPr anchor="t" anchorCtr="1"/>
          <a:lstStyle/>
          <a:p>
            <a:pPr algn="ctr"/>
            <a:r>
              <a:rPr lang="en-US" sz="2000" b="1" dirty="0">
                <a:solidFill>
                  <a:srgbClr val="000000"/>
                </a:solidFill>
                <a:latin typeface="+mj-lt"/>
                <a:cs typeface="Arial"/>
              </a:rPr>
              <a:t>Exhibit 5</a:t>
            </a:r>
            <a:r>
              <a:rPr lang="en-US" sz="2000" b="1" dirty="0" smtClean="0">
                <a:solidFill>
                  <a:srgbClr val="000000"/>
                </a:solidFill>
                <a:latin typeface="+mj-lt"/>
                <a:cs typeface="Arial"/>
              </a:rPr>
              <a:t>. </a:t>
            </a:r>
            <a:r>
              <a:rPr lang="en-US" sz="2000" b="1" dirty="0">
                <a:solidFill>
                  <a:srgbClr val="000000"/>
                </a:solidFill>
                <a:latin typeface="+mj-lt"/>
                <a:cs typeface="Arial"/>
              </a:rPr>
              <a:t>U</a:t>
            </a:r>
            <a:r>
              <a:rPr lang="en-US" sz="2000" b="1" dirty="0" smtClean="0">
                <a:solidFill>
                  <a:srgbClr val="000000"/>
                </a:solidFill>
                <a:latin typeface="+mj-lt"/>
                <a:cs typeface="Arial"/>
              </a:rPr>
              <a:t>ninsured Rates Declined Among </a:t>
            </a:r>
            <a:br>
              <a:rPr lang="en-US" sz="2000" b="1" dirty="0" smtClean="0">
                <a:solidFill>
                  <a:srgbClr val="000000"/>
                </a:solidFill>
                <a:latin typeface="+mj-lt"/>
                <a:cs typeface="Arial"/>
              </a:rPr>
            </a:br>
            <a:r>
              <a:rPr lang="en-US" sz="2000" b="1" dirty="0" smtClean="0">
                <a:solidFill>
                  <a:srgbClr val="000000"/>
                </a:solidFill>
                <a:latin typeface="+mj-lt"/>
                <a:cs typeface="Arial"/>
              </a:rPr>
              <a:t>Non-Hispanic Whites, Blacks, and Latinos in 2014</a:t>
            </a:r>
            <a:endParaRPr lang="en-US" sz="2000" b="1" dirty="0">
              <a:solidFill>
                <a:srgbClr val="FF0000"/>
              </a:solidFill>
              <a:latin typeface="+mj-lt"/>
              <a:cs typeface="Arial"/>
            </a:endParaRPr>
          </a:p>
        </p:txBody>
      </p:sp>
      <p:sp>
        <p:nvSpPr>
          <p:cNvPr id="4" name="Text Box 49"/>
          <p:cNvSpPr txBox="1">
            <a:spLocks noChangeArrowheads="1"/>
          </p:cNvSpPr>
          <p:nvPr/>
        </p:nvSpPr>
        <p:spPr bwMode="auto">
          <a:xfrm>
            <a:off x="42050" y="6538669"/>
            <a:ext cx="8763000" cy="276999"/>
          </a:xfrm>
          <a:prstGeom prst="rect">
            <a:avLst/>
          </a:prstGeom>
          <a:noFill/>
          <a:ln w="9525">
            <a:noFill/>
            <a:miter lim="800000"/>
            <a:headEnd/>
            <a:tailEnd/>
          </a:ln>
        </p:spPr>
        <p:txBody>
          <a:bodyPr>
            <a:spAutoFit/>
          </a:bodyPr>
          <a:lstStyle/>
          <a:p>
            <a:r>
              <a:rPr lang="en-US" sz="1200" dirty="0" smtClean="0">
                <a:solidFill>
                  <a:srgbClr val="000000"/>
                </a:solidFill>
                <a:latin typeface="Calibri" panose="020F0502020204030204" pitchFamily="34" charset="0"/>
              </a:rPr>
              <a:t>Source</a:t>
            </a:r>
            <a:r>
              <a:rPr lang="en-US" sz="1200" dirty="0">
                <a:solidFill>
                  <a:srgbClr val="000000"/>
                </a:solidFill>
                <a:latin typeface="Calibri" panose="020F0502020204030204" pitchFamily="34" charset="0"/>
              </a:rPr>
              <a:t>: The Commonwealth Fund Biennial Health Insurance Surveys </a:t>
            </a:r>
            <a:r>
              <a:rPr lang="en-US" sz="1200" dirty="0" smtClean="0">
                <a:solidFill>
                  <a:srgbClr val="000000"/>
                </a:solidFill>
                <a:latin typeface="Calibri" panose="020F0502020204030204" pitchFamily="34" charset="0"/>
              </a:rPr>
              <a:t>(2010, 2012, and 2014).</a:t>
            </a:r>
            <a:endParaRPr lang="en-US" sz="1200" dirty="0">
              <a:solidFill>
                <a:srgbClr val="000000"/>
              </a:solidFill>
              <a:latin typeface="Calibri" panose="020F0502020204030204" pitchFamily="34" charset="0"/>
            </a:endParaRPr>
          </a:p>
        </p:txBody>
      </p:sp>
      <p:sp>
        <p:nvSpPr>
          <p:cNvPr id="5" name="TextBox 4"/>
          <p:cNvSpPr txBox="1"/>
          <p:nvPr/>
        </p:nvSpPr>
        <p:spPr>
          <a:xfrm>
            <a:off x="228600" y="1219200"/>
            <a:ext cx="4419600" cy="338554"/>
          </a:xfrm>
          <a:prstGeom prst="rect">
            <a:avLst/>
          </a:prstGeom>
          <a:noFill/>
        </p:spPr>
        <p:txBody>
          <a:bodyPr wrap="square" rtlCol="0">
            <a:spAutoFit/>
          </a:bodyPr>
          <a:lstStyle/>
          <a:p>
            <a:r>
              <a:rPr lang="en-US" sz="1600" b="1" dirty="0" smtClean="0">
                <a:solidFill>
                  <a:srgbClr val="000000"/>
                </a:solidFill>
                <a:latin typeface="Calibri" panose="020F0502020204030204" pitchFamily="34" charset="0"/>
              </a:rPr>
              <a:t>Percent of adults ages 19–64 who are uninsured</a:t>
            </a:r>
            <a:endParaRPr lang="en-US" sz="1600" b="1" dirty="0">
              <a:solidFill>
                <a:srgbClr val="000000"/>
              </a:solidFill>
              <a:latin typeface="Calibri" panose="020F0502020204030204" pitchFamily="34" charset="0"/>
            </a:endParaRPr>
          </a:p>
        </p:txBody>
      </p:sp>
      <p:graphicFrame>
        <p:nvGraphicFramePr>
          <p:cNvPr id="6" name="Chart 5"/>
          <p:cNvGraphicFramePr/>
          <p:nvPr>
            <p:extLst>
              <p:ext uri="{D42A27DB-BD31-4B8C-83A1-F6EECF244321}">
                <p14:modId xmlns:p14="http://schemas.microsoft.com/office/powerpoint/2010/main" val="320634987"/>
              </p:ext>
            </p:extLst>
          </p:nvPr>
        </p:nvGraphicFramePr>
        <p:xfrm>
          <a:off x="304800" y="1752601"/>
          <a:ext cx="8534400" cy="38861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01227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9"/>
          <p:cNvSpPr txBox="1">
            <a:spLocks noChangeArrowheads="1"/>
          </p:cNvSpPr>
          <p:nvPr/>
        </p:nvSpPr>
        <p:spPr bwMode="auto">
          <a:xfrm>
            <a:off x="-33866" y="6119336"/>
            <a:ext cx="6815666" cy="738664"/>
          </a:xfrm>
          <a:prstGeom prst="rect">
            <a:avLst/>
          </a:prstGeom>
          <a:noFill/>
          <a:ln w="9525">
            <a:noFill/>
            <a:miter lim="800000"/>
            <a:headEnd/>
            <a:tailEnd/>
          </a:ln>
        </p:spPr>
        <p:txBody>
          <a:bodyPr wrap="square">
            <a:spAutoFit/>
          </a:bodyPr>
          <a:lstStyle/>
          <a:p>
            <a:r>
              <a:rPr lang="en-US" sz="1050" dirty="0" smtClean="0">
                <a:solidFill>
                  <a:prstClr val="black"/>
                </a:solidFill>
                <a:latin typeface="Arial"/>
              </a:rPr>
              <a:t>Notes: Segments </a:t>
            </a:r>
            <a:r>
              <a:rPr lang="en-US" sz="1050" dirty="0">
                <a:solidFill>
                  <a:prstClr val="black"/>
                </a:solidFill>
                <a:latin typeface="Arial"/>
              </a:rPr>
              <a:t>may not sum to indicated total because of rounding. </a:t>
            </a:r>
            <a:r>
              <a:rPr lang="en-US" sz="1050" dirty="0" smtClean="0">
                <a:solidFill>
                  <a:prstClr val="black"/>
                </a:solidFill>
                <a:latin typeface="Arial"/>
              </a:rPr>
              <a:t>Bars may not sum to 100 percent because of don’t know/refusal to respond. FPL </a:t>
            </a:r>
            <a:r>
              <a:rPr lang="en-US" sz="1050" dirty="0">
                <a:solidFill>
                  <a:prstClr val="black"/>
                </a:solidFill>
                <a:latin typeface="Arial"/>
              </a:rPr>
              <a:t>refers to federal poverty level. </a:t>
            </a:r>
            <a:r>
              <a:rPr lang="en-US" sz="1050" dirty="0" smtClean="0">
                <a:solidFill>
                  <a:prstClr val="black"/>
                </a:solidFill>
                <a:latin typeface="Arial"/>
              </a:rPr>
              <a:t>* This </a:t>
            </a:r>
            <a:r>
              <a:rPr lang="en-US" sz="1050" dirty="0">
                <a:solidFill>
                  <a:prstClr val="black"/>
                </a:solidFill>
                <a:latin typeface="Arial"/>
              </a:rPr>
              <a:t>includes some individuals who </a:t>
            </a:r>
            <a:r>
              <a:rPr lang="en-US" sz="1050" dirty="0" smtClean="0">
                <a:solidFill>
                  <a:prstClr val="black"/>
                </a:solidFill>
                <a:latin typeface="Arial"/>
              </a:rPr>
              <a:t>enrolled </a:t>
            </a:r>
            <a:r>
              <a:rPr lang="en-US" sz="1050" dirty="0">
                <a:solidFill>
                  <a:prstClr val="black"/>
                </a:solidFill>
                <a:latin typeface="Arial"/>
              </a:rPr>
              <a:t>in Medicaid outside of the </a:t>
            </a:r>
            <a:r>
              <a:rPr lang="en-US" sz="1050" dirty="0" smtClean="0">
                <a:solidFill>
                  <a:prstClr val="black"/>
                </a:solidFill>
                <a:latin typeface="Arial"/>
              </a:rPr>
              <a:t>marketplace, but have been covered by Medicaid for less than 1 year. </a:t>
            </a:r>
            <a:br>
              <a:rPr lang="en-US" sz="1050" dirty="0" smtClean="0">
                <a:solidFill>
                  <a:prstClr val="black"/>
                </a:solidFill>
                <a:latin typeface="Arial"/>
              </a:rPr>
            </a:br>
            <a:r>
              <a:rPr lang="en-US" sz="1050" dirty="0" smtClean="0">
                <a:solidFill>
                  <a:prstClr val="black"/>
                </a:solidFill>
                <a:latin typeface="Arial"/>
              </a:rPr>
              <a:t>Source: </a:t>
            </a:r>
            <a:r>
              <a:rPr lang="en-US" sz="1050" dirty="0" smtClean="0">
                <a:solidFill>
                  <a:prstClr val="black"/>
                </a:solidFill>
                <a:latin typeface="Arial"/>
                <a:cs typeface="Arial" pitchFamily="34" charset="0"/>
              </a:rPr>
              <a:t>The Commonwealth Fund Affordable Care Act Tracking Survey, April–June 2014.</a:t>
            </a:r>
            <a:endParaRPr lang="en-US" sz="1050" dirty="0">
              <a:solidFill>
                <a:prstClr val="black"/>
              </a:solidFill>
              <a:latin typeface="Arial"/>
              <a:ea typeface="ＭＳ Ｐゴシック" charset="-128"/>
            </a:endParaRPr>
          </a:p>
        </p:txBody>
      </p:sp>
      <p:sp>
        <p:nvSpPr>
          <p:cNvPr id="5" name="TextBox 4"/>
          <p:cNvSpPr txBox="1"/>
          <p:nvPr/>
        </p:nvSpPr>
        <p:spPr>
          <a:xfrm>
            <a:off x="0" y="914400"/>
            <a:ext cx="9144000" cy="338554"/>
          </a:xfrm>
          <a:prstGeom prst="rect">
            <a:avLst/>
          </a:prstGeom>
          <a:noFill/>
        </p:spPr>
        <p:txBody>
          <a:bodyPr wrap="square" rtlCol="0">
            <a:spAutoFit/>
          </a:bodyPr>
          <a:lstStyle/>
          <a:p>
            <a:pPr algn="ctr" fontAlgn="b"/>
            <a:r>
              <a:rPr lang="en-US" sz="1600" b="1" dirty="0">
                <a:latin typeface="+mn-lt"/>
                <a:cs typeface="Arial" pitchFamily="34" charset="0"/>
              </a:rPr>
              <a:t>Overall, how satisfied are you with this new health insurance? </a:t>
            </a:r>
          </a:p>
        </p:txBody>
      </p:sp>
      <p:graphicFrame>
        <p:nvGraphicFramePr>
          <p:cNvPr id="6" name="Chart 5"/>
          <p:cNvGraphicFramePr/>
          <p:nvPr>
            <p:extLst>
              <p:ext uri="{D42A27DB-BD31-4B8C-83A1-F6EECF244321}">
                <p14:modId xmlns:p14="http://schemas.microsoft.com/office/powerpoint/2010/main" val="3320990629"/>
              </p:ext>
            </p:extLst>
          </p:nvPr>
        </p:nvGraphicFramePr>
        <p:xfrm>
          <a:off x="152400" y="1347242"/>
          <a:ext cx="8923020" cy="427738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a:ea typeface="ＭＳ Ｐゴシック"/>
              </a:rPr>
              <a:t>Exhibit 6</a:t>
            </a:r>
            <a:r>
              <a:rPr lang="en-US" sz="2000" b="1" kern="0" dirty="0" smtClean="0">
                <a:ea typeface="ＭＳ Ｐゴシック"/>
              </a:rPr>
              <a:t>. More Than Three-Quarters </a:t>
            </a:r>
            <a:r>
              <a:rPr lang="en-US" sz="2000" b="1" kern="0" dirty="0">
                <a:ea typeface="ＭＳ Ｐゴシック"/>
              </a:rPr>
              <a:t>of Adults </a:t>
            </a:r>
            <a:r>
              <a:rPr lang="en-US" sz="2000" b="1" kern="0" dirty="0" smtClean="0">
                <a:ea typeface="ＭＳ Ｐゴシック"/>
              </a:rPr>
              <a:t>with </a:t>
            </a:r>
            <a:r>
              <a:rPr lang="en-US" sz="2000" b="1" kern="0" dirty="0">
                <a:ea typeface="ＭＳ Ｐゴシック"/>
              </a:rPr>
              <a:t>New Coverage </a:t>
            </a:r>
            <a:r>
              <a:rPr lang="en-US" sz="2000" b="1" kern="0" dirty="0" smtClean="0">
                <a:ea typeface="ＭＳ Ｐゴシック"/>
              </a:rPr>
              <a:t/>
            </a:r>
            <a:br>
              <a:rPr lang="en-US" sz="2000" b="1" kern="0" dirty="0" smtClean="0">
                <a:ea typeface="ＭＳ Ｐゴシック"/>
              </a:rPr>
            </a:br>
            <a:r>
              <a:rPr lang="en-US" sz="2000" b="1" kern="0" dirty="0" smtClean="0">
                <a:ea typeface="ＭＳ Ｐゴシック"/>
              </a:rPr>
              <a:t>Said They </a:t>
            </a:r>
            <a:r>
              <a:rPr lang="en-US" sz="2000" b="1" kern="0" dirty="0">
                <a:ea typeface="ＭＳ Ｐゴシック"/>
              </a:rPr>
              <a:t>Were Very or Somewhat Satisfied </a:t>
            </a:r>
            <a:r>
              <a:rPr lang="en-US" sz="2000" b="1" kern="0" dirty="0" smtClean="0">
                <a:ea typeface="ＭＳ Ｐゴシック"/>
              </a:rPr>
              <a:t>with It</a:t>
            </a:r>
            <a:endParaRPr lang="en-US" sz="2000" b="1" dirty="0">
              <a:solidFill>
                <a:prstClr val="black"/>
              </a:solidFill>
              <a:cs typeface="Arial"/>
            </a:endParaRPr>
          </a:p>
        </p:txBody>
      </p:sp>
      <p:sp>
        <p:nvSpPr>
          <p:cNvPr id="7" name="TextBox 6"/>
          <p:cNvSpPr txBox="1"/>
          <p:nvPr/>
        </p:nvSpPr>
        <p:spPr>
          <a:xfrm>
            <a:off x="264621" y="5465802"/>
            <a:ext cx="8652279" cy="553998"/>
          </a:xfrm>
          <a:prstGeom prst="rect">
            <a:avLst/>
          </a:prstGeom>
          <a:noFill/>
        </p:spPr>
        <p:txBody>
          <a:bodyPr wrap="square" rtlCol="0">
            <a:spAutoFit/>
          </a:bodyPr>
          <a:lstStyle/>
          <a:p>
            <a:pPr algn="ctr" fontAlgn="b"/>
            <a:r>
              <a:rPr lang="en-US" sz="1500" b="1" dirty="0">
                <a:solidFill>
                  <a:prstClr val="black"/>
                </a:solidFill>
                <a:latin typeface="Arial"/>
                <a:cs typeface="Arial" pitchFamily="34" charset="0"/>
              </a:rPr>
              <a:t>Adults ages </a:t>
            </a:r>
            <a:r>
              <a:rPr lang="en-US" sz="1500" b="1" dirty="0" smtClean="0">
                <a:solidFill>
                  <a:prstClr val="black"/>
                </a:solidFill>
                <a:latin typeface="Arial"/>
                <a:cs typeface="Arial" pitchFamily="34" charset="0"/>
              </a:rPr>
              <a:t>19–64 who selected a private plan or enrolled in Medicaid through marketplace or have had Medicaid for less than 1 year</a:t>
            </a:r>
            <a:endParaRPr lang="en-US" sz="1500" b="1" dirty="0">
              <a:solidFill>
                <a:prstClr val="black"/>
              </a:solidFill>
              <a:latin typeface="Arial"/>
              <a:cs typeface="Arial" pitchFamily="34" charset="0"/>
            </a:endParaRPr>
          </a:p>
        </p:txBody>
      </p:sp>
      <p:sp>
        <p:nvSpPr>
          <p:cNvPr id="2" name="TextBox 1"/>
          <p:cNvSpPr txBox="1"/>
          <p:nvPr/>
        </p:nvSpPr>
        <p:spPr>
          <a:xfrm>
            <a:off x="8001000" y="18908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78</a:t>
            </a:r>
          </a:p>
        </p:txBody>
      </p:sp>
      <p:sp>
        <p:nvSpPr>
          <p:cNvPr id="8" name="TextBox 7"/>
          <p:cNvSpPr txBox="1"/>
          <p:nvPr/>
        </p:nvSpPr>
        <p:spPr>
          <a:xfrm>
            <a:off x="8458200" y="33386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87</a:t>
            </a:r>
          </a:p>
        </p:txBody>
      </p:sp>
      <p:sp>
        <p:nvSpPr>
          <p:cNvPr id="9" name="TextBox 8"/>
          <p:cNvSpPr txBox="1"/>
          <p:nvPr/>
        </p:nvSpPr>
        <p:spPr>
          <a:xfrm>
            <a:off x="8001000" y="35672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78</a:t>
            </a:r>
          </a:p>
        </p:txBody>
      </p:sp>
      <p:sp>
        <p:nvSpPr>
          <p:cNvPr id="11" name="TextBox 10"/>
          <p:cNvSpPr txBox="1"/>
          <p:nvPr/>
        </p:nvSpPr>
        <p:spPr>
          <a:xfrm>
            <a:off x="7772400" y="37620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73</a:t>
            </a:r>
          </a:p>
        </p:txBody>
      </p:sp>
      <p:sp>
        <p:nvSpPr>
          <p:cNvPr id="12" name="TextBox 11"/>
          <p:cNvSpPr txBox="1"/>
          <p:nvPr/>
        </p:nvSpPr>
        <p:spPr>
          <a:xfrm>
            <a:off x="3200400" y="18908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14</a:t>
            </a:r>
          </a:p>
        </p:txBody>
      </p:sp>
      <p:sp>
        <p:nvSpPr>
          <p:cNvPr id="13" name="TextBox 12"/>
          <p:cNvSpPr txBox="1"/>
          <p:nvPr/>
        </p:nvSpPr>
        <p:spPr>
          <a:xfrm>
            <a:off x="3429000" y="33386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10</a:t>
            </a:r>
          </a:p>
        </p:txBody>
      </p:sp>
      <p:sp>
        <p:nvSpPr>
          <p:cNvPr id="14" name="TextBox 13"/>
          <p:cNvSpPr txBox="1"/>
          <p:nvPr/>
        </p:nvSpPr>
        <p:spPr>
          <a:xfrm>
            <a:off x="3124200" y="353566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15</a:t>
            </a:r>
          </a:p>
        </p:txBody>
      </p:sp>
      <p:sp>
        <p:nvSpPr>
          <p:cNvPr id="15" name="TextBox 14"/>
          <p:cNvSpPr txBox="1"/>
          <p:nvPr/>
        </p:nvSpPr>
        <p:spPr>
          <a:xfrm>
            <a:off x="3124200" y="37196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15</a:t>
            </a:r>
          </a:p>
        </p:txBody>
      </p:sp>
      <p:sp>
        <p:nvSpPr>
          <p:cNvPr id="16" name="TextBox 15"/>
          <p:cNvSpPr txBox="1"/>
          <p:nvPr/>
        </p:nvSpPr>
        <p:spPr>
          <a:xfrm>
            <a:off x="8229600" y="406906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82</a:t>
            </a:r>
          </a:p>
        </p:txBody>
      </p:sp>
      <p:sp>
        <p:nvSpPr>
          <p:cNvPr id="17" name="TextBox 16"/>
          <p:cNvSpPr txBox="1"/>
          <p:nvPr/>
        </p:nvSpPr>
        <p:spPr>
          <a:xfrm>
            <a:off x="7391400" y="42954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65</a:t>
            </a:r>
          </a:p>
        </p:txBody>
      </p:sp>
      <p:sp>
        <p:nvSpPr>
          <p:cNvPr id="18" name="TextBox 17"/>
          <p:cNvSpPr txBox="1"/>
          <p:nvPr/>
        </p:nvSpPr>
        <p:spPr>
          <a:xfrm>
            <a:off x="8382000" y="463621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85</a:t>
            </a:r>
          </a:p>
        </p:txBody>
      </p:sp>
      <p:sp>
        <p:nvSpPr>
          <p:cNvPr id="19" name="TextBox 18"/>
          <p:cNvSpPr txBox="1"/>
          <p:nvPr/>
        </p:nvSpPr>
        <p:spPr>
          <a:xfrm>
            <a:off x="3429000" y="406906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10</a:t>
            </a:r>
          </a:p>
        </p:txBody>
      </p:sp>
      <p:sp>
        <p:nvSpPr>
          <p:cNvPr id="20" name="TextBox 19"/>
          <p:cNvSpPr txBox="1"/>
          <p:nvPr/>
        </p:nvSpPr>
        <p:spPr>
          <a:xfrm>
            <a:off x="2514600" y="42954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27</a:t>
            </a:r>
          </a:p>
        </p:txBody>
      </p:sp>
      <p:sp>
        <p:nvSpPr>
          <p:cNvPr id="21" name="TextBox 20"/>
          <p:cNvSpPr txBox="1"/>
          <p:nvPr/>
        </p:nvSpPr>
        <p:spPr>
          <a:xfrm>
            <a:off x="7848600" y="483106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74</a:t>
            </a:r>
          </a:p>
        </p:txBody>
      </p:sp>
      <p:sp>
        <p:nvSpPr>
          <p:cNvPr id="22" name="TextBox 21"/>
          <p:cNvSpPr txBox="1"/>
          <p:nvPr/>
        </p:nvSpPr>
        <p:spPr>
          <a:xfrm>
            <a:off x="8229600" y="501721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82</a:t>
            </a:r>
          </a:p>
        </p:txBody>
      </p:sp>
      <p:sp>
        <p:nvSpPr>
          <p:cNvPr id="23" name="TextBox 22"/>
          <p:cNvSpPr txBox="1"/>
          <p:nvPr/>
        </p:nvSpPr>
        <p:spPr>
          <a:xfrm>
            <a:off x="3657600" y="4636216"/>
            <a:ext cx="457200"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9</a:t>
            </a:r>
            <a:endParaRPr lang="en-US" sz="1600" b="1" dirty="0" smtClean="0">
              <a:latin typeface="Arial" panose="020B0604020202020204" pitchFamily="34" charset="0"/>
              <a:cs typeface="Arial" panose="020B0604020202020204" pitchFamily="34" charset="0"/>
            </a:endParaRPr>
          </a:p>
        </p:txBody>
      </p:sp>
      <p:sp>
        <p:nvSpPr>
          <p:cNvPr id="24" name="TextBox 23"/>
          <p:cNvSpPr txBox="1"/>
          <p:nvPr/>
        </p:nvSpPr>
        <p:spPr>
          <a:xfrm>
            <a:off x="3124200" y="483106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17</a:t>
            </a:r>
          </a:p>
        </p:txBody>
      </p:sp>
      <p:sp>
        <p:nvSpPr>
          <p:cNvPr id="25" name="TextBox 24"/>
          <p:cNvSpPr txBox="1"/>
          <p:nvPr/>
        </p:nvSpPr>
        <p:spPr>
          <a:xfrm>
            <a:off x="3242953" y="5017216"/>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13</a:t>
            </a:r>
          </a:p>
        </p:txBody>
      </p:sp>
      <p:sp>
        <p:nvSpPr>
          <p:cNvPr id="30" name="TextBox 29"/>
          <p:cNvSpPr txBox="1"/>
          <p:nvPr/>
        </p:nvSpPr>
        <p:spPr>
          <a:xfrm>
            <a:off x="3276600" y="22718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13</a:t>
            </a:r>
          </a:p>
        </p:txBody>
      </p:sp>
      <p:sp>
        <p:nvSpPr>
          <p:cNvPr id="31" name="TextBox 30"/>
          <p:cNvSpPr txBox="1"/>
          <p:nvPr/>
        </p:nvSpPr>
        <p:spPr>
          <a:xfrm>
            <a:off x="3048000" y="24242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16</a:t>
            </a:r>
          </a:p>
        </p:txBody>
      </p:sp>
      <p:sp>
        <p:nvSpPr>
          <p:cNvPr id="32" name="TextBox 31"/>
          <p:cNvSpPr txBox="1"/>
          <p:nvPr/>
        </p:nvSpPr>
        <p:spPr>
          <a:xfrm>
            <a:off x="8077200" y="22718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79</a:t>
            </a:r>
          </a:p>
        </p:txBody>
      </p:sp>
      <p:sp>
        <p:nvSpPr>
          <p:cNvPr id="33" name="TextBox 32"/>
          <p:cNvSpPr txBox="1"/>
          <p:nvPr/>
        </p:nvSpPr>
        <p:spPr>
          <a:xfrm>
            <a:off x="8001000" y="24666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77</a:t>
            </a:r>
          </a:p>
        </p:txBody>
      </p:sp>
      <p:sp>
        <p:nvSpPr>
          <p:cNvPr id="34" name="TextBox 33"/>
          <p:cNvSpPr txBox="1"/>
          <p:nvPr/>
        </p:nvSpPr>
        <p:spPr>
          <a:xfrm>
            <a:off x="2971800" y="30000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19</a:t>
            </a:r>
          </a:p>
        </p:txBody>
      </p:sp>
      <p:sp>
        <p:nvSpPr>
          <p:cNvPr id="35" name="TextBox 34"/>
          <p:cNvSpPr txBox="1"/>
          <p:nvPr/>
        </p:nvSpPr>
        <p:spPr>
          <a:xfrm>
            <a:off x="3429000" y="28052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11</a:t>
            </a:r>
          </a:p>
        </p:txBody>
      </p:sp>
      <p:sp>
        <p:nvSpPr>
          <p:cNvPr id="36" name="TextBox 35"/>
          <p:cNvSpPr txBox="1"/>
          <p:nvPr/>
        </p:nvSpPr>
        <p:spPr>
          <a:xfrm>
            <a:off x="7696200" y="3000068"/>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73</a:t>
            </a:r>
          </a:p>
        </p:txBody>
      </p:sp>
      <p:sp>
        <p:nvSpPr>
          <p:cNvPr id="37" name="TextBox 36"/>
          <p:cNvSpPr txBox="1"/>
          <p:nvPr/>
        </p:nvSpPr>
        <p:spPr>
          <a:xfrm>
            <a:off x="8305800" y="2805222"/>
            <a:ext cx="4572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84</a:t>
            </a:r>
          </a:p>
        </p:txBody>
      </p:sp>
      <p:sp>
        <p:nvSpPr>
          <p:cNvPr id="38" name="Rectangle 37"/>
          <p:cNvSpPr/>
          <p:nvPr/>
        </p:nvSpPr>
        <p:spPr>
          <a:xfrm>
            <a:off x="457200" y="1463004"/>
            <a:ext cx="137160" cy="1371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63880" y="1371600"/>
            <a:ext cx="1713931"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Not at all satisfied</a:t>
            </a:r>
          </a:p>
        </p:txBody>
      </p:sp>
      <p:sp>
        <p:nvSpPr>
          <p:cNvPr id="40" name="Rectangle 39"/>
          <p:cNvSpPr/>
          <p:nvPr/>
        </p:nvSpPr>
        <p:spPr>
          <a:xfrm>
            <a:off x="2720712" y="1463004"/>
            <a:ext cx="13716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2852516" y="1371600"/>
            <a:ext cx="1675459"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Not very satisfied</a:t>
            </a:r>
          </a:p>
        </p:txBody>
      </p:sp>
      <p:sp>
        <p:nvSpPr>
          <p:cNvPr id="42" name="Rectangle 41"/>
          <p:cNvSpPr/>
          <p:nvPr/>
        </p:nvSpPr>
        <p:spPr>
          <a:xfrm>
            <a:off x="4928499" y="1469100"/>
            <a:ext cx="137160" cy="1371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5035179" y="1371600"/>
            <a:ext cx="1854995"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Somewhat satisfied</a:t>
            </a:r>
          </a:p>
        </p:txBody>
      </p:sp>
      <p:sp>
        <p:nvSpPr>
          <p:cNvPr id="44" name="Rectangle 43"/>
          <p:cNvSpPr/>
          <p:nvPr/>
        </p:nvSpPr>
        <p:spPr>
          <a:xfrm>
            <a:off x="7248599" y="1469100"/>
            <a:ext cx="137160" cy="13716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380403" y="1371600"/>
            <a:ext cx="1338572" cy="307777"/>
          </a:xfrm>
          <a:prstGeom prst="rect">
            <a:avLst/>
          </a:prstGeom>
          <a:noFill/>
        </p:spPr>
        <p:txBody>
          <a:bodyPr wrap="none" rtlCol="0">
            <a:spAutoFit/>
          </a:bodyPr>
          <a:lstStyle/>
          <a:p>
            <a:r>
              <a:rPr lang="en-US" sz="1400" b="1" dirty="0" smtClean="0">
                <a:latin typeface="Arial" panose="020B0604020202020204" pitchFamily="34" charset="0"/>
                <a:cs typeface="Arial" panose="020B0604020202020204" pitchFamily="34" charset="0"/>
              </a:rPr>
              <a:t>Very satisfied</a:t>
            </a:r>
          </a:p>
        </p:txBody>
      </p:sp>
    </p:spTree>
    <p:extLst>
      <p:ext uri="{BB962C8B-B14F-4D97-AF65-F5344CB8AC3E}">
        <p14:creationId xmlns:p14="http://schemas.microsoft.com/office/powerpoint/2010/main" val="4496317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99" y="5562600"/>
            <a:ext cx="4725517" cy="738664"/>
          </a:xfrm>
          <a:prstGeom prst="rect">
            <a:avLst/>
          </a:prstGeom>
          <a:noFill/>
        </p:spPr>
        <p:txBody>
          <a:bodyPr wrap="square" rtlCol="0">
            <a:spAutoFit/>
          </a:bodyPr>
          <a:lstStyle/>
          <a:p>
            <a:pPr algn="ctr" fontAlgn="b"/>
            <a:r>
              <a:rPr lang="en-US" sz="1400" b="1" dirty="0">
                <a:latin typeface="+mn-lt"/>
                <a:cs typeface="Arial" pitchFamily="34" charset="0"/>
              </a:rPr>
              <a:t>Adults ages 19–64 who selected a private </a:t>
            </a:r>
            <a:r>
              <a:rPr lang="en-US" sz="1400" b="1" dirty="0" smtClean="0">
                <a:latin typeface="+mn-lt"/>
                <a:cs typeface="Arial" pitchFamily="34" charset="0"/>
              </a:rPr>
              <a:t>plan </a:t>
            </a:r>
            <a:br>
              <a:rPr lang="en-US" sz="1400" b="1" dirty="0" smtClean="0">
                <a:latin typeface="+mn-lt"/>
                <a:cs typeface="Arial" pitchFamily="34" charset="0"/>
              </a:rPr>
            </a:br>
            <a:r>
              <a:rPr lang="en-US" sz="1400" b="1" dirty="0" smtClean="0">
                <a:latin typeface="+mn-lt"/>
                <a:cs typeface="Arial" pitchFamily="34" charset="0"/>
              </a:rPr>
              <a:t>or </a:t>
            </a:r>
            <a:r>
              <a:rPr lang="en-US" sz="1400" b="1" dirty="0">
                <a:latin typeface="+mn-lt"/>
                <a:cs typeface="Arial" pitchFamily="34" charset="0"/>
              </a:rPr>
              <a:t>enrolled in </a:t>
            </a:r>
            <a:r>
              <a:rPr lang="en-US" sz="1400" b="1" dirty="0" smtClean="0">
                <a:latin typeface="+mn-lt"/>
                <a:cs typeface="Arial" pitchFamily="34" charset="0"/>
              </a:rPr>
              <a:t>Medicaid through </a:t>
            </a:r>
            <a:r>
              <a:rPr lang="en-US" sz="1400" b="1" dirty="0">
                <a:latin typeface="+mn-lt"/>
                <a:cs typeface="Arial" pitchFamily="34" charset="0"/>
              </a:rPr>
              <a:t>the </a:t>
            </a:r>
            <a:r>
              <a:rPr lang="en-US" sz="1400" b="1" dirty="0" smtClean="0">
                <a:latin typeface="+mn-lt"/>
                <a:cs typeface="Arial" pitchFamily="34" charset="0"/>
              </a:rPr>
              <a:t>marketplace </a:t>
            </a:r>
            <a:br>
              <a:rPr lang="en-US" sz="1400" b="1" dirty="0" smtClean="0">
                <a:latin typeface="+mn-lt"/>
                <a:cs typeface="Arial" pitchFamily="34" charset="0"/>
              </a:rPr>
            </a:br>
            <a:r>
              <a:rPr lang="en-US" sz="1400" b="1" dirty="0" smtClean="0">
                <a:latin typeface="+mn-lt"/>
                <a:cs typeface="Arial" pitchFamily="34" charset="0"/>
              </a:rPr>
              <a:t>or have had Medicaid for less than 1 year</a:t>
            </a:r>
            <a:endParaRPr lang="en-US" sz="1400" b="1" dirty="0">
              <a:latin typeface="+mn-lt"/>
              <a:cs typeface="Arial" pitchFamily="34" charset="0"/>
            </a:endParaRPr>
          </a:p>
        </p:txBody>
      </p:sp>
      <p:graphicFrame>
        <p:nvGraphicFramePr>
          <p:cNvPr id="10" name="Chart 9"/>
          <p:cNvGraphicFramePr/>
          <p:nvPr>
            <p:extLst>
              <p:ext uri="{D42A27DB-BD31-4B8C-83A1-F6EECF244321}">
                <p14:modId xmlns:p14="http://schemas.microsoft.com/office/powerpoint/2010/main" val="1849785513"/>
              </p:ext>
            </p:extLst>
          </p:nvPr>
        </p:nvGraphicFramePr>
        <p:xfrm>
          <a:off x="165931" y="1853624"/>
          <a:ext cx="3948869" cy="3313331"/>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96081" y="3161055"/>
            <a:ext cx="1385119" cy="523220"/>
          </a:xfrm>
          <a:prstGeom prst="rect">
            <a:avLst/>
          </a:prstGeom>
          <a:noFill/>
        </p:spPr>
        <p:txBody>
          <a:bodyPr wrap="square" rtlCol="0">
            <a:spAutoFit/>
          </a:bodyPr>
          <a:lstStyle/>
          <a:p>
            <a:pPr algn="ctr"/>
            <a:r>
              <a:rPr lang="en-US" sz="1400" b="1" dirty="0" smtClean="0">
                <a:solidFill>
                  <a:schemeClr val="bg1"/>
                </a:solidFill>
                <a:latin typeface="+mn-lt"/>
              </a:rPr>
              <a:t>No</a:t>
            </a:r>
          </a:p>
          <a:p>
            <a:pPr algn="ctr"/>
            <a:r>
              <a:rPr lang="en-US" sz="1400" b="1" dirty="0" smtClean="0">
                <a:solidFill>
                  <a:schemeClr val="bg1"/>
                </a:solidFill>
                <a:latin typeface="+mn-lt"/>
              </a:rPr>
              <a:t>34%</a:t>
            </a:r>
            <a:endParaRPr lang="en-US" sz="1400" b="1" dirty="0">
              <a:solidFill>
                <a:schemeClr val="bg1"/>
              </a:solidFill>
              <a:latin typeface="+mn-lt"/>
            </a:endParaRPr>
          </a:p>
        </p:txBody>
      </p:sp>
      <p:sp>
        <p:nvSpPr>
          <p:cNvPr id="18" name="TextBox 17"/>
          <p:cNvSpPr txBox="1"/>
          <p:nvPr/>
        </p:nvSpPr>
        <p:spPr>
          <a:xfrm>
            <a:off x="2388120" y="3161055"/>
            <a:ext cx="1371600" cy="523220"/>
          </a:xfrm>
          <a:prstGeom prst="rect">
            <a:avLst/>
          </a:prstGeom>
          <a:noFill/>
        </p:spPr>
        <p:txBody>
          <a:bodyPr wrap="square" rtlCol="0">
            <a:spAutoFit/>
          </a:bodyPr>
          <a:lstStyle/>
          <a:p>
            <a:pPr algn="ctr"/>
            <a:r>
              <a:rPr lang="en-US" sz="1400" b="1" dirty="0" smtClean="0">
                <a:solidFill>
                  <a:schemeClr val="bg1"/>
                </a:solidFill>
                <a:latin typeface="+mn-lt"/>
              </a:rPr>
              <a:t>Yes</a:t>
            </a:r>
          </a:p>
          <a:p>
            <a:pPr algn="ctr"/>
            <a:r>
              <a:rPr lang="en-US" sz="1400" b="1" dirty="0" smtClean="0">
                <a:solidFill>
                  <a:schemeClr val="bg1"/>
                </a:solidFill>
                <a:latin typeface="+mn-lt"/>
              </a:rPr>
              <a:t>60%</a:t>
            </a:r>
            <a:endParaRPr lang="en-US" sz="1400" b="1" dirty="0">
              <a:solidFill>
                <a:schemeClr val="bg1"/>
              </a:solidFill>
              <a:latin typeface="+mn-lt"/>
            </a:endParaRPr>
          </a:p>
        </p:txBody>
      </p:sp>
      <p:sp>
        <p:nvSpPr>
          <p:cNvPr id="22" name="TextBox 21"/>
          <p:cNvSpPr txBox="1"/>
          <p:nvPr/>
        </p:nvSpPr>
        <p:spPr>
          <a:xfrm>
            <a:off x="5514300" y="5181600"/>
            <a:ext cx="3399806" cy="523220"/>
          </a:xfrm>
          <a:prstGeom prst="rect">
            <a:avLst/>
          </a:prstGeom>
          <a:noFill/>
        </p:spPr>
        <p:txBody>
          <a:bodyPr wrap="square" rtlCol="0">
            <a:spAutoFit/>
          </a:bodyPr>
          <a:lstStyle/>
          <a:p>
            <a:pPr algn="ctr" fontAlgn="b"/>
            <a:r>
              <a:rPr lang="en-US" sz="1400" b="1" dirty="0" smtClean="0">
                <a:latin typeface="+mn-lt"/>
                <a:cs typeface="Arial" pitchFamily="34" charset="0"/>
              </a:rPr>
              <a:t>Adults ages 19–64 who have used new health insurance plan</a:t>
            </a:r>
            <a:endParaRPr lang="en-US" sz="1400" b="1" i="0" u="none" strike="noStrike" dirty="0">
              <a:effectLst/>
              <a:latin typeface="+mn-lt"/>
              <a:cs typeface="Arial" pitchFamily="34" charset="0"/>
            </a:endParaRPr>
          </a:p>
        </p:txBody>
      </p:sp>
      <p:sp>
        <p:nvSpPr>
          <p:cNvPr id="15" name="TextBox 14"/>
          <p:cNvSpPr txBox="1"/>
          <p:nvPr/>
        </p:nvSpPr>
        <p:spPr>
          <a:xfrm>
            <a:off x="75084" y="1222596"/>
            <a:ext cx="4420716" cy="738664"/>
          </a:xfrm>
          <a:prstGeom prst="rect">
            <a:avLst/>
          </a:prstGeom>
          <a:noFill/>
        </p:spPr>
        <p:txBody>
          <a:bodyPr wrap="square" rtlCol="0">
            <a:spAutoFit/>
          </a:bodyPr>
          <a:lstStyle/>
          <a:p>
            <a:pPr algn="ctr" fontAlgn="b"/>
            <a:r>
              <a:rPr lang="en-US" sz="1400" b="1" dirty="0" smtClean="0">
                <a:solidFill>
                  <a:srgbClr val="000000"/>
                </a:solidFill>
                <a:latin typeface="+mn-lt"/>
                <a:cs typeface="Arial" pitchFamily="34" charset="0"/>
              </a:rPr>
              <a:t>Have you used your new health insurance plan </a:t>
            </a:r>
            <a:br>
              <a:rPr lang="en-US" sz="1400" b="1" dirty="0" smtClean="0">
                <a:solidFill>
                  <a:srgbClr val="000000"/>
                </a:solidFill>
                <a:latin typeface="+mn-lt"/>
                <a:cs typeface="Arial" pitchFamily="34" charset="0"/>
              </a:rPr>
            </a:br>
            <a:r>
              <a:rPr lang="en-US" sz="1400" b="1" dirty="0" smtClean="0">
                <a:solidFill>
                  <a:srgbClr val="000000"/>
                </a:solidFill>
                <a:latin typeface="+mn-lt"/>
                <a:cs typeface="Arial" pitchFamily="34" charset="0"/>
              </a:rPr>
              <a:t>to visit a doctor, hospital, or other health care provider, or to pay for prescription drugs? </a:t>
            </a:r>
            <a:endParaRPr lang="en-US" sz="1400" b="1" dirty="0">
              <a:solidFill>
                <a:srgbClr val="000000"/>
              </a:solidFill>
              <a:latin typeface="+mn-lt"/>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ea typeface="ＭＳ Ｐゴシック"/>
              </a:rPr>
              <a:t>Exhibit </a:t>
            </a:r>
            <a:r>
              <a:rPr lang="en-US" sz="2000" b="1" kern="0" dirty="0">
                <a:ea typeface="ＭＳ Ｐゴシック"/>
              </a:rPr>
              <a:t>7</a:t>
            </a:r>
            <a:r>
              <a:rPr lang="en-US" sz="2000" b="1" kern="0" dirty="0" smtClean="0">
                <a:ea typeface="ＭＳ Ｐゴシック"/>
              </a:rPr>
              <a:t>. Three of Five Adults with New Coverage Said </a:t>
            </a:r>
            <a:br>
              <a:rPr lang="en-US" sz="2000" b="1" kern="0" dirty="0" smtClean="0">
                <a:ea typeface="ＭＳ Ｐゴシック"/>
              </a:rPr>
            </a:br>
            <a:r>
              <a:rPr lang="en-US" sz="2000" b="1" kern="0" dirty="0" smtClean="0">
                <a:ea typeface="ＭＳ Ｐゴシック"/>
              </a:rPr>
              <a:t>They Had Used Their Plan; of Those, Three of Five Said They </a:t>
            </a:r>
            <a:br>
              <a:rPr lang="en-US" sz="2000" b="1" kern="0" dirty="0" smtClean="0">
                <a:ea typeface="ＭＳ Ｐゴシック"/>
              </a:rPr>
            </a:br>
            <a:r>
              <a:rPr lang="en-US" sz="2000" b="1" kern="0" dirty="0" smtClean="0">
                <a:ea typeface="ＭＳ Ｐゴシック"/>
              </a:rPr>
              <a:t>Would Not Have Been Able to Access or Afford This Care Before </a:t>
            </a:r>
          </a:p>
        </p:txBody>
      </p:sp>
      <p:graphicFrame>
        <p:nvGraphicFramePr>
          <p:cNvPr id="16" name="Chart 15"/>
          <p:cNvGraphicFramePr/>
          <p:nvPr>
            <p:extLst>
              <p:ext uri="{D42A27DB-BD31-4B8C-83A1-F6EECF244321}">
                <p14:modId xmlns:p14="http://schemas.microsoft.com/office/powerpoint/2010/main" val="1338829444"/>
              </p:ext>
            </p:extLst>
          </p:nvPr>
        </p:nvGraphicFramePr>
        <p:xfrm>
          <a:off x="5257800" y="2514600"/>
          <a:ext cx="4114800" cy="2291627"/>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6246756" y="3362980"/>
            <a:ext cx="917687" cy="523220"/>
          </a:xfrm>
          <a:prstGeom prst="rect">
            <a:avLst/>
          </a:prstGeom>
          <a:noFill/>
        </p:spPr>
        <p:txBody>
          <a:bodyPr wrap="square" rtlCol="0">
            <a:spAutoFit/>
          </a:bodyPr>
          <a:lstStyle/>
          <a:p>
            <a:pPr algn="ctr"/>
            <a:r>
              <a:rPr lang="en-US" sz="1400" b="1" dirty="0" smtClean="0">
                <a:solidFill>
                  <a:schemeClr val="bg1"/>
                </a:solidFill>
                <a:latin typeface="+mn-lt"/>
              </a:rPr>
              <a:t>No</a:t>
            </a:r>
          </a:p>
          <a:p>
            <a:pPr algn="ctr"/>
            <a:r>
              <a:rPr lang="en-US" sz="1400" b="1" dirty="0" smtClean="0">
                <a:solidFill>
                  <a:schemeClr val="bg1"/>
                </a:solidFill>
                <a:latin typeface="+mn-lt"/>
              </a:rPr>
              <a:t>62%</a:t>
            </a:r>
            <a:endParaRPr lang="en-US" sz="1400" b="1" dirty="0">
              <a:solidFill>
                <a:schemeClr val="bg1"/>
              </a:solidFill>
              <a:latin typeface="+mn-lt"/>
            </a:endParaRPr>
          </a:p>
        </p:txBody>
      </p:sp>
      <p:sp>
        <p:nvSpPr>
          <p:cNvPr id="26" name="TextBox 25"/>
          <p:cNvSpPr txBox="1"/>
          <p:nvPr/>
        </p:nvSpPr>
        <p:spPr>
          <a:xfrm>
            <a:off x="7239000" y="3048000"/>
            <a:ext cx="992244" cy="523220"/>
          </a:xfrm>
          <a:prstGeom prst="rect">
            <a:avLst/>
          </a:prstGeom>
          <a:noFill/>
        </p:spPr>
        <p:txBody>
          <a:bodyPr wrap="square" rtlCol="0">
            <a:spAutoFit/>
          </a:bodyPr>
          <a:lstStyle/>
          <a:p>
            <a:pPr algn="ctr"/>
            <a:r>
              <a:rPr lang="en-US" sz="1400" b="1" dirty="0" smtClean="0">
                <a:solidFill>
                  <a:schemeClr val="bg1"/>
                </a:solidFill>
                <a:latin typeface="+mn-lt"/>
              </a:rPr>
              <a:t>Yes</a:t>
            </a:r>
          </a:p>
          <a:p>
            <a:pPr algn="ctr"/>
            <a:r>
              <a:rPr lang="en-US" sz="1400" b="1" dirty="0" smtClean="0">
                <a:solidFill>
                  <a:schemeClr val="bg1"/>
                </a:solidFill>
                <a:latin typeface="+mn-lt"/>
              </a:rPr>
              <a:t>36%</a:t>
            </a:r>
            <a:endParaRPr lang="en-US" sz="1400" b="1" dirty="0">
              <a:solidFill>
                <a:schemeClr val="bg1"/>
              </a:solidFill>
              <a:latin typeface="+mn-lt"/>
            </a:endParaRPr>
          </a:p>
        </p:txBody>
      </p:sp>
      <p:sp>
        <p:nvSpPr>
          <p:cNvPr id="28" name="TextBox 27"/>
          <p:cNvSpPr txBox="1"/>
          <p:nvPr/>
        </p:nvSpPr>
        <p:spPr>
          <a:xfrm>
            <a:off x="7772400" y="4290536"/>
            <a:ext cx="1219200" cy="738664"/>
          </a:xfrm>
          <a:prstGeom prst="rect">
            <a:avLst/>
          </a:prstGeom>
          <a:noFill/>
        </p:spPr>
        <p:txBody>
          <a:bodyPr wrap="square" rtlCol="0">
            <a:spAutoFit/>
          </a:bodyPr>
          <a:lstStyle/>
          <a:p>
            <a:pPr algn="ctr"/>
            <a:r>
              <a:rPr lang="en-US" sz="1400" b="1" dirty="0" smtClean="0">
                <a:latin typeface="+mn-lt"/>
              </a:rPr>
              <a:t>Don’t know or refused</a:t>
            </a:r>
          </a:p>
          <a:p>
            <a:pPr algn="ctr"/>
            <a:r>
              <a:rPr lang="en-US" sz="1400" b="1" dirty="0">
                <a:latin typeface="+mn-lt"/>
              </a:rPr>
              <a:t>2</a:t>
            </a:r>
            <a:r>
              <a:rPr lang="en-US" sz="1400" b="1" dirty="0" smtClean="0">
                <a:latin typeface="+mn-lt"/>
              </a:rPr>
              <a:t>%</a:t>
            </a:r>
            <a:endParaRPr lang="en-US" sz="1400" b="1" dirty="0">
              <a:latin typeface="+mn-lt"/>
            </a:endParaRPr>
          </a:p>
        </p:txBody>
      </p:sp>
      <p:sp>
        <p:nvSpPr>
          <p:cNvPr id="31" name="Text Box 49"/>
          <p:cNvSpPr txBox="1">
            <a:spLocks noChangeArrowheads="1"/>
          </p:cNvSpPr>
          <p:nvPr/>
        </p:nvSpPr>
        <p:spPr bwMode="auto">
          <a:xfrm>
            <a:off x="45720" y="6392500"/>
            <a:ext cx="8336280" cy="430887"/>
          </a:xfrm>
          <a:prstGeom prst="rect">
            <a:avLst/>
          </a:prstGeom>
          <a:noFill/>
          <a:ln w="9525">
            <a:noFill/>
            <a:miter lim="800000"/>
            <a:headEnd/>
            <a:tailEnd/>
          </a:ln>
        </p:spPr>
        <p:txBody>
          <a:bodyPr wrap="square">
            <a:spAutoFit/>
          </a:bodyPr>
          <a:lstStyle/>
          <a:p>
            <a:r>
              <a:rPr lang="en-US" sz="1100" dirty="0">
                <a:solidFill>
                  <a:prstClr val="black"/>
                </a:solidFill>
                <a:latin typeface="Arial"/>
              </a:rPr>
              <a:t>Note: Segments may not sum to 100 percent because of </a:t>
            </a:r>
            <a:r>
              <a:rPr lang="en-US" sz="1100" dirty="0" smtClean="0">
                <a:solidFill>
                  <a:prstClr val="black"/>
                </a:solidFill>
                <a:latin typeface="Arial"/>
              </a:rPr>
              <a:t>rounding.</a:t>
            </a:r>
          </a:p>
          <a:p>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Survey, </a:t>
            </a:r>
            <a:r>
              <a:rPr lang="en-US" sz="1100" dirty="0" smtClean="0">
                <a:latin typeface="+mn-lt"/>
                <a:cs typeface="Arial" pitchFamily="34" charset="0"/>
              </a:rPr>
              <a:t>April–June </a:t>
            </a:r>
            <a:r>
              <a:rPr lang="en-US" sz="1100" dirty="0">
                <a:latin typeface="+mn-lt"/>
                <a:cs typeface="Arial" pitchFamily="34" charset="0"/>
              </a:rPr>
              <a:t>2014.</a:t>
            </a:r>
            <a:endParaRPr lang="en-US" sz="1100" dirty="0">
              <a:latin typeface="+mn-lt"/>
              <a:ea typeface="ＭＳ Ｐゴシック" charset="-128"/>
            </a:endParaRPr>
          </a:p>
        </p:txBody>
      </p:sp>
      <p:cxnSp>
        <p:nvCxnSpPr>
          <p:cNvPr id="3" name="Straight Connector 2"/>
          <p:cNvCxnSpPr/>
          <p:nvPr/>
        </p:nvCxnSpPr>
        <p:spPr>
          <a:xfrm>
            <a:off x="2971800" y="2133600"/>
            <a:ext cx="3962400" cy="4572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2895600" y="4572000"/>
            <a:ext cx="4038600" cy="3810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558346" y="1447800"/>
            <a:ext cx="3311714" cy="954107"/>
          </a:xfrm>
          <a:prstGeom prst="rect">
            <a:avLst/>
          </a:prstGeom>
          <a:noFill/>
        </p:spPr>
        <p:txBody>
          <a:bodyPr wrap="square" rtlCol="0">
            <a:spAutoFit/>
          </a:bodyPr>
          <a:lstStyle/>
          <a:p>
            <a:pPr algn="ctr" fontAlgn="b"/>
            <a:r>
              <a:rPr lang="en-US" sz="1400" b="1" dirty="0" smtClean="0">
                <a:solidFill>
                  <a:srgbClr val="000000"/>
                </a:solidFill>
                <a:latin typeface="+mn-lt"/>
                <a:cs typeface="Arial" pitchFamily="34" charset="0"/>
              </a:rPr>
              <a:t>Prior to getting your new health insurance plan, would you have been able to access and/or afford this care?</a:t>
            </a:r>
            <a:endParaRPr lang="en-US" sz="1400" b="1" dirty="0">
              <a:solidFill>
                <a:srgbClr val="000000"/>
              </a:solidFill>
              <a:latin typeface="+mn-lt"/>
              <a:cs typeface="Arial" pitchFamily="34" charset="0"/>
            </a:endParaRPr>
          </a:p>
        </p:txBody>
      </p:sp>
      <p:sp>
        <p:nvSpPr>
          <p:cNvPr id="20" name="TextBox 19"/>
          <p:cNvSpPr txBox="1"/>
          <p:nvPr/>
        </p:nvSpPr>
        <p:spPr>
          <a:xfrm>
            <a:off x="-8299" y="4767400"/>
            <a:ext cx="1600200" cy="738664"/>
          </a:xfrm>
          <a:prstGeom prst="rect">
            <a:avLst/>
          </a:prstGeom>
          <a:noFill/>
        </p:spPr>
        <p:txBody>
          <a:bodyPr wrap="square" rtlCol="0">
            <a:spAutoFit/>
          </a:bodyPr>
          <a:lstStyle/>
          <a:p>
            <a:pPr algn="ctr"/>
            <a:r>
              <a:rPr lang="en-US" sz="1400" b="1" dirty="0" smtClean="0">
                <a:latin typeface="+mn-lt"/>
              </a:rPr>
              <a:t>Plan has not yet gone into effect</a:t>
            </a:r>
          </a:p>
          <a:p>
            <a:pPr algn="ctr"/>
            <a:r>
              <a:rPr lang="en-US" sz="1400" b="1" dirty="0">
                <a:latin typeface="+mn-lt"/>
              </a:rPr>
              <a:t>6</a:t>
            </a:r>
            <a:r>
              <a:rPr lang="en-US" sz="1400" b="1" dirty="0" smtClean="0">
                <a:latin typeface="+mn-lt"/>
              </a:rPr>
              <a:t>%</a:t>
            </a:r>
            <a:endParaRPr lang="en-US" sz="1400" b="1" dirty="0">
              <a:latin typeface="+mn-lt"/>
            </a:endParaRPr>
          </a:p>
        </p:txBody>
      </p:sp>
    </p:spTree>
    <p:extLst>
      <p:ext uri="{BB962C8B-B14F-4D97-AF65-F5344CB8AC3E}">
        <p14:creationId xmlns:p14="http://schemas.microsoft.com/office/powerpoint/2010/main" val="27357087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4900" y="5410200"/>
            <a:ext cx="4344517" cy="738664"/>
          </a:xfrm>
          <a:prstGeom prst="rect">
            <a:avLst/>
          </a:prstGeom>
          <a:noFill/>
        </p:spPr>
        <p:txBody>
          <a:bodyPr wrap="square" rtlCol="0">
            <a:spAutoFit/>
          </a:bodyPr>
          <a:lstStyle/>
          <a:p>
            <a:pPr algn="ctr" fontAlgn="b"/>
            <a:r>
              <a:rPr lang="en-US" sz="1400" b="1" dirty="0">
                <a:solidFill>
                  <a:prstClr val="black"/>
                </a:solidFill>
                <a:latin typeface="Arial"/>
                <a:cs typeface="Arial" pitchFamily="34" charset="0"/>
              </a:rPr>
              <a:t>Adults </a:t>
            </a:r>
            <a:r>
              <a:rPr lang="en-US" sz="1400" b="1" dirty="0" smtClean="0">
                <a:solidFill>
                  <a:prstClr val="black"/>
                </a:solidFill>
                <a:latin typeface="Arial"/>
                <a:cs typeface="Arial" pitchFamily="34" charset="0"/>
              </a:rPr>
              <a:t>ages 19–64 who selected a private plan </a:t>
            </a:r>
            <a:br>
              <a:rPr lang="en-US" sz="1400" b="1" dirty="0" smtClean="0">
                <a:solidFill>
                  <a:prstClr val="black"/>
                </a:solidFill>
                <a:latin typeface="Arial"/>
                <a:cs typeface="Arial" pitchFamily="34" charset="0"/>
              </a:rPr>
            </a:br>
            <a:r>
              <a:rPr lang="en-US" sz="1400" b="1" dirty="0" smtClean="0">
                <a:solidFill>
                  <a:prstClr val="black"/>
                </a:solidFill>
                <a:latin typeface="Arial"/>
                <a:cs typeface="Arial" pitchFamily="34" charset="0"/>
              </a:rPr>
              <a:t>or enrolled in Medicaid through marketplace </a:t>
            </a:r>
            <a:br>
              <a:rPr lang="en-US" sz="1400" b="1" dirty="0" smtClean="0">
                <a:solidFill>
                  <a:prstClr val="black"/>
                </a:solidFill>
                <a:latin typeface="Arial"/>
                <a:cs typeface="Arial" pitchFamily="34" charset="0"/>
              </a:rPr>
            </a:br>
            <a:r>
              <a:rPr lang="en-US" sz="1400" b="1" dirty="0" smtClean="0">
                <a:solidFill>
                  <a:prstClr val="black"/>
                </a:solidFill>
                <a:latin typeface="Arial"/>
                <a:cs typeface="Arial" pitchFamily="34" charset="0"/>
              </a:rPr>
              <a:t>or have had Medicaid for less than 1 year</a:t>
            </a:r>
            <a:endParaRPr lang="en-US" sz="1400" b="1" dirty="0">
              <a:solidFill>
                <a:prstClr val="black"/>
              </a:solidFill>
              <a:latin typeface="Arial"/>
              <a:cs typeface="Arial" pitchFamily="34" charset="0"/>
            </a:endParaRPr>
          </a:p>
        </p:txBody>
      </p:sp>
      <p:graphicFrame>
        <p:nvGraphicFramePr>
          <p:cNvPr id="10" name="Chart 9"/>
          <p:cNvGraphicFramePr/>
          <p:nvPr>
            <p:extLst>
              <p:ext uri="{D42A27DB-BD31-4B8C-83A1-F6EECF244321}">
                <p14:modId xmlns:p14="http://schemas.microsoft.com/office/powerpoint/2010/main" val="1076551163"/>
              </p:ext>
            </p:extLst>
          </p:nvPr>
        </p:nvGraphicFramePr>
        <p:xfrm>
          <a:off x="165931" y="1853624"/>
          <a:ext cx="3948869" cy="3313331"/>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96081" y="3276600"/>
            <a:ext cx="1385119" cy="523220"/>
          </a:xfrm>
          <a:prstGeom prst="rect">
            <a:avLst/>
          </a:prstGeom>
          <a:noFill/>
        </p:spPr>
        <p:txBody>
          <a:bodyPr wrap="square" rtlCol="0">
            <a:spAutoFit/>
          </a:bodyPr>
          <a:lstStyle/>
          <a:p>
            <a:pPr algn="ctr"/>
            <a:r>
              <a:rPr lang="en-US" sz="1400" b="1" dirty="0" smtClean="0">
                <a:solidFill>
                  <a:prstClr val="white"/>
                </a:solidFill>
                <a:latin typeface="Arial"/>
              </a:rPr>
              <a:t>No</a:t>
            </a:r>
          </a:p>
          <a:p>
            <a:pPr algn="ctr"/>
            <a:r>
              <a:rPr lang="en-US" sz="1400" b="1" dirty="0" smtClean="0">
                <a:solidFill>
                  <a:prstClr val="white"/>
                </a:solidFill>
                <a:latin typeface="Arial"/>
              </a:rPr>
              <a:t>78%</a:t>
            </a:r>
            <a:endParaRPr lang="en-US" sz="1400" b="1" dirty="0">
              <a:solidFill>
                <a:prstClr val="white"/>
              </a:solidFill>
              <a:latin typeface="Arial"/>
            </a:endParaRPr>
          </a:p>
        </p:txBody>
      </p:sp>
      <p:sp>
        <p:nvSpPr>
          <p:cNvPr id="18" name="TextBox 17"/>
          <p:cNvSpPr txBox="1"/>
          <p:nvPr/>
        </p:nvSpPr>
        <p:spPr>
          <a:xfrm>
            <a:off x="2590800" y="3276600"/>
            <a:ext cx="1371600" cy="523220"/>
          </a:xfrm>
          <a:prstGeom prst="rect">
            <a:avLst/>
          </a:prstGeom>
          <a:noFill/>
        </p:spPr>
        <p:txBody>
          <a:bodyPr wrap="square" rtlCol="0">
            <a:spAutoFit/>
          </a:bodyPr>
          <a:lstStyle/>
          <a:p>
            <a:pPr algn="ctr"/>
            <a:r>
              <a:rPr lang="en-US" sz="1400" b="1" dirty="0" smtClean="0">
                <a:solidFill>
                  <a:prstClr val="white"/>
                </a:solidFill>
                <a:latin typeface="Arial"/>
              </a:rPr>
              <a:t>Yes</a:t>
            </a:r>
          </a:p>
          <a:p>
            <a:pPr algn="ctr"/>
            <a:r>
              <a:rPr lang="en-US" sz="1400" b="1" dirty="0" smtClean="0">
                <a:solidFill>
                  <a:prstClr val="white"/>
                </a:solidFill>
                <a:latin typeface="Arial"/>
              </a:rPr>
              <a:t>21%</a:t>
            </a:r>
            <a:endParaRPr lang="en-US" sz="1400" b="1" dirty="0">
              <a:solidFill>
                <a:prstClr val="white"/>
              </a:solidFill>
              <a:latin typeface="Arial"/>
            </a:endParaRPr>
          </a:p>
        </p:txBody>
      </p:sp>
      <p:sp>
        <p:nvSpPr>
          <p:cNvPr id="22" name="TextBox 21"/>
          <p:cNvSpPr txBox="1"/>
          <p:nvPr/>
        </p:nvSpPr>
        <p:spPr>
          <a:xfrm>
            <a:off x="5428428" y="5454251"/>
            <a:ext cx="3580106" cy="523220"/>
          </a:xfrm>
          <a:prstGeom prst="rect">
            <a:avLst/>
          </a:prstGeom>
          <a:noFill/>
        </p:spPr>
        <p:txBody>
          <a:bodyPr wrap="square" rtlCol="0">
            <a:spAutoFit/>
          </a:bodyPr>
          <a:lstStyle/>
          <a:p>
            <a:pPr algn="ctr" fontAlgn="b"/>
            <a:r>
              <a:rPr lang="en-US" sz="1400" b="1" dirty="0" smtClean="0">
                <a:solidFill>
                  <a:prstClr val="black"/>
                </a:solidFill>
                <a:latin typeface="Arial"/>
                <a:cs typeface="Arial" pitchFamily="34" charset="0"/>
              </a:rPr>
              <a:t>Adults ages 19–64 who have tried to find new primary care or general doctor</a:t>
            </a:r>
            <a:endParaRPr lang="en-US" sz="1400" b="1" dirty="0">
              <a:solidFill>
                <a:prstClr val="black"/>
              </a:solidFill>
              <a:latin typeface="Arial"/>
              <a:cs typeface="Arial" pitchFamily="34" charset="0"/>
            </a:endParaRPr>
          </a:p>
        </p:txBody>
      </p:sp>
      <p:sp>
        <p:nvSpPr>
          <p:cNvPr id="15" name="TextBox 14"/>
          <p:cNvSpPr txBox="1"/>
          <p:nvPr/>
        </p:nvSpPr>
        <p:spPr>
          <a:xfrm>
            <a:off x="89400" y="1199536"/>
            <a:ext cx="4115916" cy="738664"/>
          </a:xfrm>
          <a:prstGeom prst="rect">
            <a:avLst/>
          </a:prstGeom>
          <a:noFill/>
        </p:spPr>
        <p:txBody>
          <a:bodyPr wrap="square" rtlCol="0">
            <a:spAutoFit/>
          </a:bodyPr>
          <a:lstStyle/>
          <a:p>
            <a:pPr algn="ctr" fontAlgn="b"/>
            <a:r>
              <a:rPr lang="en-US" sz="1400" b="1" dirty="0">
                <a:solidFill>
                  <a:prstClr val="black"/>
                </a:solidFill>
                <a:latin typeface="Arial"/>
                <a:cs typeface="Arial" pitchFamily="34" charset="0"/>
              </a:rPr>
              <a:t>Since getting your new health plan or Medicaid coverage, have you tried to find a new primary care doctor or general doctor? </a:t>
            </a: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solidFill>
                  <a:prstClr val="black"/>
                </a:solidFill>
                <a:ea typeface="ＭＳ Ｐゴシック"/>
              </a:rPr>
              <a:t>Exhibit </a:t>
            </a:r>
            <a:r>
              <a:rPr lang="en-US" sz="2000" b="1" kern="0" dirty="0">
                <a:solidFill>
                  <a:prstClr val="black"/>
                </a:solidFill>
                <a:ea typeface="ＭＳ Ｐゴシック"/>
              </a:rPr>
              <a:t>8</a:t>
            </a:r>
            <a:r>
              <a:rPr lang="en-US" sz="2000" b="1" kern="0" dirty="0" smtClean="0">
                <a:solidFill>
                  <a:prstClr val="black"/>
                </a:solidFill>
                <a:ea typeface="ＭＳ Ｐゴシック"/>
              </a:rPr>
              <a:t>. One of Five Adults with New Coverage Tried to </a:t>
            </a:r>
            <a:br>
              <a:rPr lang="en-US" sz="2000" b="1" kern="0" dirty="0" smtClean="0">
                <a:solidFill>
                  <a:prstClr val="black"/>
                </a:solidFill>
                <a:ea typeface="ＭＳ Ｐゴシック"/>
              </a:rPr>
            </a:br>
            <a:r>
              <a:rPr lang="en-US" sz="2000" b="1" kern="0" dirty="0" smtClean="0">
                <a:solidFill>
                  <a:prstClr val="black"/>
                </a:solidFill>
                <a:ea typeface="ＭＳ Ｐゴシック"/>
              </a:rPr>
              <a:t>Find </a:t>
            </a:r>
            <a:r>
              <a:rPr lang="en-US" sz="2000" b="1" kern="0" dirty="0">
                <a:solidFill>
                  <a:prstClr val="black"/>
                </a:solidFill>
                <a:ea typeface="ＭＳ Ｐゴシック"/>
              </a:rPr>
              <a:t>a</a:t>
            </a:r>
            <a:r>
              <a:rPr lang="en-US" sz="2000" b="1" kern="0" dirty="0" smtClean="0">
                <a:solidFill>
                  <a:prstClr val="black"/>
                </a:solidFill>
                <a:ea typeface="ＭＳ Ｐゴシック"/>
              </a:rPr>
              <a:t> Primary Care Doctor; Three-Quarters Found It </a:t>
            </a:r>
            <a:br>
              <a:rPr lang="en-US" sz="2000" b="1" kern="0" dirty="0" smtClean="0">
                <a:solidFill>
                  <a:prstClr val="black"/>
                </a:solidFill>
                <a:ea typeface="ＭＳ Ｐゴシック"/>
              </a:rPr>
            </a:br>
            <a:r>
              <a:rPr lang="en-US" sz="2000" b="1" kern="0" dirty="0" smtClean="0">
                <a:solidFill>
                  <a:prstClr val="black"/>
                </a:solidFill>
                <a:ea typeface="ＭＳ Ｐゴシック"/>
              </a:rPr>
              <a:t>Easy or Somewhat Easy to Find One</a:t>
            </a:r>
          </a:p>
        </p:txBody>
      </p:sp>
      <p:graphicFrame>
        <p:nvGraphicFramePr>
          <p:cNvPr id="16" name="Chart 15"/>
          <p:cNvGraphicFramePr/>
          <p:nvPr>
            <p:extLst>
              <p:ext uri="{D42A27DB-BD31-4B8C-83A1-F6EECF244321}">
                <p14:modId xmlns:p14="http://schemas.microsoft.com/office/powerpoint/2010/main" val="1416874728"/>
              </p:ext>
            </p:extLst>
          </p:nvPr>
        </p:nvGraphicFramePr>
        <p:xfrm>
          <a:off x="5257800" y="2514600"/>
          <a:ext cx="4114800" cy="2291627"/>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6172200" y="3147536"/>
            <a:ext cx="1118203" cy="523220"/>
          </a:xfrm>
          <a:prstGeom prst="rect">
            <a:avLst/>
          </a:prstGeom>
          <a:noFill/>
        </p:spPr>
        <p:txBody>
          <a:bodyPr wrap="square" rtlCol="0">
            <a:spAutoFit/>
          </a:bodyPr>
          <a:lstStyle/>
          <a:p>
            <a:pPr algn="ctr"/>
            <a:r>
              <a:rPr lang="en-US" sz="1400" b="1" dirty="0" smtClean="0">
                <a:solidFill>
                  <a:prstClr val="white"/>
                </a:solidFill>
                <a:latin typeface="Arial"/>
              </a:rPr>
              <a:t>Very easy</a:t>
            </a:r>
          </a:p>
          <a:p>
            <a:pPr algn="ctr"/>
            <a:r>
              <a:rPr lang="en-US" sz="1400" b="1" dirty="0" smtClean="0">
                <a:solidFill>
                  <a:prstClr val="white"/>
                </a:solidFill>
                <a:latin typeface="Arial"/>
              </a:rPr>
              <a:t>39%</a:t>
            </a:r>
            <a:endParaRPr lang="en-US" sz="1400" b="1" dirty="0">
              <a:solidFill>
                <a:prstClr val="white"/>
              </a:solidFill>
              <a:latin typeface="Arial"/>
            </a:endParaRPr>
          </a:p>
        </p:txBody>
      </p:sp>
      <p:sp>
        <p:nvSpPr>
          <p:cNvPr id="26" name="TextBox 25"/>
          <p:cNvSpPr txBox="1"/>
          <p:nvPr/>
        </p:nvSpPr>
        <p:spPr>
          <a:xfrm>
            <a:off x="7161156" y="3147536"/>
            <a:ext cx="1144644" cy="738664"/>
          </a:xfrm>
          <a:prstGeom prst="rect">
            <a:avLst/>
          </a:prstGeom>
          <a:noFill/>
        </p:spPr>
        <p:txBody>
          <a:bodyPr wrap="square" rtlCol="0">
            <a:spAutoFit/>
          </a:bodyPr>
          <a:lstStyle/>
          <a:p>
            <a:pPr algn="ctr"/>
            <a:r>
              <a:rPr lang="en-US" sz="1400" b="1" dirty="0" smtClean="0">
                <a:solidFill>
                  <a:prstClr val="black"/>
                </a:solidFill>
                <a:latin typeface="Arial"/>
              </a:rPr>
              <a:t>Somewhat easy</a:t>
            </a:r>
          </a:p>
          <a:p>
            <a:pPr algn="ctr"/>
            <a:r>
              <a:rPr lang="en-US" sz="1400" b="1" dirty="0" smtClean="0">
                <a:solidFill>
                  <a:prstClr val="black"/>
                </a:solidFill>
                <a:latin typeface="Arial"/>
              </a:rPr>
              <a:t>36%</a:t>
            </a:r>
            <a:endParaRPr lang="en-US" sz="1400" b="1" dirty="0">
              <a:solidFill>
                <a:prstClr val="black"/>
              </a:solidFill>
              <a:latin typeface="Arial"/>
            </a:endParaRPr>
          </a:p>
        </p:txBody>
      </p:sp>
      <p:sp>
        <p:nvSpPr>
          <p:cNvPr id="28" name="TextBox 27"/>
          <p:cNvSpPr txBox="1"/>
          <p:nvPr/>
        </p:nvSpPr>
        <p:spPr>
          <a:xfrm>
            <a:off x="5562600" y="4519136"/>
            <a:ext cx="1371600" cy="738664"/>
          </a:xfrm>
          <a:prstGeom prst="rect">
            <a:avLst/>
          </a:prstGeom>
          <a:noFill/>
        </p:spPr>
        <p:txBody>
          <a:bodyPr wrap="square" rtlCol="0">
            <a:spAutoFit/>
          </a:bodyPr>
          <a:lstStyle/>
          <a:p>
            <a:pPr algn="ctr"/>
            <a:r>
              <a:rPr lang="en-US" sz="1400" b="1" dirty="0" smtClean="0">
                <a:solidFill>
                  <a:prstClr val="black"/>
                </a:solidFill>
                <a:latin typeface="Arial"/>
              </a:rPr>
              <a:t>Could not find a doctor</a:t>
            </a:r>
          </a:p>
          <a:p>
            <a:pPr algn="ctr"/>
            <a:r>
              <a:rPr lang="en-US" sz="1400" b="1" dirty="0">
                <a:solidFill>
                  <a:prstClr val="black"/>
                </a:solidFill>
                <a:latin typeface="Arial"/>
              </a:rPr>
              <a:t>7</a:t>
            </a:r>
            <a:r>
              <a:rPr lang="en-US" sz="1400" b="1" dirty="0" smtClean="0">
                <a:solidFill>
                  <a:prstClr val="black"/>
                </a:solidFill>
                <a:latin typeface="Arial"/>
              </a:rPr>
              <a:t>%</a:t>
            </a:r>
            <a:endParaRPr lang="en-US" sz="1400" b="1" dirty="0">
              <a:solidFill>
                <a:prstClr val="black"/>
              </a:solidFill>
              <a:latin typeface="Arial"/>
            </a:endParaRPr>
          </a:p>
        </p:txBody>
      </p:sp>
      <p:sp>
        <p:nvSpPr>
          <p:cNvPr id="31" name="Text Box 49"/>
          <p:cNvSpPr txBox="1">
            <a:spLocks noChangeArrowheads="1"/>
          </p:cNvSpPr>
          <p:nvPr/>
        </p:nvSpPr>
        <p:spPr bwMode="auto">
          <a:xfrm>
            <a:off x="45720" y="6392413"/>
            <a:ext cx="8412480" cy="430887"/>
          </a:xfrm>
          <a:prstGeom prst="rect">
            <a:avLst/>
          </a:prstGeom>
          <a:noFill/>
          <a:ln w="9525">
            <a:noFill/>
            <a:miter lim="800000"/>
            <a:headEnd/>
            <a:tailEnd/>
          </a:ln>
        </p:spPr>
        <p:txBody>
          <a:bodyPr wrap="square">
            <a:spAutoFit/>
          </a:bodyPr>
          <a:lstStyle/>
          <a:p>
            <a:r>
              <a:rPr lang="en-US" sz="1100" dirty="0">
                <a:solidFill>
                  <a:prstClr val="black"/>
                </a:solidFill>
                <a:latin typeface="Arial"/>
              </a:rPr>
              <a:t>Note: Segments may not sum to 100 percent because of </a:t>
            </a:r>
            <a:r>
              <a:rPr lang="en-US" sz="1100" dirty="0" smtClean="0">
                <a:solidFill>
                  <a:prstClr val="black"/>
                </a:solidFill>
                <a:latin typeface="Arial"/>
              </a:rPr>
              <a:t>rounding.</a:t>
            </a:r>
          </a:p>
          <a:p>
            <a:r>
              <a:rPr lang="en-US" sz="1100" dirty="0" smtClean="0">
                <a:solidFill>
                  <a:prstClr val="black"/>
                </a:solidFill>
                <a:latin typeface="Arial"/>
              </a:rPr>
              <a:t>Source</a:t>
            </a:r>
            <a:r>
              <a:rPr lang="en-US" sz="1100" dirty="0">
                <a:solidFill>
                  <a:prstClr val="black"/>
                </a:solidFill>
                <a:latin typeface="Arial"/>
              </a:rPr>
              <a:t>: </a:t>
            </a:r>
            <a:r>
              <a:rPr lang="en-US" sz="1100" dirty="0">
                <a:solidFill>
                  <a:prstClr val="black"/>
                </a:solidFill>
                <a:latin typeface="Arial"/>
                <a:cs typeface="Arial" pitchFamily="34" charset="0"/>
              </a:rPr>
              <a:t>The Commonwealth Fund Affordable Care Act Tracking Survey, </a:t>
            </a:r>
            <a:r>
              <a:rPr lang="en-US" sz="1100" dirty="0" smtClean="0">
                <a:solidFill>
                  <a:prstClr val="black"/>
                </a:solidFill>
                <a:latin typeface="Arial"/>
                <a:cs typeface="Arial" pitchFamily="34" charset="0"/>
              </a:rPr>
              <a:t>April–June </a:t>
            </a:r>
            <a:r>
              <a:rPr lang="en-US" sz="1100" dirty="0">
                <a:solidFill>
                  <a:prstClr val="black"/>
                </a:solidFill>
                <a:latin typeface="Arial"/>
                <a:cs typeface="Arial" pitchFamily="34" charset="0"/>
              </a:rPr>
              <a:t>2014.</a:t>
            </a:r>
            <a:endParaRPr lang="en-US" sz="1100" dirty="0">
              <a:solidFill>
                <a:prstClr val="black"/>
              </a:solidFill>
              <a:latin typeface="Arial"/>
              <a:ea typeface="ＭＳ Ｐゴシック" charset="-128"/>
            </a:endParaRPr>
          </a:p>
        </p:txBody>
      </p:sp>
      <p:cxnSp>
        <p:nvCxnSpPr>
          <p:cNvPr id="3" name="Straight Connector 2"/>
          <p:cNvCxnSpPr/>
          <p:nvPr/>
        </p:nvCxnSpPr>
        <p:spPr>
          <a:xfrm>
            <a:off x="3522137" y="2590800"/>
            <a:ext cx="3505200" cy="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47535" y="4419600"/>
            <a:ext cx="3429000" cy="152400"/>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634546" y="1676400"/>
            <a:ext cx="3159314" cy="738664"/>
          </a:xfrm>
          <a:prstGeom prst="rect">
            <a:avLst/>
          </a:prstGeom>
          <a:noFill/>
        </p:spPr>
        <p:txBody>
          <a:bodyPr wrap="square" rtlCol="0">
            <a:spAutoFit/>
          </a:bodyPr>
          <a:lstStyle/>
          <a:p>
            <a:pPr algn="ctr" fontAlgn="b"/>
            <a:r>
              <a:rPr lang="en-US" sz="1400" b="1" dirty="0" smtClean="0">
                <a:solidFill>
                  <a:srgbClr val="000000"/>
                </a:solidFill>
                <a:latin typeface="Arial"/>
                <a:cs typeface="Arial" pitchFamily="34" charset="0"/>
              </a:rPr>
              <a:t>How easy or difficult was it for you to find a new primary care doctor or general doctor? </a:t>
            </a:r>
            <a:endParaRPr lang="en-US" sz="1400" b="1" dirty="0">
              <a:solidFill>
                <a:srgbClr val="000000"/>
              </a:solidFill>
              <a:latin typeface="Arial"/>
              <a:cs typeface="Arial" pitchFamily="34" charset="0"/>
            </a:endParaRPr>
          </a:p>
        </p:txBody>
      </p:sp>
      <p:sp>
        <p:nvSpPr>
          <p:cNvPr id="21" name="TextBox 20"/>
          <p:cNvSpPr txBox="1"/>
          <p:nvPr/>
        </p:nvSpPr>
        <p:spPr>
          <a:xfrm>
            <a:off x="7696200" y="4366736"/>
            <a:ext cx="1141356" cy="738664"/>
          </a:xfrm>
          <a:prstGeom prst="rect">
            <a:avLst/>
          </a:prstGeom>
          <a:noFill/>
        </p:spPr>
        <p:txBody>
          <a:bodyPr wrap="square" rtlCol="0">
            <a:spAutoFit/>
          </a:bodyPr>
          <a:lstStyle/>
          <a:p>
            <a:pPr algn="ctr"/>
            <a:r>
              <a:rPr lang="en-US" sz="1400" b="1" dirty="0" smtClean="0">
                <a:solidFill>
                  <a:prstClr val="black"/>
                </a:solidFill>
                <a:latin typeface="Arial"/>
              </a:rPr>
              <a:t>Somewhat difficult</a:t>
            </a:r>
          </a:p>
          <a:p>
            <a:pPr algn="ctr"/>
            <a:r>
              <a:rPr lang="en-US" sz="1400" b="1" dirty="0" smtClean="0">
                <a:solidFill>
                  <a:prstClr val="black"/>
                </a:solidFill>
                <a:latin typeface="Arial"/>
              </a:rPr>
              <a:t>10%</a:t>
            </a:r>
            <a:endParaRPr lang="en-US" sz="1400" b="1" dirty="0">
              <a:solidFill>
                <a:prstClr val="black"/>
              </a:solidFill>
              <a:latin typeface="Arial"/>
            </a:endParaRPr>
          </a:p>
        </p:txBody>
      </p:sp>
      <p:sp>
        <p:nvSpPr>
          <p:cNvPr id="24" name="TextBox 23"/>
          <p:cNvSpPr txBox="1"/>
          <p:nvPr/>
        </p:nvSpPr>
        <p:spPr>
          <a:xfrm>
            <a:off x="6781800" y="4671536"/>
            <a:ext cx="914400" cy="738664"/>
          </a:xfrm>
          <a:prstGeom prst="rect">
            <a:avLst/>
          </a:prstGeom>
          <a:noFill/>
        </p:spPr>
        <p:txBody>
          <a:bodyPr wrap="square" rtlCol="0">
            <a:spAutoFit/>
          </a:bodyPr>
          <a:lstStyle/>
          <a:p>
            <a:pPr algn="ctr"/>
            <a:r>
              <a:rPr lang="en-US" sz="1400" b="1" dirty="0" smtClean="0">
                <a:solidFill>
                  <a:prstClr val="black"/>
                </a:solidFill>
                <a:latin typeface="Arial"/>
              </a:rPr>
              <a:t>Very difficult</a:t>
            </a:r>
          </a:p>
          <a:p>
            <a:pPr algn="ctr"/>
            <a:r>
              <a:rPr lang="en-US" sz="1400" b="1" dirty="0">
                <a:solidFill>
                  <a:prstClr val="black"/>
                </a:solidFill>
                <a:latin typeface="Arial"/>
              </a:rPr>
              <a:t>7</a:t>
            </a:r>
            <a:r>
              <a:rPr lang="en-US" sz="1400" b="1" dirty="0" smtClean="0">
                <a:solidFill>
                  <a:prstClr val="black"/>
                </a:solidFill>
                <a:latin typeface="Arial"/>
              </a:rPr>
              <a:t>%</a:t>
            </a:r>
            <a:endParaRPr lang="en-US" sz="1400" b="1" dirty="0">
              <a:solidFill>
                <a:prstClr val="black"/>
              </a:solidFill>
              <a:latin typeface="Arial"/>
            </a:endParaRPr>
          </a:p>
        </p:txBody>
      </p:sp>
      <p:sp>
        <p:nvSpPr>
          <p:cNvPr id="27" name="TextBox 26"/>
          <p:cNvSpPr txBox="1"/>
          <p:nvPr/>
        </p:nvSpPr>
        <p:spPr>
          <a:xfrm>
            <a:off x="3124200" y="4495800"/>
            <a:ext cx="1219200" cy="738664"/>
          </a:xfrm>
          <a:prstGeom prst="rect">
            <a:avLst/>
          </a:prstGeom>
          <a:noFill/>
        </p:spPr>
        <p:txBody>
          <a:bodyPr wrap="square" rtlCol="0">
            <a:spAutoFit/>
          </a:bodyPr>
          <a:lstStyle/>
          <a:p>
            <a:pPr algn="ctr"/>
            <a:r>
              <a:rPr lang="en-US" sz="1400" b="1" dirty="0" smtClean="0">
                <a:solidFill>
                  <a:prstClr val="black"/>
                </a:solidFill>
                <a:latin typeface="Arial"/>
              </a:rPr>
              <a:t>Don’t know or refused</a:t>
            </a:r>
          </a:p>
          <a:p>
            <a:pPr algn="ctr"/>
            <a:r>
              <a:rPr lang="en-US" sz="1400" b="1" dirty="0">
                <a:solidFill>
                  <a:prstClr val="black"/>
                </a:solidFill>
                <a:latin typeface="Arial"/>
              </a:rPr>
              <a:t>1</a:t>
            </a:r>
            <a:r>
              <a:rPr lang="en-US" sz="1400" b="1" dirty="0" smtClean="0">
                <a:solidFill>
                  <a:prstClr val="black"/>
                </a:solidFill>
                <a:latin typeface="Arial"/>
              </a:rPr>
              <a:t>%</a:t>
            </a:r>
            <a:endParaRPr lang="en-US" sz="1400" b="1" dirty="0">
              <a:solidFill>
                <a:prstClr val="black"/>
              </a:solidFill>
              <a:latin typeface="Arial"/>
            </a:endParaRPr>
          </a:p>
        </p:txBody>
      </p:sp>
    </p:spTree>
    <p:extLst>
      <p:ext uri="{BB962C8B-B14F-4D97-AF65-F5344CB8AC3E}">
        <p14:creationId xmlns:p14="http://schemas.microsoft.com/office/powerpoint/2010/main" val="173859146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7042" name="Group 2"/>
          <p:cNvGraphicFramePr>
            <a:graphicFrameLocks noGrp="1"/>
          </p:cNvGraphicFramePr>
          <p:nvPr>
            <p:ph idx="4294967295"/>
            <p:extLst>
              <p:ext uri="{D42A27DB-BD31-4B8C-83A1-F6EECF244321}">
                <p14:modId xmlns:p14="http://schemas.microsoft.com/office/powerpoint/2010/main" val="3977399999"/>
              </p:ext>
            </p:extLst>
          </p:nvPr>
        </p:nvGraphicFramePr>
        <p:xfrm>
          <a:off x="136090" y="1646480"/>
          <a:ext cx="8872840" cy="3992320"/>
        </p:xfrm>
        <a:graphic>
          <a:graphicData uri="http://schemas.openxmlformats.org/drawingml/2006/table">
            <a:tbl>
              <a:tblPr/>
              <a:tblGrid>
                <a:gridCol w="3429196"/>
                <a:gridCol w="1172749"/>
                <a:gridCol w="1075826"/>
                <a:gridCol w="1108237"/>
                <a:gridCol w="1043416"/>
                <a:gridCol w="1043416"/>
              </a:tblGrid>
              <a:tr h="407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Calibri" panose="020F0502020204030204" pitchFamily="34" charset="0"/>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2003</a:t>
                      </a: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Calibri" panose="020F0502020204030204" pitchFamily="34" charset="0"/>
                        </a:rPr>
                        <a:t>2005</a:t>
                      </a: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Calibri" panose="020F0502020204030204" pitchFamily="34" charset="0"/>
                        </a:rPr>
                        <a:t>2010</a:t>
                      </a: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2012</a:t>
                      </a: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2014</a:t>
                      </a: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168275"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In the past 12 months:</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Calibri" panose="020F0502020204030204" pitchFamily="34" charset="0"/>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Calibri" panose="020F0502020204030204" pitchFamily="34" charset="0"/>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Calibri" panose="020F0502020204030204" pitchFamily="34" charset="0"/>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Calibri" panose="020F0502020204030204" pitchFamily="34" charset="0"/>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Calibri" panose="020F0502020204030204" pitchFamily="34" charset="0"/>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2156">
                <a:tc>
                  <a:txBody>
                    <a:bodyPr/>
                    <a:lstStyle/>
                    <a:p>
                      <a:pPr marL="460375" marR="0" lvl="1"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Had a medical problem, </a:t>
                      </a:r>
                      <a:br>
                        <a:rPr kumimoji="0" lang="en-US" sz="1600" b="1" i="0" u="none" strike="noStrike" cap="none" normalizeH="0" baseline="0" dirty="0" smtClean="0">
                          <a:ln>
                            <a:noFill/>
                          </a:ln>
                          <a:solidFill>
                            <a:schemeClr val="tx1"/>
                          </a:solidFill>
                          <a:effectLst/>
                          <a:latin typeface="Calibri" panose="020F0502020204030204" pitchFamily="34" charset="0"/>
                        </a:rPr>
                      </a:br>
                      <a:r>
                        <a:rPr kumimoji="0" lang="en-US" sz="1600" b="1" i="0" u="none" strike="noStrike" cap="none" normalizeH="0" baseline="0" dirty="0" smtClean="0">
                          <a:ln>
                            <a:noFill/>
                          </a:ln>
                          <a:solidFill>
                            <a:schemeClr val="tx1"/>
                          </a:solidFill>
                          <a:effectLst/>
                          <a:latin typeface="Calibri" panose="020F0502020204030204" pitchFamily="34" charset="0"/>
                        </a:rPr>
                        <a:t>did not visit doctor or clinic</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38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41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49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53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42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458788" marR="0" lvl="1"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Did not fill a prescription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39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43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48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50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19%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35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7512">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Skipped recommended test, treatment, or follow-up</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19%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32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34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47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49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19%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35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742950" marR="0" lvl="1" indent="-28575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Did not get needed specialist care</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13%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22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17%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30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18%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34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37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13%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23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1312">
                <a:tc>
                  <a:txBody>
                    <a:bodyPr/>
                    <a:lstStyle/>
                    <a:p>
                      <a:pPr marL="168275"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chemeClr val="tx1"/>
                          </a:solidFill>
                          <a:effectLst/>
                          <a:latin typeface="Calibri" panose="020F0502020204030204" pitchFamily="34" charset="0"/>
                        </a:rPr>
                        <a:t>Any of the above access problems</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ea typeface="ＭＳ Ｐゴシック" charset="-128"/>
                          <a:cs typeface="Arial" charset="0"/>
                        </a:rPr>
                        <a:t>37%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ea typeface="ＭＳ Ｐゴシック" charset="-128"/>
                          <a:cs typeface="Arial" charset="0"/>
                        </a:rPr>
                        <a:t>63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64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41%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75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43%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80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36%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rPr>
                        <a:t>66 million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127" name="Rectangle 48"/>
          <p:cNvSpPr>
            <a:spLocks noChangeArrowheads="1"/>
          </p:cNvSpPr>
          <p:nvPr/>
        </p:nvSpPr>
        <p:spPr bwMode="auto">
          <a:xfrm>
            <a:off x="0" y="91440"/>
            <a:ext cx="9140825" cy="707886"/>
          </a:xfrm>
          <a:prstGeom prst="rect">
            <a:avLst/>
          </a:prstGeom>
          <a:noFill/>
          <a:ln w="9525">
            <a:noFill/>
            <a:miter lim="800000"/>
            <a:headEnd/>
            <a:tailEnd/>
          </a:ln>
        </p:spPr>
        <p:txBody>
          <a:bodyPr anchorCtr="1">
            <a:spAutoFit/>
          </a:bodyPr>
          <a:lstStyle/>
          <a:p>
            <a:pPr algn="ctr"/>
            <a:r>
              <a:rPr lang="en-US" sz="2000" b="1" dirty="0">
                <a:solidFill>
                  <a:prstClr val="black"/>
                </a:solidFill>
                <a:latin typeface="Georgia"/>
                <a:cs typeface="Arial" charset="0"/>
              </a:rPr>
              <a:t>Exhibit 9</a:t>
            </a:r>
            <a:r>
              <a:rPr lang="en-US" sz="2000" b="1" dirty="0" smtClean="0">
                <a:solidFill>
                  <a:prstClr val="black"/>
                </a:solidFill>
                <a:latin typeface="Georgia"/>
                <a:cs typeface="Arial" charset="0"/>
              </a:rPr>
              <a:t>. The Number of Adults Reporting Not Getting Needed Care Because of Cost Declined in 2014 </a:t>
            </a:r>
          </a:p>
        </p:txBody>
      </p:sp>
      <p:sp>
        <p:nvSpPr>
          <p:cNvPr id="89128" name="Text Box 49"/>
          <p:cNvSpPr txBox="1">
            <a:spLocks noChangeArrowheads="1"/>
          </p:cNvSpPr>
          <p:nvPr/>
        </p:nvSpPr>
        <p:spPr bwMode="auto">
          <a:xfrm>
            <a:off x="42560" y="6539275"/>
            <a:ext cx="7162800" cy="276225"/>
          </a:xfrm>
          <a:prstGeom prst="rect">
            <a:avLst/>
          </a:prstGeom>
          <a:noFill/>
          <a:ln w="9525">
            <a:noFill/>
            <a:miter lim="800000"/>
            <a:headEnd/>
            <a:tailEnd/>
          </a:ln>
        </p:spPr>
        <p:txBody>
          <a:bodyPr>
            <a:spAutoFit/>
          </a:bodyPr>
          <a:lstStyle/>
          <a:p>
            <a:r>
              <a:rPr lang="en-US" sz="1200" dirty="0">
                <a:solidFill>
                  <a:prstClr val="black"/>
                </a:solidFill>
              </a:rPr>
              <a:t>Source: The Commonwealth Fund Biennial Health Insurance Surveys (</a:t>
            </a:r>
            <a:r>
              <a:rPr lang="en-US" sz="1200" dirty="0" smtClean="0">
                <a:solidFill>
                  <a:prstClr val="black"/>
                </a:solidFill>
              </a:rPr>
              <a:t>2003, </a:t>
            </a:r>
            <a:r>
              <a:rPr lang="en-US" sz="1200" dirty="0">
                <a:solidFill>
                  <a:prstClr val="black"/>
                </a:solidFill>
              </a:rPr>
              <a:t>2005, </a:t>
            </a:r>
            <a:r>
              <a:rPr lang="en-US" sz="1200" dirty="0" smtClean="0">
                <a:solidFill>
                  <a:prstClr val="black"/>
                </a:solidFill>
              </a:rPr>
              <a:t>2010, 2012, and 2014).</a:t>
            </a:r>
            <a:endParaRPr lang="en-US" sz="1200" dirty="0">
              <a:solidFill>
                <a:prstClr val="black"/>
              </a:solidFill>
            </a:endParaRPr>
          </a:p>
        </p:txBody>
      </p:sp>
      <p:sp>
        <p:nvSpPr>
          <p:cNvPr id="89129" name="Text Box 50"/>
          <p:cNvSpPr txBox="1">
            <a:spLocks noChangeArrowheads="1"/>
          </p:cNvSpPr>
          <p:nvPr/>
        </p:nvSpPr>
        <p:spPr bwMode="auto">
          <a:xfrm>
            <a:off x="59890" y="1245072"/>
            <a:ext cx="3641725" cy="336550"/>
          </a:xfrm>
          <a:prstGeom prst="rect">
            <a:avLst/>
          </a:prstGeom>
          <a:noFill/>
          <a:ln w="9525">
            <a:noFill/>
            <a:miter lim="800000"/>
            <a:headEnd/>
            <a:tailEnd/>
          </a:ln>
        </p:spPr>
        <p:txBody>
          <a:bodyPr>
            <a:spAutoFit/>
          </a:bodyPr>
          <a:lstStyle/>
          <a:p>
            <a:pPr eaLnBrk="0" hangingPunct="0"/>
            <a:r>
              <a:rPr lang="en-US" sz="1600" b="1" dirty="0">
                <a:solidFill>
                  <a:prstClr val="black"/>
                </a:solidFill>
              </a:rPr>
              <a:t>Percent of adults ages 19–64</a:t>
            </a:r>
          </a:p>
        </p:txBody>
      </p:sp>
    </p:spTree>
    <p:extLst>
      <p:ext uri="{BB962C8B-B14F-4D97-AF65-F5344CB8AC3E}">
        <p14:creationId xmlns:p14="http://schemas.microsoft.com/office/powerpoint/2010/main" val="32486694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2_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CMWF_template_5-2014_white_bg</Template>
  <TotalTime>832</TotalTime>
  <Words>4215</Words>
  <Application>Microsoft Macintosh PowerPoint</Application>
  <PresentationFormat>On-screen Show (4:3)</PresentationFormat>
  <Paragraphs>576</Paragraphs>
  <Slides>16</Slides>
  <Notes>15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CMWF_template_5-2014_white_bg</vt:lpstr>
      <vt:lpstr>2_CMWF_template_5-2014_white_bg</vt:lpstr>
      <vt:lpstr>Exhibit 1. Over 25 Million People Estimated to Have Insurance Under the Provisions of the Affordable Care Act, as of March 2015</vt:lpstr>
      <vt:lpstr>Exhibit 2. The Number of Uninsured Working-Age Adults  Has Declined by an Estimated 7 Million to 11 Million </vt:lpstr>
      <vt:lpstr>Exhibit 3. Young Adults Have Made the Greatest Gains in Coverage of Any Age Group Since 2010</vt:lpstr>
      <vt:lpstr>Exhibit 4. People with Incomes Under $48,000 for a Family of Four Experienced the Largest Declines in Uninsured Rates</vt:lpstr>
      <vt:lpstr>Exhibit 5. Uninsured Rates Declined Among  Non-Hispanic Whites, Blacks, and Latinos in 2014</vt:lpstr>
      <vt:lpstr>PowerPoint Presentation</vt:lpstr>
      <vt:lpstr>PowerPoint Presentation</vt:lpstr>
      <vt:lpstr>PowerPoint Presentation</vt:lpstr>
      <vt:lpstr>PowerPoint Presentation</vt:lpstr>
      <vt:lpstr>PowerPoint Presentation</vt:lpstr>
      <vt:lpstr>Exhibit 11. No Change in Health Insurance Marketplace Premiums Nationally in 2014–2015, But State-to-State Variation</vt:lpstr>
      <vt:lpstr>Exhibit 12. Three of Five Adults with Marketplace Coverage  Found It Easy to Pay Their Premiums </vt:lpstr>
      <vt:lpstr>PowerPoint Presentation</vt:lpstr>
      <vt:lpstr>Exhibit 14. Growth in Employer Health Insurance Premiums Slowed Over 2010–2013 Compared with 2003–2010 in 31 States and D.C. </vt:lpstr>
      <vt:lpstr>Exhibit 15. Medicare Shared Savings Program:  Year One Performance Results, 2013</vt:lpstr>
      <vt:lpstr>Exhibit 16. All Cause, 30-Day Hospital Readmission Rate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Sophie Beutel</dc:creator>
  <cp:lastModifiedBy>Paul Frame</cp:lastModifiedBy>
  <cp:revision>102</cp:revision>
  <cp:lastPrinted>2015-03-13T18:30:56Z</cp:lastPrinted>
  <dcterms:created xsi:type="dcterms:W3CDTF">2015-03-13T14:29:58Z</dcterms:created>
  <dcterms:modified xsi:type="dcterms:W3CDTF">2015-03-16T19:17:43Z</dcterms:modified>
</cp:coreProperties>
</file>