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3"/>
  </p:notesMasterIdLst>
  <p:sldIdLst>
    <p:sldId id="308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Radley" initials="DR" lastIdx="5" clrIdx="0">
    <p:extLst/>
  </p:cmAuthor>
  <p:cmAuthor id="2" name="Susan L. Hayes" initials="SLH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83A"/>
    <a:srgbClr val="AA3607"/>
    <a:srgbClr val="FF7300"/>
    <a:srgbClr val="0A3C53"/>
    <a:srgbClr val="838383"/>
    <a:srgbClr val="C5E8F0"/>
    <a:srgbClr val="5B9BD7"/>
    <a:srgbClr val="8CD1F1"/>
    <a:srgbClr val="1478A7"/>
    <a:srgbClr val="5B6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04" autoAdjust="0"/>
    <p:restoredTop sz="94722" autoAdjust="0"/>
  </p:normalViewPr>
  <p:slideViewPr>
    <p:cSldViewPr snapToGrid="0">
      <p:cViewPr varScale="1">
        <p:scale>
          <a:sx n="103" d="100"/>
          <a:sy n="103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698202738041901E-2"/>
          <c:y val="0.11859050052588449"/>
          <c:w val="0.97479407261592299"/>
          <c:h val="0.705650515883002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83838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White</c:v>
                </c:pt>
                <c:pt idx="2">
                  <c:v>African American</c:v>
                </c:pt>
                <c:pt idx="3">
                  <c:v>Latino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15.3</c:v>
                </c:pt>
                <c:pt idx="1">
                  <c:v>14.9</c:v>
                </c:pt>
                <c:pt idx="2">
                  <c:v>17.399999999999999</c:v>
                </c:pt>
                <c:pt idx="3">
                  <c:v>25.6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C9-4428-B094-47E6EA3E07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A3607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White</c:v>
                </c:pt>
                <c:pt idx="2">
                  <c:v>African American</c:v>
                </c:pt>
                <c:pt idx="3">
                  <c:v>Latino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12</c:v>
                </c:pt>
                <c:pt idx="1">
                  <c:v>11.8</c:v>
                </c:pt>
                <c:pt idx="2" formatCode="0%">
                  <c:v>12.9</c:v>
                </c:pt>
                <c:pt idx="3" formatCode="0%">
                  <c:v>20.9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C9-4428-B094-47E6EA3E07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White</c:v>
                </c:pt>
                <c:pt idx="2">
                  <c:v>African American</c:v>
                </c:pt>
                <c:pt idx="3">
                  <c:v>Latino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10.5</c:v>
                </c:pt>
                <c:pt idx="1">
                  <c:v>10.3</c:v>
                </c:pt>
                <c:pt idx="2">
                  <c:v>12.2</c:v>
                </c:pt>
                <c:pt idx="3">
                  <c:v>17.2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54507104"/>
        <c:axId val="354508672"/>
      </c:barChart>
      <c:catAx>
        <c:axId val="35450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3838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508672"/>
        <c:crosses val="autoZero"/>
        <c:auto val="1"/>
        <c:lblAlgn val="ctr"/>
        <c:lblOffset val="100"/>
        <c:noMultiLvlLbl val="0"/>
      </c:catAx>
      <c:valAx>
        <c:axId val="354508672"/>
        <c:scaling>
          <c:orientation val="minMax"/>
          <c:max val="30"/>
        </c:scaling>
        <c:delete val="0"/>
        <c:axPos val="l"/>
        <c:numFmt formatCode="#,##0.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50710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33383A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33383A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A709C-7ACC-4EDF-897E-33C93617B3B2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6"/>
            <a:ext cx="5618480" cy="3665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801F6-EB45-4627-AE10-B91D2063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1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8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1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5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2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6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7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6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4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7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6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82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082312"/>
              </p:ext>
            </p:extLst>
          </p:nvPr>
        </p:nvGraphicFramePr>
        <p:xfrm>
          <a:off x="126981" y="1129553"/>
          <a:ext cx="8890039" cy="5424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301752"/>
            <a:ext cx="9144000" cy="914400"/>
          </a:xfrm>
        </p:spPr>
        <p:txBody>
          <a:bodyPr anchor="t" anchorCtr="0">
            <a:noAutofit/>
          </a:bodyPr>
          <a:lstStyle/>
          <a:p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African-Americans and Latinos Made Significant Coverage Gains, 2013-2015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6981" y="5968353"/>
            <a:ext cx="9132017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3383A"/>
                </a:solidFill>
                <a:latin typeface="Calibri" panose="020F0502020204030204" pitchFamily="34" charset="0"/>
                <a:ea typeface="Calibri Light" charset="0"/>
                <a:cs typeface="Calibri Light" charset="0"/>
              </a:rPr>
              <a:t>Race/Ethnicity</a:t>
            </a:r>
            <a:endParaRPr lang="en-US" sz="1200" b="1" dirty="0">
              <a:solidFill>
                <a:srgbClr val="33383A"/>
              </a:solidFill>
              <a:latin typeface="Calibri" panose="020F0502020204030204" pitchFamily="34" charset="0"/>
              <a:ea typeface="Calibri Light" charset="0"/>
              <a:cs typeface="Calibri Light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5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Note: White and African Americans only includes those who are White or African American alone.</a:t>
            </a:r>
          </a:p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U.S. Census Bureau, 2013, 2014, and 2015 Current Population Survey Reports and from CPS’s table creator at http://www.census.gov/cps/data/cpstablecreator.html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984" y="1203639"/>
            <a:ext cx="1845941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200" dirty="0">
                <a:solidFill>
                  <a:srgbClr val="33383A"/>
                </a:solidFill>
                <a:latin typeface="Calibri" panose="020F0502020204030204" pitchFamily="34" charset="0"/>
                <a:ea typeface="Calibri Light" charset="0"/>
                <a:cs typeface="Calibri Light" charset="0"/>
              </a:rPr>
              <a:t>Percent under age 65 who were uninsured all year</a:t>
            </a:r>
          </a:p>
        </p:txBody>
      </p:sp>
    </p:spTree>
    <p:extLst>
      <p:ext uri="{BB962C8B-B14F-4D97-AF65-F5344CB8AC3E}">
        <p14:creationId xmlns:p14="http://schemas.microsoft.com/office/powerpoint/2010/main" val="367651638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A743226A-9F09-4357-AF6C-06D5DD5D541C}" vid="{A0724ABE-26A1-425F-AC7A-CA4C27E235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14142</TotalTime>
  <Words>62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Theme1</vt:lpstr>
      <vt:lpstr>African-Americans and Latinos Made Significant Coverage Gains, 2013-2015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EXHIBITS—High-Need, High-Cost Patients: Who Are They and How Do They Use Health Care?</dc:title>
  <dc:subject/>
  <dc:creator>Hayes Salzberg McCarthy Radley Abrams Shah Anderson</dc:creator>
  <cp:keywords>EXHIBITS—High-Need, High-Cost Patients: Who Are They and How Do They Use Health Care?</cp:keywords>
  <dc:description/>
  <cp:lastModifiedBy>Aisha Gomez</cp:lastModifiedBy>
  <cp:revision>582</cp:revision>
  <cp:lastPrinted>2016-05-24T22:29:13Z</cp:lastPrinted>
  <dcterms:created xsi:type="dcterms:W3CDTF">2016-02-02T14:51:22Z</dcterms:created>
  <dcterms:modified xsi:type="dcterms:W3CDTF">2016-09-13T16:24:46Z</dcterms:modified>
  <cp:category/>
</cp:coreProperties>
</file>