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1" r:id="rId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9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C00000"/>
    <a:srgbClr val="FFD965"/>
    <a:srgbClr val="7EB559"/>
    <a:srgbClr val="4472C4"/>
    <a:srgbClr val="EACC6F"/>
    <a:srgbClr val="ED7D31"/>
    <a:srgbClr val="44546A"/>
    <a:srgbClr val="843C0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073" autoAdjust="0"/>
    <p:restoredTop sz="94660"/>
  </p:normalViewPr>
  <p:slideViewPr>
    <p:cSldViewPr snapToGrid="0">
      <p:cViewPr varScale="1">
        <p:scale>
          <a:sx n="111" d="100"/>
          <a:sy n="111" d="100"/>
        </p:scale>
        <p:origin x="78" y="210"/>
      </p:cViewPr>
      <p:guideLst>
        <p:guide orient="horz" pos="2208"/>
        <p:guide pos="390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microsoft.com/office/2015/10/relationships/revisionInfo" Target="revisionInfo.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106470386853807E-2"/>
          <c:y val="5.0861564736558285E-2"/>
          <c:w val="0.88089324432272098"/>
          <c:h val="0.8654162257855692"/>
        </c:manualLayout>
      </c:layout>
      <c:lineChart>
        <c:grouping val="standard"/>
        <c:varyColors val="0"/>
        <c:ser>
          <c:idx val="1"/>
          <c:order val="0"/>
          <c:tx>
            <c:strRef>
              <c:f>Sheet1!$A$1</c:f>
              <c:strCache>
                <c:ptCount val="1"/>
                <c:pt idx="0">
                  <c:v>year</c:v>
                </c:pt>
              </c:strCache>
            </c:strRef>
          </c:tx>
          <c:spPr>
            <a:ln w="38100">
              <a:solidFill>
                <a:schemeClr val="bg2"/>
              </a:solidFill>
            </a:ln>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2"/>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Sheet1!$A$2:$A$10</c:f>
              <c:numCache>
                <c:formatCode>General</c:formatCode>
                <c:ptCount val="9"/>
                <c:pt idx="0">
                  <c:v>2019</c:v>
                </c:pt>
                <c:pt idx="1">
                  <c:v>2020</c:v>
                </c:pt>
                <c:pt idx="2">
                  <c:v>2021</c:v>
                </c:pt>
                <c:pt idx="3">
                  <c:v>2022</c:v>
                </c:pt>
                <c:pt idx="4">
                  <c:v>2023</c:v>
                </c:pt>
                <c:pt idx="5">
                  <c:v>2024</c:v>
                </c:pt>
                <c:pt idx="6">
                  <c:v>2025</c:v>
                </c:pt>
                <c:pt idx="7">
                  <c:v>2026</c:v>
                </c:pt>
                <c:pt idx="8">
                  <c:v>2027</c:v>
                </c:pt>
              </c:numCache>
            </c:numRef>
          </c:cat>
          <c:val>
            <c:numRef>
              <c:f>Sheet1!$B$2:$B$10</c:f>
              <c:numCache>
                <c:formatCode>"$"#,##0</c:formatCode>
                <c:ptCount val="9"/>
                <c:pt idx="0">
                  <c:v>491.52110000000062</c:v>
                </c:pt>
                <c:pt idx="1">
                  <c:v>516.09715500000038</c:v>
                </c:pt>
                <c:pt idx="2">
                  <c:v>541.90201275000038</c:v>
                </c:pt>
                <c:pt idx="3">
                  <c:v>568.99711338750001</c:v>
                </c:pt>
                <c:pt idx="4">
                  <c:v>597.44696905687579</c:v>
                </c:pt>
                <c:pt idx="5">
                  <c:v>627.31931750971944</c:v>
                </c:pt>
                <c:pt idx="6">
                  <c:v>658.68528338520537</c:v>
                </c:pt>
                <c:pt idx="7">
                  <c:v>691.61954755446538</c:v>
                </c:pt>
                <c:pt idx="8">
                  <c:v>726.20052493218907</c:v>
                </c:pt>
              </c:numCache>
            </c:numRef>
          </c:val>
          <c:smooth val="0"/>
          <c:extLst xmlns:c16r2="http://schemas.microsoft.com/office/drawing/2015/06/chart">
            <c:ext xmlns:c16="http://schemas.microsoft.com/office/drawing/2014/chart" uri="{C3380CC4-5D6E-409C-BE32-E72D297353CC}">
              <c16:uniqueId val="{00000001-A022-457A-9D3D-80BB008CC02C}"/>
            </c:ext>
          </c:extLst>
        </c:ser>
        <c:ser>
          <c:idx val="3"/>
          <c:order val="1"/>
          <c:tx>
            <c:strRef>
              <c:f>Sheet1!$C$1</c:f>
              <c:strCache>
                <c:ptCount val="1"/>
                <c:pt idx="0">
                  <c:v>40 year old</c:v>
                </c:pt>
              </c:strCache>
            </c:strRef>
          </c:tx>
          <c:spPr>
            <a:ln w="38100" cap="rnd">
              <a:solidFill>
                <a:schemeClr val="bg2">
                  <a:lumMod val="75000"/>
                </a:schemeClr>
              </a:solidFill>
              <a:round/>
            </a:ln>
            <a:effectLst/>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a:solidFill>
                      <a:schemeClr val="bg2">
                        <a:lumMod val="75000"/>
                      </a:schemeClr>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Sheet1!$A$2:$A$10</c:f>
              <c:numCache>
                <c:formatCode>General</c:formatCode>
                <c:ptCount val="9"/>
                <c:pt idx="0">
                  <c:v>2019</c:v>
                </c:pt>
                <c:pt idx="1">
                  <c:v>2020</c:v>
                </c:pt>
                <c:pt idx="2">
                  <c:v>2021</c:v>
                </c:pt>
                <c:pt idx="3">
                  <c:v>2022</c:v>
                </c:pt>
                <c:pt idx="4">
                  <c:v>2023</c:v>
                </c:pt>
                <c:pt idx="5">
                  <c:v>2024</c:v>
                </c:pt>
                <c:pt idx="6">
                  <c:v>2025</c:v>
                </c:pt>
                <c:pt idx="7">
                  <c:v>2026</c:v>
                </c:pt>
                <c:pt idx="8">
                  <c:v>2027</c:v>
                </c:pt>
              </c:numCache>
            </c:numRef>
          </c:cat>
          <c:val>
            <c:numRef>
              <c:f>Sheet1!$C$2:$C$10</c:f>
              <c:numCache>
                <c:formatCode>"$"#,##0</c:formatCode>
                <c:ptCount val="9"/>
                <c:pt idx="0">
                  <c:v>597.96199999999988</c:v>
                </c:pt>
                <c:pt idx="1">
                  <c:v>627.86010000000022</c:v>
                </c:pt>
                <c:pt idx="2">
                  <c:v>659.25310500000069</c:v>
                </c:pt>
                <c:pt idx="3">
                  <c:v>692.21576025000104</c:v>
                </c:pt>
                <c:pt idx="4">
                  <c:v>726.82654826250109</c:v>
                </c:pt>
                <c:pt idx="5">
                  <c:v>763.16787567562653</c:v>
                </c:pt>
                <c:pt idx="6">
                  <c:v>801.32626945940592</c:v>
                </c:pt>
                <c:pt idx="7">
                  <c:v>841.3925829323781</c:v>
                </c:pt>
                <c:pt idx="8">
                  <c:v>883.46221207899714</c:v>
                </c:pt>
              </c:numCache>
            </c:numRef>
          </c:val>
          <c:smooth val="0"/>
          <c:extLst xmlns:c16r2="http://schemas.microsoft.com/office/drawing/2015/06/chart">
            <c:ext xmlns:c16="http://schemas.microsoft.com/office/drawing/2014/chart" uri="{C3380CC4-5D6E-409C-BE32-E72D297353CC}">
              <c16:uniqueId val="{00000000-32EA-4F15-B4D4-4B3D0BDEC2DD}"/>
            </c:ext>
          </c:extLst>
        </c:ser>
        <c:ser>
          <c:idx val="4"/>
          <c:order val="2"/>
          <c:tx>
            <c:strRef>
              <c:f>Sheet1!$D$1</c:f>
              <c:strCache>
                <c:ptCount val="1"/>
                <c:pt idx="0">
                  <c:v>60 year old</c:v>
                </c:pt>
              </c:strCache>
            </c:strRef>
          </c:tx>
          <c:spPr>
            <a:ln w="38100" cap="rnd">
              <a:solidFill>
                <a:schemeClr val="bg2">
                  <a:lumMod val="50000"/>
                </a:schemeClr>
              </a:solidFill>
              <a:round/>
            </a:ln>
            <a:effectLst/>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b="0">
                    <a:solidFill>
                      <a:schemeClr val="bg2">
                        <a:lumMod val="50000"/>
                      </a:schemeClr>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numRef>
              <c:f>Sheet1!$A$2:$A$10</c:f>
              <c:numCache>
                <c:formatCode>General</c:formatCode>
                <c:ptCount val="9"/>
                <c:pt idx="0">
                  <c:v>2019</c:v>
                </c:pt>
                <c:pt idx="1">
                  <c:v>2020</c:v>
                </c:pt>
                <c:pt idx="2">
                  <c:v>2021</c:v>
                </c:pt>
                <c:pt idx="3">
                  <c:v>2022</c:v>
                </c:pt>
                <c:pt idx="4">
                  <c:v>2023</c:v>
                </c:pt>
                <c:pt idx="5">
                  <c:v>2024</c:v>
                </c:pt>
                <c:pt idx="6">
                  <c:v>2025</c:v>
                </c:pt>
                <c:pt idx="7">
                  <c:v>2026</c:v>
                </c:pt>
                <c:pt idx="8">
                  <c:v>2027</c:v>
                </c:pt>
              </c:numCache>
            </c:numRef>
          </c:cat>
          <c:val>
            <c:numRef>
              <c:f>Sheet1!$D$2:$D$10</c:f>
              <c:numCache>
                <c:formatCode>"$"#,##0</c:formatCode>
                <c:ptCount val="9"/>
                <c:pt idx="0">
                  <c:v>1268.936000000002</c:v>
                </c:pt>
                <c:pt idx="1">
                  <c:v>1332.382800000001</c:v>
                </c:pt>
                <c:pt idx="2">
                  <c:v>1399.0019400000019</c:v>
                </c:pt>
                <c:pt idx="3">
                  <c:v>1468.9520370000009</c:v>
                </c:pt>
                <c:pt idx="4">
                  <c:v>1542.3996388500041</c:v>
                </c:pt>
                <c:pt idx="5">
                  <c:v>1619.5196207925021</c:v>
                </c:pt>
                <c:pt idx="6">
                  <c:v>1700.4956018321279</c:v>
                </c:pt>
                <c:pt idx="7">
                  <c:v>1785.520381923732</c:v>
                </c:pt>
                <c:pt idx="8">
                  <c:v>1874.7964010199209</c:v>
                </c:pt>
              </c:numCache>
            </c:numRef>
          </c:val>
          <c:smooth val="0"/>
          <c:extLst xmlns:c16r2="http://schemas.microsoft.com/office/drawing/2015/06/chart">
            <c:ext xmlns:c16="http://schemas.microsoft.com/office/drawing/2014/chart" uri="{C3380CC4-5D6E-409C-BE32-E72D297353CC}">
              <c16:uniqueId val="{00000001-32EA-4F15-B4D4-4B3D0BDEC2DD}"/>
            </c:ext>
          </c:extLst>
        </c:ser>
        <c:ser>
          <c:idx val="5"/>
          <c:order val="3"/>
          <c:tx>
            <c:strRef>
              <c:f>Sheet1!$E$1</c:f>
              <c:strCache>
                <c:ptCount val="1"/>
                <c:pt idx="0">
                  <c:v>3rd quintile</c:v>
                </c:pt>
              </c:strCache>
            </c:strRef>
          </c:tx>
          <c:spPr>
            <a:ln w="25400">
              <a:solidFill>
                <a:schemeClr val="accent2"/>
              </a:solidFill>
              <a:prstDash val="sysDot"/>
            </a:ln>
          </c:spPr>
          <c:marker>
            <c:symbol val="none"/>
          </c:marker>
          <c:cat>
            <c:numRef>
              <c:f>Sheet1!$A$2:$A$10</c:f>
              <c:numCache>
                <c:formatCode>General</c:formatCode>
                <c:ptCount val="9"/>
                <c:pt idx="0">
                  <c:v>2019</c:v>
                </c:pt>
                <c:pt idx="1">
                  <c:v>2020</c:v>
                </c:pt>
                <c:pt idx="2">
                  <c:v>2021</c:v>
                </c:pt>
                <c:pt idx="3">
                  <c:v>2022</c:v>
                </c:pt>
                <c:pt idx="4">
                  <c:v>2023</c:v>
                </c:pt>
                <c:pt idx="5">
                  <c:v>2024</c:v>
                </c:pt>
                <c:pt idx="6">
                  <c:v>2025</c:v>
                </c:pt>
                <c:pt idx="7">
                  <c:v>2026</c:v>
                </c:pt>
                <c:pt idx="8">
                  <c:v>2027</c:v>
                </c:pt>
              </c:numCache>
            </c:numRef>
          </c:cat>
          <c:val>
            <c:numRef>
              <c:f>Sheet1!$E$2:$E$10</c:f>
              <c:numCache>
                <c:formatCode>General</c:formatCode>
                <c:ptCount val="9"/>
                <c:pt idx="0" formatCode="&quot;$&quot;#,##0">
                  <c:v>850</c:v>
                </c:pt>
                <c:pt idx="6" formatCode="&quot;$&quot;#,##0">
                  <c:v>880</c:v>
                </c:pt>
                <c:pt idx="8" formatCode="&quot;$&quot;#,##0">
                  <c:v>50</c:v>
                </c:pt>
              </c:numCache>
            </c:numRef>
          </c:val>
          <c:smooth val="0"/>
          <c:extLst xmlns:c16r2="http://schemas.microsoft.com/office/drawing/2015/06/chart">
            <c:ext xmlns:c16="http://schemas.microsoft.com/office/drawing/2014/chart" uri="{C3380CC4-5D6E-409C-BE32-E72D297353CC}">
              <c16:uniqueId val="{00000002-32EA-4F15-B4D4-4B3D0BDEC2DD}"/>
            </c:ext>
          </c:extLst>
        </c:ser>
        <c:ser>
          <c:idx val="6"/>
          <c:order val="4"/>
          <c:tx>
            <c:strRef>
              <c:f>Sheet1!$F$1</c:f>
              <c:strCache>
                <c:ptCount val="1"/>
                <c:pt idx="0">
                  <c:v>4th quintile</c:v>
                </c:pt>
              </c:strCache>
            </c:strRef>
          </c:tx>
          <c:spPr>
            <a:ln w="25400">
              <a:solidFill>
                <a:schemeClr val="accent2">
                  <a:lumMod val="75000"/>
                </a:schemeClr>
              </a:solidFill>
              <a:prstDash val="sysDot"/>
            </a:ln>
          </c:spPr>
          <c:marker>
            <c:symbol val="none"/>
          </c:marker>
          <c:cat>
            <c:numRef>
              <c:f>Sheet1!$A$2:$A$10</c:f>
              <c:numCache>
                <c:formatCode>General</c:formatCode>
                <c:ptCount val="9"/>
                <c:pt idx="0">
                  <c:v>2019</c:v>
                </c:pt>
                <c:pt idx="1">
                  <c:v>2020</c:v>
                </c:pt>
                <c:pt idx="2">
                  <c:v>2021</c:v>
                </c:pt>
                <c:pt idx="3">
                  <c:v>2022</c:v>
                </c:pt>
                <c:pt idx="4">
                  <c:v>2023</c:v>
                </c:pt>
                <c:pt idx="5">
                  <c:v>2024</c:v>
                </c:pt>
                <c:pt idx="6">
                  <c:v>2025</c:v>
                </c:pt>
                <c:pt idx="7">
                  <c:v>2026</c:v>
                </c:pt>
                <c:pt idx="8">
                  <c:v>2027</c:v>
                </c:pt>
              </c:numCache>
            </c:numRef>
          </c:cat>
          <c:val>
            <c:numRef>
              <c:f>Sheet1!$F$2:$F$10</c:f>
              <c:numCache>
                <c:formatCode>General</c:formatCode>
                <c:ptCount val="9"/>
                <c:pt idx="0">
                  <c:v>1430</c:v>
                </c:pt>
                <c:pt idx="6">
                  <c:v>1330</c:v>
                </c:pt>
                <c:pt idx="8">
                  <c:v>150</c:v>
                </c:pt>
              </c:numCache>
            </c:numRef>
          </c:val>
          <c:smooth val="0"/>
          <c:extLst xmlns:c16r2="http://schemas.microsoft.com/office/drawing/2015/06/chart">
            <c:ext xmlns:c16="http://schemas.microsoft.com/office/drawing/2014/chart" uri="{C3380CC4-5D6E-409C-BE32-E72D297353CC}">
              <c16:uniqueId val="{00000003-32EA-4F15-B4D4-4B3D0BDEC2DD}"/>
            </c:ext>
          </c:extLst>
        </c:ser>
        <c:ser>
          <c:idx val="0"/>
          <c:order val="5"/>
          <c:tx>
            <c:strRef>
              <c:f>Sheet1!$G$1</c:f>
              <c:strCache>
                <c:ptCount val="1"/>
                <c:pt idx="0">
                  <c:v>80th–90th percentile</c:v>
                </c:pt>
              </c:strCache>
            </c:strRef>
          </c:tx>
          <c:spPr>
            <a:ln w="25400">
              <a:solidFill>
                <a:schemeClr val="accent2">
                  <a:lumMod val="50000"/>
                </a:schemeClr>
              </a:solidFill>
              <a:prstDash val="sysDot"/>
            </a:ln>
          </c:spPr>
          <c:marker>
            <c:symbol val="none"/>
          </c:marker>
          <c:cat>
            <c:numRef>
              <c:f>Sheet1!$A$2:$A$10</c:f>
              <c:numCache>
                <c:formatCode>General</c:formatCode>
                <c:ptCount val="9"/>
                <c:pt idx="0">
                  <c:v>2019</c:v>
                </c:pt>
                <c:pt idx="1">
                  <c:v>2020</c:v>
                </c:pt>
                <c:pt idx="2">
                  <c:v>2021</c:v>
                </c:pt>
                <c:pt idx="3">
                  <c:v>2022</c:v>
                </c:pt>
                <c:pt idx="4">
                  <c:v>2023</c:v>
                </c:pt>
                <c:pt idx="5">
                  <c:v>2024</c:v>
                </c:pt>
                <c:pt idx="6">
                  <c:v>2025</c:v>
                </c:pt>
                <c:pt idx="7">
                  <c:v>2026</c:v>
                </c:pt>
                <c:pt idx="8">
                  <c:v>2027</c:v>
                </c:pt>
              </c:numCache>
            </c:numRef>
          </c:cat>
          <c:val>
            <c:numRef>
              <c:f>Sheet1!$G$2:$G$10</c:f>
              <c:numCache>
                <c:formatCode>General</c:formatCode>
                <c:ptCount val="9"/>
                <c:pt idx="0">
                  <c:v>2230</c:v>
                </c:pt>
                <c:pt idx="6" formatCode="&quot;$&quot;#,##0">
                  <c:v>1800</c:v>
                </c:pt>
                <c:pt idx="8" formatCode="&quot;$&quot;#,##0">
                  <c:v>340</c:v>
                </c:pt>
              </c:numCache>
            </c:numRef>
          </c:val>
          <c:smooth val="0"/>
          <c:extLst xmlns:c16r2="http://schemas.microsoft.com/office/drawing/2015/06/chart">
            <c:ext xmlns:c16="http://schemas.microsoft.com/office/drawing/2014/chart" uri="{C3380CC4-5D6E-409C-BE32-E72D297353CC}">
              <c16:uniqueId val="{00000004-32EA-4F15-B4D4-4B3D0BDEC2DD}"/>
            </c:ext>
          </c:extLst>
        </c:ser>
        <c:dLbls>
          <c:showLegendKey val="0"/>
          <c:showVal val="0"/>
          <c:showCatName val="0"/>
          <c:showSerName val="0"/>
          <c:showPercent val="0"/>
          <c:showBubbleSize val="0"/>
        </c:dLbls>
        <c:smooth val="0"/>
        <c:axId val="345917696"/>
        <c:axId val="345918088"/>
      </c:lineChart>
      <c:catAx>
        <c:axId val="34591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4C515A"/>
                </a:solidFill>
                <a:latin typeface="Interface"/>
                <a:ea typeface="+mn-ea"/>
                <a:cs typeface="+mn-cs"/>
              </a:defRPr>
            </a:pPr>
            <a:endParaRPr lang="en-US"/>
          </a:p>
        </c:txPr>
        <c:crossAx val="345918088"/>
        <c:crosses val="autoZero"/>
        <c:auto val="1"/>
        <c:lblAlgn val="ctr"/>
        <c:lblOffset val="100"/>
        <c:noMultiLvlLbl val="0"/>
      </c:catAx>
      <c:valAx>
        <c:axId val="345918088"/>
        <c:scaling>
          <c:orientation val="minMax"/>
          <c:max val="2400"/>
          <c:min val="0"/>
        </c:scaling>
        <c:delete val="0"/>
        <c:axPos val="l"/>
        <c:majorGridlines>
          <c:spPr>
            <a:ln w="9525" cap="flat" cmpd="sng" algn="ctr">
              <a:no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4C515A"/>
                </a:solidFill>
                <a:latin typeface="Interface"/>
                <a:ea typeface="+mn-ea"/>
                <a:cs typeface="+mn-cs"/>
              </a:defRPr>
            </a:pPr>
            <a:endParaRPr lang="en-US"/>
          </a:p>
        </c:txPr>
        <c:crossAx val="345917696"/>
        <c:crosses val="autoZero"/>
        <c:crossBetween val="between"/>
        <c:majorUnit val="200"/>
      </c:valAx>
      <c:spPr>
        <a:noFill/>
        <a:ln>
          <a:noFill/>
        </a:ln>
        <a:effectLst/>
      </c:spPr>
    </c:plotArea>
    <c:plotVisOnly val="1"/>
    <c:dispBlanksAs val="span"/>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1440" tIns="45720" rIns="91440" bIns="45720" rtlCol="0"/>
          <a:lstStyle>
            <a:lvl1pPr algn="r">
              <a:defRPr sz="1200"/>
            </a:lvl1pPr>
          </a:lstStyle>
          <a:p>
            <a:fld id="{58AC73FE-EF3D-4F98-94BD-41F07FF80D46}" type="datetimeFigureOut">
              <a:rPr lang="en-US" smtClean="0"/>
              <a:t>12/4/2017</a:t>
            </a:fld>
            <a:endParaRPr lang="en-US" dirty="0"/>
          </a:p>
        </p:txBody>
      </p:sp>
      <p:sp>
        <p:nvSpPr>
          <p:cNvPr id="4" name="Slide Image Placeholder 3"/>
          <p:cNvSpPr>
            <a:spLocks noGrp="1" noRot="1" noChangeAspect="1"/>
          </p:cNvSpPr>
          <p:nvPr>
            <p:ph type="sldImg" idx="2"/>
          </p:nvPr>
        </p:nvSpPr>
        <p:spPr>
          <a:xfrm>
            <a:off x="1427163" y="1155700"/>
            <a:ext cx="4156075" cy="31162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1440" tIns="45720" rIns="91440" bIns="45720" rtlCol="0" anchor="b"/>
          <a:lstStyle>
            <a:lvl1pPr algn="r">
              <a:defRPr sz="1200"/>
            </a:lvl1pPr>
          </a:lstStyle>
          <a:p>
            <a:fld id="{51AB348C-D61A-44CF-A3A2-D0A74EA72B01}" type="slidenum">
              <a:rPr lang="en-US" smtClean="0"/>
              <a:t>‹#›</a:t>
            </a:fld>
            <a:endParaRPr lang="en-US" dirty="0"/>
          </a:p>
        </p:txBody>
      </p:sp>
    </p:spTree>
    <p:extLst>
      <p:ext uri="{BB962C8B-B14F-4D97-AF65-F5344CB8AC3E}">
        <p14:creationId xmlns:p14="http://schemas.microsoft.com/office/powerpoint/2010/main" val="1783813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p:nvSpPr>
        <p:spPr>
          <a:xfrm>
            <a:off x="215517"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652029" y="3747675"/>
            <a:ext cx="6116216" cy="924375"/>
          </a:xfrm>
        </p:spPr>
        <p:txBody>
          <a:bodyPr>
            <a:normAutofit/>
          </a:bodyPr>
          <a:lstStyle>
            <a:lvl1pPr marL="0" indent="0">
              <a:lnSpc>
                <a:spcPct val="100000"/>
              </a:lnSpc>
              <a:buNone/>
              <a:defRPr sz="1088" spc="0">
                <a:solidFill>
                  <a:schemeClr val="bg1"/>
                </a:solidFill>
              </a:defRPr>
            </a:lvl1pPr>
          </a:lstStyle>
          <a:p>
            <a:pPr lvl="0"/>
            <a:r>
              <a:rPr lang="en-US" dirty="0"/>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3600" b="1" spc="0" baseline="0">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652029" y="2858972"/>
            <a:ext cx="7133854" cy="493860"/>
          </a:xfrm>
        </p:spPr>
        <p:txBody>
          <a:bodyPr>
            <a:normAutofit/>
          </a:bodyPr>
          <a:lstStyle>
            <a:lvl1pPr marL="0" indent="0" algn="l">
              <a:lnSpc>
                <a:spcPct val="100000"/>
              </a:lnSpc>
              <a:buNone/>
              <a:defRPr sz="1650" spc="0" baseline="0">
                <a:solidFill>
                  <a:schemeClr val="bg1"/>
                </a:solidFill>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a:t>Insert sub text</a:t>
            </a:r>
          </a:p>
        </p:txBody>
      </p:sp>
      <p:sp>
        <p:nvSpPr>
          <p:cNvPr id="4" name="Rectangle 3"/>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40" name="Straight Connector 39"/>
          <p:cNvCxnSpPr/>
          <p:nvPr/>
        </p:nvCxnSpPr>
        <p:spPr>
          <a:xfrm>
            <a:off x="670584"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MWF Section 2 Photo - Green">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4">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MWF Section 2 Photo - Purpl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5">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MWF Section 3 Photo - Blu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sp>
        <p:nvSpPr>
          <p:cNvPr id="13" name="Rectangle 12"/>
          <p:cNvSpPr/>
          <p:nvPr/>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1">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cxnSp>
        <p:nvCxnSpPr>
          <p:cNvPr id="50" name="Straight Connector 49"/>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MWF Section 3 Photo - Orang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1"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2" name="Straight Connector 11"/>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MWF Section 3 Photo - Teal">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bg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MWF Section 3 Photo - Green">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4">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MWF Section 3 Photo - Purple">
    <p:spTree>
      <p:nvGrpSpPr>
        <p:cNvPr id="1" name=""/>
        <p:cNvGrpSpPr/>
        <p:nvPr/>
      </p:nvGrpSpPr>
      <p:grpSpPr>
        <a:xfrm>
          <a:off x="0" y="0"/>
          <a:ext cx="0" cy="0"/>
          <a:chOff x="0" y="0"/>
          <a:chExt cx="0" cy="0"/>
        </a:xfrm>
      </p:grpSpPr>
      <p:sp>
        <p:nvSpPr>
          <p:cNvPr id="41" name="Rectangle 40"/>
          <p:cNvSpPr/>
          <p:nvPr/>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Rectangle 12"/>
          <p:cNvSpPr/>
          <p:nvPr/>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Picture Placeholder 4"/>
          <p:cNvSpPr>
            <a:spLocks noGrp="1"/>
          </p:cNvSpPr>
          <p:nvPr>
            <p:ph type="pic" sz="quarter" idx="13"/>
          </p:nvPr>
        </p:nvSpPr>
        <p:spPr>
          <a:xfrm>
            <a:off x="-1" y="1485902"/>
            <a:ext cx="9144000" cy="5372101"/>
          </a:xfrm>
        </p:spPr>
        <p:txBody>
          <a:bodyPr/>
          <a:lstStyle/>
          <a:p>
            <a:r>
              <a:rPr lang="en-US" smtClean="0"/>
              <a:t>Drag picture to placeholder or click icon to add</a:t>
            </a:r>
            <a:endParaRPr lang="en-US" dirty="0"/>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1950" b="1" spc="0" baseline="0">
                <a:solidFill>
                  <a:schemeClr val="bg1"/>
                </a:solidFill>
                <a:effectLst/>
              </a:defRPr>
            </a:lvl1pPr>
          </a:lstStyle>
          <a:p>
            <a:r>
              <a:rPr lang="en-US" dirty="0"/>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900" b="1" spc="75" baseline="0">
                <a:solidFill>
                  <a:schemeClr val="accent5">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4" name="Text Placeholder 2"/>
          <p:cNvSpPr>
            <a:spLocks noGrp="1"/>
          </p:cNvSpPr>
          <p:nvPr>
            <p:ph type="body" sz="quarter" idx="14" hasCustomPrompt="1"/>
          </p:nvPr>
        </p:nvSpPr>
        <p:spPr>
          <a:xfrm>
            <a:off x="-1" y="37457"/>
            <a:ext cx="1020018" cy="1337423"/>
          </a:xfrm>
        </p:spPr>
        <p:txBody>
          <a:bodyPr anchor="ctr">
            <a:noAutofit/>
          </a:bodyPr>
          <a:lstStyle>
            <a:lvl1pPr marL="0" indent="0" algn="r">
              <a:buNone/>
              <a:defRPr sz="4950" b="1" spc="-300" baseline="0">
                <a:solidFill>
                  <a:schemeClr val="bg1"/>
                </a:solidFill>
              </a:defRPr>
            </a:lvl1pPr>
          </a:lstStyle>
          <a:p>
            <a:pPr lvl="0"/>
            <a:r>
              <a:rPr lang="en-US" dirty="0" smtClean="0"/>
              <a:t>1</a:t>
            </a:r>
            <a:endParaRPr lang="en-US" dirty="0"/>
          </a:p>
        </p:txBody>
      </p:sp>
      <p:cxnSp>
        <p:nvCxnSpPr>
          <p:cNvPr id="15" name="Straight Connector 14"/>
          <p:cNvCxnSpPr>
            <a:cxnSpLocks/>
          </p:cNvCxnSpPr>
          <p:nvPr/>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MWF Content Blue">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5" y="1828800"/>
            <a:ext cx="7919046" cy="4023360"/>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2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8" name="Text Placeholder 6"/>
          <p:cNvSpPr>
            <a:spLocks noGrp="1"/>
          </p:cNvSpPr>
          <p:nvPr>
            <p:ph type="body" sz="quarter" idx="13"/>
          </p:nvPr>
        </p:nvSpPr>
        <p:spPr>
          <a:xfrm>
            <a:off x="627436"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2" name="Text Placeholder 6"/>
          <p:cNvSpPr>
            <a:spLocks noGrp="1"/>
          </p:cNvSpPr>
          <p:nvPr>
            <p:ph type="body" sz="quarter" idx="17"/>
          </p:nvPr>
        </p:nvSpPr>
        <p:spPr>
          <a:xfrm>
            <a:off x="4711701"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9" name="Subtitle 2"/>
          <p:cNvSpPr>
            <a:spLocks noGrp="1"/>
          </p:cNvSpPr>
          <p:nvPr>
            <p:ph type="subTitle" idx="1" hasCustomPrompt="1"/>
          </p:nvPr>
        </p:nvSpPr>
        <p:spPr>
          <a:xfrm>
            <a:off x="627435" y="223432"/>
            <a:ext cx="7919047" cy="201295"/>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smtClean="0"/>
              <a:t>Drag picture to placeholder or click icon to add</a:t>
            </a:r>
            <a:endParaRPr lang="en-US" dirty="0"/>
          </a:p>
        </p:txBody>
      </p:sp>
      <p:sp>
        <p:nvSpPr>
          <p:cNvPr id="11" name="Text Placeholder 6"/>
          <p:cNvSpPr>
            <a:spLocks noGrp="1"/>
          </p:cNvSpPr>
          <p:nvPr>
            <p:ph type="body" sz="quarter" idx="20"/>
          </p:nvPr>
        </p:nvSpPr>
        <p:spPr>
          <a:xfrm>
            <a:off x="627436" y="1828798"/>
            <a:ext cx="3834781" cy="4023361"/>
          </a:xfrm>
        </p:spPr>
        <p:txBody>
          <a:bodyPr>
            <a:normAutofit/>
          </a:bodyPr>
          <a:lstStyle>
            <a:lvl1pPr marL="128585"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500">
                <a:solidFill>
                  <a:schemeClr val="bg1"/>
                </a:solidFill>
              </a:defRPr>
            </a:lvl1pPr>
            <a:lvl2pPr marL="258360" indent="-129776">
              <a:lnSpc>
                <a:spcPct val="100000"/>
              </a:lnSpc>
              <a:spcBef>
                <a:spcPts val="600"/>
              </a:spcBef>
              <a:spcAft>
                <a:spcPts val="900"/>
              </a:spcAft>
              <a:buClr>
                <a:schemeClr val="accent1">
                  <a:lumMod val="20000"/>
                  <a:lumOff val="80000"/>
                </a:schemeClr>
              </a:buClr>
              <a:buFont typeface="Arial" panose="020B0604020202020204" pitchFamily="34" charset="0"/>
              <a:buChar char="•"/>
              <a:defRPr sz="1350">
                <a:solidFill>
                  <a:schemeClr val="bg1"/>
                </a:solidFill>
              </a:defRPr>
            </a:lvl2pPr>
            <a:lvl3pPr marL="386944"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3pPr>
            <a:lvl4pPr marL="515528"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200">
                <a:solidFill>
                  <a:schemeClr val="bg1"/>
                </a:solidFill>
              </a:defRPr>
            </a:lvl4pPr>
            <a:lvl5pPr marL="644113" indent="-128585">
              <a:lnSpc>
                <a:spcPct val="100000"/>
              </a:lnSpc>
              <a:spcBef>
                <a:spcPts val="600"/>
              </a:spcBef>
              <a:spcAft>
                <a:spcPts val="900"/>
              </a:spcAft>
              <a:buClr>
                <a:schemeClr val="accent1">
                  <a:lumMod val="20000"/>
                  <a:lumOff val="80000"/>
                </a:schemeClr>
              </a:buClr>
              <a:buFont typeface="Arial" panose="020B0604020202020204" pitchFamily="34" charset="0"/>
              <a:buChar cha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bg1"/>
                </a:solidFill>
                <a:effectLst/>
              </a:defRPr>
            </a:lvl1pPr>
          </a:lstStyle>
          <a:p>
            <a:r>
              <a:rPr lang="en-US" smtClean="0"/>
              <a:t>Click to edit Master title style</a:t>
            </a:r>
            <a:endParaRPr lang="en-US" dirty="0"/>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WMF Section 1 - Blue">
    <p:spTree>
      <p:nvGrpSpPr>
        <p:cNvPr id="1" name=""/>
        <p:cNvGrpSpPr/>
        <p:nvPr/>
      </p:nvGrpSpPr>
      <p:grpSpPr>
        <a:xfrm>
          <a:off x="0" y="0"/>
          <a:ext cx="0" cy="0"/>
          <a:chOff x="0" y="0"/>
          <a:chExt cx="0" cy="0"/>
        </a:xfrm>
      </p:grpSpPr>
      <p:sp>
        <p:nvSpPr>
          <p:cNvPr id="2" name="Rectangle 1"/>
          <p:cNvSpPr/>
          <p:nvPr/>
        </p:nvSpPr>
        <p:spPr>
          <a:xfrm>
            <a:off x="217055" y="0"/>
            <a:ext cx="8928484" cy="6858000"/>
          </a:xfrm>
          <a:prstGeom prst="rect">
            <a:avLst/>
          </a:prstGeom>
          <a:solidFill>
            <a:srgbClr val="044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47"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
        <p:nvSpPr>
          <p:cNvPr id="16"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7"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tx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MWF Text White+Blu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_CMWF Text White+Blue - Photo Round">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tx2"/>
                </a:solidFill>
                <a:latin typeface="+mn-lt"/>
              </a:rPr>
              <a:pPr algn="r"/>
              <a:t>‹#›</a:t>
            </a:fld>
            <a:endParaRPr lang="en-US" sz="675" dirty="0">
              <a:solidFill>
                <a:schemeClr val="tx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tx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tx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tx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tx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smtClean="0"/>
              <a:t>Drag picture to placeholder or click icon to add</a:t>
            </a:r>
            <a:endParaRPr lang="en-US" dirty="0"/>
          </a:p>
        </p:txBody>
      </p:sp>
      <p:sp>
        <p:nvSpPr>
          <p:cNvPr id="15"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2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tx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6" name="Rectangle 35"/>
          <p:cNvSpPr/>
          <p:nvPr/>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MWF Text White+Orang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MWF Text White+Orange 2 Columns">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accent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accent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accent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accent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9939"/>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200">
                <a:solidFill>
                  <a:srgbClr val="4C515A"/>
                </a:solidFill>
              </a:defRPr>
            </a:lvl1pPr>
          </a:lstStyle>
          <a:p>
            <a:r>
              <a:rPr lang="en-US" smtClean="0"/>
              <a:t>Click icon to add chart</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WMF Section 1 - Orange">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2">
                    <a:lumMod val="20000"/>
                    <a:lumOff val="8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lumMod val="20000"/>
                    <a:lumOff val="80000"/>
                  </a:schemeClr>
                </a:solidFill>
                <a:latin typeface="+mn-lt"/>
              </a:rPr>
              <a:pPr algn="r"/>
              <a:t>‹#›</a:t>
            </a:fld>
            <a:endParaRPr lang="en-US" sz="675" dirty="0">
              <a:solidFill>
                <a:schemeClr val="accent2">
                  <a:lumMod val="20000"/>
                  <a:lumOff val="8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accent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7"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5_Content Layout: 02">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dirty="0">
              <a:solidFill>
                <a:schemeClr val="bg2"/>
              </a:solidFill>
              <a:latin typeface="+mn-lt"/>
            </a:endParaRPr>
          </a:p>
        </p:txBody>
      </p:sp>
      <p:sp>
        <p:nvSpPr>
          <p:cNvPr id="12"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ext Placeholder 6"/>
          <p:cNvSpPr>
            <a:spLocks noGrp="1"/>
          </p:cNvSpPr>
          <p:nvPr>
            <p:ph type="body" sz="quarter" idx="16"/>
          </p:nvPr>
        </p:nvSpPr>
        <p:spPr>
          <a:xfrm>
            <a:off x="627435" y="1828800"/>
            <a:ext cx="7919047"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5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solidFill>
                <a:latin typeface="+mn-lt"/>
              </a:rPr>
              <a:pPr algn="r"/>
              <a:t>‹#›</a:t>
            </a:fld>
            <a:endParaRPr lang="en-US" sz="675" dirty="0">
              <a:solidFill>
                <a:schemeClr val="bg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6"/>
          <p:cNvSpPr>
            <a:spLocks noGrp="1"/>
          </p:cNvSpPr>
          <p:nvPr>
            <p:ph type="body" sz="quarter" idx="17"/>
          </p:nvPr>
        </p:nvSpPr>
        <p:spPr>
          <a:xfrm>
            <a:off x="4711699"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6_CMWF Text White+Blue">
    <p:bg>
      <p:bgRef idx="1001">
        <a:schemeClr val="bg1"/>
      </p:bgRef>
    </p:bg>
    <p:spTree>
      <p:nvGrpSpPr>
        <p:cNvPr id="1" name=""/>
        <p:cNvGrpSpPr/>
        <p:nvPr/>
      </p:nvGrpSpPr>
      <p:grpSpPr>
        <a:xfrm>
          <a:off x="0" y="0"/>
          <a:ext cx="0" cy="0"/>
          <a:chOff x="0" y="0"/>
          <a:chExt cx="0" cy="0"/>
        </a:xfrm>
      </p:grpSpPr>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tx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22" name="Rectangle 21"/>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sp>
        <p:nvSpPr>
          <p:cNvPr id="29" name="Subtitle 2"/>
          <p:cNvSpPr>
            <a:spLocks noGrp="1"/>
          </p:cNvSpPr>
          <p:nvPr>
            <p:ph type="subTitle" idx="1" hasCustomPrompt="1"/>
          </p:nvPr>
        </p:nvSpPr>
        <p:spPr>
          <a:xfrm>
            <a:off x="627435" y="177796"/>
            <a:ext cx="7919047"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solidFill>
                <a:latin typeface="+mn-lt"/>
              </a:rPr>
              <a:pPr algn="r"/>
              <a:t>‹#›</a:t>
            </a:fld>
            <a:endParaRPr lang="en-US" sz="675" dirty="0">
              <a:solidFill>
                <a:schemeClr val="accent2"/>
              </a:solidFill>
              <a:latin typeface="+mn-lt"/>
            </a:endParaRPr>
          </a:p>
        </p:txBody>
      </p:sp>
      <p:sp>
        <p:nvSpPr>
          <p:cNvPr id="13" name="Text Placeholder 6"/>
          <p:cNvSpPr>
            <a:spLocks noGrp="1"/>
          </p:cNvSpPr>
          <p:nvPr>
            <p:ph type="body" sz="quarter" idx="16"/>
          </p:nvPr>
        </p:nvSpPr>
        <p:spPr>
          <a:xfrm>
            <a:off x="627436" y="1828800"/>
            <a:ext cx="3834782" cy="4026822"/>
          </a:xfrm>
        </p:spPr>
        <p:txBody>
          <a:bodyPr>
            <a:normAutofit/>
          </a:bodyPr>
          <a:lstStyle>
            <a:lvl1pPr marL="128585" indent="-128585">
              <a:lnSpc>
                <a:spcPct val="100000"/>
              </a:lnSpc>
              <a:spcBef>
                <a:spcPts val="600"/>
              </a:spcBef>
              <a:spcAft>
                <a:spcPts val="450"/>
              </a:spcAft>
              <a:buClr>
                <a:schemeClr val="bg2"/>
              </a:buClr>
              <a:buFont typeface="Arial" panose="020B0604020202020204" pitchFamily="34" charset="0"/>
              <a:buChar char="•"/>
              <a:defRPr sz="1500">
                <a:solidFill>
                  <a:schemeClr val="tx1"/>
                </a:solidFill>
              </a:defRPr>
            </a:lvl1pPr>
            <a:lvl2pPr marL="258360" indent="-129776">
              <a:lnSpc>
                <a:spcPct val="100000"/>
              </a:lnSpc>
              <a:spcBef>
                <a:spcPts val="600"/>
              </a:spcBef>
              <a:spcAft>
                <a:spcPts val="450"/>
              </a:spcAft>
              <a:buClr>
                <a:schemeClr val="bg2"/>
              </a:buClr>
              <a:buFont typeface="Arial" panose="020B0604020202020204" pitchFamily="34" charset="0"/>
              <a:buChar char="•"/>
              <a:defRPr sz="1350">
                <a:solidFill>
                  <a:schemeClr val="tx1"/>
                </a:solidFill>
              </a:defRPr>
            </a:lvl2pPr>
            <a:lvl3pPr marL="386944"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3pPr>
            <a:lvl4pPr marL="515528" indent="-128585">
              <a:lnSpc>
                <a:spcPct val="100000"/>
              </a:lnSpc>
              <a:spcBef>
                <a:spcPts val="600"/>
              </a:spcBef>
              <a:spcAft>
                <a:spcPts val="450"/>
              </a:spcAft>
              <a:buClr>
                <a:schemeClr val="bg2"/>
              </a:buClr>
              <a:buFont typeface="Arial" panose="020B0604020202020204" pitchFamily="34" charset="0"/>
              <a:buChar char="•"/>
              <a:defRPr sz="1200">
                <a:solidFill>
                  <a:schemeClr val="tx1"/>
                </a:solidFill>
              </a:defRPr>
            </a:lvl4pPr>
            <a:lvl5pPr marL="644113" indent="-128585">
              <a:lnSpc>
                <a:spcPct val="100000"/>
              </a:lnSpc>
              <a:spcBef>
                <a:spcPts val="600"/>
              </a:spcBef>
              <a:spcAft>
                <a:spcPts val="450"/>
              </a:spcAft>
              <a:buClr>
                <a:schemeClr val="bg2"/>
              </a:buClr>
              <a:buFont typeface="Arial" panose="020B0604020202020204" pitchFamily="34" charset="0"/>
              <a:buChar cha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smtClean="0"/>
              <a:t>Drag picture to placeholder or click icon to add</a:t>
            </a:r>
            <a:endParaRPr lang="en-US" dirty="0"/>
          </a:p>
        </p:txBody>
      </p:sp>
      <p:sp>
        <p:nvSpPr>
          <p:cNvPr id="10"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200"/>
            </a:lvl1pPr>
          </a:lstStyle>
          <a:p>
            <a:r>
              <a:rPr lang="en-US" smtClean="0"/>
              <a:t>Click icon to add table</a:t>
            </a:r>
            <a:endParaRPr lang="en-US" dirty="0"/>
          </a:p>
        </p:txBody>
      </p:sp>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2"/>
              </a:solidFill>
            </a:endParaRPr>
          </a:p>
        </p:txBody>
      </p:sp>
      <p:sp>
        <p:nvSpPr>
          <p:cNvPr id="57" name="Chart Placeholder 5"/>
          <p:cNvSpPr>
            <a:spLocks noGrp="1"/>
          </p:cNvSpPr>
          <p:nvPr>
            <p:ph type="chart" sz="quarter" idx="19"/>
          </p:nvPr>
        </p:nvSpPr>
        <p:spPr>
          <a:xfrm>
            <a:off x="627434" y="1699589"/>
            <a:ext cx="8091115" cy="4054959"/>
          </a:xfrm>
        </p:spPr>
        <p:txBody>
          <a:bodyPr>
            <a:normAutofit/>
          </a:bodyPr>
          <a:lstStyle>
            <a:lvl1pPr marL="0" indent="0">
              <a:buNone/>
              <a:defRPr sz="1200">
                <a:solidFill>
                  <a:srgbClr val="4C515A"/>
                </a:solidFill>
              </a:defRPr>
            </a:lvl1pPr>
          </a:lstStyle>
          <a:p>
            <a:r>
              <a:rPr lang="en-US" smtClean="0"/>
              <a:t>Click icon to add chart</a:t>
            </a: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10" name="Straight Connector 9"/>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 name="Arrow: Pentagon 12"/>
          <p:cNvSpPr/>
          <p:nvPr/>
        </p:nvSpPr>
        <p:spPr>
          <a:xfrm>
            <a:off x="627434" y="1781336"/>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5" name="Chevron 6"/>
          <p:cNvSpPr/>
          <p:nvPr/>
        </p:nvSpPr>
        <p:spPr>
          <a:xfrm>
            <a:off x="1953580" y="3103956"/>
            <a:ext cx="1225550" cy="2009876"/>
          </a:xfrm>
          <a:prstGeom prst="chevron">
            <a:avLst>
              <a:gd name="adj" fmla="val 0"/>
            </a:avLst>
          </a:prstGeom>
          <a:solidFill>
            <a:srgbClr val="DFF5F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6" name="Chevron 6"/>
          <p:cNvSpPr/>
          <p:nvPr/>
        </p:nvSpPr>
        <p:spPr>
          <a:xfrm>
            <a:off x="3292302" y="3103956"/>
            <a:ext cx="1225550" cy="2009876"/>
          </a:xfrm>
          <a:prstGeom prst="chevron">
            <a:avLst>
              <a:gd name="adj" fmla="val 0"/>
            </a:avLst>
          </a:prstGeom>
          <a:solidFill>
            <a:srgbClr val="CDEFEC"/>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4" name="Chevron 6"/>
          <p:cNvSpPr/>
          <p:nvPr/>
        </p:nvSpPr>
        <p:spPr>
          <a:xfrm>
            <a:off x="5943774" y="3103956"/>
            <a:ext cx="1225550" cy="2009876"/>
          </a:xfrm>
          <a:prstGeom prst="chevron">
            <a:avLst>
              <a:gd name="adj" fmla="val 0"/>
            </a:avLst>
          </a:prstGeom>
          <a:solidFill>
            <a:srgbClr val="9FE1DB"/>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1" name="Chevron 6"/>
          <p:cNvSpPr/>
          <p:nvPr/>
        </p:nvSpPr>
        <p:spPr>
          <a:xfrm>
            <a:off x="7288819"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157734" rtlCol="0" anchor="t" anchorCtr="0"/>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FFFFFF"/>
              </a:solidFill>
              <a:effectLst/>
              <a:uLnTx/>
              <a:uFillTx/>
              <a:latin typeface="Open Sans Light"/>
              <a:ea typeface="+mn-ea"/>
              <a:cs typeface="+mn-cs"/>
            </a:endParaRPr>
          </a:p>
        </p:txBody>
      </p:sp>
      <p:sp>
        <p:nvSpPr>
          <p:cNvPr id="59" name="Text Placeholder 4"/>
          <p:cNvSpPr>
            <a:spLocks noGrp="1"/>
          </p:cNvSpPr>
          <p:nvPr>
            <p:ph type="body" sz="quarter" idx="21"/>
          </p:nvPr>
        </p:nvSpPr>
        <p:spPr>
          <a:xfrm>
            <a:off x="713160" y="1781336"/>
            <a:ext cx="1312271"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2" name="Text Placeholder 4"/>
          <p:cNvSpPr>
            <a:spLocks noGrp="1"/>
          </p:cNvSpPr>
          <p:nvPr>
            <p:ph type="body" sz="quarter" idx="23"/>
          </p:nvPr>
        </p:nvSpPr>
        <p:spPr>
          <a:xfrm>
            <a:off x="22931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5" name="Text Placeholder 4"/>
          <p:cNvSpPr>
            <a:spLocks noGrp="1"/>
          </p:cNvSpPr>
          <p:nvPr>
            <p:ph type="body" sz="quarter" idx="25"/>
          </p:nvPr>
        </p:nvSpPr>
        <p:spPr>
          <a:xfrm>
            <a:off x="3643330"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900">
                <a:solidFill>
                  <a:srgbClr val="4C515A"/>
                </a:solidFill>
              </a:defRPr>
            </a:lvl1pPr>
          </a:lstStyle>
          <a:p>
            <a:pPr lvl="0"/>
            <a:r>
              <a:rPr lang="en-US" dirty="0"/>
              <a:t>Place graph source here</a:t>
            </a:r>
          </a:p>
        </p:txBody>
      </p:sp>
      <p:sp>
        <p:nvSpPr>
          <p:cNvPr id="67" name="Text Placeholder 4"/>
          <p:cNvSpPr>
            <a:spLocks noGrp="1"/>
          </p:cNvSpPr>
          <p:nvPr>
            <p:ph type="body" sz="quarter" idx="27"/>
          </p:nvPr>
        </p:nvSpPr>
        <p:spPr>
          <a:xfrm>
            <a:off x="4947347"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68" name="Text Placeholder 4"/>
          <p:cNvSpPr>
            <a:spLocks noGrp="1"/>
          </p:cNvSpPr>
          <p:nvPr>
            <p:ph type="body" sz="quarter" idx="28"/>
          </p:nvPr>
        </p:nvSpPr>
        <p:spPr>
          <a:xfrm>
            <a:off x="4696524" y="3175966"/>
            <a:ext cx="1147237"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69" name="Text Placeholder 4"/>
          <p:cNvSpPr>
            <a:spLocks noGrp="1"/>
          </p:cNvSpPr>
          <p:nvPr>
            <p:ph type="body" sz="quarter" idx="29"/>
          </p:nvPr>
        </p:nvSpPr>
        <p:spPr>
          <a:xfrm>
            <a:off x="6260096" y="1781336"/>
            <a:ext cx="1167447"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sp>
        <p:nvSpPr>
          <p:cNvPr id="71" name="Text Placeholder 4"/>
          <p:cNvSpPr>
            <a:spLocks noGrp="1"/>
          </p:cNvSpPr>
          <p:nvPr>
            <p:ph type="body" sz="quarter" idx="31"/>
          </p:nvPr>
        </p:nvSpPr>
        <p:spPr>
          <a:xfrm>
            <a:off x="7625979" y="1781336"/>
            <a:ext cx="957002" cy="1322621"/>
          </a:xfrm>
        </p:spPr>
        <p:txBody>
          <a:bodyPr anchor="ctr">
            <a:noAutofit/>
          </a:bodyPr>
          <a:lstStyle>
            <a:lvl1pPr marL="0" indent="0">
              <a:buNone/>
              <a:defRPr sz="1125">
                <a:solidFill>
                  <a:schemeClr val="bg1"/>
                </a:solidFill>
              </a:defRPr>
            </a:lvl1pPr>
          </a:lstStyle>
          <a:p>
            <a:pPr lvl="0"/>
            <a:r>
              <a:rPr lang="en-US" smtClean="0"/>
              <a:t>Click to edit Master text styles</a:t>
            </a:r>
          </a:p>
        </p:txBody>
      </p:sp>
      <p:sp>
        <p:nvSpPr>
          <p:cNvPr id="72" name="Text Placeholder 4"/>
          <p:cNvSpPr>
            <a:spLocks noGrp="1"/>
          </p:cNvSpPr>
          <p:nvPr>
            <p:ph type="body" sz="quarter" idx="32"/>
          </p:nvPr>
        </p:nvSpPr>
        <p:spPr>
          <a:xfrm>
            <a:off x="7346580" y="3175966"/>
            <a:ext cx="1160050" cy="1937866"/>
          </a:xfrm>
        </p:spPr>
        <p:txBody>
          <a:bodyPr anchor="t">
            <a:noAutofit/>
          </a:bodyPr>
          <a:lstStyle>
            <a:lvl1pPr marL="0" indent="0">
              <a:buNone/>
              <a:defRPr sz="900">
                <a:solidFill>
                  <a:srgbClr val="4C515A"/>
                </a:solidFill>
              </a:defRPr>
            </a:lvl1pPr>
          </a:lstStyle>
          <a:p>
            <a:pPr lvl="0"/>
            <a:r>
              <a:rPr lang="en-US" smtClean="0"/>
              <a:t>Click to edit Master text styles</a:t>
            </a: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34" name="Text Placeholder 4"/>
          <p:cNvSpPr>
            <a:spLocks noGrp="1"/>
          </p:cNvSpPr>
          <p:nvPr>
            <p:ph type="body" sz="quarter" idx="33" hasCustomPrompt="1"/>
          </p:nvPr>
        </p:nvSpPr>
        <p:spPr>
          <a:xfrm>
            <a:off x="2341785" y="5999999"/>
            <a:ext cx="6376765" cy="777375"/>
          </a:xfrm>
        </p:spPr>
        <p:txBody>
          <a:bodyPr>
            <a:normAutofit/>
          </a:bodyPr>
          <a:lstStyle>
            <a:lvl1pPr marL="0" indent="0">
              <a:buNone/>
              <a:defRPr sz="675" spc="0">
                <a:solidFill>
                  <a:srgbClr val="676E7B"/>
                </a:solidFill>
              </a:defRPr>
            </a:lvl1pPr>
          </a:lstStyle>
          <a:p>
            <a:pPr lvl="0"/>
            <a:r>
              <a:rPr lang="en-US" dirty="0"/>
              <a:t>Place graph source here</a:t>
            </a:r>
          </a:p>
        </p:txBody>
      </p:sp>
      <p:cxnSp>
        <p:nvCxnSpPr>
          <p:cNvPr id="35" name="Straight Connector 34"/>
          <p:cNvCxnSpPr>
            <a:cxnSpLocks/>
          </p:cNvCxnSpPr>
          <p:nvPr/>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975" b="1" spc="75" baseline="0">
                <a:solidFill>
                  <a:schemeClr val="bg2"/>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SECTION OR EXHIBIT NUMBER</a:t>
            </a:r>
            <a:endParaRPr lang="en-US" dirty="0"/>
          </a:p>
        </p:txBody>
      </p:sp>
      <p:sp>
        <p:nvSpPr>
          <p:cNvPr id="36" name="Title 1"/>
          <p:cNvSpPr>
            <a:spLocks noGrp="1"/>
          </p:cNvSpPr>
          <p:nvPr>
            <p:ph type="ctrTitle"/>
          </p:nvPr>
        </p:nvSpPr>
        <p:spPr>
          <a:xfrm>
            <a:off x="627435" y="514555"/>
            <a:ext cx="7919047" cy="1185034"/>
          </a:xfrm>
          <a:effectLst/>
        </p:spPr>
        <p:txBody>
          <a:bodyPr anchor="t">
            <a:normAutofit/>
          </a:bodyPr>
          <a:lstStyle>
            <a:lvl1pPr algn="l">
              <a:lnSpc>
                <a:spcPct val="90000"/>
              </a:lnSpc>
              <a:defRPr sz="2400" b="1" spc="0" baseline="0">
                <a:solidFill>
                  <a:schemeClr val="tx1"/>
                </a:solidFill>
                <a:effectLst/>
              </a:defRPr>
            </a:lvl1pPr>
          </a:lstStyle>
          <a:p>
            <a:r>
              <a:rPr lang="en-US" smtClean="0"/>
              <a:t>Click to edit Master title style</a:t>
            </a:r>
            <a:endParaRPr lang="en-US" dirty="0"/>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MWF Quote - Blu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tx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4"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5"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1">
                    <a:lumMod val="20000"/>
                    <a:lumOff val="80000"/>
                  </a:schemeClr>
                </a:solidFill>
                <a:latin typeface="+mn-lt"/>
              </a:rPr>
              <a:pPr algn="r"/>
              <a:t>‹#›</a:t>
            </a:fld>
            <a:endParaRPr lang="en-US" sz="675" dirty="0">
              <a:solidFill>
                <a:schemeClr val="accent1">
                  <a:lumMod val="20000"/>
                  <a:lumOff val="80000"/>
                </a:schemeClr>
              </a:solidFill>
              <a:latin typeface="+mn-lt"/>
            </a:endParaRPr>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MWF Quote - Orang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2">
                    <a:lumMod val="40000"/>
                    <a:lumOff val="60000"/>
                  </a:schemeClr>
                </a:solidFill>
              </a:defRPr>
            </a:lvl1pPr>
          </a:lstStyle>
          <a:p>
            <a:pPr lvl="0"/>
            <a:r>
              <a:rPr lang="en-US" dirty="0"/>
              <a:t>Insert Source Info</a:t>
            </a: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1"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2"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2">
                    <a:lumMod val="40000"/>
                    <a:lumOff val="60000"/>
                  </a:schemeClr>
                </a:solidFill>
                <a:latin typeface="+mn-lt"/>
              </a:rPr>
              <a:pPr algn="r"/>
              <a:t>‹#›</a:t>
            </a:fld>
            <a:endParaRPr lang="en-US" sz="675" dirty="0">
              <a:solidFill>
                <a:schemeClr val="accent2">
                  <a:lumMod val="40000"/>
                  <a:lumOff val="60000"/>
                </a:schemeClr>
              </a:solidFill>
              <a:latin typeface="+mn-lt"/>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MWF Section 1 - Teal">
    <p:spTree>
      <p:nvGrpSpPr>
        <p:cNvPr id="1" name=""/>
        <p:cNvGrpSpPr/>
        <p:nvPr/>
      </p:nvGrpSpPr>
      <p:grpSpPr>
        <a:xfrm>
          <a:off x="0" y="0"/>
          <a:ext cx="0" cy="0"/>
          <a:chOff x="0" y="0"/>
          <a:chExt cx="0" cy="0"/>
        </a:xfrm>
      </p:grpSpPr>
      <p:sp>
        <p:nvSpPr>
          <p:cNvPr id="2" name="Rectangle 1"/>
          <p:cNvSpPr/>
          <p:nvPr/>
        </p:nvSpPr>
        <p:spPr>
          <a:xfrm>
            <a:off x="217055"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8"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9"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bg2">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10"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dirty="0">
              <a:solidFill>
                <a:schemeClr val="bg2">
                  <a:lumMod val="40000"/>
                  <a:lumOff val="60000"/>
                </a:schemeClr>
              </a:solidFill>
              <a:latin typeface="+mn-lt"/>
            </a:endParaRP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MWF Quote - Teal">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bg2">
                    <a:lumMod val="20000"/>
                    <a:lumOff val="8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bg2">
                    <a:lumMod val="40000"/>
                    <a:lumOff val="60000"/>
                  </a:schemeClr>
                </a:solidFill>
                <a:latin typeface="+mn-lt"/>
              </a:rPr>
              <a:pPr algn="r"/>
              <a:t>‹#›</a:t>
            </a:fld>
            <a:endParaRPr lang="en-US" sz="675" dirty="0">
              <a:solidFill>
                <a:schemeClr val="bg2">
                  <a:lumMod val="40000"/>
                  <a:lumOff val="60000"/>
                </a:schemeClr>
              </a:solidFill>
              <a:latin typeface="+mn-lt"/>
            </a:endParaRPr>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MWF Quote - Green">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4">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4">
                    <a:lumMod val="40000"/>
                    <a:lumOff val="60000"/>
                  </a:schemeClr>
                </a:solidFill>
                <a:latin typeface="+mn-lt"/>
              </a:rPr>
              <a:pPr algn="r"/>
              <a:t>‹#›</a:t>
            </a:fld>
            <a:endParaRPr lang="en-US" sz="675" dirty="0">
              <a:solidFill>
                <a:schemeClr val="accent4">
                  <a:lumMod val="40000"/>
                  <a:lumOff val="60000"/>
                </a:schemeClr>
              </a:solidFill>
              <a:latin typeface="+mn-lt"/>
            </a:endParaRPr>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MWF Quote - Purple">
    <p:spTree>
      <p:nvGrpSpPr>
        <p:cNvPr id="1" name=""/>
        <p:cNvGrpSpPr/>
        <p:nvPr/>
      </p:nvGrpSpPr>
      <p:grpSpPr>
        <a:xfrm>
          <a:off x="0" y="0"/>
          <a:ext cx="0" cy="0"/>
          <a:chOff x="0" y="0"/>
          <a:chExt cx="0" cy="0"/>
        </a:xfrm>
      </p:grpSpPr>
      <p:sp>
        <p:nvSpPr>
          <p:cNvPr id="49" name="Rectangle 48"/>
          <p:cNvSpPr/>
          <p:nvPr/>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42" name="Text Placeholder 41"/>
          <p:cNvSpPr>
            <a:spLocks noGrp="1"/>
          </p:cNvSpPr>
          <p:nvPr>
            <p:ph type="body" sz="quarter" idx="11" hasCustomPrompt="1"/>
          </p:nvPr>
        </p:nvSpPr>
        <p:spPr>
          <a:xfrm>
            <a:off x="467545" y="800708"/>
            <a:ext cx="8295992" cy="3288318"/>
          </a:xfrm>
        </p:spPr>
        <p:txBody>
          <a:bodyPr>
            <a:normAutofit/>
          </a:bodyPr>
          <a:lstStyle>
            <a:lvl1pPr marL="0" indent="0">
              <a:lnSpc>
                <a:spcPct val="110000"/>
              </a:lnSpc>
              <a:buNone/>
              <a:defRPr sz="2400" b="1" spc="0">
                <a:solidFill>
                  <a:schemeClr val="bg1"/>
                </a:solidFill>
              </a:defRPr>
            </a:lvl1pPr>
          </a:lstStyle>
          <a:p>
            <a:pPr lvl="0"/>
            <a:r>
              <a:rPr lang="en-US" dirty="0"/>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dirty="0" smtClean="0"/>
              <a:t>Bio Pic</a:t>
            </a:r>
            <a:endParaRPr lang="en-US" dirty="0"/>
          </a:p>
        </p:txBody>
      </p:sp>
      <p:sp>
        <p:nvSpPr>
          <p:cNvPr id="27" name="Text Placeholder 41"/>
          <p:cNvSpPr>
            <a:spLocks noGrp="1"/>
          </p:cNvSpPr>
          <p:nvPr>
            <p:ph type="body" sz="quarter" idx="13" hasCustomPrompt="1"/>
          </p:nvPr>
        </p:nvSpPr>
        <p:spPr>
          <a:xfrm>
            <a:off x="1519519" y="4564058"/>
            <a:ext cx="4114800" cy="394589"/>
          </a:xfrm>
        </p:spPr>
        <p:txBody>
          <a:bodyPr>
            <a:normAutofit/>
          </a:bodyPr>
          <a:lstStyle>
            <a:lvl1pPr marL="0" indent="0">
              <a:lnSpc>
                <a:spcPct val="110000"/>
              </a:lnSpc>
              <a:buNone/>
              <a:defRPr sz="1200" b="1" spc="0">
                <a:solidFill>
                  <a:schemeClr val="bg1"/>
                </a:solidFill>
              </a:defRPr>
            </a:lvl1pPr>
          </a:lstStyle>
          <a:p>
            <a:pPr lvl="0"/>
            <a:r>
              <a:rPr lang="en-US" dirty="0"/>
              <a:t>Insert name of the person</a:t>
            </a:r>
          </a:p>
        </p:txBody>
      </p:sp>
      <p:sp>
        <p:nvSpPr>
          <p:cNvPr id="29" name="Text Placeholder 41"/>
          <p:cNvSpPr>
            <a:spLocks noGrp="1"/>
          </p:cNvSpPr>
          <p:nvPr>
            <p:ph type="body" sz="quarter" idx="14" hasCustomPrompt="1"/>
          </p:nvPr>
        </p:nvSpPr>
        <p:spPr>
          <a:xfrm>
            <a:off x="1519519" y="4848580"/>
            <a:ext cx="4114800" cy="394589"/>
          </a:xfrm>
        </p:spPr>
        <p:txBody>
          <a:bodyPr>
            <a:normAutofit/>
          </a:bodyPr>
          <a:lstStyle>
            <a:lvl1pPr marL="0" indent="0">
              <a:lnSpc>
                <a:spcPct val="110000"/>
              </a:lnSpc>
              <a:buNone/>
              <a:defRPr sz="900" b="0" i="0" spc="0">
                <a:solidFill>
                  <a:schemeClr val="bg1"/>
                </a:solidFill>
              </a:defRPr>
            </a:lvl1pPr>
          </a:lstStyle>
          <a:p>
            <a:pPr lvl="0"/>
            <a:r>
              <a:rPr lang="en-US" dirty="0"/>
              <a:t>Insert designation</a:t>
            </a:r>
          </a:p>
        </p:txBody>
      </p:sp>
      <p:sp>
        <p:nvSpPr>
          <p:cNvPr id="18" name="Text Placeholder 41"/>
          <p:cNvSpPr>
            <a:spLocks noGrp="1"/>
          </p:cNvSpPr>
          <p:nvPr>
            <p:ph type="body" sz="quarter" idx="15" hasCustomPrompt="1"/>
          </p:nvPr>
        </p:nvSpPr>
        <p:spPr>
          <a:xfrm>
            <a:off x="1519520" y="5426342"/>
            <a:ext cx="3790789" cy="250929"/>
          </a:xfrm>
        </p:spPr>
        <p:txBody>
          <a:bodyPr anchor="t">
            <a:normAutofit/>
          </a:bodyPr>
          <a:lstStyle>
            <a:lvl1pPr marL="0" indent="0" algn="l">
              <a:lnSpc>
                <a:spcPct val="110000"/>
              </a:lnSpc>
              <a:buNone/>
              <a:defRPr sz="675" b="0" spc="0">
                <a:solidFill>
                  <a:schemeClr val="accent5">
                    <a:lumMod val="40000"/>
                    <a:lumOff val="60000"/>
                  </a:schemeClr>
                </a:solidFill>
              </a:defRPr>
            </a:lvl1pPr>
          </a:lstStyle>
          <a:p>
            <a:pPr lvl="0"/>
            <a:r>
              <a:rPr lang="en-US" dirty="0"/>
              <a:t>Insert Source Info</a:t>
            </a:r>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
        <p:nvSpPr>
          <p:cNvPr id="12" name="Text Placeholder 3"/>
          <p:cNvSpPr>
            <a:spLocks noGrp="1"/>
          </p:cNvSpPr>
          <p:nvPr>
            <p:ph type="body" sz="quarter" idx="16"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3"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5">
                    <a:lumMod val="40000"/>
                    <a:lumOff val="60000"/>
                  </a:schemeClr>
                </a:solidFill>
                <a:latin typeface="+mn-lt"/>
              </a:rPr>
              <a:pPr algn="r"/>
              <a:t>‹#›</a:t>
            </a:fld>
            <a:endParaRPr lang="en-US" sz="675" dirty="0">
              <a:solidFill>
                <a:schemeClr val="accent5">
                  <a:lumMod val="40000"/>
                  <a:lumOff val="60000"/>
                </a:schemeClr>
              </a:solidFill>
              <a:latin typeface="+mn-lt"/>
            </a:endParaRPr>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CC32F24-7750-4501-A982-02A110B7A7F5}" type="datetimeFigureOut">
              <a:rPr lang="en-US" smtClean="0"/>
              <a:t>12/4/2017</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2C45075-97E2-43D0-AE56-7B669CB38E27}" type="slidenum">
              <a:rPr lang="en-US" smtClean="0"/>
              <a:t>‹#›</a:t>
            </a:fld>
            <a:endParaRPr lang="en-US" dirty="0"/>
          </a:p>
        </p:txBody>
      </p:sp>
      <p:sp>
        <p:nvSpPr>
          <p:cNvPr id="7" name="TextBox 6"/>
          <p:cNvSpPr txBox="1"/>
          <p:nvPr userDrawn="1"/>
        </p:nvSpPr>
        <p:spPr>
          <a:xfrm>
            <a:off x="1736035" y="6368920"/>
            <a:ext cx="7407966" cy="408452"/>
          </a:xfrm>
          <a:prstGeom prst="rect">
            <a:avLst/>
          </a:prstGeom>
          <a:noFill/>
        </p:spPr>
        <p:txBody>
          <a:bodyPr wrap="square" lIns="0" tIns="0" rIns="0" bIns="0" rtlCol="0" anchor="b" anchorCtr="0">
            <a:noAutofit/>
          </a:bodyPr>
          <a:lstStyle/>
          <a:p>
            <a:pPr marL="0" marR="0" indent="0" algn="l" defTabSz="914378" rtl="0" eaLnBrk="1" fontAlgn="auto" latinLnBrk="0" hangingPunct="1">
              <a:lnSpc>
                <a:spcPct val="100000"/>
              </a:lnSpc>
              <a:spcBef>
                <a:spcPts val="0"/>
              </a:spcBef>
              <a:spcAft>
                <a:spcPts val="0"/>
              </a:spcAft>
              <a:buClrTx/>
              <a:buSzTx/>
              <a:buFontTx/>
              <a:buNone/>
              <a:tabLst/>
              <a:defRPr/>
            </a:pPr>
            <a:r>
              <a:rPr lang="en-US" sz="675" dirty="0">
                <a:solidFill>
                  <a:srgbClr val="4C515A"/>
                </a:solidFill>
                <a:latin typeface="InterFace" charset="0"/>
                <a:ea typeface="InterFace" charset="0"/>
                <a:cs typeface="InterFace" charset="0"/>
              </a:rPr>
              <a:t>Source: S. R. Collins, M. Z. </a:t>
            </a:r>
            <a:r>
              <a:rPr lang="en-US" sz="675" dirty="0" err="1">
                <a:solidFill>
                  <a:srgbClr val="4C515A"/>
                </a:solidFill>
                <a:latin typeface="InterFace" charset="0"/>
                <a:ea typeface="InterFace" charset="0"/>
                <a:cs typeface="InterFace" charset="0"/>
              </a:rPr>
              <a:t>Gunja</a:t>
            </a:r>
            <a:r>
              <a:rPr lang="en-US" sz="675" dirty="0">
                <a:solidFill>
                  <a:srgbClr val="4C515A"/>
                </a:solidFill>
                <a:latin typeface="InterFace" charset="0"/>
                <a:ea typeface="InterFace" charset="0"/>
                <a:cs typeface="InterFace" charset="0"/>
              </a:rPr>
              <a:t>, and H. K. </a:t>
            </a:r>
            <a:r>
              <a:rPr lang="en-US" sz="675" dirty="0" err="1">
                <a:solidFill>
                  <a:srgbClr val="4C515A"/>
                </a:solidFill>
                <a:latin typeface="InterFace" charset="0"/>
                <a:ea typeface="InterFace" charset="0"/>
                <a:cs typeface="InterFace" charset="0"/>
              </a:rPr>
              <a:t>Bhupal</a:t>
            </a:r>
            <a:r>
              <a:rPr lang="en-US" sz="675" dirty="0">
                <a:solidFill>
                  <a:srgbClr val="4C515A"/>
                </a:solidFill>
                <a:latin typeface="InterFace" charset="0"/>
                <a:ea typeface="InterFace" charset="0"/>
                <a:cs typeface="InterFace" charset="0"/>
              </a:rPr>
              <a:t>, “Senate Tax Bill Results in Premium Increases for Many Who Buy Their Own Coverage; Wealthiest to Benefit Most from Any Offsets from Tax Cuts,” </a:t>
            </a:r>
            <a:r>
              <a:rPr lang="en-US" sz="675" i="1" dirty="0">
                <a:solidFill>
                  <a:srgbClr val="4C515A"/>
                </a:solidFill>
                <a:latin typeface="InterFace" charset="0"/>
                <a:ea typeface="InterFace" charset="0"/>
                <a:cs typeface="InterFace" charset="0"/>
              </a:rPr>
              <a:t>To the Point,</a:t>
            </a:r>
            <a:r>
              <a:rPr lang="en-US" sz="675" dirty="0">
                <a:solidFill>
                  <a:srgbClr val="4C515A"/>
                </a:solidFill>
                <a:latin typeface="InterFace" charset="0"/>
                <a:ea typeface="InterFace" charset="0"/>
                <a:cs typeface="InterFace" charset="0"/>
              </a:rPr>
              <a:t> </a:t>
            </a:r>
            <a:br>
              <a:rPr lang="en-US" sz="675" dirty="0">
                <a:solidFill>
                  <a:srgbClr val="4C515A"/>
                </a:solidFill>
                <a:latin typeface="InterFace" charset="0"/>
                <a:ea typeface="InterFace" charset="0"/>
                <a:cs typeface="InterFace" charset="0"/>
              </a:rPr>
            </a:br>
            <a:r>
              <a:rPr lang="en-US" sz="675" dirty="0">
                <a:solidFill>
                  <a:srgbClr val="4C515A"/>
                </a:solidFill>
                <a:latin typeface="InterFace" charset="0"/>
                <a:ea typeface="InterFace" charset="0"/>
                <a:cs typeface="InterFace" charset="0"/>
              </a:rPr>
              <a:t>The Commonwealth Fund, Nov.</a:t>
            </a:r>
            <a:r>
              <a:rPr lang="en-US" sz="675" baseline="0" dirty="0">
                <a:solidFill>
                  <a:srgbClr val="4C515A"/>
                </a:solidFill>
                <a:latin typeface="InterFace" charset="0"/>
                <a:ea typeface="InterFace" charset="0"/>
                <a:cs typeface="InterFace" charset="0"/>
              </a:rPr>
              <a:t> 21,</a:t>
            </a:r>
            <a:r>
              <a:rPr lang="en-US" sz="675" dirty="0">
                <a:solidFill>
                  <a:srgbClr val="4C515A"/>
                </a:solidFill>
                <a:latin typeface="InterFace" charset="0"/>
                <a:ea typeface="InterFace" charset="0"/>
                <a:cs typeface="InterFace" charset="0"/>
              </a:rPr>
              <a:t> 2017.</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26622" y="6345324"/>
            <a:ext cx="1476409" cy="469126"/>
          </a:xfrm>
          <a:prstGeom prst="rect">
            <a:avLst/>
          </a:prstGeom>
        </p:spPr>
      </p:pic>
      <p:cxnSp>
        <p:nvCxnSpPr>
          <p:cNvPr id="9" name="Straight Connector 8"/>
          <p:cNvCxnSpPr>
            <a:cxnSpLocks/>
          </p:cNvCxnSpPr>
          <p:nvPr userDrawn="1"/>
        </p:nvCxnSpPr>
        <p:spPr>
          <a:xfrm flipH="1">
            <a:off x="53625" y="6309320"/>
            <a:ext cx="9018270"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88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MWF Section 1 - Green">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 name="Rectangle 2"/>
          <p:cNvSpPr/>
          <p:nvPr/>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4">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4">
                    <a:lumMod val="40000"/>
                    <a:lumOff val="60000"/>
                  </a:schemeClr>
                </a:solidFill>
                <a:latin typeface="+mn-lt"/>
              </a:rPr>
              <a:pPr algn="r"/>
              <a:t>‹#›</a:t>
            </a:fld>
            <a:endParaRPr lang="en-US" sz="675" dirty="0">
              <a:solidFill>
                <a:schemeClr val="accent4">
                  <a:lumMod val="40000"/>
                  <a:lumOff val="60000"/>
                </a:schemeClr>
              </a:solidFill>
              <a:latin typeface="+mn-lt"/>
            </a:endParaRP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MWF Section 1 - Purple">
    <p:spTree>
      <p:nvGrpSpPr>
        <p:cNvPr id="1" name=""/>
        <p:cNvGrpSpPr/>
        <p:nvPr/>
      </p:nvGrpSpPr>
      <p:grpSpPr>
        <a:xfrm>
          <a:off x="0" y="0"/>
          <a:ext cx="0" cy="0"/>
          <a:chOff x="0" y="0"/>
          <a:chExt cx="0" cy="0"/>
        </a:xfrm>
      </p:grpSpPr>
      <p:sp>
        <p:nvSpPr>
          <p:cNvPr id="2" name="Rectangle 1"/>
          <p:cNvSpPr/>
          <p:nvPr/>
        </p:nvSpPr>
        <p:spPr>
          <a:xfrm>
            <a:off x="217055"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 name="Rectangle 2"/>
          <p:cNvSpPr/>
          <p:nvPr/>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6" name="Subtitle 2"/>
          <p:cNvSpPr>
            <a:spLocks noGrp="1"/>
          </p:cNvSpPr>
          <p:nvPr>
            <p:ph type="subTitle" idx="1" hasCustomPrompt="1"/>
          </p:nvPr>
        </p:nvSpPr>
        <p:spPr>
          <a:xfrm>
            <a:off x="627435" y="1381535"/>
            <a:ext cx="7772399" cy="493860"/>
          </a:xfrm>
        </p:spPr>
        <p:txBody>
          <a:bodyPr anchor="b">
            <a:normAutofit/>
          </a:bodyPr>
          <a:lstStyle>
            <a:lvl1pPr marL="0" indent="0" algn="l">
              <a:lnSpc>
                <a:spcPct val="100000"/>
              </a:lnSpc>
              <a:buNone/>
              <a:defRPr sz="975" b="1" spc="75" baseline="0">
                <a:solidFill>
                  <a:schemeClr val="accent5">
                    <a:lumMod val="40000"/>
                    <a:lumOff val="60000"/>
                  </a:schemeClr>
                </a:solidFill>
                <a:latin typeface="Trebuchet MS" charset="0"/>
                <a:ea typeface="Trebuchet MS" charset="0"/>
                <a:cs typeface="Trebuchet MS" charset="0"/>
              </a:defRPr>
            </a:lvl1pPr>
            <a:lvl2pPr marL="342892" indent="0" algn="ctr">
              <a:buNone/>
              <a:defRPr>
                <a:solidFill>
                  <a:schemeClr val="tx1">
                    <a:tint val="75000"/>
                  </a:schemeClr>
                </a:solidFill>
              </a:defRPr>
            </a:lvl2pPr>
            <a:lvl3pPr marL="685784"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dirty="0" smtClean="0"/>
              <a:t>INSERT SECTION NUMBER</a:t>
            </a:r>
            <a:endParaRPr lang="en-US" dirty="0"/>
          </a:p>
        </p:txBody>
      </p:sp>
      <p:sp>
        <p:nvSpPr>
          <p:cNvPr id="44" name="Text Placeholder 43"/>
          <p:cNvSpPr>
            <a:spLocks noGrp="1"/>
          </p:cNvSpPr>
          <p:nvPr>
            <p:ph type="body" sz="quarter" idx="10" hasCustomPrompt="1"/>
          </p:nvPr>
        </p:nvSpPr>
        <p:spPr>
          <a:xfrm>
            <a:off x="627436" y="3270684"/>
            <a:ext cx="7772399" cy="914400"/>
          </a:xfrm>
        </p:spPr>
        <p:txBody>
          <a:bodyPr>
            <a:normAutofit/>
          </a:bodyPr>
          <a:lstStyle>
            <a:lvl1pPr marL="0" indent="0">
              <a:buNone/>
              <a:defRPr sz="1200" spc="0">
                <a:solidFill>
                  <a:schemeClr val="bg1"/>
                </a:solidFill>
              </a:defRPr>
            </a:lvl1pPr>
          </a:lstStyle>
          <a:p>
            <a:pPr lvl="0"/>
            <a:r>
              <a:rPr lang="en-US" dirty="0"/>
              <a:t>Insert sub text</a:t>
            </a:r>
          </a:p>
        </p:txBody>
      </p:sp>
      <p:sp>
        <p:nvSpPr>
          <p:cNvPr id="17" name="Text Placeholder 3"/>
          <p:cNvSpPr>
            <a:spLocks noGrp="1"/>
          </p:cNvSpPr>
          <p:nvPr>
            <p:ph type="body" sz="quarter" idx="14" hasCustomPrompt="1"/>
          </p:nvPr>
        </p:nvSpPr>
        <p:spPr>
          <a:xfrm>
            <a:off x="5226651" y="6288148"/>
            <a:ext cx="3319832" cy="197428"/>
          </a:xfrm>
        </p:spPr>
        <p:txBody>
          <a:bodyPr anchor="ctr">
            <a:noAutofit/>
          </a:bodyPr>
          <a:lstStyle>
            <a:lvl1pPr marL="0" indent="0" algn="r">
              <a:buNone/>
              <a:defRPr sz="675"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2925" b="1" spc="0" baseline="0">
                <a:solidFill>
                  <a:schemeClr val="bg1"/>
                </a:solidFill>
                <a:effectLst/>
              </a:defRPr>
            </a:lvl1pPr>
          </a:lstStyle>
          <a:p>
            <a:r>
              <a:rPr lang="en-US" dirty="0"/>
              <a:t>Click to edit master title style</a:t>
            </a:r>
          </a:p>
        </p:txBody>
      </p:sp>
      <p:sp>
        <p:nvSpPr>
          <p:cNvPr id="11" name="Slide Number Placeholder 5"/>
          <p:cNvSpPr txBox="1">
            <a:spLocks/>
          </p:cNvSpPr>
          <p:nvPr/>
        </p:nvSpPr>
        <p:spPr>
          <a:xfrm>
            <a:off x="8480963" y="6288150"/>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675" smtClean="0">
                <a:solidFill>
                  <a:schemeClr val="accent5">
                    <a:lumMod val="40000"/>
                    <a:lumOff val="60000"/>
                  </a:schemeClr>
                </a:solidFill>
                <a:latin typeface="+mn-lt"/>
              </a:rPr>
              <a:pPr algn="r"/>
              <a:t>‹#›</a:t>
            </a:fld>
            <a:endParaRPr lang="en-US" sz="675" dirty="0">
              <a:solidFill>
                <a:schemeClr val="accent5">
                  <a:lumMod val="40000"/>
                  <a:lumOff val="60000"/>
                </a:schemeClr>
              </a:solidFill>
              <a:latin typeface="+mn-lt"/>
            </a:endParaRPr>
          </a:p>
        </p:txBody>
      </p:sp>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MWF Section 2 Photo - Blu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tx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7" name="Text Placeholder 3"/>
          <p:cNvSpPr>
            <a:spLocks noGrp="1"/>
          </p:cNvSpPr>
          <p:nvPr>
            <p:ph type="body" sz="quarter" idx="14" hasCustomPrompt="1"/>
          </p:nvPr>
        </p:nvSpPr>
        <p:spPr>
          <a:xfrm>
            <a:off x="5080000"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MWF Section 2 Photo - Orange">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accent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MWF Section 2 Photo - Teal">
    <p:spTree>
      <p:nvGrpSpPr>
        <p:cNvPr id="1" name=""/>
        <p:cNvGrpSpPr/>
        <p:nvPr/>
      </p:nvGrpSpPr>
      <p:grpSpPr>
        <a:xfrm>
          <a:off x="0" y="0"/>
          <a:ext cx="0" cy="0"/>
          <a:chOff x="0" y="0"/>
          <a:chExt cx="0" cy="0"/>
        </a:xfrm>
      </p:grpSpPr>
      <p:sp>
        <p:nvSpPr>
          <p:cNvPr id="13" name="Rectangle 12"/>
          <p:cNvSpPr/>
          <p:nvPr/>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Rectangle 11"/>
          <p:cNvSpPr/>
          <p:nvPr/>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33" name="Title 1"/>
          <p:cNvSpPr>
            <a:spLocks noGrp="1"/>
          </p:cNvSpPr>
          <p:nvPr>
            <p:ph type="ctrTitle" hasCustomPrompt="1"/>
          </p:nvPr>
        </p:nvSpPr>
        <p:spPr>
          <a:xfrm>
            <a:off x="627436" y="3609975"/>
            <a:ext cx="8203298" cy="1289050"/>
          </a:xfrm>
          <a:effectLst/>
        </p:spPr>
        <p:txBody>
          <a:bodyPr anchor="b">
            <a:normAutofit/>
          </a:bodyPr>
          <a:lstStyle>
            <a:lvl1pPr algn="l">
              <a:lnSpc>
                <a:spcPct val="100000"/>
              </a:lnSpc>
              <a:defRPr sz="2775" b="1"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6" y="4987213"/>
            <a:ext cx="8203297" cy="609254"/>
          </a:xfrm>
        </p:spPr>
        <p:txBody>
          <a:bodyPr>
            <a:normAutofit/>
          </a:bodyPr>
          <a:lstStyle>
            <a:lvl1pPr marL="0" indent="0">
              <a:buNone/>
              <a:defRPr sz="1200" spc="0">
                <a:solidFill>
                  <a:schemeClr val="bg2">
                    <a:lumMod val="20000"/>
                    <a:lumOff val="80000"/>
                  </a:schemeClr>
                </a:solidFill>
              </a:defRPr>
            </a:lvl1pPr>
          </a:lstStyle>
          <a:p>
            <a:pPr lvl="0"/>
            <a:r>
              <a:rPr lang="en-US" dirty="0"/>
              <a:t>Insert sub text</a:t>
            </a:r>
          </a:p>
        </p:txBody>
      </p:sp>
      <p:sp>
        <p:nvSpPr>
          <p:cNvPr id="5" name="Picture Placeholder 4"/>
          <p:cNvSpPr>
            <a:spLocks noGrp="1"/>
          </p:cNvSpPr>
          <p:nvPr>
            <p:ph type="pic" sz="quarter" idx="13"/>
          </p:nvPr>
        </p:nvSpPr>
        <p:spPr>
          <a:xfrm>
            <a:off x="0" y="0"/>
            <a:ext cx="9144000" cy="3333750"/>
          </a:xfrm>
        </p:spPr>
        <p:txBody>
          <a:bodyPr/>
          <a:lstStyle/>
          <a:p>
            <a:r>
              <a:rPr lang="en-US" smtClean="0"/>
              <a:t>Drag picture to placeholder or click icon to add</a:t>
            </a:r>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6626" t="12702" r="9131" b="32981"/>
          <a:stretch/>
        </p:blipFill>
        <p:spPr>
          <a:xfrm>
            <a:off x="596901" y="5803900"/>
            <a:ext cx="2128823" cy="638078"/>
          </a:xfrm>
          <a:prstGeom prst="rect">
            <a:avLst/>
          </a:prstGeom>
        </p:spPr>
      </p:pic>
      <p:sp>
        <p:nvSpPr>
          <p:cNvPr id="10" name="Text Placeholder 3"/>
          <p:cNvSpPr>
            <a:spLocks noGrp="1"/>
          </p:cNvSpPr>
          <p:nvPr>
            <p:ph type="body" sz="quarter" idx="14" hasCustomPrompt="1"/>
          </p:nvPr>
        </p:nvSpPr>
        <p:spPr>
          <a:xfrm>
            <a:off x="5080001" y="6024225"/>
            <a:ext cx="3750732" cy="197428"/>
          </a:xfrm>
        </p:spPr>
        <p:txBody>
          <a:bodyPr anchor="ctr">
            <a:noAutofit/>
          </a:bodyPr>
          <a:lstStyle>
            <a:lvl1pPr marL="0" indent="0" algn="r">
              <a:buNone/>
              <a:defRPr sz="788" baseline="0">
                <a:solidFill>
                  <a:schemeClr val="bg1"/>
                </a:solidFill>
              </a:defRPr>
            </a:lvl1pPr>
            <a:lvl2pPr marL="128585" indent="0" algn="r">
              <a:buNone/>
              <a:defRPr sz="750">
                <a:solidFill>
                  <a:schemeClr val="bg1"/>
                </a:solidFill>
              </a:defRPr>
            </a:lvl2pPr>
            <a:lvl3pPr marL="258359" indent="0" algn="r">
              <a:buNone/>
              <a:defRPr sz="750">
                <a:solidFill>
                  <a:schemeClr val="bg1"/>
                </a:solidFill>
              </a:defRPr>
            </a:lvl3pPr>
            <a:lvl4pPr marL="386944" indent="0" algn="r">
              <a:buNone/>
              <a:defRPr sz="750">
                <a:solidFill>
                  <a:schemeClr val="bg1"/>
                </a:solidFill>
              </a:defRPr>
            </a:lvl4pPr>
            <a:lvl5pPr marL="515528" indent="0" algn="r">
              <a:buNone/>
              <a:defRPr sz="750">
                <a:solidFill>
                  <a:schemeClr val="bg1"/>
                </a:solidFill>
              </a:defRPr>
            </a:lvl5pPr>
          </a:lstStyle>
          <a:p>
            <a:pPr lvl="0"/>
            <a:r>
              <a:rPr lang="en-US" dirty="0" smtClean="0"/>
              <a:t>Meeting or presentation name | Month, Day YEAR</a:t>
            </a:r>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3633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Lst>
  <p:txStyles>
    <p:titleStyle>
      <a:lvl1pPr algn="ctr" defTabSz="685784" rtl="0" eaLnBrk="1" latinLnBrk="0" hangingPunct="1">
        <a:lnSpc>
          <a:spcPct val="86000"/>
        </a:lnSpc>
        <a:spcBef>
          <a:spcPct val="0"/>
        </a:spcBef>
        <a:buNone/>
        <a:defRPr sz="1575" kern="800" spc="-30">
          <a:solidFill>
            <a:schemeClr val="tx1"/>
          </a:solidFill>
          <a:latin typeface="+mj-lt"/>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kern="800" spc="-8">
          <a:solidFill>
            <a:schemeClr val="tx1"/>
          </a:solidFill>
          <a:latin typeface="+mn-lt"/>
          <a:ea typeface="+mn-ea"/>
          <a:cs typeface="+mn-cs"/>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kern="800">
          <a:solidFill>
            <a:schemeClr val="tx1"/>
          </a:solidFill>
          <a:latin typeface="+mn-lt"/>
          <a:ea typeface="+mn-ea"/>
          <a:cs typeface="+mn-cs"/>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311"/>
            <a:ext cx="9121140" cy="685800"/>
          </a:xfrm>
        </p:spPr>
        <p:txBody>
          <a:bodyPr anchor="t" anchorCtr="0">
            <a:normAutofit/>
          </a:bodyPr>
          <a:lstStyle/>
          <a:p>
            <a:r>
              <a:rPr lang="en-US" sz="2000" dirty="0">
                <a:solidFill>
                  <a:srgbClr val="4C515A"/>
                </a:solidFill>
                <a:latin typeface="Berlingske Serif Text" charset="0"/>
                <a:ea typeface="Berlingske Serif Text" charset="0"/>
                <a:cs typeface="Berlingske Serif Text" charset="0"/>
              </a:rPr>
              <a:t>Additional Amount Spent in Annual Premiums Each Year Due to Repeal of </a:t>
            </a:r>
            <a:r>
              <a:rPr lang="en-US" sz="2000" dirty="0">
                <a:solidFill>
                  <a:srgbClr val="4C515A"/>
                </a:solidFill>
                <a:latin typeface="Berlingske Serif Text" charset="0"/>
                <a:ea typeface="Berlingske Serif Text" charset="0"/>
                <a:cs typeface="Berlingske Serif Text" charset="0"/>
              </a:rPr>
              <a:t/>
            </a:r>
            <a:br>
              <a:rPr lang="en-US" sz="2000" dirty="0">
                <a:solidFill>
                  <a:srgbClr val="4C515A"/>
                </a:solidFill>
                <a:latin typeface="Berlingske Serif Text" charset="0"/>
                <a:ea typeface="Berlingske Serif Text" charset="0"/>
                <a:cs typeface="Berlingske Serif Text" charset="0"/>
              </a:rPr>
            </a:br>
            <a:r>
              <a:rPr lang="en-US" sz="2000" dirty="0">
                <a:solidFill>
                  <a:srgbClr val="4C515A"/>
                </a:solidFill>
                <a:latin typeface="Berlingske Serif Text" charset="0"/>
                <a:ea typeface="Berlingske Serif Text" charset="0"/>
                <a:cs typeface="Berlingske Serif Text" charset="0"/>
              </a:rPr>
              <a:t>Individual </a:t>
            </a:r>
            <a:r>
              <a:rPr lang="en-US" sz="2000" dirty="0">
                <a:solidFill>
                  <a:srgbClr val="4C515A"/>
                </a:solidFill>
                <a:latin typeface="Berlingske Serif Text" charset="0"/>
                <a:ea typeface="Berlingske Serif Text" charset="0"/>
                <a:cs typeface="Berlingske Serif Text" charset="0"/>
              </a:rPr>
              <a:t>Mandate vs. Average Tax Cut in Senate Bill, </a:t>
            </a:r>
            <a:r>
              <a:rPr lang="en-US" sz="2000" dirty="0">
                <a:solidFill>
                  <a:srgbClr val="4C515A"/>
                </a:solidFill>
                <a:latin typeface="Berlingske Serif Text" charset="0"/>
                <a:ea typeface="Berlingske Serif Text" charset="0"/>
                <a:cs typeface="Berlingske Serif Text" charset="0"/>
              </a:rPr>
              <a:t>2019–2027</a:t>
            </a:r>
            <a:endParaRPr lang="en-US" sz="2000" dirty="0">
              <a:solidFill>
                <a:srgbClr val="4C515A"/>
              </a:solidFill>
              <a:latin typeface="Berlingske Serif Text" charset="0"/>
              <a:ea typeface="Berlingske Serif Text" charset="0"/>
              <a:cs typeface="Berlingske Serif Text"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978965"/>
              </p:ext>
            </p:extLst>
          </p:nvPr>
        </p:nvGraphicFramePr>
        <p:xfrm>
          <a:off x="87406" y="1219818"/>
          <a:ext cx="8928848" cy="416306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0" y="5462910"/>
            <a:ext cx="9121140" cy="830997"/>
          </a:xfrm>
          <a:prstGeom prst="rect">
            <a:avLst/>
          </a:prstGeom>
          <a:noFill/>
        </p:spPr>
        <p:txBody>
          <a:bodyPr wrap="square" rtlCol="0" anchor="b" anchorCtr="0">
            <a:spAutoFit/>
          </a:bodyPr>
          <a:lstStyle/>
          <a:p>
            <a:pPr>
              <a:defRPr/>
            </a:pPr>
            <a:r>
              <a:rPr lang="en-US" sz="800" dirty="0">
                <a:solidFill>
                  <a:srgbClr val="4C515A"/>
                </a:solidFill>
                <a:latin typeface="Interface"/>
              </a:rPr>
              <a:t>Notes: </a:t>
            </a:r>
            <a:r>
              <a:rPr lang="en-US" sz="800" dirty="0">
                <a:solidFill>
                  <a:srgbClr val="4C515A"/>
                </a:solidFill>
                <a:latin typeface="Interface"/>
              </a:rPr>
              <a:t>* We </a:t>
            </a:r>
            <a:r>
              <a:rPr lang="en-US" sz="800" dirty="0">
                <a:solidFill>
                  <a:srgbClr val="4C515A"/>
                </a:solidFill>
                <a:latin typeface="Interface"/>
              </a:rPr>
              <a:t>estimate the additional amount spent in annual premiums in </a:t>
            </a:r>
            <a:r>
              <a:rPr lang="en-US" sz="800" dirty="0">
                <a:solidFill>
                  <a:srgbClr val="4C515A"/>
                </a:solidFill>
                <a:latin typeface="Interface"/>
              </a:rPr>
              <a:t>2019–2027 </a:t>
            </a:r>
            <a:r>
              <a:rPr lang="en-US" sz="800" dirty="0">
                <a:solidFill>
                  <a:srgbClr val="4C515A"/>
                </a:solidFill>
                <a:latin typeface="Interface"/>
              </a:rPr>
              <a:t>using 2018 premium data as </a:t>
            </a:r>
            <a:r>
              <a:rPr lang="en-US" sz="800" dirty="0">
                <a:solidFill>
                  <a:srgbClr val="4C515A"/>
                </a:solidFill>
                <a:latin typeface="Interface"/>
              </a:rPr>
              <a:t>the </a:t>
            </a:r>
            <a:r>
              <a:rPr lang="en-US" sz="800" dirty="0">
                <a:solidFill>
                  <a:srgbClr val="4C515A"/>
                </a:solidFill>
                <a:latin typeface="Interface"/>
              </a:rPr>
              <a:t>baseline. The 2018 </a:t>
            </a:r>
            <a:r>
              <a:rPr lang="en-US" sz="800" dirty="0">
                <a:solidFill>
                  <a:srgbClr val="4C515A"/>
                </a:solidFill>
                <a:latin typeface="Interface"/>
              </a:rPr>
              <a:t>premiums </a:t>
            </a:r>
            <a:r>
              <a:rPr lang="en-US" sz="800" dirty="0">
                <a:solidFill>
                  <a:srgbClr val="4C515A"/>
                </a:solidFill>
                <a:latin typeface="Interface"/>
              </a:rPr>
              <a:t>are the average of the lowest-cost silver plan in each rating area, unless the lowest-cost gold plan in the rating area has a lower premium than the lowest-cost silver plan. This analysis is limited to the 39 states that use the </a:t>
            </a:r>
            <a:r>
              <a:rPr lang="en-US" sz="800" dirty="0">
                <a:solidFill>
                  <a:srgbClr val="4C515A"/>
                </a:solidFill>
                <a:latin typeface="Interface"/>
              </a:rPr>
              <a:t>federally facilitated </a:t>
            </a:r>
            <a:r>
              <a:rPr lang="en-US" sz="800" dirty="0">
                <a:solidFill>
                  <a:srgbClr val="4C515A"/>
                </a:solidFill>
                <a:latin typeface="Interface"/>
              </a:rPr>
              <a:t>marketplace. We assume premiums will increase by 5% annually under current law starting in 2020 as projected by CBO. We look at the difference between CBO’s projection of what premiums would look like under current law and what premiums would look like if the Senate bill passes: if the individual mandate is repealed, CBO estimates that premiums would be 10% higher than the baseline estimates in most years of the decade. We assume premiums will be 10% above the baseline in each year </a:t>
            </a:r>
            <a:r>
              <a:rPr lang="en-US" sz="800" dirty="0">
                <a:solidFill>
                  <a:srgbClr val="4C515A"/>
                </a:solidFill>
                <a:latin typeface="Interface"/>
              </a:rPr>
              <a:t>2019–2027.</a:t>
            </a:r>
            <a:endParaRPr lang="en-US" sz="800" dirty="0">
              <a:solidFill>
                <a:srgbClr val="4C515A"/>
              </a:solidFill>
              <a:latin typeface="Interface"/>
            </a:endParaRPr>
          </a:p>
          <a:p>
            <a:pPr>
              <a:defRPr/>
            </a:pPr>
            <a:r>
              <a:rPr lang="en-US" sz="800" dirty="0">
                <a:solidFill>
                  <a:srgbClr val="4C515A"/>
                </a:solidFill>
                <a:latin typeface="Interface"/>
              </a:rPr>
              <a:t>Data: </a:t>
            </a:r>
            <a:r>
              <a:rPr lang="en-US" sz="800" dirty="0">
                <a:solidFill>
                  <a:srgbClr val="4C515A"/>
                </a:solidFill>
                <a:latin typeface="Interface"/>
              </a:rPr>
              <a:t>Data.Healthcare.gov Plan Year 2018 Individual Medical Coverage Landscape; Tax Policy Center</a:t>
            </a:r>
            <a:r>
              <a:rPr lang="en-US" sz="800" i="1" dirty="0">
                <a:solidFill>
                  <a:srgbClr val="4C515A"/>
                </a:solidFill>
                <a:latin typeface="Interface"/>
              </a:rPr>
              <a:t>, Distributional Analysis </a:t>
            </a:r>
            <a:r>
              <a:rPr lang="en-US" sz="800" i="1" dirty="0">
                <a:solidFill>
                  <a:srgbClr val="4C515A"/>
                </a:solidFill>
                <a:latin typeface="Interface"/>
              </a:rPr>
              <a:t>of </a:t>
            </a:r>
            <a:r>
              <a:rPr lang="en-US" sz="800" i="1" dirty="0">
                <a:solidFill>
                  <a:srgbClr val="4C515A"/>
                </a:solidFill>
                <a:latin typeface="Interface"/>
              </a:rPr>
              <a:t>t</a:t>
            </a:r>
            <a:r>
              <a:rPr lang="en-US" sz="800" i="1" dirty="0">
                <a:solidFill>
                  <a:srgbClr val="4C515A"/>
                </a:solidFill>
                <a:latin typeface="Interface"/>
              </a:rPr>
              <a:t>he </a:t>
            </a:r>
            <a:r>
              <a:rPr lang="en-US" sz="800" i="1" dirty="0">
                <a:solidFill>
                  <a:srgbClr val="4C515A"/>
                </a:solidFill>
                <a:latin typeface="Interface"/>
              </a:rPr>
              <a:t>Tax Cuts </a:t>
            </a:r>
            <a:r>
              <a:rPr lang="en-US" sz="800" i="1" dirty="0">
                <a:solidFill>
                  <a:srgbClr val="4C515A"/>
                </a:solidFill>
                <a:latin typeface="Interface"/>
              </a:rPr>
              <a:t>and </a:t>
            </a:r>
            <a:r>
              <a:rPr lang="en-US" sz="800" i="1" dirty="0">
                <a:solidFill>
                  <a:srgbClr val="4C515A"/>
                </a:solidFill>
                <a:latin typeface="Interface"/>
              </a:rPr>
              <a:t>Jobs Act </a:t>
            </a:r>
            <a:r>
              <a:rPr lang="en-US" sz="800" i="1" dirty="0">
                <a:solidFill>
                  <a:srgbClr val="4C515A"/>
                </a:solidFill>
                <a:latin typeface="Interface"/>
              </a:rPr>
              <a:t>as </a:t>
            </a:r>
            <a:r>
              <a:rPr lang="en-US" sz="800" i="1" dirty="0">
                <a:solidFill>
                  <a:srgbClr val="4C515A"/>
                </a:solidFill>
                <a:latin typeface="Interface"/>
              </a:rPr>
              <a:t>Passed </a:t>
            </a:r>
            <a:r>
              <a:rPr lang="en-US" sz="800" i="1" dirty="0">
                <a:solidFill>
                  <a:srgbClr val="4C515A"/>
                </a:solidFill>
                <a:latin typeface="Interface"/>
              </a:rPr>
              <a:t>by the </a:t>
            </a:r>
            <a:r>
              <a:rPr lang="en-US" sz="800" i="1" dirty="0">
                <a:solidFill>
                  <a:srgbClr val="4C515A"/>
                </a:solidFill>
                <a:latin typeface="Interface"/>
              </a:rPr>
              <a:t>Senate Finance Committee</a:t>
            </a:r>
            <a:r>
              <a:rPr lang="en-US" sz="800" dirty="0">
                <a:solidFill>
                  <a:srgbClr val="4C515A"/>
                </a:solidFill>
                <a:latin typeface="Interface"/>
              </a:rPr>
              <a:t>, </a:t>
            </a:r>
            <a:r>
              <a:rPr lang="en-US" sz="800" dirty="0">
                <a:solidFill>
                  <a:srgbClr val="4C515A"/>
                </a:solidFill>
                <a:latin typeface="Interface"/>
              </a:rPr>
              <a:t>Nov. </a:t>
            </a:r>
            <a:r>
              <a:rPr lang="en-US" sz="800" dirty="0">
                <a:solidFill>
                  <a:srgbClr val="4C515A"/>
                </a:solidFill>
                <a:latin typeface="Interface"/>
              </a:rPr>
              <a:t>2017.</a:t>
            </a:r>
          </a:p>
        </p:txBody>
      </p:sp>
      <p:sp>
        <p:nvSpPr>
          <p:cNvPr id="18" name="TextBox 17">
            <a:extLst>
              <a:ext uri="{FF2B5EF4-FFF2-40B4-BE49-F238E27FC236}">
                <a16:creationId xmlns="" xmlns:a16="http://schemas.microsoft.com/office/drawing/2014/main" id="{BF5D1C27-E2D9-4880-988F-EAC4DF46E6E9}"/>
              </a:ext>
            </a:extLst>
          </p:cNvPr>
          <p:cNvSpPr txBox="1"/>
          <p:nvPr/>
        </p:nvSpPr>
        <p:spPr>
          <a:xfrm>
            <a:off x="1102492" y="1482804"/>
            <a:ext cx="1138715" cy="230832"/>
          </a:xfrm>
          <a:prstGeom prst="rect">
            <a:avLst/>
          </a:prstGeom>
          <a:noFill/>
        </p:spPr>
        <p:txBody>
          <a:bodyPr wrap="square" rtlCol="0">
            <a:spAutoFit/>
          </a:bodyPr>
          <a:lstStyle/>
          <a:p>
            <a:pPr defTabSz="685800">
              <a:defRPr/>
            </a:pPr>
            <a:r>
              <a:rPr lang="en-US" sz="900" b="1" dirty="0">
                <a:solidFill>
                  <a:schemeClr val="accent2">
                    <a:lumMod val="50000"/>
                  </a:schemeClr>
                </a:solidFill>
                <a:latin typeface="InterFace" charset="0"/>
                <a:ea typeface="InterFace" charset="0"/>
                <a:cs typeface="InterFace" charset="0"/>
              </a:rPr>
              <a:t>$2,230</a:t>
            </a:r>
          </a:p>
        </p:txBody>
      </p:sp>
      <p:sp>
        <p:nvSpPr>
          <p:cNvPr id="19" name="TextBox 18">
            <a:extLst>
              <a:ext uri="{FF2B5EF4-FFF2-40B4-BE49-F238E27FC236}">
                <a16:creationId xmlns="" xmlns:a16="http://schemas.microsoft.com/office/drawing/2014/main" id="{EA6A9D41-B26A-4715-8A90-1BF95C472837}"/>
              </a:ext>
            </a:extLst>
          </p:cNvPr>
          <p:cNvSpPr txBox="1"/>
          <p:nvPr/>
        </p:nvSpPr>
        <p:spPr>
          <a:xfrm>
            <a:off x="7860370" y="4817233"/>
            <a:ext cx="875573" cy="219291"/>
          </a:xfrm>
          <a:prstGeom prst="rect">
            <a:avLst/>
          </a:prstGeom>
          <a:noFill/>
        </p:spPr>
        <p:txBody>
          <a:bodyPr wrap="square" rtlCol="0">
            <a:spAutoFit/>
          </a:bodyPr>
          <a:lstStyle/>
          <a:p>
            <a:pPr algn="ctr">
              <a:defRPr/>
            </a:pPr>
            <a:r>
              <a:rPr lang="en-US" sz="825" b="1" kern="0" dirty="0">
                <a:solidFill>
                  <a:schemeClr val="accent2"/>
                </a:solidFill>
                <a:latin typeface="InterFace" charset="0"/>
                <a:ea typeface="InterFace" charset="0"/>
                <a:cs typeface="InterFace" charset="0"/>
              </a:rPr>
              <a:t>$50</a:t>
            </a:r>
          </a:p>
        </p:txBody>
      </p:sp>
      <p:sp>
        <p:nvSpPr>
          <p:cNvPr id="20" name="TextBox 19">
            <a:extLst>
              <a:ext uri="{FF2B5EF4-FFF2-40B4-BE49-F238E27FC236}">
                <a16:creationId xmlns="" xmlns:a16="http://schemas.microsoft.com/office/drawing/2014/main" id="{8C017D67-BBDE-4B65-BA9B-1C85E54E0A43}"/>
              </a:ext>
            </a:extLst>
          </p:cNvPr>
          <p:cNvSpPr txBox="1"/>
          <p:nvPr/>
        </p:nvSpPr>
        <p:spPr>
          <a:xfrm>
            <a:off x="7865630" y="4685927"/>
            <a:ext cx="923531" cy="219291"/>
          </a:xfrm>
          <a:prstGeom prst="rect">
            <a:avLst/>
          </a:prstGeom>
          <a:noFill/>
        </p:spPr>
        <p:txBody>
          <a:bodyPr wrap="square" rtlCol="0">
            <a:spAutoFit/>
          </a:bodyPr>
          <a:lstStyle/>
          <a:p>
            <a:pPr algn="ctr" defTabSz="685800">
              <a:defRPr/>
            </a:pPr>
            <a:r>
              <a:rPr lang="en-US" sz="825" b="1" dirty="0">
                <a:solidFill>
                  <a:schemeClr val="accent2">
                    <a:lumMod val="75000"/>
                  </a:schemeClr>
                </a:solidFill>
                <a:latin typeface="InterFace" charset="0"/>
                <a:ea typeface="InterFace" charset="0"/>
                <a:cs typeface="InterFace" charset="0"/>
              </a:rPr>
              <a:t>$150</a:t>
            </a:r>
          </a:p>
        </p:txBody>
      </p:sp>
      <p:sp>
        <p:nvSpPr>
          <p:cNvPr id="21" name="TextBox 20">
            <a:extLst>
              <a:ext uri="{FF2B5EF4-FFF2-40B4-BE49-F238E27FC236}">
                <a16:creationId xmlns="" xmlns:a16="http://schemas.microsoft.com/office/drawing/2014/main" id="{CA8C1D27-2C8A-45A5-8E87-430DC7F9E4AA}"/>
              </a:ext>
            </a:extLst>
          </p:cNvPr>
          <p:cNvSpPr txBox="1"/>
          <p:nvPr/>
        </p:nvSpPr>
        <p:spPr>
          <a:xfrm>
            <a:off x="7887394" y="4475543"/>
            <a:ext cx="894146" cy="219291"/>
          </a:xfrm>
          <a:prstGeom prst="rect">
            <a:avLst/>
          </a:prstGeom>
          <a:noFill/>
        </p:spPr>
        <p:txBody>
          <a:bodyPr wrap="square" rtlCol="0">
            <a:spAutoFit/>
          </a:bodyPr>
          <a:lstStyle/>
          <a:p>
            <a:pPr algn="ctr" defTabSz="685800">
              <a:defRPr/>
            </a:pPr>
            <a:r>
              <a:rPr lang="en-US" sz="825" b="1" dirty="0">
                <a:solidFill>
                  <a:schemeClr val="accent2">
                    <a:lumMod val="50000"/>
                  </a:schemeClr>
                </a:solidFill>
                <a:latin typeface="InterFace" charset="0"/>
                <a:ea typeface="InterFace" charset="0"/>
                <a:cs typeface="InterFace" charset="0"/>
              </a:rPr>
              <a:t>$340</a:t>
            </a:r>
          </a:p>
        </p:txBody>
      </p:sp>
      <p:sp>
        <p:nvSpPr>
          <p:cNvPr id="36" name="TextBox 35">
            <a:extLst>
              <a:ext uri="{FF2B5EF4-FFF2-40B4-BE49-F238E27FC236}">
                <a16:creationId xmlns="" xmlns:a16="http://schemas.microsoft.com/office/drawing/2014/main" id="{1841ABD0-D1F7-46B0-962E-54F4DCAE245F}"/>
              </a:ext>
            </a:extLst>
          </p:cNvPr>
          <p:cNvSpPr txBox="1"/>
          <p:nvPr/>
        </p:nvSpPr>
        <p:spPr>
          <a:xfrm>
            <a:off x="1102493" y="2677951"/>
            <a:ext cx="1138715" cy="230832"/>
          </a:xfrm>
          <a:prstGeom prst="rect">
            <a:avLst/>
          </a:prstGeom>
          <a:noFill/>
        </p:spPr>
        <p:txBody>
          <a:bodyPr wrap="square" rtlCol="0">
            <a:spAutoFit/>
          </a:bodyPr>
          <a:lstStyle/>
          <a:p>
            <a:pPr defTabSz="685800">
              <a:defRPr/>
            </a:pPr>
            <a:r>
              <a:rPr lang="en-US" sz="900" b="1" dirty="0">
                <a:solidFill>
                  <a:schemeClr val="accent2">
                    <a:lumMod val="75000"/>
                  </a:schemeClr>
                </a:solidFill>
                <a:latin typeface="InterFace" charset="0"/>
                <a:ea typeface="InterFace" charset="0"/>
                <a:cs typeface="InterFace" charset="0"/>
              </a:rPr>
              <a:t>$1,430</a:t>
            </a:r>
          </a:p>
        </p:txBody>
      </p:sp>
      <p:sp>
        <p:nvSpPr>
          <p:cNvPr id="37" name="TextBox 36">
            <a:extLst>
              <a:ext uri="{FF2B5EF4-FFF2-40B4-BE49-F238E27FC236}">
                <a16:creationId xmlns="" xmlns:a16="http://schemas.microsoft.com/office/drawing/2014/main" id="{5D39BEA3-56ED-4711-A1D6-992CC94E3C47}"/>
              </a:ext>
            </a:extLst>
          </p:cNvPr>
          <p:cNvSpPr txBox="1"/>
          <p:nvPr/>
        </p:nvSpPr>
        <p:spPr>
          <a:xfrm>
            <a:off x="1103324" y="3543092"/>
            <a:ext cx="1137884" cy="230832"/>
          </a:xfrm>
          <a:prstGeom prst="rect">
            <a:avLst/>
          </a:prstGeom>
          <a:noFill/>
        </p:spPr>
        <p:txBody>
          <a:bodyPr wrap="square" rtlCol="0">
            <a:spAutoFit/>
          </a:bodyPr>
          <a:lstStyle/>
          <a:p>
            <a:pPr defTabSz="685800">
              <a:defRPr/>
            </a:pPr>
            <a:r>
              <a:rPr lang="en-US" sz="900" b="1" kern="0">
                <a:solidFill>
                  <a:schemeClr val="accent2"/>
                </a:solidFill>
                <a:latin typeface="InterFace" charset="0"/>
                <a:ea typeface="InterFace" charset="0"/>
                <a:cs typeface="InterFace" charset="0"/>
              </a:rPr>
              <a:t>$850</a:t>
            </a:r>
            <a:endParaRPr lang="en-US" sz="900" b="1" kern="0" dirty="0">
              <a:solidFill>
                <a:schemeClr val="accent2"/>
              </a:solidFill>
              <a:latin typeface="InterFace" charset="0"/>
              <a:ea typeface="InterFace" charset="0"/>
              <a:cs typeface="InterFace" charset="0"/>
            </a:endParaRPr>
          </a:p>
        </p:txBody>
      </p:sp>
      <p:sp>
        <p:nvSpPr>
          <p:cNvPr id="31" name="TextBox 30">
            <a:extLst>
              <a:ext uri="{FF2B5EF4-FFF2-40B4-BE49-F238E27FC236}">
                <a16:creationId xmlns="" xmlns:a16="http://schemas.microsoft.com/office/drawing/2014/main" id="{406C4816-2B36-4749-9D69-006ED08BF1D6}"/>
              </a:ext>
            </a:extLst>
          </p:cNvPr>
          <p:cNvSpPr txBox="1"/>
          <p:nvPr/>
        </p:nvSpPr>
        <p:spPr>
          <a:xfrm>
            <a:off x="5820084" y="2114738"/>
            <a:ext cx="1218520" cy="219291"/>
          </a:xfrm>
          <a:prstGeom prst="rect">
            <a:avLst/>
          </a:prstGeom>
          <a:noFill/>
        </p:spPr>
        <p:txBody>
          <a:bodyPr wrap="square" rtlCol="0">
            <a:spAutoFit/>
          </a:bodyPr>
          <a:lstStyle/>
          <a:p>
            <a:pPr algn="ctr" defTabSz="685800">
              <a:defRPr/>
            </a:pPr>
            <a:r>
              <a:rPr lang="en-US" sz="825" b="1" dirty="0">
                <a:solidFill>
                  <a:schemeClr val="accent2">
                    <a:lumMod val="50000"/>
                  </a:schemeClr>
                </a:solidFill>
                <a:latin typeface="InterFace" charset="0"/>
                <a:ea typeface="InterFace" charset="0"/>
                <a:cs typeface="InterFace" charset="0"/>
              </a:rPr>
              <a:t>$1,800</a:t>
            </a:r>
          </a:p>
        </p:txBody>
      </p:sp>
      <p:sp>
        <p:nvSpPr>
          <p:cNvPr id="32" name="TextBox 31">
            <a:extLst>
              <a:ext uri="{FF2B5EF4-FFF2-40B4-BE49-F238E27FC236}">
                <a16:creationId xmlns="" xmlns:a16="http://schemas.microsoft.com/office/drawing/2014/main" id="{C2C633B5-AF06-44A7-B6DC-3B7C8AEF1CEF}"/>
              </a:ext>
            </a:extLst>
          </p:cNvPr>
          <p:cNvSpPr txBox="1"/>
          <p:nvPr/>
        </p:nvSpPr>
        <p:spPr>
          <a:xfrm>
            <a:off x="5741278" y="2835852"/>
            <a:ext cx="1376927" cy="219291"/>
          </a:xfrm>
          <a:prstGeom prst="rect">
            <a:avLst/>
          </a:prstGeom>
          <a:noFill/>
        </p:spPr>
        <p:txBody>
          <a:bodyPr wrap="square" rtlCol="0">
            <a:spAutoFit/>
          </a:bodyPr>
          <a:lstStyle/>
          <a:p>
            <a:pPr algn="ctr" defTabSz="685800">
              <a:defRPr/>
            </a:pPr>
            <a:r>
              <a:rPr lang="en-US" sz="825" b="1" dirty="0">
                <a:solidFill>
                  <a:schemeClr val="accent2">
                    <a:lumMod val="75000"/>
                  </a:schemeClr>
                </a:solidFill>
                <a:latin typeface="InterFace" charset="0"/>
                <a:ea typeface="InterFace" charset="0"/>
                <a:cs typeface="InterFace" charset="0"/>
              </a:rPr>
              <a:t>$1,330</a:t>
            </a:r>
          </a:p>
        </p:txBody>
      </p:sp>
      <p:sp>
        <p:nvSpPr>
          <p:cNvPr id="39" name="TextBox 38">
            <a:extLst>
              <a:ext uri="{FF2B5EF4-FFF2-40B4-BE49-F238E27FC236}">
                <a16:creationId xmlns="" xmlns:a16="http://schemas.microsoft.com/office/drawing/2014/main" id="{5DF27CD0-1B8F-44A4-A0E6-0DA59EF9EFD8}"/>
              </a:ext>
            </a:extLst>
          </p:cNvPr>
          <p:cNvSpPr txBox="1"/>
          <p:nvPr/>
        </p:nvSpPr>
        <p:spPr>
          <a:xfrm>
            <a:off x="5861345" y="3514144"/>
            <a:ext cx="1129948" cy="219291"/>
          </a:xfrm>
          <a:prstGeom prst="rect">
            <a:avLst/>
          </a:prstGeom>
          <a:noFill/>
        </p:spPr>
        <p:txBody>
          <a:bodyPr wrap="square" rtlCol="0">
            <a:spAutoFit/>
          </a:bodyPr>
          <a:lstStyle/>
          <a:p>
            <a:pPr algn="ctr" defTabSz="685800">
              <a:defRPr/>
            </a:pPr>
            <a:r>
              <a:rPr lang="en-US" sz="825" b="1" kern="0" dirty="0">
                <a:solidFill>
                  <a:schemeClr val="accent2"/>
                </a:solidFill>
                <a:latin typeface="InterFace" charset="0"/>
                <a:ea typeface="InterFace" charset="0"/>
                <a:cs typeface="InterFace" charset="0"/>
              </a:rPr>
              <a:t>$880</a:t>
            </a:r>
          </a:p>
        </p:txBody>
      </p:sp>
      <p:sp>
        <p:nvSpPr>
          <p:cNvPr id="42" name="TextBox 41">
            <a:extLst>
              <a:ext uri="{FF2B5EF4-FFF2-40B4-BE49-F238E27FC236}">
                <a16:creationId xmlns="" xmlns:a16="http://schemas.microsoft.com/office/drawing/2014/main" id="{DA0A6934-2D4D-4861-A543-EF15F0D5870C}"/>
              </a:ext>
            </a:extLst>
          </p:cNvPr>
          <p:cNvSpPr txBox="1"/>
          <p:nvPr/>
        </p:nvSpPr>
        <p:spPr>
          <a:xfrm>
            <a:off x="8224598" y="2088183"/>
            <a:ext cx="1012287"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85800">
              <a:defRPr/>
            </a:pPr>
            <a:r>
              <a:rPr lang="en-US" sz="1050" b="1" dirty="0">
                <a:solidFill>
                  <a:schemeClr val="bg2">
                    <a:lumMod val="50000"/>
                  </a:schemeClr>
                </a:solidFill>
                <a:latin typeface="InterFace" charset="0"/>
                <a:ea typeface="InterFace" charset="0"/>
                <a:cs typeface="InterFace" charset="0"/>
              </a:rPr>
              <a:t>60-year-old</a:t>
            </a:r>
            <a:endParaRPr lang="en-US" sz="1050" b="1" dirty="0">
              <a:solidFill>
                <a:schemeClr val="bg2">
                  <a:lumMod val="50000"/>
                </a:schemeClr>
              </a:solidFill>
              <a:latin typeface="InterFace" charset="0"/>
              <a:ea typeface="InterFace" charset="0"/>
              <a:cs typeface="InterFace" charset="0"/>
            </a:endParaRPr>
          </a:p>
        </p:txBody>
      </p:sp>
      <p:sp>
        <p:nvSpPr>
          <p:cNvPr id="45" name="TextBox 44">
            <a:extLst>
              <a:ext uri="{FF2B5EF4-FFF2-40B4-BE49-F238E27FC236}">
                <a16:creationId xmlns="" xmlns:a16="http://schemas.microsoft.com/office/drawing/2014/main" id="{A02F197A-9BD3-415F-8840-FDC236D62ECD}"/>
              </a:ext>
            </a:extLst>
          </p:cNvPr>
          <p:cNvSpPr txBox="1"/>
          <p:nvPr/>
        </p:nvSpPr>
        <p:spPr>
          <a:xfrm>
            <a:off x="8224598" y="3602616"/>
            <a:ext cx="982607"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85800">
              <a:defRPr/>
            </a:pPr>
            <a:r>
              <a:rPr lang="en-US" sz="1050" b="1" dirty="0">
                <a:solidFill>
                  <a:schemeClr val="bg2">
                    <a:lumMod val="75000"/>
                  </a:schemeClr>
                </a:solidFill>
                <a:latin typeface="InterFace" charset="0"/>
                <a:ea typeface="InterFace" charset="0"/>
                <a:cs typeface="InterFace" charset="0"/>
              </a:rPr>
              <a:t>40-year-old</a:t>
            </a:r>
            <a:endParaRPr lang="en-US" sz="1050" b="1" dirty="0">
              <a:solidFill>
                <a:schemeClr val="bg2">
                  <a:lumMod val="75000"/>
                </a:schemeClr>
              </a:solidFill>
              <a:latin typeface="InterFace" charset="0"/>
              <a:ea typeface="InterFace" charset="0"/>
              <a:cs typeface="InterFace" charset="0"/>
            </a:endParaRPr>
          </a:p>
        </p:txBody>
      </p:sp>
      <p:sp>
        <p:nvSpPr>
          <p:cNvPr id="49" name="TextBox 48">
            <a:extLst>
              <a:ext uri="{FF2B5EF4-FFF2-40B4-BE49-F238E27FC236}">
                <a16:creationId xmlns="" xmlns:a16="http://schemas.microsoft.com/office/drawing/2014/main" id="{3E33029C-5B5E-47CC-B47D-70384DBF2F68}"/>
              </a:ext>
            </a:extLst>
          </p:cNvPr>
          <p:cNvSpPr txBox="1"/>
          <p:nvPr/>
        </p:nvSpPr>
        <p:spPr>
          <a:xfrm>
            <a:off x="8224598" y="3841194"/>
            <a:ext cx="1069680" cy="25391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685800">
              <a:defRPr/>
            </a:pPr>
            <a:r>
              <a:rPr lang="en-US" sz="1050" b="1" dirty="0">
                <a:solidFill>
                  <a:schemeClr val="bg2"/>
                </a:solidFill>
                <a:latin typeface="InterFace" charset="0"/>
                <a:ea typeface="InterFace" charset="0"/>
                <a:cs typeface="InterFace" charset="0"/>
              </a:rPr>
              <a:t>27-year-old</a:t>
            </a:r>
            <a:endParaRPr lang="en-US" sz="1050" b="1" dirty="0">
              <a:solidFill>
                <a:schemeClr val="bg2"/>
              </a:solidFill>
              <a:latin typeface="InterFace" charset="0"/>
              <a:ea typeface="InterFace" charset="0"/>
              <a:cs typeface="InterFace" charset="0"/>
            </a:endParaRPr>
          </a:p>
        </p:txBody>
      </p:sp>
      <p:sp>
        <p:nvSpPr>
          <p:cNvPr id="22" name="TextBox 21"/>
          <p:cNvSpPr txBox="1"/>
          <p:nvPr/>
        </p:nvSpPr>
        <p:spPr>
          <a:xfrm>
            <a:off x="22860" y="958208"/>
            <a:ext cx="9121140" cy="261610"/>
          </a:xfrm>
          <a:prstGeom prst="rect">
            <a:avLst/>
          </a:prstGeom>
          <a:noFill/>
        </p:spPr>
        <p:txBody>
          <a:bodyPr wrap="square" rtlCol="0">
            <a:spAutoFit/>
          </a:bodyPr>
          <a:lstStyle/>
          <a:p>
            <a:r>
              <a:rPr lang="en-US" sz="1100" i="1" dirty="0">
                <a:solidFill>
                  <a:srgbClr val="4C515A"/>
                </a:solidFill>
                <a:latin typeface="Interface"/>
              </a:rPr>
              <a:t>Additional amount spent in annual premiums if the Affordable Care Act individual mandate is repealed, based on </a:t>
            </a:r>
            <a:r>
              <a:rPr lang="en-US" sz="1100" i="1" dirty="0">
                <a:solidFill>
                  <a:srgbClr val="4C515A"/>
                </a:solidFill>
                <a:latin typeface="Interface"/>
              </a:rPr>
              <a:t>lowest-cost </a:t>
            </a:r>
            <a:r>
              <a:rPr lang="en-US" sz="1100" i="1" dirty="0">
                <a:solidFill>
                  <a:srgbClr val="4C515A"/>
                </a:solidFill>
                <a:latin typeface="Interface"/>
              </a:rPr>
              <a:t>silver plan*</a:t>
            </a:r>
          </a:p>
        </p:txBody>
      </p:sp>
      <p:grpSp>
        <p:nvGrpSpPr>
          <p:cNvPr id="23" name="Group 22">
            <a:extLst>
              <a:ext uri="{FF2B5EF4-FFF2-40B4-BE49-F238E27FC236}">
                <a16:creationId xmlns="" xmlns:a16="http://schemas.microsoft.com/office/drawing/2014/main" id="{A39E3EE0-3E73-4985-8531-B0A622D13FAF}"/>
              </a:ext>
            </a:extLst>
          </p:cNvPr>
          <p:cNvGrpSpPr/>
          <p:nvPr/>
        </p:nvGrpSpPr>
        <p:grpSpPr>
          <a:xfrm>
            <a:off x="4683217" y="1415435"/>
            <a:ext cx="3111875" cy="585483"/>
            <a:chOff x="3696100" y="1280854"/>
            <a:chExt cx="4149166" cy="780644"/>
          </a:xfrm>
        </p:grpSpPr>
        <p:grpSp>
          <p:nvGrpSpPr>
            <p:cNvPr id="24" name="Group 23">
              <a:extLst>
                <a:ext uri="{FF2B5EF4-FFF2-40B4-BE49-F238E27FC236}">
                  <a16:creationId xmlns="" xmlns:a16="http://schemas.microsoft.com/office/drawing/2014/main" id="{61D9C54A-3FA3-490F-B492-531D2FDC1AAE}"/>
                </a:ext>
              </a:extLst>
            </p:cNvPr>
            <p:cNvGrpSpPr/>
            <p:nvPr/>
          </p:nvGrpSpPr>
          <p:grpSpPr>
            <a:xfrm>
              <a:off x="3696100" y="1722943"/>
              <a:ext cx="4149166" cy="338555"/>
              <a:chOff x="3696100" y="1541968"/>
              <a:chExt cx="4149166" cy="338555"/>
            </a:xfrm>
          </p:grpSpPr>
          <p:sp>
            <p:nvSpPr>
              <p:cNvPr id="33" name="TextBox 32">
                <a:extLst>
                  <a:ext uri="{FF2B5EF4-FFF2-40B4-BE49-F238E27FC236}">
                    <a16:creationId xmlns="" xmlns:a16="http://schemas.microsoft.com/office/drawing/2014/main" id="{6C5602B1-E318-4CFB-B403-94FBBFEBCEBC}"/>
                  </a:ext>
                </a:extLst>
              </p:cNvPr>
              <p:cNvSpPr txBox="1"/>
              <p:nvPr/>
            </p:nvSpPr>
            <p:spPr>
              <a:xfrm>
                <a:off x="3951397" y="1541968"/>
                <a:ext cx="3893869" cy="338555"/>
              </a:xfrm>
              <a:prstGeom prst="rect">
                <a:avLst/>
              </a:prstGeom>
              <a:noFill/>
            </p:spPr>
            <p:txBody>
              <a:bodyPr wrap="square" rtlCol="0">
                <a:spAutoFit/>
              </a:bodyPr>
              <a:lstStyle/>
              <a:p>
                <a:pPr lvl="0">
                  <a:defRPr/>
                </a:pPr>
                <a:r>
                  <a:rPr lang="en-US" sz="1050" dirty="0">
                    <a:latin typeface="InterFace" charset="0"/>
                    <a:ea typeface="InterFace" charset="0"/>
                    <a:cs typeface="InterFace" charset="0"/>
                  </a:rPr>
                  <a:t>Average tax cut for </a:t>
                </a:r>
                <a:r>
                  <a:rPr lang="en-US" sz="1050" dirty="0">
                    <a:latin typeface="InterFace" charset="0"/>
                    <a:ea typeface="InterFace" charset="0"/>
                    <a:cs typeface="InterFace" charset="0"/>
                  </a:rPr>
                  <a:t>3rd </a:t>
                </a:r>
                <a:r>
                  <a:rPr lang="en-US" sz="1050" dirty="0">
                    <a:latin typeface="InterFace" charset="0"/>
                    <a:ea typeface="InterFace" charset="0"/>
                    <a:cs typeface="InterFace" charset="0"/>
                  </a:rPr>
                  <a:t>quintile</a:t>
                </a:r>
              </a:p>
            </p:txBody>
          </p:sp>
          <p:cxnSp>
            <p:nvCxnSpPr>
              <p:cNvPr id="34" name="Straight Connector 33">
                <a:extLst>
                  <a:ext uri="{FF2B5EF4-FFF2-40B4-BE49-F238E27FC236}">
                    <a16:creationId xmlns="" xmlns:a16="http://schemas.microsoft.com/office/drawing/2014/main" id="{2A4FFDF7-1ACC-49A2-BD17-3157BF752E3A}"/>
                  </a:ext>
                </a:extLst>
              </p:cNvPr>
              <p:cNvCxnSpPr>
                <a:cxnSpLocks/>
              </p:cNvCxnSpPr>
              <p:nvPr/>
            </p:nvCxnSpPr>
            <p:spPr>
              <a:xfrm>
                <a:off x="3696100" y="1695856"/>
                <a:ext cx="294545"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 xmlns:a16="http://schemas.microsoft.com/office/drawing/2014/main" id="{92572DBB-6DB7-405A-892E-9DD27A2B3AA8}"/>
                </a:ext>
              </a:extLst>
            </p:cNvPr>
            <p:cNvGrpSpPr/>
            <p:nvPr/>
          </p:nvGrpSpPr>
          <p:grpSpPr>
            <a:xfrm>
              <a:off x="3696100" y="1509178"/>
              <a:ext cx="4035465" cy="338555"/>
              <a:chOff x="3696100" y="1499131"/>
              <a:chExt cx="4035465" cy="338555"/>
            </a:xfrm>
          </p:grpSpPr>
          <p:sp>
            <p:nvSpPr>
              <p:cNvPr id="29" name="TextBox 28">
                <a:extLst>
                  <a:ext uri="{FF2B5EF4-FFF2-40B4-BE49-F238E27FC236}">
                    <a16:creationId xmlns="" xmlns:a16="http://schemas.microsoft.com/office/drawing/2014/main" id="{7BE3B55D-B6DE-4291-8EB5-B7B0BFEF83F0}"/>
                  </a:ext>
                </a:extLst>
              </p:cNvPr>
              <p:cNvSpPr txBox="1"/>
              <p:nvPr/>
            </p:nvSpPr>
            <p:spPr>
              <a:xfrm>
                <a:off x="3951397" y="1499131"/>
                <a:ext cx="3780168" cy="338555"/>
              </a:xfrm>
              <a:prstGeom prst="rect">
                <a:avLst/>
              </a:prstGeom>
              <a:noFill/>
            </p:spPr>
            <p:txBody>
              <a:bodyPr wrap="square" rtlCol="0">
                <a:spAutoFit/>
              </a:bodyPr>
              <a:lstStyle/>
              <a:p>
                <a:pPr lvl="0">
                  <a:defRPr/>
                </a:pPr>
                <a:r>
                  <a:rPr lang="en-US" sz="1050" dirty="0">
                    <a:latin typeface="InterFace" charset="0"/>
                    <a:ea typeface="InterFace" charset="0"/>
                    <a:cs typeface="InterFace" charset="0"/>
                  </a:rPr>
                  <a:t>Average tax cut for 4th </a:t>
                </a:r>
                <a:r>
                  <a:rPr lang="en-US" sz="1050" dirty="0">
                    <a:latin typeface="InterFace" charset="0"/>
                    <a:ea typeface="InterFace" charset="0"/>
                    <a:cs typeface="InterFace" charset="0"/>
                  </a:rPr>
                  <a:t>quintile</a:t>
                </a:r>
                <a:endParaRPr lang="en-US" sz="1050" dirty="0">
                  <a:latin typeface="InterFace" charset="0"/>
                  <a:ea typeface="InterFace" charset="0"/>
                  <a:cs typeface="InterFace" charset="0"/>
                </a:endParaRPr>
              </a:p>
            </p:txBody>
          </p:sp>
          <p:cxnSp>
            <p:nvCxnSpPr>
              <p:cNvPr id="30" name="Straight Connector 29">
                <a:extLst>
                  <a:ext uri="{FF2B5EF4-FFF2-40B4-BE49-F238E27FC236}">
                    <a16:creationId xmlns="" xmlns:a16="http://schemas.microsoft.com/office/drawing/2014/main" id="{375989BE-49C5-4256-875F-F412E7FA6090}"/>
                  </a:ext>
                </a:extLst>
              </p:cNvPr>
              <p:cNvCxnSpPr>
                <a:cxnSpLocks/>
              </p:cNvCxnSpPr>
              <p:nvPr/>
            </p:nvCxnSpPr>
            <p:spPr>
              <a:xfrm>
                <a:off x="3696100" y="1653019"/>
                <a:ext cx="294545" cy="0"/>
              </a:xfrm>
              <a:prstGeom prst="line">
                <a:avLst/>
              </a:prstGeom>
              <a:ln w="25400">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 xmlns:a16="http://schemas.microsoft.com/office/drawing/2014/main" id="{0887880D-40EF-4604-895B-CB5820FC5AC0}"/>
                </a:ext>
              </a:extLst>
            </p:cNvPr>
            <p:cNvGrpSpPr/>
            <p:nvPr/>
          </p:nvGrpSpPr>
          <p:grpSpPr>
            <a:xfrm>
              <a:off x="3696100" y="1280854"/>
              <a:ext cx="4149166" cy="338555"/>
              <a:chOff x="3696100" y="1433254"/>
              <a:chExt cx="4149166" cy="338555"/>
            </a:xfrm>
          </p:grpSpPr>
          <p:sp>
            <p:nvSpPr>
              <p:cNvPr id="27" name="TextBox 26">
                <a:extLst>
                  <a:ext uri="{FF2B5EF4-FFF2-40B4-BE49-F238E27FC236}">
                    <a16:creationId xmlns="" xmlns:a16="http://schemas.microsoft.com/office/drawing/2014/main" id="{259D0CAC-CBC0-4362-99CA-6633A40881A6}"/>
                  </a:ext>
                </a:extLst>
              </p:cNvPr>
              <p:cNvSpPr txBox="1"/>
              <p:nvPr/>
            </p:nvSpPr>
            <p:spPr>
              <a:xfrm>
                <a:off x="3951397" y="1433254"/>
                <a:ext cx="3893869" cy="338555"/>
              </a:xfrm>
              <a:prstGeom prst="rect">
                <a:avLst/>
              </a:prstGeom>
              <a:noFill/>
            </p:spPr>
            <p:txBody>
              <a:bodyPr wrap="square" rtlCol="0">
                <a:spAutoFit/>
              </a:bodyPr>
              <a:lstStyle/>
              <a:p>
                <a:pPr lvl="0">
                  <a:defRPr/>
                </a:pPr>
                <a:r>
                  <a:rPr lang="en-US" sz="1050" dirty="0">
                    <a:latin typeface="InterFace" charset="0"/>
                    <a:ea typeface="InterFace" charset="0"/>
                    <a:cs typeface="InterFace" charset="0"/>
                  </a:rPr>
                  <a:t>A</a:t>
                </a:r>
                <a:r>
                  <a:rPr lang="en-US" sz="1050" dirty="0">
                    <a:latin typeface="InterFace" charset="0"/>
                    <a:ea typeface="InterFace" charset="0"/>
                    <a:cs typeface="InterFace" charset="0"/>
                  </a:rPr>
                  <a:t>verage </a:t>
                </a:r>
                <a:r>
                  <a:rPr lang="en-US" sz="1050" dirty="0">
                    <a:latin typeface="InterFace" charset="0"/>
                    <a:ea typeface="InterFace" charset="0"/>
                    <a:cs typeface="InterFace" charset="0"/>
                  </a:rPr>
                  <a:t>tax cut for </a:t>
                </a:r>
                <a:r>
                  <a:rPr lang="en-US" sz="1050" dirty="0">
                    <a:latin typeface="InterFace" charset="0"/>
                    <a:ea typeface="InterFace" charset="0"/>
                    <a:cs typeface="InterFace" charset="0"/>
                  </a:rPr>
                  <a:t>80th–90th </a:t>
                </a:r>
                <a:r>
                  <a:rPr lang="en-US" sz="1050" dirty="0">
                    <a:latin typeface="InterFace" charset="0"/>
                    <a:ea typeface="InterFace" charset="0"/>
                    <a:cs typeface="InterFace" charset="0"/>
                  </a:rPr>
                  <a:t>percentile</a:t>
                </a:r>
              </a:p>
            </p:txBody>
          </p:sp>
          <p:cxnSp>
            <p:nvCxnSpPr>
              <p:cNvPr id="28" name="Straight Connector 27">
                <a:extLst>
                  <a:ext uri="{FF2B5EF4-FFF2-40B4-BE49-F238E27FC236}">
                    <a16:creationId xmlns="" xmlns:a16="http://schemas.microsoft.com/office/drawing/2014/main" id="{469EEE61-C786-4F2B-AC3B-613A7DEBE97A}"/>
                  </a:ext>
                </a:extLst>
              </p:cNvPr>
              <p:cNvCxnSpPr>
                <a:cxnSpLocks/>
              </p:cNvCxnSpPr>
              <p:nvPr/>
            </p:nvCxnSpPr>
            <p:spPr>
              <a:xfrm>
                <a:off x="3696100" y="1587142"/>
                <a:ext cx="294545" cy="0"/>
              </a:xfrm>
              <a:prstGeom prst="line">
                <a:avLst/>
              </a:prstGeom>
              <a:ln w="25400">
                <a:solidFill>
                  <a:schemeClr val="accent2">
                    <a:lumMod val="50000"/>
                  </a:schemeClr>
                </a:solidFill>
                <a:prstDash val="sysDot"/>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66857536"/>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Presentation5" id="{3FFC4559-1BAF-7F42-A898-B3598B040620}" vid="{A167C7B2-675D-E44E-AD59-987CD75A0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CMWF_Template_Apr2017</Template>
  <TotalTime>870</TotalTime>
  <Words>272</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Berlingske Serif Text</vt:lpstr>
      <vt:lpstr>Calibri</vt:lpstr>
      <vt:lpstr>Georgia</vt:lpstr>
      <vt:lpstr>InterFace</vt:lpstr>
      <vt:lpstr>InterFace</vt:lpstr>
      <vt:lpstr>Open Sans Light</vt:lpstr>
      <vt:lpstr>Trebuchet MS</vt:lpstr>
      <vt:lpstr>1_Office Theme</vt:lpstr>
      <vt:lpstr>Additional Amount Spent in Annual Premiums Each Year Due to Repeal of  Individual Mandate vs. Average Tax Cut in Senate Bill, 2019–2027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Additional Amount Spent in Annual Premiums Over 10-Year Period For a 27-year old, 2018-2027</dc:title>
  <dc:creator>Munira Gunja</dc:creator>
  <cp:lastModifiedBy>Samantha Chase</cp:lastModifiedBy>
  <cp:revision>180</cp:revision>
  <cp:lastPrinted>2017-11-20T21:20:49Z</cp:lastPrinted>
  <dcterms:created xsi:type="dcterms:W3CDTF">2017-11-15T19:42:30Z</dcterms:created>
  <dcterms:modified xsi:type="dcterms:W3CDTF">2017-12-04T15:19:26Z</dcterms:modified>
</cp:coreProperties>
</file>