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sldIdLst>
    <p:sldId id="257" r:id="rId2"/>
  </p:sldIdLst>
  <p:sldSz cx="9144000" cy="6858000" type="screen4x3"/>
  <p:notesSz cx="7023100" cy="93091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F2F3"/>
    <a:srgbClr val="A3DBDB"/>
    <a:srgbClr val="49BAB9"/>
    <a:srgbClr val="348F8E"/>
    <a:srgbClr val="B6E5E5"/>
    <a:srgbClr val="FF7300"/>
    <a:srgbClr val="BF5600"/>
    <a:srgbClr val="FFAB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2" autoAdjust="0"/>
    <p:restoredTop sz="96809" autoAdjust="0"/>
  </p:normalViewPr>
  <p:slideViewPr>
    <p:cSldViewPr snapToGrid="0">
      <p:cViewPr varScale="1">
        <p:scale>
          <a:sx n="99" d="100"/>
          <a:sy n="99" d="100"/>
        </p:scale>
        <p:origin x="918" y="78"/>
      </p:cViewPr>
      <p:guideLst>
        <p:guide orient="horz" pos="100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419436647307999E-2"/>
          <c:y val="9.5197434460102495E-2"/>
          <c:w val="0.93915474403411803"/>
          <c:h val="0.735343172169358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High-need adults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8CD27970-AA47-4C90-A1CF-353DAABD0788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9C1-4A70-AB0C-DE26601DE7D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41BBBDDE-B7CB-4516-B919-8DE1CD0A7794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9C1-4A70-AB0C-DE26601DE7D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BE302D33-DE08-4677-B8BA-7E189D2930CF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105-43CD-BFF7-BB8CD8BD3F50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02717051-0F89-4737-A024-6F8ADC56E151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105-43CD-BFF7-BB8CD8BD3F50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105-43CD-BFF7-BB8CD8BD3F5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Often feel you lack companionship</c:v>
                </c:pt>
                <c:pt idx="1">
                  <c:v>Often feel left out</c:v>
                </c:pt>
                <c:pt idx="2">
                  <c:v>Often feel isolated from others</c:v>
                </c:pt>
                <c:pt idx="3">
                  <c:v>Any social isolation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23</c:v>
                </c:pt>
                <c:pt idx="1">
                  <c:v>21</c:v>
                </c:pt>
                <c:pt idx="2">
                  <c:v>22</c:v>
                </c:pt>
                <c:pt idx="3">
                  <c:v>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9C1-4A70-AB0C-DE26601DE7D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Not high-need adults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2.98651260337719E-3"/>
                  <c:y val="5.12801818366738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105-43CD-BFF7-BB8CD8BD3F5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Often feel you lack companionship</c:v>
                </c:pt>
                <c:pt idx="1">
                  <c:v>Often feel left out</c:v>
                </c:pt>
                <c:pt idx="2">
                  <c:v>Often feel isolated from others</c:v>
                </c:pt>
                <c:pt idx="3">
                  <c:v>Any social isolation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11</c:v>
                </c:pt>
                <c:pt idx="1">
                  <c:v>5</c:v>
                </c:pt>
                <c:pt idx="2">
                  <c:v>7</c:v>
                </c:pt>
                <c:pt idx="3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9C1-4A70-AB0C-DE26601DE7D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All adults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5.8633642298739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1105-43CD-BFF7-BB8CD8BD3F5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Often feel you lack companionship</c:v>
                </c:pt>
                <c:pt idx="1">
                  <c:v>Often feel left out</c:v>
                </c:pt>
                <c:pt idx="2">
                  <c:v>Often feel isolated from others</c:v>
                </c:pt>
                <c:pt idx="3">
                  <c:v>Any social isolation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12</c:v>
                </c:pt>
                <c:pt idx="1">
                  <c:v>6</c:v>
                </c:pt>
                <c:pt idx="2">
                  <c:v>8</c:v>
                </c:pt>
                <c:pt idx="3">
                  <c:v>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9C1-4A70-AB0C-DE26601DE7D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26914552"/>
        <c:axId val="226912200"/>
      </c:barChart>
      <c:catAx>
        <c:axId val="226914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26912200"/>
        <c:crosses val="autoZero"/>
        <c:auto val="1"/>
        <c:lblAlgn val="ctr"/>
        <c:lblOffset val="100"/>
        <c:noMultiLvlLbl val="0"/>
      </c:catAx>
      <c:valAx>
        <c:axId val="22691220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26914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3957799401122"/>
          <c:y val="0.106686428872629"/>
          <c:w val="0.58030397289657498"/>
          <c:h val="5.73585457637151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+mn-lt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0.7566</cdr:x>
      <cdr:y>0.09617</cdr:y>
    </cdr:from>
    <cdr:to>
      <cdr:x>0.7566</cdr:x>
      <cdr:y>0.93212</cdr:y>
    </cdr:to>
    <cdr:cxnSp macro="">
      <cdr:nvCxnSpPr>
        <cdr:cNvPr id="2" name="Straight Connector 1">
          <a:extLst xmlns:a="http://schemas.openxmlformats.org/drawingml/2006/main">
            <a:ext uri="{FF2B5EF4-FFF2-40B4-BE49-F238E27FC236}">
              <a16:creationId xmlns:lc="http://schemas.openxmlformats.org/drawingml/2006/lockedCanvas" xmlns:a16="http://schemas.microsoft.com/office/drawing/2014/main" xmlns="" xmlns:p="http://schemas.openxmlformats.org/presentationml/2006/main" xmlns:r="http://schemas.openxmlformats.org/officeDocument/2006/relationships" id="{9AF1F6BC-22B7-4652-8B15-BF15F52DB3E7}"/>
            </a:ext>
          </a:extLst>
        </cdr:cNvPr>
        <cdr:cNvCxnSpPr/>
      </cdr:nvCxnSpPr>
      <cdr:spPr>
        <a:xfrm xmlns:a="http://schemas.openxmlformats.org/drawingml/2006/main">
          <a:off x="6434852" y="420770"/>
          <a:ext cx="0" cy="3657600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rgbClr val="868D99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6EEAE00E-4696-441B-8F43-C98BD731C47E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D1B333B8-1AED-44D0-AE97-EEDD262EB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367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333B8-1AED-44D0-AE97-EEDD262EB82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682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655675" y="6368920"/>
            <a:ext cx="7416823" cy="4084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smtClean="0">
                <a:solidFill>
                  <a:schemeClr val="tx1"/>
                </a:solidFill>
              </a:rPr>
              <a:t>Source: C. Lewis, T. Shah, and M. K. Abrams, “Sick and</a:t>
            </a:r>
            <a:r>
              <a:rPr lang="en-US" sz="900" baseline="0" dirty="0" smtClean="0">
                <a:solidFill>
                  <a:schemeClr val="tx1"/>
                </a:solidFill>
              </a:rPr>
              <a:t> Alone: High-Need, Socially Isolated Adults Have More Problems, but Less Support,” </a:t>
            </a:r>
            <a:r>
              <a:rPr lang="en-US" sz="900" i="1" baseline="0" dirty="0" smtClean="0">
                <a:solidFill>
                  <a:schemeClr val="tx1"/>
                </a:solidFill>
              </a:rPr>
              <a:t>To the Point</a:t>
            </a:r>
            <a:r>
              <a:rPr lang="en-US" sz="900" i="0" baseline="0" dirty="0" smtClean="0">
                <a:solidFill>
                  <a:schemeClr val="tx1"/>
                </a:solidFill>
              </a:rPr>
              <a:t>, The Commonwealth Fund, Jan. 12, 2018. </a:t>
            </a:r>
            <a:endParaRPr lang="en-US" sz="900" dirty="0" smtClean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6" y="6345324"/>
            <a:ext cx="1476164" cy="468052"/>
          </a:xfrm>
          <a:prstGeom prst="rect">
            <a:avLst/>
          </a:prstGeom>
        </p:spPr>
      </p:pic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500" y="296652"/>
            <a:ext cx="900100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2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</a:t>
            </a:r>
            <a:r>
              <a:rPr lang="en-US" dirty="0" smtClean="0"/>
              <a:t>style</a:t>
            </a:r>
            <a:endParaRPr lang="en-US" dirty="0"/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500" y="1371600"/>
            <a:ext cx="9000999" cy="4277240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500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500" y="8620"/>
            <a:ext cx="9001000" cy="224346"/>
          </a:xfrm>
        </p:spPr>
        <p:txBody>
          <a:bodyPr anchor="b" anchorCtr="0">
            <a:noAutofit/>
          </a:bodyPr>
          <a:lstStyle>
            <a:lvl1pPr marL="0" indent="0">
              <a:buNone/>
              <a:defRPr sz="1200"/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 dirty="0" smtClean="0"/>
              <a:t>Exhibit #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500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Notes &amp;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915258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36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</p:sldLayoutIdLst>
  <p:timing>
    <p:tnLst>
      <p:par>
        <p:cTn id="1" dur="indefinite" restart="never" nodeType="tmRoot"/>
      </p:par>
    </p:tnLst>
  </p:timing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High-Need Adults Are More Likely to Be Socially Isolated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* Significantly different from not high-need adults at the p&lt;0.01 level. </a:t>
            </a:r>
          </a:p>
          <a:p>
            <a:r>
              <a:rPr lang="en-US" dirty="0"/>
              <a:t>Data: The 2016 Commonwealth Fund Survey of High-Need Patients, June–September 2016.</a:t>
            </a:r>
          </a:p>
        </p:txBody>
      </p:sp>
      <p:graphicFrame>
        <p:nvGraphicFramePr>
          <p:cNvPr id="27" name="Chart 26">
            <a:extLst>
              <a:ext uri="{FF2B5EF4-FFF2-40B4-BE49-F238E27FC236}">
                <a16:creationId xmlns="" xmlns:a16="http://schemas.microsoft.com/office/drawing/2014/main" id="{B3E08EE7-CC3A-451E-B3C6-67692E13A0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511071"/>
              </p:ext>
            </p:extLst>
          </p:nvPr>
        </p:nvGraphicFramePr>
        <p:xfrm>
          <a:off x="319548" y="1187316"/>
          <a:ext cx="8504903" cy="4375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71500" y="1107315"/>
            <a:ext cx="381554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i="1" dirty="0" smtClean="0">
                <a:ea typeface="Tahoma" panose="020B0604030504040204" pitchFamily="34" charset="0"/>
                <a:cs typeface="Tahoma" panose="020B0604030504040204" pitchFamily="34" charset="0"/>
              </a:rPr>
              <a:t>Percent reporting...</a:t>
            </a:r>
            <a:endParaRPr lang="en-US" sz="1400" i="1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5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374646641a72d2f7ced4229f18c89ffe94d1956"/>
</p:tagLst>
</file>

<file path=ppt/theme/theme1.xml><?xml version="1.0" encoding="utf-8"?>
<a:theme xmlns:a="http://schemas.openxmlformats.org/drawingml/2006/main" name="1_Office Theme">
  <a:themeElements>
    <a:clrScheme name="CMW V1.0">
      <a:dk1>
        <a:srgbClr val="4C515A"/>
      </a:dk1>
      <a:lt1>
        <a:sysClr val="window" lastClr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044C7F"/>
      </a:hlink>
      <a:folHlink>
        <a:srgbClr val="4ABDBC"/>
      </a:folHlink>
    </a:clrScheme>
    <a:fontScheme name="CMW (Brand Fonts) V1.0">
      <a:majorFont>
        <a:latin typeface="Berlingske Serif Text"/>
        <a:ea typeface=""/>
        <a:cs typeface=""/>
      </a:majorFont>
      <a:minorFont>
        <a:latin typeface="InterFa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22377</TotalTime>
  <Words>49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Berlingske Serif Text</vt:lpstr>
      <vt:lpstr>Calibri</vt:lpstr>
      <vt:lpstr>InterFace</vt:lpstr>
      <vt:lpstr>Tahoma</vt:lpstr>
      <vt:lpstr>Times New Roman</vt:lpstr>
      <vt:lpstr>1_Office Theme</vt:lpstr>
      <vt:lpstr>High-Need Adults Are More Likely to Be Socially Isolated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Exhibits — What’s at Stake: States’ Progress on Health Coverage and Access to Care, 2013–2016</dc:title>
  <dc:subject>Exhibits — What’s at Stake: States’ Progress on Health Coverage and Access to Care, 2013–2016</dc:subject>
  <dc:creator>Hayes Collins Radley McCarthy</dc:creator>
  <cp:keywords>Exhibits — What’s at Stake: States’ Progress on Health Coverage and Access to Care, 2013–2016</cp:keywords>
  <dc:description>Exhibits — What’s at Stake: States’ Progress on Health Coverage and Access to Care, 2013–2016</dc:description>
  <cp:lastModifiedBy>Aisha Gomez</cp:lastModifiedBy>
  <cp:revision>322</cp:revision>
  <cp:lastPrinted>2017-12-13T21:46:22Z</cp:lastPrinted>
  <dcterms:created xsi:type="dcterms:W3CDTF">2017-09-29T22:03:34Z</dcterms:created>
  <dcterms:modified xsi:type="dcterms:W3CDTF">2018-01-12T20:32:08Z</dcterms:modified>
  <cp:category/>
</cp:coreProperties>
</file>