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handoutMasterIdLst>
    <p:handoutMasterId r:id="rId4"/>
  </p:handoutMasterIdLst>
  <p:sldIdLst>
    <p:sldId id="393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4FB"/>
    <a:srgbClr val="104068"/>
    <a:srgbClr val="AA3506"/>
    <a:srgbClr val="89A54E"/>
    <a:srgbClr val="71588F"/>
    <a:srgbClr val="4198AF"/>
    <a:srgbClr val="FF7300"/>
    <a:srgbClr val="575959"/>
    <a:srgbClr val="324B7D"/>
    <a:srgbClr val="63F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19" autoAdjust="0"/>
    <p:restoredTop sz="98372" autoAdjust="0"/>
  </p:normalViewPr>
  <p:slideViewPr>
    <p:cSldViewPr snapToGrid="0">
      <p:cViewPr varScale="1">
        <p:scale>
          <a:sx n="90" d="100"/>
          <a:sy n="90" d="100"/>
        </p:scale>
        <p:origin x="9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527499928022"/>
          <c:y val="0.26878923817611999"/>
          <c:w val="0.47693101209474997"/>
          <c:h val="0.636994425388108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5.8603440345011998E-2"/>
                  <c:y val="0.1127603197092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6830624619046906E-2"/>
                  <c:y val="5.49281554416777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3936640212260193E-2"/>
                  <c:y val="-0.1099952215908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982154602381504E-2"/>
                      <c:h val="9.286478890789050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0253688228134997E-2"/>
                  <c:y val="-0.118498583915631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27824018494203E-2"/>
                  <c:y val="-4.014608875440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easy</c:v>
                </c:pt>
                <c:pt idx="1">
                  <c:v>Somewhat easy</c:v>
                </c:pt>
                <c:pt idx="2">
                  <c:v>Somewhat difficult</c:v>
                </c:pt>
                <c:pt idx="3">
                  <c:v>Very difficult</c:v>
                </c:pt>
                <c:pt idx="4">
                  <c:v>Could not find a doctor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35.19</c:v>
                </c:pt>
                <c:pt idx="1">
                  <c:v>23.04</c:v>
                </c:pt>
                <c:pt idx="2">
                  <c:v>22.8</c:v>
                </c:pt>
                <c:pt idx="3">
                  <c:v>14.13</c:v>
                </c:pt>
                <c:pt idx="4">
                  <c:v>4.6599999999999984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7"/>
      </c:pieChart>
    </c:plotArea>
    <c:legend>
      <c:legendPos val="b"/>
      <c:layout>
        <c:manualLayout>
          <c:xMode val="edge"/>
          <c:yMode val="edge"/>
          <c:x val="0.16636726072465799"/>
          <c:y val="4.4054368339328402E-2"/>
          <c:w val="0.75229966751767996"/>
          <c:h val="0.187435556312046"/>
        </c:manualLayout>
      </c:layout>
      <c:overlay val="0"/>
      <c:txPr>
        <a:bodyPr/>
        <a:lstStyle/>
        <a:p>
          <a:pPr>
            <a:defRPr sz="12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131224530594E-2"/>
          <c:y val="8.2352897848461046E-2"/>
          <c:w val="0.91756853879338196"/>
          <c:h val="0.57713162510798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Within _x000d_one week</c:v>
                </c:pt>
                <c:pt idx="1">
                  <c:v>8 to 14 _x000d_days</c:v>
                </c:pt>
                <c:pt idx="2">
                  <c:v>15 to 30 _x000d_days</c:v>
                </c:pt>
                <c:pt idx="3">
                  <c:v>More than _x000d_30 days</c:v>
                </c:pt>
                <c:pt idx="4">
                  <c:v>Have not tried _x000d_to make an appointment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35.29</c:v>
                </c:pt>
                <c:pt idx="1">
                  <c:v>17.899999999999999</c:v>
                </c:pt>
                <c:pt idx="2">
                  <c:v>21.91</c:v>
                </c:pt>
                <c:pt idx="3">
                  <c:v>15.89</c:v>
                </c:pt>
                <c:pt idx="4">
                  <c:v>8.07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2874840"/>
        <c:axId val="242875232"/>
      </c:barChart>
      <c:catAx>
        <c:axId val="242874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42875232"/>
        <c:crosses val="autoZero"/>
        <c:auto val="1"/>
        <c:lblAlgn val="ctr"/>
        <c:lblOffset val="100"/>
        <c:noMultiLvlLbl val="0"/>
      </c:catAx>
      <c:valAx>
        <c:axId val="242875232"/>
        <c:scaling>
          <c:orientation val="minMax"/>
          <c:max val="5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242874840"/>
        <c:crosses val="autoZero"/>
        <c:crossBetween val="between"/>
        <c:majorUnit val="10"/>
        <c:minorUnit val="2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6"/>
            <a:ext cx="564261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8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77054"/>
          </a:xfrm>
        </p:spPr>
        <p:txBody>
          <a:bodyPr anchor="t"/>
          <a:lstStyle>
            <a:lvl1pPr>
              <a:lnSpc>
                <a:spcPts val="3000"/>
              </a:lnSpc>
              <a:defRPr sz="28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9144000" cy="609600"/>
          </a:xfrm>
        </p:spPr>
        <p:txBody>
          <a:bodyPr anchor="b"/>
          <a:lstStyle>
            <a:lvl1pPr marL="0" indent="0" algn="l">
              <a:buNone/>
              <a:defRPr sz="11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38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1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73"/>
            <a:ext cx="8229600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7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60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46447" y="3051813"/>
            <a:ext cx="7659329" cy="21336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14000"/>
                </a:schemeClr>
              </a:gs>
              <a:gs pos="100000">
                <a:schemeClr val="accent5">
                  <a:lumMod val="20000"/>
                  <a:lumOff val="80000"/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615106"/>
            <a:ext cx="9144000" cy="649224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easy or difficult was it for you to find a new primary care doctor or general doctor?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"/>
            <a:ext cx="9144000" cy="1631216"/>
          </a:xfrm>
        </p:spPr>
        <p:txBody>
          <a:bodyPr/>
          <a:lstStyle/>
          <a:p>
            <a:r>
              <a:rPr lang="en-US" dirty="0" smtClean="0"/>
              <a:t>Three of Five Adults </a:t>
            </a:r>
            <a:r>
              <a:rPr lang="en-US" dirty="0"/>
              <a:t>with </a:t>
            </a:r>
            <a:r>
              <a:rPr lang="en-US" dirty="0" smtClean="0"/>
              <a:t>Medicaid </a:t>
            </a:r>
            <a:r>
              <a:rPr lang="en-US" dirty="0"/>
              <a:t>or Marketplace Coverage Who Tried to Find a </a:t>
            </a:r>
            <a:r>
              <a:rPr lang="en-US" dirty="0" smtClean="0"/>
              <a:t>New </a:t>
            </a:r>
            <a:r>
              <a:rPr lang="en-US" dirty="0"/>
              <a:t>Primary Care Doctor Found I</a:t>
            </a:r>
            <a:r>
              <a:rPr lang="en-US" dirty="0" smtClean="0"/>
              <a:t>t </a:t>
            </a:r>
            <a:br>
              <a:rPr lang="en-US" dirty="0" smtClean="0"/>
            </a:br>
            <a:r>
              <a:rPr lang="en-US" dirty="0" smtClean="0"/>
              <a:t>Very </a:t>
            </a:r>
            <a:r>
              <a:rPr lang="en-US" dirty="0"/>
              <a:t>or Somewhat Easy </a:t>
            </a:r>
            <a:r>
              <a:rPr lang="en-US" dirty="0" smtClean="0"/>
              <a:t>to </a:t>
            </a:r>
            <a:r>
              <a:rPr lang="en-US" dirty="0"/>
              <a:t>Do So </a:t>
            </a:r>
            <a:r>
              <a:rPr lang="en-US" dirty="0" smtClean="0"/>
              <a:t>and More Than </a:t>
            </a:r>
            <a:r>
              <a:rPr lang="en-US" dirty="0"/>
              <a:t>Half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Waited </a:t>
            </a:r>
            <a:r>
              <a:rPr lang="en-US" dirty="0"/>
              <a:t>Two Weeks </a:t>
            </a:r>
            <a:r>
              <a:rPr lang="en-US" dirty="0" smtClean="0"/>
              <a:t>or </a:t>
            </a:r>
            <a:r>
              <a:rPr lang="en-US" dirty="0"/>
              <a:t>Less </a:t>
            </a:r>
            <a:r>
              <a:rPr lang="en-US" dirty="0" smtClean="0"/>
              <a:t>to </a:t>
            </a:r>
            <a:r>
              <a:rPr lang="en-US" dirty="0"/>
              <a:t>See Them</a:t>
            </a: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295651149"/>
              </p:ext>
            </p:extLst>
          </p:nvPr>
        </p:nvGraphicFramePr>
        <p:xfrm>
          <a:off x="-636670" y="2290788"/>
          <a:ext cx="4480539" cy="3354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978390172"/>
              </p:ext>
            </p:extLst>
          </p:nvPr>
        </p:nvGraphicFramePr>
        <p:xfrm>
          <a:off x="2961325" y="3265444"/>
          <a:ext cx="5947577" cy="190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17286" y="5322141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Percent of adults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ages 19–64 who are currently enrolled in marketplace </a:t>
            </a: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coverage or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have had Medicaid for less than three years and tried to find a </a:t>
            </a: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primary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care doctor or general doctor since getting new coverage*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>
          <a:xfrm>
            <a:off x="0" y="5856582"/>
            <a:ext cx="9144000" cy="609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* 25</a:t>
            </a:r>
            <a:r>
              <a:rPr lang="en-US" dirty="0">
                <a:latin typeface="Calibri" panose="020F0502020204030204" pitchFamily="34" charset="0"/>
              </a:rPr>
              <a:t>% of adults ages 19 to 64 who are currently enrolled in marketplace coverage or with Medicaid for less than </a:t>
            </a:r>
            <a:r>
              <a:rPr lang="en-US" dirty="0" smtClean="0">
                <a:latin typeface="Calibri" panose="020F0502020204030204" pitchFamily="34" charset="0"/>
              </a:rPr>
              <a:t>three </a:t>
            </a:r>
            <a:r>
              <a:rPr lang="en-US" dirty="0">
                <a:latin typeface="Calibri" panose="020F0502020204030204" pitchFamily="34" charset="0"/>
              </a:rPr>
              <a:t>years tried to find a primary care </a:t>
            </a: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or </a:t>
            </a:r>
            <a:r>
              <a:rPr lang="en-US" dirty="0">
                <a:latin typeface="Calibri" panose="020F0502020204030204" pitchFamily="34" charset="0"/>
              </a:rPr>
              <a:t>general doctor. </a:t>
            </a:r>
            <a:r>
              <a:rPr lang="en-US" dirty="0" smtClean="0">
                <a:latin typeface="Calibri" panose="020F0502020204030204" pitchFamily="34" charset="0"/>
              </a:rPr>
              <a:t>^ </a:t>
            </a:r>
            <a:r>
              <a:rPr lang="en-US" dirty="0">
                <a:latin typeface="Calibri" panose="020F0502020204030204" pitchFamily="34" charset="0"/>
              </a:rPr>
              <a:t>A</a:t>
            </a:r>
            <a:r>
              <a:rPr lang="en-US" dirty="0" smtClean="0">
                <a:latin typeface="Calibri" panose="020F0502020204030204" pitchFamily="34" charset="0"/>
              </a:rPr>
              <a:t>mong </a:t>
            </a:r>
            <a:r>
              <a:rPr lang="en-US" dirty="0">
                <a:latin typeface="Calibri" panose="020F0502020204030204" pitchFamily="34" charset="0"/>
              </a:rPr>
              <a:t>those who found a primary care doctor. </a:t>
            </a:r>
          </a:p>
          <a:p>
            <a:r>
              <a:rPr lang="en-US" dirty="0">
                <a:latin typeface="Calibri" panose="020F0502020204030204" pitchFamily="34" charset="0"/>
              </a:rPr>
              <a:t>Source: 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dirty="0" smtClean="0">
                <a:latin typeface="Calibri" panose="020F0502020204030204" pitchFamily="34" charset="0"/>
                <a:cs typeface="Arial" pitchFamily="34" charset="0"/>
              </a:rPr>
              <a:t>Feb.–April 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2016</a:t>
            </a:r>
            <a:r>
              <a:rPr lang="en-US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00" y="1705628"/>
            <a:ext cx="378391" cy="46817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460903" y="2824915"/>
            <a:ext cx="5447999" cy="50240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1300" dirty="0">
                <a:solidFill>
                  <a:schemeClr val="accent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long did you have to wait to get your </a:t>
            </a:r>
            <a:r>
              <a:rPr lang="en-US" sz="1300" dirty="0" smtClean="0">
                <a:solidFill>
                  <a:schemeClr val="accent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last appointment </a:t>
            </a:r>
            <a:r>
              <a:rPr lang="en-US" sz="1300" dirty="0">
                <a:solidFill>
                  <a:schemeClr val="accent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see this doctor</a:t>
            </a:r>
            <a:r>
              <a:rPr lang="en-US" sz="1300" dirty="0" smtClean="0">
                <a:solidFill>
                  <a:schemeClr val="accent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?^</a:t>
            </a:r>
            <a:endParaRPr lang="en-US" sz="1300" dirty="0">
              <a:solidFill>
                <a:schemeClr val="accent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7293" y="2953258"/>
            <a:ext cx="233610" cy="2890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966" y="6081823"/>
            <a:ext cx="2195124" cy="65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3">
      <a:dk1>
        <a:srgbClr val="566057"/>
      </a:dk1>
      <a:lt1>
        <a:srgbClr val="FFFFFF"/>
      </a:lt1>
      <a:dk2>
        <a:srgbClr val="0F537B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17619E"/>
      </a:hlink>
      <a:folHlink>
        <a:srgbClr val="0E366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C68A441-6753-D24B-BBA0-5EBB3E4B55AB}" vid="{35505F31-33CA-344D-9025-C86C9D23A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24146</TotalTime>
  <Words>129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Georgia</vt:lpstr>
      <vt:lpstr>Lato</vt:lpstr>
      <vt:lpstr>Trebuchet MS</vt:lpstr>
      <vt:lpstr>Theme2</vt:lpstr>
      <vt:lpstr>Three of Five Adults with Medicaid or Marketplace Coverage Who Tried to Find a New Primary Care Doctor Found It  Very or Somewhat Easy to Do So and More Than Half  Waited Two Weeks or Less to See Them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Aisha Gomez</cp:lastModifiedBy>
  <cp:revision>1189</cp:revision>
  <cp:lastPrinted>2016-05-19T19:45:10Z</cp:lastPrinted>
  <dcterms:created xsi:type="dcterms:W3CDTF">2013-04-30T16:52:06Z</dcterms:created>
  <dcterms:modified xsi:type="dcterms:W3CDTF">2016-05-23T19:01:09Z</dcterms:modified>
</cp:coreProperties>
</file>