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94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36797454716301"/>
          <c:y val="0"/>
          <c:w val="0.49503874226369898"/>
          <c:h val="0.933323978644582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35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102073188212706E-2"/>
          <c:y val="6.3434760532350504E-2"/>
          <c:w val="0.933761853477169"/>
          <c:h val="0.77606820331928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Within 
one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38</c:v>
                </c:pt>
                <c:pt idx="1">
                  <c:v>21</c:v>
                </c:pt>
                <c:pt idx="2">
                  <c:v>21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Marketplace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Within 
one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38</c:v>
                </c:pt>
                <c:pt idx="1">
                  <c:v>24</c:v>
                </c:pt>
                <c:pt idx="2">
                  <c:v>18</c:v>
                </c:pt>
                <c:pt idx="3">
                  <c:v>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Medicaid</c:v>
                </c:pt>
              </c:strCache>
            </c:strRef>
          </c:tx>
          <c:spPr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Within 
one week</c:v>
                </c:pt>
                <c:pt idx="1">
                  <c:v>8 to 14 
days</c:v>
                </c:pt>
                <c:pt idx="2">
                  <c:v>15 to 30 
days</c:v>
                </c:pt>
                <c:pt idx="3">
                  <c:v>More than 
30 days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38</c:v>
                </c:pt>
                <c:pt idx="1">
                  <c:v>18</c:v>
                </c:pt>
                <c:pt idx="2">
                  <c:v>25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2917480"/>
        <c:axId val="392917872"/>
      </c:barChart>
      <c:catAx>
        <c:axId val="392917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2917872"/>
        <c:crosses val="autoZero"/>
        <c:auto val="1"/>
        <c:lblAlgn val="ctr"/>
        <c:lblOffset val="100"/>
        <c:noMultiLvlLbl val="0"/>
      </c:catAx>
      <c:valAx>
        <c:axId val="392917872"/>
        <c:scaling>
          <c:orientation val="minMax"/>
          <c:max val="5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392917480"/>
        <c:crosses val="autoZero"/>
        <c:crossBetween val="between"/>
        <c:majorUnit val="10"/>
        <c:minorUnit val="2"/>
      </c:valAx>
    </c:plotArea>
    <c:legend>
      <c:legendPos val="t"/>
      <c:layout>
        <c:manualLayout>
          <c:xMode val="edge"/>
          <c:yMode val="edge"/>
          <c:x val="0.258499535245381"/>
          <c:y val="3.9853792314422203E-2"/>
          <c:w val="0.48375331533923499"/>
          <c:h val="7.7739252966458006E-2"/>
        </c:manualLayout>
      </c:layout>
      <c:overlay val="0"/>
      <c:txPr>
        <a:bodyPr/>
        <a:lstStyle/>
        <a:p>
          <a:pPr>
            <a:defRPr sz="14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9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emf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>
            <p:extLst/>
          </p:nvPr>
        </p:nvGraphicFramePr>
        <p:xfrm>
          <a:off x="3366984" y="2780832"/>
          <a:ext cx="4114800" cy="2291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184313" y="5029200"/>
            <a:ext cx="6775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are currently enrolled in marketplace coverage</a:t>
            </a:r>
            <a:br>
              <a:rPr lang="en-US" sz="1400" i="1" dirty="0">
                <a:latin typeface="Calibri" panose="020F0502020204030204" pitchFamily="34" charset="0"/>
                <a:cs typeface="Arial" pitchFamily="34" charset="0"/>
              </a:rPr>
            </a:b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or have had Medicaid for less than three years and needed to see </a:t>
            </a:r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a specialist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*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94277408"/>
              </p:ext>
            </p:extLst>
          </p:nvPr>
        </p:nvGraphicFramePr>
        <p:xfrm>
          <a:off x="0" y="1463040"/>
          <a:ext cx="8950960" cy="356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046"/>
            <a:ext cx="9144000" cy="861774"/>
          </a:xfrm>
        </p:spPr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of Five Adults with Medicaid or Marketplace Coverage Who Needed </a:t>
            </a:r>
            <a:r>
              <a:rPr lang="en-US" dirty="0" smtClean="0"/>
              <a:t>to </a:t>
            </a:r>
            <a:r>
              <a:rPr lang="en-US" dirty="0"/>
              <a:t>See </a:t>
            </a:r>
            <a:r>
              <a:rPr lang="en-US" dirty="0" smtClean="0"/>
              <a:t>a </a:t>
            </a:r>
            <a:r>
              <a:rPr lang="en-US" dirty="0"/>
              <a:t>Specialist Waited Two </a:t>
            </a:r>
            <a:r>
              <a:rPr lang="en-US" dirty="0" smtClean="0"/>
              <a:t>Weeks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dirty="0"/>
              <a:t>Less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>
          <a:xfrm>
            <a:off x="0" y="5429693"/>
            <a:ext cx="9144000" cy="609600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* 41</a:t>
            </a:r>
            <a:r>
              <a:rPr lang="en-US" dirty="0">
                <a:latin typeface="Calibri" panose="020F0502020204030204" pitchFamily="34" charset="0"/>
              </a:rPr>
              <a:t>% of adults ages 19 to 64 who are currently enrolled in marketplace coverage or with Medicaid for less than </a:t>
            </a:r>
            <a:r>
              <a:rPr lang="en-US" dirty="0" smtClean="0">
                <a:latin typeface="Calibri" panose="020F0502020204030204" pitchFamily="34" charset="0"/>
              </a:rPr>
              <a:t>three </a:t>
            </a:r>
            <a:r>
              <a:rPr lang="en-US" dirty="0">
                <a:latin typeface="Calibri" panose="020F0502020204030204" pitchFamily="34" charset="0"/>
              </a:rPr>
              <a:t>years needed to see a specialist doctor. </a:t>
            </a:r>
          </a:p>
          <a:p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.–April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2016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813816"/>
            <a:ext cx="9144000" cy="649224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long did you have to wait to get your last appointment to see this specialist?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631" y="910233"/>
            <a:ext cx="378391" cy="468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081823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24119</TotalTime>
  <Words>97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Three of Five Adults with Medicaid or Marketplace Coverage Who Needed to See a Specialist Waited Two Weeks or Less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1187</cp:revision>
  <cp:lastPrinted>2016-05-19T19:45:10Z</cp:lastPrinted>
  <dcterms:created xsi:type="dcterms:W3CDTF">2013-04-30T16:52:06Z</dcterms:created>
  <dcterms:modified xsi:type="dcterms:W3CDTF">2016-05-24T17:00:14Z</dcterms:modified>
</cp:coreProperties>
</file>