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5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ira Gunja" initials="MG" lastIdx="8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6057"/>
    <a:srgbClr val="00673F"/>
    <a:srgbClr val="89B19C"/>
    <a:srgbClr val="104068"/>
    <a:srgbClr val="589478"/>
    <a:srgbClr val="E4F6FB"/>
    <a:srgbClr val="83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803917902864302E-2"/>
          <c:y val="6.6501841992267899E-2"/>
          <c:w val="0.94752014508170601"/>
          <c:h val="0.7837836204875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89B19C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  <c:pt idx="4">
                  <c:v>Total</c:v>
                </c:pt>
                <c:pt idx="5">
                  <c:v>Incomes below 250% FPL</c:v>
                </c:pt>
                <c:pt idx="6">
                  <c:v>Incomes 250% FPL or more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26.38</c:v>
                </c:pt>
                <c:pt idx="1">
                  <c:v>24.44</c:v>
                </c:pt>
                <c:pt idx="2">
                  <c:v>27.68</c:v>
                </c:pt>
                <c:pt idx="4">
                  <c:v>31.8</c:v>
                </c:pt>
                <c:pt idx="5">
                  <c:v>25.99</c:v>
                </c:pt>
                <c:pt idx="6">
                  <c:v>35.71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rgbClr val="00673F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Total</c:v>
                </c:pt>
                <c:pt idx="1">
                  <c:v>Incomes below 250% FPL</c:v>
                </c:pt>
                <c:pt idx="2">
                  <c:v>Incomes 250% FPL or more</c:v>
                </c:pt>
                <c:pt idx="4">
                  <c:v>Total</c:v>
                </c:pt>
                <c:pt idx="5">
                  <c:v>Incomes below 250% FPL</c:v>
                </c:pt>
                <c:pt idx="6">
                  <c:v>Incomes 250% FPL or more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15.38</c:v>
                </c:pt>
                <c:pt idx="1">
                  <c:v>18.350000000000001</c:v>
                </c:pt>
                <c:pt idx="2">
                  <c:v>13.38</c:v>
                </c:pt>
                <c:pt idx="4">
                  <c:v>18.190000000000001</c:v>
                </c:pt>
                <c:pt idx="5">
                  <c:v>21.14</c:v>
                </c:pt>
                <c:pt idx="6">
                  <c:v>16.2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"/>
        <c:overlap val="100"/>
        <c:axId val="356705016"/>
        <c:axId val="356350408"/>
      </c:barChart>
      <c:catAx>
        <c:axId val="356705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9525">
            <a:solidFill>
              <a:srgbClr val="566057"/>
            </a:solidFill>
          </a:ln>
        </c:spPr>
        <c:crossAx val="356350408"/>
        <c:crosses val="autoZero"/>
        <c:auto val="1"/>
        <c:lblAlgn val="ctr"/>
        <c:lblOffset val="100"/>
        <c:noMultiLvlLbl val="0"/>
      </c:catAx>
      <c:valAx>
        <c:axId val="356350408"/>
        <c:scaling>
          <c:orientation val="minMax"/>
          <c:max val="75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0" sourceLinked="1"/>
        <c:majorTickMark val="out"/>
        <c:minorTickMark val="none"/>
        <c:tickLblPos val="nextTo"/>
        <c:crossAx val="356705016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200" b="0" i="0">
          <a:solidFill>
            <a:srgbClr val="566057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A32BC-E397-419D-9657-53B9C7981927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EF01C-DE20-4F15-A686-77C1488E4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1CCDC-D79E-4B41-82ED-98FAF131AA39}" type="datetimeFigureOut">
              <a:rPr lang="en-US" smtClean="0"/>
              <a:t>7/6/2016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9688" y="1177925"/>
            <a:ext cx="4238625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32719"/>
            <a:ext cx="5486400" cy="37085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2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9D46F-0067-4F5C-95F7-24088124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08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11524"/>
            <a:ext cx="7772400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7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9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1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70768"/>
            <a:ext cx="9140825" cy="5078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6" y="1066802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2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6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512053"/>
            <a:ext cx="90678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4" y="6099177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72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Georgia" charset="0"/>
          <a:ea typeface="ＭＳ Ｐゴシック" charset="-128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35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851184"/>
              </p:ext>
            </p:extLst>
          </p:nvPr>
        </p:nvGraphicFramePr>
        <p:xfrm>
          <a:off x="138896" y="2280489"/>
          <a:ext cx="8782913" cy="248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0" y="301752"/>
            <a:ext cx="9144000" cy="841248"/>
          </a:xfrm>
        </p:spPr>
        <p:txBody>
          <a:bodyPr anchor="t" anchorCtr="0">
            <a:noAutofit/>
          </a:bodyPr>
          <a:lstStyle/>
          <a:p>
            <a:pPr>
              <a:lnSpc>
                <a:spcPts val="3000"/>
              </a:lnSpc>
            </a:pPr>
            <a:r>
              <a:rPr lang="en-US" sz="2800" kern="0" dirty="0" smtClean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Fewer </a:t>
            </a:r>
            <a:r>
              <a:rPr lang="en-US" sz="2800" kern="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Than Half of Adults Said It Was Easy to Find an Affordable Plan</a:t>
            </a:r>
            <a:endParaRPr lang="en-US" sz="2800" dirty="0">
              <a:solidFill>
                <a:srgbClr val="566057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18770" y="4754167"/>
            <a:ext cx="3137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 plan with the type of coverage you need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73687" y="4754167"/>
            <a:ext cx="18780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 plan you could afford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72393" y="2275169"/>
            <a:ext cx="1220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Somewhat easy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72393" y="1999250"/>
            <a:ext cx="7758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Very easy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69773" y="2364230"/>
            <a:ext cx="118872" cy="118872"/>
          </a:xfrm>
          <a:prstGeom prst="rect">
            <a:avLst/>
          </a:prstGeom>
          <a:solidFill>
            <a:srgbClr val="89B19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069773" y="2087656"/>
            <a:ext cx="118872" cy="118872"/>
          </a:xfrm>
          <a:prstGeom prst="rect">
            <a:avLst/>
          </a:prstGeom>
          <a:solidFill>
            <a:srgbClr val="00673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36918" y="5095317"/>
            <a:ext cx="5553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>
              <a:spcBef>
                <a:spcPct val="0"/>
              </a:spcBef>
              <a:spcAft>
                <a:spcPct val="0"/>
              </a:spcAft>
            </a:pPr>
            <a:r>
              <a:rPr lang="en-US" sz="1200" i="1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Adults ages 19–64 who went to the marketplace and are marketplace eligible*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00896" y="270718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50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96694" y="2880130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43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01286" y="2903403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42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94639" y="292286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41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890729" y="2778810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47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96522" y="266039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52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440" y="1984248"/>
            <a:ext cx="33201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66057"/>
                </a:solidFill>
                <a:latin typeface="Calibri" charset="0"/>
                <a:ea typeface="Calibri" charset="0"/>
                <a:cs typeface="Calibri" charset="0"/>
              </a:rPr>
              <a:t>Percent of adults who said somewhat or very easy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-1429" y="6406284"/>
            <a:ext cx="696073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Gunja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R. Collins,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M. Doty, and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S. </a:t>
            </a:r>
            <a:r>
              <a:rPr lang="en-US" sz="1100" dirty="0" err="1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Beutel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i="1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Americans’ Experiences with ACA Marketplace Coverage: Affordability and Provider Network </a:t>
            </a:r>
            <a:r>
              <a:rPr lang="en-US" sz="1100" i="1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Satisfaction,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The Commonwealth Fund, July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-1" y="5454283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* Marketplace eligible includes adults in expansion states with incomes &gt;138% FPL and adults in </a:t>
            </a:r>
            <a:r>
              <a:rPr lang="en-US" sz="1100" dirty="0" err="1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nonexpansion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 states with incomes &gt;100% FPL.</a:t>
            </a:r>
          </a:p>
          <a:p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Notes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: FPL refers to federal poverty level. 250% of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FPL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is $29,425 for an individual or $60,625 for a family of four.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Segments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may not sum to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subtotals </a:t>
            </a:r>
            <a:b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because of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rounding.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 Affordable Care Act Tracking Survey, </a:t>
            </a:r>
            <a:r>
              <a:rPr lang="en-US" sz="1100" dirty="0" smtClean="0">
                <a:solidFill>
                  <a:srgbClr val="566057"/>
                </a:solidFill>
                <a:latin typeface="Calibri Light" charset="0"/>
                <a:ea typeface="Calibri Light" charset="0"/>
                <a:cs typeface="Calibri Light" charset="0"/>
              </a:rPr>
              <a:t>February–April 2016.</a:t>
            </a:r>
            <a:endParaRPr lang="en-US" sz="1100" dirty="0">
              <a:solidFill>
                <a:srgbClr val="566057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0" y="1216152"/>
            <a:ext cx="9144000" cy="640080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 anchor="ctr" anchorCtr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How easy or difficult was it to find . . .?</a:t>
            </a:r>
            <a:endParaRPr lang="en-US" sz="1700" dirty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896" y="1316736"/>
            <a:ext cx="378391" cy="4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6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12163</TotalTime>
  <Words>175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Corbel</vt:lpstr>
      <vt:lpstr>Georgia</vt:lpstr>
      <vt:lpstr>Trebuchet MS</vt:lpstr>
      <vt:lpstr>CMWF_template_5-2014_white_bg</vt:lpstr>
      <vt:lpstr>Fewer Than Half of Adults Said It Was Easy to Find an Affordable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Munira Gunja</dc:creator>
  <cp:lastModifiedBy>Aisha Gomez</cp:lastModifiedBy>
  <cp:revision>461</cp:revision>
  <cp:lastPrinted>2016-07-05T15:47:20Z</cp:lastPrinted>
  <dcterms:created xsi:type="dcterms:W3CDTF">2016-04-08T19:22:54Z</dcterms:created>
  <dcterms:modified xsi:type="dcterms:W3CDTF">2016-07-06T12:53:29Z</dcterms:modified>
</cp:coreProperties>
</file>