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ira Gunja" initials="MG" lastIdx="8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6057"/>
    <a:srgbClr val="00673F"/>
    <a:srgbClr val="89B19C"/>
    <a:srgbClr val="104068"/>
    <a:srgbClr val="589478"/>
    <a:srgbClr val="E4F6FB"/>
    <a:srgbClr val="8383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161789029383299E-2"/>
          <c:y val="0.148074102079395"/>
          <c:w val="0.924845107148345"/>
          <c:h val="0.666334009512523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673F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It was easier to stay _x000d_in your plan</c:v>
                </c:pt>
                <c:pt idx="1">
                  <c:v>You are satisfied _x000d_with your plan</c:v>
                </c:pt>
                <c:pt idx="2">
                  <c:v>You like your doctors and _x000d_didn't want to change</c:v>
                </c:pt>
                <c:pt idx="3">
                  <c:v>Some othe reason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87.160000000000011</c:v>
                </c:pt>
                <c:pt idx="1">
                  <c:v>77.430000000000007</c:v>
                </c:pt>
                <c:pt idx="2">
                  <c:v>63.74</c:v>
                </c:pt>
                <c:pt idx="3">
                  <c:v>19.95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axId val="357800808"/>
        <c:axId val="357801200"/>
      </c:barChart>
      <c:catAx>
        <c:axId val="357800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7801200"/>
        <c:crosses val="autoZero"/>
        <c:auto val="1"/>
        <c:lblAlgn val="ctr"/>
        <c:lblOffset val="100"/>
        <c:noMultiLvlLbl val="0"/>
      </c:catAx>
      <c:valAx>
        <c:axId val="357801200"/>
        <c:scaling>
          <c:orientation val="minMax"/>
          <c:max val="100"/>
        </c:scaling>
        <c:delete val="0"/>
        <c:axPos val="l"/>
        <c:numFmt formatCode="0" sourceLinked="1"/>
        <c:majorTickMark val="out"/>
        <c:minorTickMark val="none"/>
        <c:tickLblPos val="nextTo"/>
        <c:crossAx val="357800808"/>
        <c:crosses val="autoZero"/>
        <c:crossBetween val="between"/>
        <c:majorUnit val="25"/>
        <c:minorUnit val="1"/>
      </c:valAx>
    </c:plotArea>
    <c:plotVisOnly val="1"/>
    <c:dispBlanksAs val="gap"/>
    <c:showDLblsOverMax val="0"/>
  </c:chart>
  <c:txPr>
    <a:bodyPr/>
    <a:lstStyle/>
    <a:p>
      <a:pPr>
        <a:defRPr sz="1200" b="0">
          <a:solidFill>
            <a:srgbClr val="566057"/>
          </a:solidFill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A32BC-E397-419D-9657-53B9C7981927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EF01C-DE20-4F15-A686-77C1488E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4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1CCDC-D79E-4B41-82ED-98FAF131AA39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9688" y="1177925"/>
            <a:ext cx="4238625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32719"/>
            <a:ext cx="5486400" cy="37085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9D46F-0067-4F5C-95F7-24088124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08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7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11524"/>
            <a:ext cx="7772400" cy="5078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7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5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9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1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70768"/>
            <a:ext cx="9140825" cy="5078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6" y="1066802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2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6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2223"/>
            <a:ext cx="8229600" cy="5078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91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512053"/>
            <a:ext cx="9067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4" y="6099177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21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35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0" y="274320"/>
            <a:ext cx="9144000" cy="548640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000"/>
              </a:lnSpc>
            </a:pP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Adults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Said Staying in Same Marketplace Plan Was Easier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439990919"/>
              </p:ext>
            </p:extLst>
          </p:nvPr>
        </p:nvGraphicFramePr>
        <p:xfrm>
          <a:off x="138896" y="2087724"/>
          <a:ext cx="8851280" cy="3129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252403" y="5279359"/>
            <a:ext cx="4969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</a:rPr>
              <a:t>Adults ages 19–64 who stayed in the same plan marketplace plan*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2298" y="2037544"/>
            <a:ext cx="704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66057"/>
                </a:solidFill>
                <a:latin typeface="Calibri" panose="020F0502020204030204" pitchFamily="34" charset="0"/>
              </a:rPr>
              <a:t>Percent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R. Collins,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Americans’ Experiences with ACA Marketplace Coverage: Affordability and Provider Network 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Satisfaction,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July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-1" y="5797296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* 50 percent of adults ages 19–64 who have had marketplace coverage since before January 2016 stayed in the same plan since enrolling.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959772"/>
            <a:ext cx="9144000" cy="640080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 anchorCtr="0">
            <a:spAutoFit/>
          </a:bodyPr>
          <a:lstStyle/>
          <a:p>
            <a:r>
              <a:rPr lang="en-US" sz="1700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What are the reasons you kept the same plan?</a:t>
            </a:r>
            <a:endParaRPr lang="en-US" sz="17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896" y="1060356"/>
            <a:ext cx="378391" cy="46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30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12164</TotalTime>
  <Words>115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Corbel</vt:lpstr>
      <vt:lpstr>Georgia</vt:lpstr>
      <vt:lpstr>Trebuchet MS</vt:lpstr>
      <vt:lpstr>CMWF_template_5-2014_white_bg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Munira Gunja</dc:creator>
  <cp:lastModifiedBy>Aisha Gomez</cp:lastModifiedBy>
  <cp:revision>463</cp:revision>
  <cp:lastPrinted>2016-07-05T15:47:20Z</cp:lastPrinted>
  <dcterms:created xsi:type="dcterms:W3CDTF">2016-04-08T19:22:54Z</dcterms:created>
  <dcterms:modified xsi:type="dcterms:W3CDTF">2016-07-06T12:54:59Z</dcterms:modified>
</cp:coreProperties>
</file>