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3" autoAdjust="0"/>
    <p:restoredTop sz="95735" autoAdjust="0"/>
  </p:normalViewPr>
  <p:slideViewPr>
    <p:cSldViewPr snapToGrid="0">
      <p:cViewPr varScale="1">
        <p:scale>
          <a:sx n="116" d="100"/>
          <a:sy n="116" d="100"/>
        </p:scale>
        <p:origin x="3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8785607554927E-2"/>
          <c:y val="1.8333847974885499E-2"/>
          <c:w val="0.72631696155839398"/>
          <c:h val="0.753448098399465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"High" health care users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8746801851418E-17"/>
                  <c:y val="3.2682311769852302E-3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13962596770999"/>
                      <c:h val="4.5098039215686302E-2"/>
                    </c:manualLayout>
                  </c15:layout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"$"#,##0</c:formatCode>
                <c:ptCount val="1"/>
                <c:pt idx="0">
                  <c:v>35000</c:v>
                </c:pt>
              </c:numCache>
            </c:numRef>
          </c:cat>
          <c:val>
            <c:numRef>
              <c:f>Sheet1!$B$2:$B$5</c:f>
              <c:numCache>
                <c:formatCode>"$"#,##0</c:formatCode>
                <c:ptCount val="1"/>
                <c:pt idx="0">
                  <c:v>6500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"Medium" health care users</c:v>
                </c:pt>
              </c:strCache>
            </c:strRef>
          </c:tx>
          <c:spPr>
            <a:solidFill>
              <a:srgbClr val="AA360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1"/>
                <c:pt idx="0">
                  <c:v>35000</c:v>
                </c:pt>
              </c:numCache>
            </c:numRef>
          </c:cat>
          <c:val>
            <c:numRef>
              <c:f>Sheet1!$C$2:$C$5</c:f>
              <c:numCache>
                <c:formatCode>"$"#,##0</c:formatCode>
                <c:ptCount val="1"/>
                <c:pt idx="0">
                  <c:v>446.5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"Low" health care users</c:v>
                </c:pt>
              </c:strCache>
            </c:strRef>
          </c:tx>
          <c:spPr>
            <a:solidFill>
              <a:srgbClr val="AA3607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1"/>
                <c:pt idx="0">
                  <c:v>35000</c:v>
                </c:pt>
              </c:numCache>
            </c:numRef>
          </c:cat>
          <c:val>
            <c:numRef>
              <c:f>Sheet1!$D$2:$D$5</c:f>
              <c:numCache>
                <c:formatCode>"$"#,##0</c:formatCode>
                <c:ptCount val="1"/>
                <c:pt idx="0">
                  <c:v>81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20"/>
        <c:axId val="459171272"/>
        <c:axId val="459171664"/>
      </c:barChart>
      <c:catAx>
        <c:axId val="459171272"/>
        <c:scaling>
          <c:orientation val="minMax"/>
        </c:scaling>
        <c:delete val="0"/>
        <c:axPos val="b"/>
        <c:numFmt formatCode="&quot;$&quot;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171664"/>
        <c:crosses val="autoZero"/>
        <c:auto val="1"/>
        <c:lblAlgn val="ctr"/>
        <c:lblOffset val="100"/>
        <c:noMultiLvlLbl val="0"/>
      </c:catAx>
      <c:valAx>
        <c:axId val="459171664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459171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25817429600961E-3"/>
          <c:y val="0.12617698522978699"/>
          <c:w val="0.99874179067505298"/>
          <c:h val="0.64560496114456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"High" health care users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3"/>
                <c:pt idx="0">
                  <c:v>25000</c:v>
                </c:pt>
                <c:pt idx="1">
                  <c:v>20000</c:v>
                </c:pt>
                <c:pt idx="2">
                  <c:v>17000</c:v>
                </c:pt>
              </c:numCache>
            </c:numRef>
          </c:cat>
          <c:val>
            <c:numRef>
              <c:f>Sheet1!$B$2:$B$5</c:f>
              <c:numCache>
                <c:formatCode>"$"#,##0</c:formatCode>
                <c:ptCount val="3"/>
                <c:pt idx="0">
                  <c:v>4948.5</c:v>
                </c:pt>
                <c:pt idx="1">
                  <c:v>1850</c:v>
                </c:pt>
                <c:pt idx="2">
                  <c:v>650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"Medium" health care users</c:v>
                </c:pt>
              </c:strCache>
            </c:strRef>
          </c:tx>
          <c:spPr>
            <a:solidFill>
              <a:srgbClr val="AA360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3"/>
                <c:pt idx="0">
                  <c:v>25000</c:v>
                </c:pt>
                <c:pt idx="1">
                  <c:v>20000</c:v>
                </c:pt>
                <c:pt idx="2">
                  <c:v>17000</c:v>
                </c:pt>
              </c:numCache>
            </c:numRef>
          </c:cat>
          <c:val>
            <c:numRef>
              <c:f>Sheet1!$C$2:$C$5</c:f>
              <c:numCache>
                <c:formatCode>"$"#,##0</c:formatCode>
                <c:ptCount val="3"/>
                <c:pt idx="0">
                  <c:v>436.5</c:v>
                </c:pt>
                <c:pt idx="1">
                  <c:v>355</c:v>
                </c:pt>
                <c:pt idx="2">
                  <c:v>258.5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"Low" health care users</c:v>
                </c:pt>
              </c:strCache>
            </c:strRef>
          </c:tx>
          <c:spPr>
            <a:solidFill>
              <a:srgbClr val="AA3607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3"/>
                <c:pt idx="0">
                  <c:v>25000</c:v>
                </c:pt>
                <c:pt idx="1">
                  <c:v>20000</c:v>
                </c:pt>
                <c:pt idx="2">
                  <c:v>17000</c:v>
                </c:pt>
              </c:numCache>
            </c:numRef>
          </c:cat>
          <c:val>
            <c:numRef>
              <c:f>Sheet1!$D$2:$D$5</c:f>
              <c:numCache>
                <c:formatCode>"$"#,##0</c:formatCode>
                <c:ptCount val="3"/>
                <c:pt idx="0">
                  <c:v>75</c:v>
                </c:pt>
                <c:pt idx="1">
                  <c:v>57</c:v>
                </c:pt>
                <c:pt idx="2">
                  <c:v>50.5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20"/>
        <c:axId val="459172448"/>
        <c:axId val="459172840"/>
      </c:barChart>
      <c:catAx>
        <c:axId val="459172448"/>
        <c:scaling>
          <c:orientation val="minMax"/>
        </c:scaling>
        <c:delete val="0"/>
        <c:axPos val="b"/>
        <c:numFmt formatCode="&quot;$&quot;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172840"/>
        <c:crosses val="autoZero"/>
        <c:auto val="1"/>
        <c:lblAlgn val="ctr"/>
        <c:lblOffset val="100"/>
        <c:noMultiLvlLbl val="0"/>
      </c:catAx>
      <c:valAx>
        <c:axId val="459172840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459172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ato" charset="0"/>
              </a:defRPr>
            </a:lvl1pPr>
          </a:lstStyle>
          <a:p>
            <a:fld id="{898BC6A5-2556-45C5-9F99-2906B5E3763A}" type="datetimeFigureOut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charset="0"/>
              </a:defRPr>
            </a:lvl1pPr>
          </a:lstStyle>
          <a:p>
            <a:fld id="{FF69FFEA-6459-4434-82C5-B0E18F26D2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1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9FFEA-6459-4434-82C5-B0E18F26D26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1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6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70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93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6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02702"/>
          </a:xfrm>
        </p:spPr>
        <p:txBody>
          <a:bodyPr anchor="t"/>
          <a:lstStyle>
            <a:lvl1pPr>
              <a:lnSpc>
                <a:spcPts val="3200"/>
              </a:lnSpc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8991600" cy="6096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9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6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4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3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3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7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3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7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4" r:id="rId2"/>
    <p:sldLayoutId id="2147483740" r:id="rId3"/>
    <p:sldLayoutId id="2147483741" r:id="rId4"/>
    <p:sldLayoutId id="2147483742" r:id="rId5"/>
    <p:sldLayoutId id="2147483743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3122" y="2045847"/>
            <a:ext cx="2762053" cy="352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3693" y="2064700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Without cost-sharing reductions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71800" y="2064700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 cost-sharing reductions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65748" y="2045847"/>
            <a:ext cx="6174557" cy="3522849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-1" y="5568672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Annual income</a:t>
            </a:r>
            <a:endParaRPr lang="en-US" sz="14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304800"/>
            <a:ext cx="8519532" cy="1323439"/>
          </a:xfrm>
        </p:spPr>
        <p:txBody>
          <a:bodyPr/>
          <a:lstStyle/>
          <a:p>
            <a:pPr>
              <a:lnSpc>
                <a:spcPts val="3200"/>
              </a:lnSpc>
            </a:pPr>
            <a:r>
              <a:rPr lang="en-US" sz="2800" dirty="0"/>
              <a:t>Cost-sharing reductions lower peoples’ projected out-of-pocket costs, especially for those who use health care the most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-1" y="6281352"/>
            <a:ext cx="7587049" cy="609600"/>
          </a:xfrm>
        </p:spPr>
        <p:txBody>
          <a:bodyPr/>
          <a:lstStyle/>
          <a:p>
            <a:r>
              <a:rPr lang="en-US" sz="1050" dirty="0"/>
              <a:t>Notes: Second-lowest-cost silver plans for 2016; 40-year-old male nonsmoker; largest city in state. The </a:t>
            </a:r>
            <a:r>
              <a:rPr lang="en-US" sz="1050" dirty="0" smtClean="0"/>
              <a:t>median includes </a:t>
            </a:r>
            <a:r>
              <a:rPr lang="en-US" sz="1050" dirty="0"/>
              <a:t>36 states that use the </a:t>
            </a:r>
            <a:r>
              <a:rPr lang="en-US" sz="1050" dirty="0" err="1"/>
              <a:t>HealthCare.gov</a:t>
            </a:r>
            <a:r>
              <a:rPr lang="en-US" sz="1050" dirty="0"/>
              <a:t> platform, excluding Alaska and Hawaii for the $17,000 category; 37 states that use the </a:t>
            </a:r>
            <a:r>
              <a:rPr lang="en-US" sz="1050" dirty="0" err="1"/>
              <a:t>HealthCare.gov</a:t>
            </a:r>
            <a:r>
              <a:rPr lang="en-US" sz="1050" dirty="0"/>
              <a:t> platform for the $20,000 category; </a:t>
            </a:r>
            <a:r>
              <a:rPr lang="en-US" sz="1050" dirty="0" smtClean="0"/>
              <a:t>and the </a:t>
            </a:r>
            <a:r>
              <a:rPr lang="en-US" sz="1050" dirty="0"/>
              <a:t>38 states that use the </a:t>
            </a:r>
            <a:r>
              <a:rPr lang="en-US" sz="1050" dirty="0" err="1"/>
              <a:t>HealthCare.gov</a:t>
            </a:r>
            <a:r>
              <a:rPr lang="en-US" sz="1050" dirty="0"/>
              <a:t> platform for the $25,000 and $35,000 categories. OOP costs is either the difference between total expected costs and the annual premium cost to the enrollee, or the plan's out-of-pocket limit, whichever is lower.</a:t>
            </a:r>
          </a:p>
          <a:p>
            <a:r>
              <a:rPr lang="en-US" sz="1050" dirty="0"/>
              <a:t>Source: </a:t>
            </a:r>
            <a:r>
              <a:rPr lang="en-US" sz="1050" dirty="0" err="1"/>
              <a:t>HealthCare.gov</a:t>
            </a:r>
            <a:r>
              <a:rPr lang="en-US" sz="1050" dirty="0" smtClean="0"/>
              <a:t>.</a:t>
            </a:r>
            <a:endParaRPr lang="en-US" sz="105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51978208"/>
              </p:ext>
            </p:extLst>
          </p:nvPr>
        </p:nvGraphicFramePr>
        <p:xfrm>
          <a:off x="211874" y="2350008"/>
          <a:ext cx="2676293" cy="3651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1583473"/>
            <a:ext cx="8184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Median projected out-of-pocket costs</a:t>
            </a:r>
          </a:p>
        </p:txBody>
      </p:sp>
      <p:graphicFrame>
        <p:nvGraphicFramePr>
          <p:cNvPr id="1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264833"/>
              </p:ext>
            </p:extLst>
          </p:nvPr>
        </p:nvGraphicFramePr>
        <p:xfrm>
          <a:off x="3092603" y="2350008"/>
          <a:ext cx="5806069" cy="3651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767695" y="2094693"/>
            <a:ext cx="2408204" cy="900956"/>
            <a:chOff x="7331219" y="1807613"/>
            <a:chExt cx="2408204" cy="900956"/>
          </a:xfrm>
        </p:grpSpPr>
        <p:grpSp>
          <p:nvGrpSpPr>
            <p:cNvPr id="20" name="Group 19"/>
            <p:cNvGrpSpPr/>
            <p:nvPr/>
          </p:nvGrpSpPr>
          <p:grpSpPr>
            <a:xfrm>
              <a:off x="7331219" y="1807613"/>
              <a:ext cx="2408204" cy="635145"/>
              <a:chOff x="6757059" y="2647585"/>
              <a:chExt cx="2408204" cy="63514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6916940" y="2647585"/>
                <a:ext cx="20356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b="1" dirty="0" smtClean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rPr>
                  <a:t>“High” health care users</a:t>
                </a:r>
                <a:endParaRPr lang="en-US" sz="1200" b="1" dirty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6757059" y="2760529"/>
                <a:ext cx="159882" cy="15988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916941" y="2913398"/>
                <a:ext cx="2248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b="1" smtClean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rPr>
                  <a:t>“Medium” health care users</a:t>
                </a:r>
                <a:endParaRPr lang="en-US" sz="1200" b="1" dirty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757059" y="3026342"/>
                <a:ext cx="159882" cy="15988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7331219" y="2339237"/>
              <a:ext cx="2089226" cy="369332"/>
              <a:chOff x="6757059" y="2913398"/>
              <a:chExt cx="2089226" cy="369332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6916940" y="2913398"/>
                <a:ext cx="19293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b="1" dirty="0" smtClean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rPr>
                  <a:t>“Low” health care users</a:t>
                </a:r>
                <a:endParaRPr lang="en-US" sz="1200" b="1" dirty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757059" y="3026342"/>
                <a:ext cx="159882" cy="159882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8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294" y="6326381"/>
            <a:ext cx="1559011" cy="41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082996"/>
      </p:ext>
    </p:extLst>
  </p:cSld>
  <p:clrMapOvr>
    <a:masterClrMapping/>
  </p:clrMapOvr>
</p:sld>
</file>

<file path=ppt/theme/theme1.xml><?xml version="1.0" encoding="utf-8"?>
<a:theme xmlns:a="http://schemas.openxmlformats.org/drawingml/2006/main" name="6_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153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Georgia</vt:lpstr>
      <vt:lpstr>Lato</vt:lpstr>
      <vt:lpstr>Lato Semibold</vt:lpstr>
      <vt:lpstr>Trebuchet MS</vt:lpstr>
      <vt:lpstr>6_CMWF_template_5-2014_white_bg</vt:lpstr>
      <vt:lpstr>Cost-sharing reductions lower peoples’ projected out-of-pocket costs, especially for those who use health care the most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Collins ACA Cost-Sharing Exhibits</dc:title>
  <dc:subject/>
  <dc:creator>Collins Gunja Beutel</dc:creator>
  <cp:keywords/>
  <dc:description/>
  <cp:lastModifiedBy>Samantha Chase</cp:lastModifiedBy>
  <cp:revision>244</cp:revision>
  <cp:lastPrinted>2016-03-16T14:17:45Z</cp:lastPrinted>
  <dcterms:created xsi:type="dcterms:W3CDTF">2015-08-25T18:13:59Z</dcterms:created>
  <dcterms:modified xsi:type="dcterms:W3CDTF">2016-03-17T14:52:34Z</dcterms:modified>
  <cp:category/>
</cp:coreProperties>
</file>