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717A"/>
    <a:srgbClr val="4ABDBC"/>
    <a:srgbClr val="5F5A9D"/>
    <a:srgbClr val="E0E0E0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5491" autoAdjust="0"/>
  </p:normalViewPr>
  <p:slideViewPr>
    <p:cSldViewPr snapToObjects="1">
      <p:cViewPr varScale="1">
        <p:scale>
          <a:sx n="99" d="100"/>
          <a:sy n="99" d="100"/>
        </p:scale>
        <p:origin x="1086" y="7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993657042869601E-2"/>
          <c:y val="4.57546311046379E-2"/>
          <c:w val="0.94640813648293998"/>
          <c:h val="0.84409159762720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 total</c:v>
                </c:pt>
              </c:strCache>
            </c:strRef>
          </c:tx>
          <c:spPr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Ages 19–34</c:v>
                </c:pt>
                <c:pt idx="1">
                  <c:v>Ages 35–49</c:v>
                </c:pt>
                <c:pt idx="2">
                  <c:v>Ages 50–64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15.45</c:v>
                </c:pt>
                <c:pt idx="1">
                  <c:v>13.52</c:v>
                </c:pt>
                <c:pt idx="2">
                  <c:v>7.580000000000001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AF-416E-8455-D1CEBBA1CFF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California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Ages 19–34</c:v>
                </c:pt>
                <c:pt idx="1">
                  <c:v>Ages 35–49</c:v>
                </c:pt>
                <c:pt idx="2">
                  <c:v>Ages 50–64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8.3800000000000008</c:v>
                </c:pt>
                <c:pt idx="1">
                  <c:v>13.19</c:v>
                </c:pt>
                <c:pt idx="2">
                  <c:v>7.2900000000000009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AF-416E-8455-D1CEBBA1CFF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New York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Ages 19–34</c:v>
                </c:pt>
                <c:pt idx="1">
                  <c:v>Ages 35–49</c:v>
                </c:pt>
                <c:pt idx="2">
                  <c:v>Ages 50–64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9.77</c:v>
                </c:pt>
                <c:pt idx="1">
                  <c:v>8.24</c:v>
                </c:pt>
                <c:pt idx="2">
                  <c:v>3.68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7AF-416E-8455-D1CEBBA1CFF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Florida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Ages 19–34</c:v>
                </c:pt>
                <c:pt idx="1">
                  <c:v>Ages 35–49</c:v>
                </c:pt>
                <c:pt idx="2">
                  <c:v>Ages 50–64</c:v>
                </c:pt>
              </c:strCache>
            </c:strRef>
          </c:cat>
          <c:val>
            <c:numRef>
              <c:f>Sheet1!$E$2:$E$4</c:f>
              <c:numCache>
                <c:formatCode>0</c:formatCode>
                <c:ptCount val="3"/>
                <c:pt idx="0">
                  <c:v>23.2</c:v>
                </c:pt>
                <c:pt idx="1">
                  <c:v>14.01</c:v>
                </c:pt>
                <c:pt idx="2">
                  <c:v>10.26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7AF-416E-8455-D1CEBBA1CFF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Texas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27AF-416E-8455-D1CEBBA1CF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Ages 19–34</c:v>
                </c:pt>
                <c:pt idx="1">
                  <c:v>Ages 35–49</c:v>
                </c:pt>
                <c:pt idx="2">
                  <c:v>Ages 50–64</c:v>
                </c:pt>
              </c:strCache>
            </c:strRef>
          </c:cat>
          <c:val>
            <c:numRef>
              <c:f>Sheet1!$F$2:$F$4</c:f>
              <c:numCache>
                <c:formatCode>0</c:formatCode>
                <c:ptCount val="3"/>
                <c:pt idx="0">
                  <c:v>29.78</c:v>
                </c:pt>
                <c:pt idx="1">
                  <c:v>23.9</c:v>
                </c:pt>
                <c:pt idx="2">
                  <c:v>19.440000000000001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7AF-416E-8455-D1CEBBA1CF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27282968"/>
        <c:axId val="427285712"/>
      </c:barChart>
      <c:catAx>
        <c:axId val="427282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285712"/>
        <c:crosses val="autoZero"/>
        <c:auto val="1"/>
        <c:lblAlgn val="ctr"/>
        <c:lblOffset val="100"/>
        <c:noMultiLvlLbl val="0"/>
      </c:catAx>
      <c:valAx>
        <c:axId val="427285712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28296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4750196850393699"/>
          <c:y val="0.102328213043221"/>
          <c:w val="0.50499606299212596"/>
          <c:h val="7.51262921330809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30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6" y="6368920"/>
            <a:ext cx="5976664" cy="4084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/>
              <a:t>Source: M. Z. </a:t>
            </a:r>
            <a:r>
              <a:rPr lang="en-US" sz="900" dirty="0" err="1" smtClean="0"/>
              <a:t>Gunja</a:t>
            </a:r>
            <a:r>
              <a:rPr lang="en-US" sz="900" dirty="0" smtClean="0"/>
              <a:t>, S. R. Collins, M. M. Doty, and S. </a:t>
            </a:r>
            <a:r>
              <a:rPr lang="en-US" sz="900" dirty="0" err="1" smtClean="0"/>
              <a:t>Beutel</a:t>
            </a:r>
            <a:r>
              <a:rPr lang="en-US" sz="900" dirty="0" smtClean="0"/>
              <a:t>, </a:t>
            </a:r>
            <a:r>
              <a:rPr lang="en-US" sz="900" i="1" dirty="0" smtClean="0"/>
              <a:t>Insurance Coverage, Access to Care, and Medical Debt Since the ACA: A Look at California, Florida, New York, and Texas,</a:t>
            </a:r>
            <a:r>
              <a:rPr lang="en-US" sz="900" dirty="0" smtClean="0"/>
              <a:t> The Commonwealth Fund, March 2017.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655676" y="6368920"/>
            <a:ext cx="7416823" cy="408452"/>
          </a:xfrm>
        </p:spPr>
        <p:txBody>
          <a:bodyPr anchor="b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800" spc="0">
                <a:solidFill>
                  <a:srgbClr val="676E7B"/>
                </a:solidFill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655676" y="6368920"/>
            <a:ext cx="7416823" cy="408452"/>
          </a:xfrm>
        </p:spPr>
        <p:txBody>
          <a:bodyPr anchor="b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800" spc="0">
                <a:solidFill>
                  <a:srgbClr val="676E7B"/>
                </a:solidFill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</a:t>
            </a: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  <p:sldLayoutId id="2147483734" r:id="rId3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075047011"/>
              </p:ext>
            </p:extLst>
          </p:nvPr>
        </p:nvGraphicFramePr>
        <p:xfrm>
          <a:off x="0" y="1409296"/>
          <a:ext cx="9144000" cy="4107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71500" y="5318098"/>
            <a:ext cx="9001063" cy="495834"/>
          </a:xfrm>
        </p:spPr>
        <p:txBody>
          <a:bodyPr/>
          <a:lstStyle/>
          <a:p>
            <a:r>
              <a:rPr lang="en-US" sz="1000" spc="0" dirty="0" smtClean="0">
                <a:ln w="0"/>
              </a:rPr>
              <a:t>Data: </a:t>
            </a:r>
            <a:r>
              <a:rPr lang="en-US" sz="1000" spc="0" dirty="0">
                <a:ln w="0"/>
              </a:rPr>
              <a:t>The Commonwealth Fund Biennial Health Insurance Survey (2016</a:t>
            </a:r>
            <a:r>
              <a:rPr lang="en-US" sz="1000" spc="0" dirty="0" smtClean="0">
                <a:ln w="0"/>
              </a:rPr>
              <a:t>).</a:t>
            </a:r>
            <a:endParaRPr lang="en-US" sz="1000" spc="0" dirty="0">
              <a:ln w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 </a:t>
            </a:r>
            <a:r>
              <a:rPr lang="en-US" dirty="0"/>
              <a:t>the Four Largest States, Texas Has the </a:t>
            </a:r>
            <a:r>
              <a:rPr lang="en-US" dirty="0" smtClean="0"/>
              <a:t>Highest </a:t>
            </a:r>
            <a:r>
              <a:rPr lang="en-US" dirty="0"/>
              <a:t>Uninsured Rate in Every Age Group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508" y="1052736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Percent of adults ages 19–64 who are uninsured</a:t>
            </a:r>
          </a:p>
        </p:txBody>
      </p:sp>
    </p:spTree>
    <p:extLst>
      <p:ext uri="{BB962C8B-B14F-4D97-AF65-F5344CB8AC3E}">
        <p14:creationId xmlns:p14="http://schemas.microsoft.com/office/powerpoint/2010/main" val="90869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158959</TotalTime>
  <Words>37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Of the Four Largest States, Texas Has the Highest Uninsured Rate in Every Age Group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1879</cp:revision>
  <cp:lastPrinted>2017-03-10T19:19:30Z</cp:lastPrinted>
  <dcterms:created xsi:type="dcterms:W3CDTF">2014-10-08T23:03:32Z</dcterms:created>
  <dcterms:modified xsi:type="dcterms:W3CDTF">2017-03-22T14:02:35Z</dcterms:modified>
</cp:coreProperties>
</file>