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1" r:id="rId1"/>
  </p:sldMasterIdLst>
  <p:notesMasterIdLst>
    <p:notesMasterId r:id="rId3"/>
  </p:notesMasterIdLst>
  <p:sldIdLst>
    <p:sldId id="274" r:id="rId2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avid Radley" initials="DR" lastIdx="5" clrIdx="0">
    <p:extLst/>
  </p:cmAuthor>
  <p:cmAuthor id="2" name="Susan L. Hayes" initials="SLH" lastIdx="1" clrIdx="1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83A"/>
    <a:srgbClr val="AA3607"/>
    <a:srgbClr val="FF7300"/>
    <a:srgbClr val="0A3C53"/>
    <a:srgbClr val="838383"/>
    <a:srgbClr val="C5E8F0"/>
    <a:srgbClr val="5B9BD7"/>
    <a:srgbClr val="8CD1F1"/>
    <a:srgbClr val="1478A7"/>
    <a:srgbClr val="5B6FD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404" autoAdjust="0"/>
    <p:restoredTop sz="94722" autoAdjust="0"/>
  </p:normalViewPr>
  <p:slideViewPr>
    <p:cSldViewPr snapToGrid="0">
      <p:cViewPr varScale="1">
        <p:scale>
          <a:sx n="103" d="100"/>
          <a:sy n="103" d="100"/>
        </p:scale>
        <p:origin x="42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1221324064807"/>
          <c:y val="4.8099262521407803E-2"/>
          <c:w val="0.85233880919628502"/>
          <c:h val="0.9038014749571839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838383"/>
              </a:solidFill>
              <a:ln>
                <a:noFill/>
              </a:ln>
              <a:effectLst/>
            </c:spPr>
          </c:dPt>
          <c:dPt>
            <c:idx val="1"/>
            <c:invertIfNegative val="0"/>
            <c:bubble3D val="0"/>
            <c:spPr>
              <a:solidFill>
                <a:srgbClr val="AA3607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F051-4B41-95C5-822DB3479940}"/>
              </c:ext>
            </c:extLst>
          </c:dPt>
          <c:dPt>
            <c:idx val="2"/>
            <c:invertIfNegative val="0"/>
            <c:bubble3D val="0"/>
            <c:spPr>
              <a:solidFill>
                <a:srgbClr val="FF7300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F051-4B41-95C5-822DB3479940}"/>
              </c:ext>
            </c:extLst>
          </c:dPt>
          <c:dLbls>
            <c:dLbl>
              <c:idx val="0"/>
              <c:numFmt formatCode="#,##0.0" sourceLinked="0"/>
              <c:spPr>
                <a:noFill/>
                <a:ln>
                  <a:noFill/>
                </a:ln>
                <a:effectLst/>
              </c:spPr>
              <c:txPr>
                <a:bodyPr rot="0" vert="horz"/>
                <a:lstStyle/>
                <a:p>
                  <a:pPr>
                    <a:defRPr sz="1400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</c:extLst>
            </c:dLbl>
            <c:dLbl>
              <c:idx val="1"/>
              <c:layout>
                <c:manualLayout>
                  <c:x val="-3.3907010329158001E-4"/>
                  <c:y val="3.9241015317964201E-2"/>
                </c:manualLayout>
              </c:layout>
              <c:numFmt formatCode="#,##0.0" sourceLinked="0"/>
              <c:spPr>
                <a:noFill/>
                <a:ln>
                  <a:noFill/>
                </a:ln>
                <a:effectLst/>
              </c:spPr>
              <c:txPr>
                <a:bodyPr rot="0" vert="horz" anchor="t" anchorCtr="0"/>
                <a:lstStyle/>
                <a:p>
                  <a:pPr>
                    <a:defRPr sz="1400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3761089854291501"/>
                      <c:h val="0.125285288124307"/>
                    </c:manualLayout>
                  </c15:layout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 sz="140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Sheet1!$B$2:$B$4</c:f>
              <c:numCache>
                <c:formatCode>General</c:formatCode>
                <c:ptCount val="3"/>
                <c:pt idx="0">
                  <c:v>3.58</c:v>
                </c:pt>
                <c:pt idx="1">
                  <c:v>6.23</c:v>
                </c:pt>
                <c:pt idx="2">
                  <c:v>9.58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745F-4EBA-85E6-35E12ED9A1AD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7"/>
        <c:axId val="335784968"/>
        <c:axId val="335783792"/>
      </c:barChart>
      <c:catAx>
        <c:axId val="335784968"/>
        <c:scaling>
          <c:orientation val="minMax"/>
        </c:scaling>
        <c:delete val="0"/>
        <c:axPos val="b"/>
        <c:numFmt formatCode="@" sourceLinked="0"/>
        <c:majorTickMark val="out"/>
        <c:minorTickMark val="none"/>
        <c:tickLblPos val="none"/>
        <c:spPr>
          <a:noFill/>
          <a:ln w="9525" cap="flat" cmpd="sng" algn="ctr">
            <a:solidFill>
              <a:srgbClr val="838383"/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en-US"/>
          </a:p>
        </c:txPr>
        <c:crossAx val="335783792"/>
        <c:crosses val="autoZero"/>
        <c:auto val="1"/>
        <c:lblAlgn val="ctr"/>
        <c:lblOffset val="100"/>
        <c:noMultiLvlLbl val="0"/>
      </c:catAx>
      <c:valAx>
        <c:axId val="335783792"/>
        <c:scaling>
          <c:orientation val="minMax"/>
          <c:max val="30"/>
        </c:scaling>
        <c:delete val="1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crossAx val="3357849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>
          <a:solidFill>
            <a:srgbClr val="33383A"/>
          </a:solidFill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1221324064807"/>
          <c:y val="4.8099262521407803E-2"/>
          <c:w val="0.85233880919628502"/>
          <c:h val="0.9038014749571839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838383"/>
              </a:solidFill>
              <a:ln>
                <a:noFill/>
              </a:ln>
              <a:effectLst/>
            </c:spPr>
          </c:dPt>
          <c:dPt>
            <c:idx val="1"/>
            <c:invertIfNegative val="0"/>
            <c:bubble3D val="0"/>
            <c:spPr>
              <a:solidFill>
                <a:srgbClr val="AA3607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F051-4B41-95C5-822DB3479940}"/>
              </c:ext>
            </c:extLst>
          </c:dPt>
          <c:dPt>
            <c:idx val="2"/>
            <c:invertIfNegative val="0"/>
            <c:bubble3D val="0"/>
            <c:spPr>
              <a:solidFill>
                <a:srgbClr val="FF7300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F051-4B41-95C5-822DB3479940}"/>
              </c:ext>
            </c:extLst>
          </c:dPt>
          <c:dLbls>
            <c:dLbl>
              <c:idx val="0"/>
              <c:numFmt formatCode="#,##0.0" sourceLinked="0"/>
              <c:spPr>
                <a:noFill/>
                <a:ln>
                  <a:noFill/>
                </a:ln>
                <a:effectLst/>
              </c:spPr>
              <c:txPr>
                <a:bodyPr rot="0" vert="horz"/>
                <a:lstStyle/>
                <a:p>
                  <a:pPr>
                    <a:defRPr sz="1400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</c:extLst>
            </c:dLbl>
            <c:dLbl>
              <c:idx val="1"/>
              <c:layout>
                <c:manualLayout>
                  <c:x val="-7.66348372342536E-3"/>
                  <c:y val="2.3580354302425902E-2"/>
                </c:manualLayout>
              </c:layout>
              <c:tx>
                <c:rich>
                  <a:bodyPr rot="0" vert="horz" anchor="t" anchorCtr="0"/>
                  <a:lstStyle/>
                  <a:p>
                    <a:pPr>
                      <a:defRPr sz="1400"/>
                    </a:pPr>
                    <a:r>
                      <a:rPr lang="en-US" smtClean="0"/>
                      <a:t>&lt;1</a:t>
                    </a:r>
                    <a:endParaRPr lang="en-US" dirty="0"/>
                  </a:p>
                </c:rich>
              </c:tx>
              <c:numFmt formatCode="#,##0.0" sourceLinked="0"/>
              <c:spPr>
                <a:noFill/>
                <a:ln>
                  <a:noFill/>
                </a:ln>
                <a:effectLst/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22962071302647"/>
                      <c:h val="9.3963966093230197E-2"/>
                    </c:manualLayout>
                  </c15:layout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 sz="140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Sheet1!$B$2:$B$4</c:f>
              <c:numCache>
                <c:formatCode>General</c:formatCode>
                <c:ptCount val="3"/>
                <c:pt idx="0">
                  <c:v>1.55</c:v>
                </c:pt>
                <c:pt idx="1">
                  <c:v>0.35</c:v>
                </c:pt>
                <c:pt idx="2">
                  <c:v>26.1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745F-4EBA-85E6-35E12ED9A1AD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7"/>
        <c:axId val="335786928"/>
        <c:axId val="335788104"/>
      </c:barChart>
      <c:catAx>
        <c:axId val="335786928"/>
        <c:scaling>
          <c:orientation val="minMax"/>
        </c:scaling>
        <c:delete val="0"/>
        <c:axPos val="b"/>
        <c:numFmt formatCode="@" sourceLinked="0"/>
        <c:majorTickMark val="out"/>
        <c:minorTickMark val="none"/>
        <c:tickLblPos val="none"/>
        <c:spPr>
          <a:noFill/>
          <a:ln w="9525" cap="flat" cmpd="sng" algn="ctr">
            <a:solidFill>
              <a:srgbClr val="838383"/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en-US"/>
          </a:p>
        </c:txPr>
        <c:crossAx val="335788104"/>
        <c:crosses val="autoZero"/>
        <c:auto val="1"/>
        <c:lblAlgn val="ctr"/>
        <c:lblOffset val="100"/>
        <c:noMultiLvlLbl val="0"/>
      </c:catAx>
      <c:valAx>
        <c:axId val="335788104"/>
        <c:scaling>
          <c:orientation val="minMax"/>
        </c:scaling>
        <c:delete val="1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crossAx val="3357869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>
          <a:solidFill>
            <a:srgbClr val="33383A"/>
          </a:solidFill>
        </a:defRPr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3" y="0"/>
            <a:ext cx="3043343" cy="46707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EA709C-7ACC-4EDF-897E-33C93617B3B2}" type="datetimeFigureOut">
              <a:rPr lang="en-US" smtClean="0"/>
              <a:t>8/31/2016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7638" y="1163638"/>
            <a:ext cx="4187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80006"/>
            <a:ext cx="5618480" cy="366545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1"/>
            <a:ext cx="3043343" cy="46707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3" y="8842031"/>
            <a:ext cx="3043343" cy="46707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B801F6-EB45-4627-AE10-B91D20633A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2710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48AA8-9ED3-41DA-B286-511F6F17467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8/31/2016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36FC8-4C0C-4395-B3E0-68E31BD1FAD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87839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48AA8-9ED3-41DA-B286-511F6F17467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8/31/2016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36FC8-4C0C-4395-B3E0-68E31BD1FAD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65184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48AA8-9ED3-41DA-B286-511F6F17467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8/31/2016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36FC8-4C0C-4395-B3E0-68E31BD1FAD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715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48AA8-9ED3-41DA-B286-511F6F17467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8/31/2016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36FC8-4C0C-4395-B3E0-68E31BD1FAD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4786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48AA8-9ED3-41DA-B286-511F6F17467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8/31/2016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36FC8-4C0C-4395-B3E0-68E31BD1FAD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06254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48AA8-9ED3-41DA-B286-511F6F17467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8/31/2016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36FC8-4C0C-4395-B3E0-68E31BD1FAD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32698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48AA8-9ED3-41DA-B286-511F6F17467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8/31/2016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36FC8-4C0C-4395-B3E0-68E31BD1FAD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23785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48AA8-9ED3-41DA-B286-511F6F17467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8/31/2016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36FC8-4C0C-4395-B3E0-68E31BD1FAD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40636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48AA8-9ED3-41DA-B286-511F6F17467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8/31/2016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36FC8-4C0C-4395-B3E0-68E31BD1FAD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4048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48AA8-9ED3-41DA-B286-511F6F17467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8/31/2016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36FC8-4C0C-4395-B3E0-68E31BD1FAD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1471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48AA8-9ED3-41DA-B286-511F6F17467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8/31/2016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36FC8-4C0C-4395-B3E0-68E31BD1FAD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92696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448AA8-9ED3-41DA-B286-511F6F17467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8/31/2016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236FC8-4C0C-4395-B3E0-68E31BD1FAD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28258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91" r:id="rId10"/>
    <p:sldLayoutId id="214748369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" name="Content Placeholder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23214345"/>
              </p:ext>
            </p:extLst>
          </p:nvPr>
        </p:nvGraphicFramePr>
        <p:xfrm>
          <a:off x="-249688" y="1456786"/>
          <a:ext cx="4334818" cy="29194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301752"/>
            <a:ext cx="9144000" cy="914400"/>
          </a:xfrm>
        </p:spPr>
        <p:txBody>
          <a:bodyPr anchor="t" anchorCtr="0">
            <a:noAutofit/>
          </a:bodyPr>
          <a:lstStyle/>
          <a:p>
            <a:r>
              <a:rPr lang="en-US" sz="2600" b="1" dirty="0" smtClean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High-Need Adults Have More Doctor Visits and Paid </a:t>
            </a:r>
            <a:r>
              <a:rPr lang="en-US" sz="2600" b="1" dirty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H</a:t>
            </a:r>
            <a:r>
              <a:rPr lang="en-US" sz="2600" b="1" dirty="0" smtClean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ome </a:t>
            </a:r>
            <a:r>
              <a:rPr lang="en-US" sz="2600" b="1" dirty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H</a:t>
            </a:r>
            <a:r>
              <a:rPr lang="en-US" sz="2600" b="1" dirty="0" smtClean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ealth </a:t>
            </a:r>
            <a:r>
              <a:rPr lang="en-US" sz="2600" b="1" dirty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C</a:t>
            </a:r>
            <a:r>
              <a:rPr lang="en-US" sz="2600" b="1" dirty="0" smtClean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are Days</a:t>
            </a:r>
            <a:endParaRPr lang="en-US" sz="2600" b="1" dirty="0">
              <a:solidFill>
                <a:srgbClr val="33383A"/>
              </a:solidFill>
              <a:latin typeface="Calibri Light" charset="0"/>
              <a:ea typeface="Calibri Light" charset="0"/>
              <a:cs typeface="Calibri Light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1586" y="1419513"/>
            <a:ext cx="37803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33383A"/>
                </a:solidFill>
              </a:rPr>
              <a:t>Average number of </a:t>
            </a:r>
            <a:r>
              <a:rPr lang="en-US" sz="1400" dirty="0" smtClean="0">
                <a:solidFill>
                  <a:srgbClr val="33383A"/>
                </a:solidFill>
              </a:rPr>
              <a:t>medical office </a:t>
            </a:r>
            <a:br>
              <a:rPr lang="en-US" sz="1400" dirty="0" smtClean="0">
                <a:solidFill>
                  <a:srgbClr val="33383A"/>
                </a:solidFill>
              </a:rPr>
            </a:br>
            <a:r>
              <a:rPr lang="en-US" sz="1400" dirty="0" smtClean="0">
                <a:solidFill>
                  <a:srgbClr val="33383A"/>
                </a:solidFill>
              </a:rPr>
              <a:t>visits </a:t>
            </a:r>
            <a:r>
              <a:rPr lang="en-US" sz="1400" dirty="0">
                <a:solidFill>
                  <a:srgbClr val="33383A"/>
                </a:solidFill>
              </a:rPr>
              <a:t>per year </a:t>
            </a:r>
          </a:p>
        </p:txBody>
      </p:sp>
      <p:graphicFrame>
        <p:nvGraphicFramePr>
          <p:cNvPr id="26" name="Content Placeholder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08028402"/>
              </p:ext>
            </p:extLst>
          </p:nvPr>
        </p:nvGraphicFramePr>
        <p:xfrm>
          <a:off x="4421421" y="1458331"/>
          <a:ext cx="4334818" cy="29194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7" name="TextBox 26"/>
          <p:cNvSpPr txBox="1"/>
          <p:nvPr/>
        </p:nvSpPr>
        <p:spPr>
          <a:xfrm>
            <a:off x="4807665" y="1419513"/>
            <a:ext cx="33114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33383A"/>
                </a:solidFill>
              </a:rPr>
              <a:t>Average number of </a:t>
            </a:r>
            <a:r>
              <a:rPr lang="en-US" sz="1400" dirty="0" smtClean="0">
                <a:solidFill>
                  <a:srgbClr val="33383A"/>
                </a:solidFill>
              </a:rPr>
              <a:t>paid home </a:t>
            </a:r>
            <a:br>
              <a:rPr lang="en-US" sz="1400" dirty="0" smtClean="0">
                <a:solidFill>
                  <a:srgbClr val="33383A"/>
                </a:solidFill>
              </a:rPr>
            </a:br>
            <a:r>
              <a:rPr lang="en-US" sz="1400" dirty="0" smtClean="0">
                <a:solidFill>
                  <a:srgbClr val="33383A"/>
                </a:solidFill>
              </a:rPr>
              <a:t>health care days per </a:t>
            </a:r>
            <a:r>
              <a:rPr lang="en-US" sz="1400" dirty="0">
                <a:solidFill>
                  <a:srgbClr val="33383A"/>
                </a:solidFill>
              </a:rPr>
              <a:t>year </a:t>
            </a:r>
          </a:p>
        </p:txBody>
      </p:sp>
      <p:sp>
        <p:nvSpPr>
          <p:cNvPr id="17" name="TextBox 22"/>
          <p:cNvSpPr txBox="1"/>
          <p:nvPr/>
        </p:nvSpPr>
        <p:spPr>
          <a:xfrm>
            <a:off x="431091" y="4315623"/>
            <a:ext cx="9213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 smtClean="0">
                <a:solidFill>
                  <a:srgbClr val="33383A"/>
                </a:solidFill>
              </a:rPr>
              <a:t>Total adult population</a:t>
            </a:r>
            <a:endParaRPr lang="en-US" sz="1200" dirty="0">
              <a:solidFill>
                <a:srgbClr val="33383A"/>
              </a:solidFill>
            </a:endParaRPr>
          </a:p>
        </p:txBody>
      </p:sp>
      <p:sp>
        <p:nvSpPr>
          <p:cNvPr id="19" name="TextBox 23"/>
          <p:cNvSpPr txBox="1"/>
          <p:nvPr/>
        </p:nvSpPr>
        <p:spPr>
          <a:xfrm>
            <a:off x="1494837" y="4315623"/>
            <a:ext cx="12813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 smtClean="0">
                <a:solidFill>
                  <a:srgbClr val="33383A"/>
                </a:solidFill>
              </a:rPr>
              <a:t>Three or more </a:t>
            </a:r>
            <a:br>
              <a:rPr lang="en-US" sz="1200" dirty="0" smtClean="0">
                <a:solidFill>
                  <a:srgbClr val="33383A"/>
                </a:solidFill>
              </a:rPr>
            </a:br>
            <a:r>
              <a:rPr lang="en-US" sz="1200" dirty="0" smtClean="0">
                <a:solidFill>
                  <a:srgbClr val="33383A"/>
                </a:solidFill>
              </a:rPr>
              <a:t>chronic diseases,</a:t>
            </a:r>
            <a:br>
              <a:rPr lang="en-US" sz="1200" dirty="0" smtClean="0">
                <a:solidFill>
                  <a:srgbClr val="33383A"/>
                </a:solidFill>
              </a:rPr>
            </a:br>
            <a:r>
              <a:rPr lang="en-US" sz="1200" dirty="0" smtClean="0">
                <a:solidFill>
                  <a:srgbClr val="33383A"/>
                </a:solidFill>
              </a:rPr>
              <a:t>no functional</a:t>
            </a:r>
          </a:p>
          <a:p>
            <a:pPr algn="ctr"/>
            <a:r>
              <a:rPr lang="en-US" sz="1200" dirty="0" smtClean="0">
                <a:solidFill>
                  <a:srgbClr val="33383A"/>
                </a:solidFill>
              </a:rPr>
              <a:t>limitations</a:t>
            </a:r>
            <a:endParaRPr lang="en-US" sz="1200" dirty="0">
              <a:solidFill>
                <a:srgbClr val="33383A"/>
              </a:solidFill>
            </a:endParaRPr>
          </a:p>
        </p:txBody>
      </p:sp>
      <p:sp>
        <p:nvSpPr>
          <p:cNvPr id="21" name="TextBox 25"/>
          <p:cNvSpPr txBox="1"/>
          <p:nvPr/>
        </p:nvSpPr>
        <p:spPr>
          <a:xfrm>
            <a:off x="2743748" y="4315623"/>
            <a:ext cx="125218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 smtClean="0">
                <a:solidFill>
                  <a:srgbClr val="33383A"/>
                </a:solidFill>
              </a:rPr>
              <a:t>Three or more chronic </a:t>
            </a:r>
            <a:r>
              <a:rPr lang="en-US" sz="1200" dirty="0">
                <a:solidFill>
                  <a:srgbClr val="33383A"/>
                </a:solidFill>
              </a:rPr>
              <a:t>diseases</a:t>
            </a:r>
            <a:r>
              <a:rPr lang="en-US" sz="1200" dirty="0" smtClean="0">
                <a:solidFill>
                  <a:srgbClr val="33383A"/>
                </a:solidFill>
              </a:rPr>
              <a:t>,</a:t>
            </a:r>
            <a:br>
              <a:rPr lang="en-US" sz="1200" dirty="0" smtClean="0">
                <a:solidFill>
                  <a:srgbClr val="33383A"/>
                </a:solidFill>
              </a:rPr>
            </a:br>
            <a:r>
              <a:rPr lang="en-US" sz="1200" dirty="0" smtClean="0">
                <a:solidFill>
                  <a:srgbClr val="33383A"/>
                </a:solidFill>
              </a:rPr>
              <a:t> </a:t>
            </a:r>
            <a:r>
              <a:rPr lang="en-US" sz="1200" dirty="0">
                <a:solidFill>
                  <a:srgbClr val="33383A"/>
                </a:solidFill>
              </a:rPr>
              <a:t>with functional </a:t>
            </a:r>
            <a:r>
              <a:rPr lang="en-US" sz="1200" dirty="0" smtClean="0">
                <a:solidFill>
                  <a:srgbClr val="33383A"/>
                </a:solidFill>
              </a:rPr>
              <a:t/>
            </a:r>
            <a:br>
              <a:rPr lang="en-US" sz="1200" dirty="0" smtClean="0">
                <a:solidFill>
                  <a:srgbClr val="33383A"/>
                </a:solidFill>
              </a:rPr>
            </a:br>
            <a:r>
              <a:rPr lang="en-US" sz="1200" dirty="0" smtClean="0">
                <a:solidFill>
                  <a:srgbClr val="33383A"/>
                </a:solidFill>
              </a:rPr>
              <a:t>limitations</a:t>
            </a:r>
          </a:p>
          <a:p>
            <a:pPr algn="ctr"/>
            <a:r>
              <a:rPr lang="en-US" sz="1200" dirty="0" smtClean="0">
                <a:solidFill>
                  <a:srgbClr val="33383A"/>
                </a:solidFill>
              </a:rPr>
              <a:t>(high need)</a:t>
            </a:r>
            <a:endParaRPr lang="en-US" sz="1200" dirty="0">
              <a:solidFill>
                <a:srgbClr val="33383A"/>
              </a:solidFill>
            </a:endParaRPr>
          </a:p>
        </p:txBody>
      </p:sp>
      <p:sp>
        <p:nvSpPr>
          <p:cNvPr id="29" name="TextBox 23"/>
          <p:cNvSpPr txBox="1"/>
          <p:nvPr/>
        </p:nvSpPr>
        <p:spPr>
          <a:xfrm>
            <a:off x="6144768" y="4315623"/>
            <a:ext cx="129855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rgbClr val="33383A"/>
                </a:solidFill>
              </a:rPr>
              <a:t>Three or more </a:t>
            </a:r>
            <a:r>
              <a:rPr lang="en-US" sz="1200" dirty="0" smtClean="0">
                <a:solidFill>
                  <a:srgbClr val="33383A"/>
                </a:solidFill>
              </a:rPr>
              <a:t>chronic diseases</a:t>
            </a:r>
            <a:r>
              <a:rPr lang="en-US" sz="1200" dirty="0">
                <a:solidFill>
                  <a:srgbClr val="33383A"/>
                </a:solidFill>
              </a:rPr>
              <a:t>,</a:t>
            </a:r>
            <a:br>
              <a:rPr lang="en-US" sz="1200" dirty="0">
                <a:solidFill>
                  <a:srgbClr val="33383A"/>
                </a:solidFill>
              </a:rPr>
            </a:br>
            <a:r>
              <a:rPr lang="en-US" sz="1200" dirty="0">
                <a:solidFill>
                  <a:srgbClr val="33383A"/>
                </a:solidFill>
              </a:rPr>
              <a:t>no functional</a:t>
            </a:r>
          </a:p>
          <a:p>
            <a:pPr algn="ctr"/>
            <a:r>
              <a:rPr lang="en-US" sz="1200" dirty="0">
                <a:solidFill>
                  <a:srgbClr val="33383A"/>
                </a:solidFill>
              </a:rPr>
              <a:t>limitations</a:t>
            </a:r>
          </a:p>
        </p:txBody>
      </p:sp>
      <p:sp>
        <p:nvSpPr>
          <p:cNvPr id="30" name="TextBox 22"/>
          <p:cNvSpPr txBox="1"/>
          <p:nvPr/>
        </p:nvSpPr>
        <p:spPr>
          <a:xfrm>
            <a:off x="5116507" y="4315623"/>
            <a:ext cx="9213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smtClean="0">
                <a:solidFill>
                  <a:srgbClr val="33383A"/>
                </a:solidFill>
              </a:rPr>
              <a:t>Total adult population</a:t>
            </a:r>
            <a:endParaRPr lang="en-US" sz="1200" dirty="0">
              <a:solidFill>
                <a:srgbClr val="33383A"/>
              </a:solidFill>
            </a:endParaRPr>
          </a:p>
        </p:txBody>
      </p:sp>
      <p:sp>
        <p:nvSpPr>
          <p:cNvPr id="31" name="TextBox 25"/>
          <p:cNvSpPr txBox="1"/>
          <p:nvPr/>
        </p:nvSpPr>
        <p:spPr>
          <a:xfrm>
            <a:off x="7365551" y="4315623"/>
            <a:ext cx="133582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rgbClr val="33383A"/>
                </a:solidFill>
              </a:rPr>
              <a:t>Three or more </a:t>
            </a:r>
            <a:r>
              <a:rPr lang="en-US" sz="1200" dirty="0" smtClean="0">
                <a:solidFill>
                  <a:srgbClr val="33383A"/>
                </a:solidFill>
              </a:rPr>
              <a:t>chronic diseases</a:t>
            </a:r>
            <a:r>
              <a:rPr lang="en-US" sz="1200" dirty="0">
                <a:solidFill>
                  <a:srgbClr val="33383A"/>
                </a:solidFill>
              </a:rPr>
              <a:t>,</a:t>
            </a:r>
            <a:br>
              <a:rPr lang="en-US" sz="1200" dirty="0">
                <a:solidFill>
                  <a:srgbClr val="33383A"/>
                </a:solidFill>
              </a:rPr>
            </a:br>
            <a:r>
              <a:rPr lang="en-US" sz="1200" dirty="0" smtClean="0">
                <a:solidFill>
                  <a:srgbClr val="33383A"/>
                </a:solidFill>
              </a:rPr>
              <a:t>with </a:t>
            </a:r>
            <a:r>
              <a:rPr lang="en-US" sz="1200" dirty="0">
                <a:solidFill>
                  <a:srgbClr val="33383A"/>
                </a:solidFill>
              </a:rPr>
              <a:t>functional</a:t>
            </a:r>
          </a:p>
          <a:p>
            <a:pPr algn="ctr"/>
            <a:r>
              <a:rPr lang="en-US" sz="1200" dirty="0" smtClean="0">
                <a:solidFill>
                  <a:srgbClr val="33383A"/>
                </a:solidFill>
              </a:rPr>
              <a:t>limitations</a:t>
            </a:r>
            <a:r>
              <a:rPr lang="en-US" sz="1200" dirty="0">
                <a:solidFill>
                  <a:srgbClr val="33383A"/>
                </a:solidFill>
              </a:rPr>
              <a:t/>
            </a:r>
            <a:br>
              <a:rPr lang="en-US" sz="1200" dirty="0">
                <a:solidFill>
                  <a:srgbClr val="33383A"/>
                </a:solidFill>
              </a:rPr>
            </a:br>
            <a:r>
              <a:rPr lang="en-US" sz="1200" dirty="0" smtClean="0">
                <a:solidFill>
                  <a:srgbClr val="33383A"/>
                </a:solidFill>
              </a:rPr>
              <a:t>(high need)</a:t>
            </a: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9301" y="6210832"/>
            <a:ext cx="2172716" cy="647192"/>
          </a:xfrm>
          <a:prstGeom prst="rect">
            <a:avLst/>
          </a:prstGeom>
        </p:spPr>
      </p:pic>
      <p:sp>
        <p:nvSpPr>
          <p:cNvPr id="22" name="Text Placeholder 11"/>
          <p:cNvSpPr txBox="1">
            <a:spLocks/>
          </p:cNvSpPr>
          <p:nvPr/>
        </p:nvSpPr>
        <p:spPr>
          <a:xfrm>
            <a:off x="0" y="6245352"/>
            <a:ext cx="6674266" cy="6096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100" dirty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Source: S. </a:t>
            </a:r>
            <a:r>
              <a:rPr lang="en-US" sz="1100" dirty="0" smtClean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L. Hayes</a:t>
            </a:r>
            <a:r>
              <a:rPr lang="en-US" sz="1100" dirty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, C. </a:t>
            </a:r>
            <a:r>
              <a:rPr lang="en-US" sz="1100" dirty="0" smtClean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A. </a:t>
            </a:r>
            <a:r>
              <a:rPr lang="en-US" sz="1100" dirty="0" err="1" smtClean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Salzberg</a:t>
            </a:r>
            <a:r>
              <a:rPr lang="en-US" sz="1100" dirty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, D. McCarthy, D. </a:t>
            </a:r>
            <a:r>
              <a:rPr lang="en-US" sz="1100" dirty="0" smtClean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C. Radley</a:t>
            </a:r>
            <a:r>
              <a:rPr lang="en-US" sz="1100" dirty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, M. </a:t>
            </a:r>
            <a:r>
              <a:rPr lang="en-US" sz="1100" dirty="0" smtClean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K. Abrams</a:t>
            </a:r>
            <a:r>
              <a:rPr lang="en-US" sz="1100" dirty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, T. Shah, and G. </a:t>
            </a:r>
            <a:r>
              <a:rPr lang="en-US" sz="1100" dirty="0" smtClean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F. Anderson</a:t>
            </a:r>
            <a:r>
              <a:rPr lang="en-US" sz="1100" dirty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, </a:t>
            </a:r>
            <a:r>
              <a:rPr lang="en-US" sz="1100" i="1" dirty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High-Need, High-Cost Patients: Who Are They and How Do They Use Health Care?</a:t>
            </a:r>
            <a:r>
              <a:rPr lang="en-US" sz="1100" dirty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 The Commonwealth Fund, August 2016.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0" y="5714999"/>
            <a:ext cx="8229600" cy="429768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sz="1100" dirty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Note: </a:t>
            </a:r>
            <a:r>
              <a:rPr lang="en-US" sz="1100" dirty="0" smtClean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Noninstitutionalized </a:t>
            </a:r>
            <a:r>
              <a:rPr lang="en-US" sz="1100" dirty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civilian population </a:t>
            </a:r>
            <a:r>
              <a:rPr lang="en-US" sz="1100" dirty="0" smtClean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age 18 and older.</a:t>
            </a:r>
            <a:br>
              <a:rPr lang="en-US" sz="1100" dirty="0" smtClean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</a:br>
            <a:r>
              <a:rPr lang="en-US" sz="1100" dirty="0" smtClean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Data</a:t>
            </a:r>
            <a:r>
              <a:rPr lang="en-US" sz="1100" dirty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: </a:t>
            </a:r>
            <a:r>
              <a:rPr lang="en-US" sz="1100" dirty="0" smtClean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2009–2011 </a:t>
            </a:r>
            <a:r>
              <a:rPr lang="en-US" sz="1100" dirty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Medical </a:t>
            </a:r>
            <a:r>
              <a:rPr lang="en-US" sz="1100" dirty="0" smtClean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Expenditure Panel Survey </a:t>
            </a:r>
            <a:r>
              <a:rPr lang="en-US" sz="1100" dirty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(MEPS). Analysis by C</a:t>
            </a:r>
            <a:r>
              <a:rPr lang="en-US" sz="1100" dirty="0" smtClean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. A. </a:t>
            </a:r>
            <a:r>
              <a:rPr lang="en-US" sz="1100" dirty="0" err="1" smtClean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Salzberg</a:t>
            </a:r>
            <a:r>
              <a:rPr lang="en-US" sz="1100" dirty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, </a:t>
            </a:r>
            <a:r>
              <a:rPr lang="en-US" sz="1100" dirty="0" smtClean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Johns </a:t>
            </a:r>
            <a:r>
              <a:rPr lang="en-US" sz="1100" dirty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Hopkins </a:t>
            </a:r>
            <a:r>
              <a:rPr lang="en-US" sz="1100" dirty="0" smtClean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University.</a:t>
            </a:r>
            <a:endParaRPr lang="en-US" sz="1100" dirty="0">
              <a:solidFill>
                <a:srgbClr val="33383A"/>
              </a:solidFill>
              <a:latin typeface="Calibri Light" charset="0"/>
              <a:ea typeface="Calibri Light" charset="0"/>
              <a:cs typeface="Calibri Ligh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2966692"/>
      </p:ext>
    </p:extLst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A743226A-9F09-4357-AF6C-06D5DD5D541C}" vid="{A0724ABE-26A1-425F-AC7A-CA4C27E2351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14118</TotalTime>
  <Words>128</Words>
  <Application>Microsoft Office PowerPoint</Application>
  <PresentationFormat>On-screen Show (4:3)</PresentationFormat>
  <Paragraphs>19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Theme1</vt:lpstr>
      <vt:lpstr>High-Need Adults Have More Doctor Visits and Paid Home Health Care Days</vt:lpstr>
    </vt:vector>
  </TitlesOfParts>
  <Manager/>
  <Company/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EXHIBITS—High-Need, High-Cost Patients: Who Are They and How Do They Use Health Care?</dc:title>
  <dc:subject/>
  <dc:creator>Hayes Salzberg McCarthy Radley Abrams Shah Anderson</dc:creator>
  <cp:keywords>EXHIBITS—High-Need, High-Cost Patients: Who Are They and How Do They Use Health Care?</cp:keywords>
  <dc:description/>
  <cp:lastModifiedBy>Aisha Gomez</cp:lastModifiedBy>
  <cp:revision>579</cp:revision>
  <cp:lastPrinted>2016-05-24T22:29:13Z</cp:lastPrinted>
  <dcterms:created xsi:type="dcterms:W3CDTF">2016-02-02T14:51:22Z</dcterms:created>
  <dcterms:modified xsi:type="dcterms:W3CDTF">2016-08-31T13:27:19Z</dcterms:modified>
  <cp:category/>
</cp:coreProperties>
</file>