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3"/>
  </p:notesMasterIdLst>
  <p:sldIdLst>
    <p:sldId id="311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Radley" initials="DR" lastIdx="5" clrIdx="0">
    <p:extLst/>
  </p:cmAuthor>
  <p:cmAuthor id="2" name="Susan L. Hayes" initials="SLH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83A"/>
    <a:srgbClr val="FF7300"/>
    <a:srgbClr val="AA3607"/>
    <a:srgbClr val="838383"/>
    <a:srgbClr val="0A3C53"/>
    <a:srgbClr val="C5E8F0"/>
    <a:srgbClr val="5B9BD7"/>
    <a:srgbClr val="8CD1F1"/>
    <a:srgbClr val="1478A7"/>
    <a:srgbClr val="5B6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722" autoAdjust="0"/>
  </p:normalViewPr>
  <p:slideViewPr>
    <p:cSldViewPr snapToGrid="0">
      <p:cViewPr varScale="1">
        <p:scale>
          <a:sx n="103" d="100"/>
          <a:sy n="103" d="100"/>
        </p:scale>
        <p:origin x="5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8842170788882E-2"/>
          <c:y val="0.26549464065548001"/>
          <c:w val="0.96324098287933602"/>
          <c:h val="0.54553450575483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Adult Population</c:v>
                </c:pt>
              </c:strCache>
            </c:strRef>
          </c:tx>
          <c:spPr>
            <a:solidFill>
              <a:srgbClr val="83838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2"/>
                <c:pt idx="0">
                  <c:v>Has usual source of care</c:v>
                </c:pt>
                <c:pt idx="1">
                  <c:v>Has medical home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2"/>
                <c:pt idx="0">
                  <c:v>0.75</c:v>
                </c:pt>
                <c:pt idx="1">
                  <c:v>0.36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02-4D58-A091-C83025930C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3+ Chronic Conditions, No Functional Limitation</c:v>
                </c:pt>
              </c:strCache>
            </c:strRef>
          </c:tx>
          <c:spPr>
            <a:solidFill>
              <a:srgbClr val="AA3607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2"/>
                <c:pt idx="0">
                  <c:v>Has usual source of care</c:v>
                </c:pt>
                <c:pt idx="1">
                  <c:v>Has medical home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2"/>
                <c:pt idx="0">
                  <c:v>0.91</c:v>
                </c:pt>
                <c:pt idx="1">
                  <c:v>0.42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02-4D58-A091-C83025930CC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3+ Chronic Conditions, With Functional Limitation (High Need)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2"/>
                <c:pt idx="0">
                  <c:v>Has usual source of care</c:v>
                </c:pt>
                <c:pt idx="1">
                  <c:v>Has medical home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2"/>
                <c:pt idx="0">
                  <c:v>0.93</c:v>
                </c:pt>
                <c:pt idx="1">
                  <c:v>0.46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A9-4217-AAE0-2C94822F2B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410272992"/>
        <c:axId val="409882864"/>
      </c:barChart>
      <c:catAx>
        <c:axId val="41027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882864"/>
        <c:crosses val="autoZero"/>
        <c:auto val="1"/>
        <c:lblAlgn val="ctr"/>
        <c:lblOffset val="20"/>
        <c:noMultiLvlLbl val="0"/>
      </c:catAx>
      <c:valAx>
        <c:axId val="409882864"/>
        <c:scaling>
          <c:orientation val="minMax"/>
          <c:max val="1"/>
        </c:scaling>
        <c:delete val="1"/>
        <c:axPos val="l"/>
        <c:numFmt formatCode="0%" sourceLinked="0"/>
        <c:majorTickMark val="none"/>
        <c:minorTickMark val="none"/>
        <c:tickLblPos val="nextTo"/>
        <c:crossAx val="41027299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1250799856468E-2"/>
          <c:y val="0.26549464065548001"/>
          <c:w val="0.963468880283323"/>
          <c:h val="0.54553450575483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Adult Population</c:v>
                </c:pt>
              </c:strCache>
            </c:strRef>
          </c:tx>
          <c:spPr>
            <a:solidFill>
              <a:srgbClr val="838383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3"/>
                <c:pt idx="0">
                  <c:v>Comprehensive</c:v>
                </c:pt>
                <c:pt idx="1">
                  <c:v>Accessible</c:v>
                </c:pt>
                <c:pt idx="2">
                  <c:v>Responsive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3"/>
                <c:pt idx="0">
                  <c:v>0.71</c:v>
                </c:pt>
                <c:pt idx="1">
                  <c:v>0.42</c:v>
                </c:pt>
                <c:pt idx="2">
                  <c:v>0.56999999999999995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02-4D58-A091-C83025930C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3+ Chronic Conditions, No Functional Limitation</c:v>
                </c:pt>
              </c:strCache>
            </c:strRef>
          </c:tx>
          <c:spPr>
            <a:solidFill>
              <a:srgbClr val="AA360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3"/>
                <c:pt idx="0">
                  <c:v>Comprehensive</c:v>
                </c:pt>
                <c:pt idx="1">
                  <c:v>Accessible</c:v>
                </c:pt>
                <c:pt idx="2">
                  <c:v>Responsive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3"/>
                <c:pt idx="0">
                  <c:v>0.86</c:v>
                </c:pt>
                <c:pt idx="1">
                  <c:v>0.49</c:v>
                </c:pt>
                <c:pt idx="2">
                  <c:v>0.71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02-4D58-A091-C83025930CC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3+ Chronic Conditions, With Functional Limitation (High Need)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3"/>
                <c:pt idx="0">
                  <c:v>Comprehensive</c:v>
                </c:pt>
                <c:pt idx="1">
                  <c:v>Accessible</c:v>
                </c:pt>
                <c:pt idx="2">
                  <c:v>Responsive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3"/>
                <c:pt idx="0">
                  <c:v>0.88</c:v>
                </c:pt>
                <c:pt idx="1">
                  <c:v>0.54</c:v>
                </c:pt>
                <c:pt idx="2">
                  <c:v>0.73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A9-4217-AAE0-2C94822F2B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409875024"/>
        <c:axId val="409869536"/>
      </c:barChart>
      <c:catAx>
        <c:axId val="40987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869536"/>
        <c:crosses val="autoZero"/>
        <c:auto val="1"/>
        <c:lblAlgn val="ctr"/>
        <c:lblOffset val="20"/>
        <c:noMultiLvlLbl val="0"/>
      </c:catAx>
      <c:valAx>
        <c:axId val="409869536"/>
        <c:scaling>
          <c:orientation val="minMax"/>
          <c:max val="1"/>
        </c:scaling>
        <c:delete val="1"/>
        <c:axPos val="l"/>
        <c:numFmt formatCode="0%" sourceLinked="0"/>
        <c:majorTickMark val="none"/>
        <c:minorTickMark val="none"/>
        <c:tickLblPos val="nextTo"/>
        <c:crossAx val="4098750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A709C-7ACC-4EDF-897E-33C93617B3B2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6"/>
            <a:ext cx="5618480" cy="3665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801F6-EB45-4627-AE10-B91D2063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1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8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1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15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2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6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7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6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04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7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6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82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/>
        </p:nvSpPr>
        <p:spPr>
          <a:xfrm>
            <a:off x="-1" y="301752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High-Need Adults Were More Likely to Have Comprehensive, Accessible, and Responsive 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Care,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Consistent with a Medical Home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" y="5544603"/>
            <a:ext cx="9132018" cy="60016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Notes: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Noninstitutionalized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civilian population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age 18 and older.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Medical home means the respondent had a usual source of care that provided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comprehensive, accessible,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and responsive care (i.e., engaged the patient in his/her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own care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). See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How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This Study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Was Conducted for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definitions of components.</a:t>
            </a:r>
          </a:p>
          <a:p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2009–2011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Medical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Expenditure Panel Survey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(MEPS). Analysis by C.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A. </a:t>
            </a:r>
            <a:r>
              <a:rPr lang="en-US" sz="1100" dirty="0" err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Salzberg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Johns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Hopkins University.</a:t>
            </a:r>
          </a:p>
        </p:txBody>
      </p:sp>
      <p:graphicFrame>
        <p:nvGraphicFramePr>
          <p:cNvPr id="23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418388"/>
              </p:ext>
            </p:extLst>
          </p:nvPr>
        </p:nvGraphicFramePr>
        <p:xfrm>
          <a:off x="54008" y="1216151"/>
          <a:ext cx="4517991" cy="4038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2903545"/>
              </p:ext>
            </p:extLst>
          </p:nvPr>
        </p:nvGraphicFramePr>
        <p:xfrm>
          <a:off x="4873092" y="1216151"/>
          <a:ext cx="4127303" cy="4038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Title 1"/>
          <p:cNvSpPr txBox="1">
            <a:spLocks/>
          </p:cNvSpPr>
          <p:nvPr/>
        </p:nvSpPr>
        <p:spPr>
          <a:xfrm>
            <a:off x="5088982" y="4939558"/>
            <a:ext cx="3710763" cy="4392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dirty="0" smtClean="0">
                <a:solidFill>
                  <a:srgbClr val="33383A"/>
                </a:solidFill>
                <a:latin typeface="+mn-lt"/>
              </a:rPr>
              <a:t>Has individual components of </a:t>
            </a:r>
            <a:br>
              <a:rPr lang="en-US" sz="1600" dirty="0" smtClean="0">
                <a:solidFill>
                  <a:srgbClr val="33383A"/>
                </a:solidFill>
                <a:latin typeface="+mn-lt"/>
              </a:rPr>
            </a:br>
            <a:r>
              <a:rPr lang="en-US" sz="1600" dirty="0" smtClean="0">
                <a:solidFill>
                  <a:srgbClr val="33383A"/>
                </a:solidFill>
                <a:latin typeface="+mn-lt"/>
              </a:rPr>
              <a:t>medical home care</a:t>
            </a:r>
            <a:endParaRPr lang="en-US" sz="1600" dirty="0">
              <a:solidFill>
                <a:srgbClr val="33383A"/>
              </a:solidFill>
              <a:latin typeface="+mn-lt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40040" y="1292385"/>
            <a:ext cx="5048647" cy="814296"/>
            <a:chOff x="3309960" y="926625"/>
            <a:chExt cx="5048647" cy="814296"/>
          </a:xfrm>
        </p:grpSpPr>
        <p:sp>
          <p:nvSpPr>
            <p:cNvPr id="16" name="TextBox 15"/>
            <p:cNvSpPr txBox="1"/>
            <p:nvPr/>
          </p:nvSpPr>
          <p:spPr>
            <a:xfrm>
              <a:off x="3418695" y="926625"/>
              <a:ext cx="21383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Total adult population</a:t>
              </a:r>
              <a:endParaRPr lang="en-US" sz="1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418696" y="1196513"/>
              <a:ext cx="41328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Three or more chronic conditions, no functional limitations</a:t>
              </a:r>
              <a:endParaRPr lang="en-US" sz="12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18694" y="1463922"/>
              <a:ext cx="49399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Three or more chronic conditions, with functional limitations (high need)</a:t>
              </a:r>
              <a:endParaRPr lang="en-US" sz="1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309960" y="1270940"/>
              <a:ext cx="137160" cy="136732"/>
            </a:xfrm>
            <a:prstGeom prst="rect">
              <a:avLst/>
            </a:prstGeom>
            <a:solidFill>
              <a:srgbClr val="AA3607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09960" y="1538549"/>
              <a:ext cx="137160" cy="136732"/>
            </a:xfrm>
            <a:prstGeom prst="rect">
              <a:avLst/>
            </a:prstGeom>
            <a:solidFill>
              <a:srgbClr val="FF730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09960" y="1003332"/>
              <a:ext cx="137160" cy="136732"/>
            </a:xfrm>
            <a:prstGeom prst="rect">
              <a:avLst/>
            </a:prstGeom>
            <a:solidFill>
              <a:srgbClr val="838383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28" name="Text Placeholder 11"/>
          <p:cNvSpPr txBox="1">
            <a:spLocks/>
          </p:cNvSpPr>
          <p:nvPr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A. </a:t>
            </a:r>
            <a:r>
              <a:rPr lang="en-US" sz="1100" dirty="0" err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Salzberg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L. Hayes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 McCarthy, D.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Radley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M.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K. Abrams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T. Shah, and G.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F. Anderson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i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Health </a:t>
            </a:r>
            <a:r>
              <a:rPr lang="en-US" sz="1100" i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System Performance for the High-Need Patient: A Look at Access to Care and Patient Care </a:t>
            </a:r>
            <a:r>
              <a:rPr lang="en-US" sz="1100" i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Experiences,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 </a:t>
            </a:r>
            <a:b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The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Commonwealth Fund, August 2016.</a:t>
            </a:r>
          </a:p>
        </p:txBody>
      </p:sp>
    </p:spTree>
    <p:extLst>
      <p:ext uri="{BB962C8B-B14F-4D97-AF65-F5344CB8AC3E}">
        <p14:creationId xmlns:p14="http://schemas.microsoft.com/office/powerpoint/2010/main" val="111603306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A743226A-9F09-4357-AF6C-06D5DD5D541C}" vid="{A0724ABE-26A1-425F-AC7A-CA4C27E235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14479</TotalTime>
  <Words>171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Theme1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EXHIBITS—Health System Performance for the High-Need Patient: A Look at Access to Care and Patient Care Experiences</dc:title>
  <dc:subject/>
  <dc:creator>Salzberg Hayes McCarthy Radley Abrams Shah Anderson</dc:creator>
  <cp:keywords>EXHIBITS—Health System Performance for the High-Need Patient: A Look at Access to Care and Patient Care Experiences</cp:keywords>
  <dc:description/>
  <cp:lastModifiedBy>Aisha Gomez</cp:lastModifiedBy>
  <cp:revision>602</cp:revision>
  <cp:lastPrinted>2016-08-25T19:19:56Z</cp:lastPrinted>
  <dcterms:created xsi:type="dcterms:W3CDTF">2016-02-02T14:51:22Z</dcterms:created>
  <dcterms:modified xsi:type="dcterms:W3CDTF">2016-08-31T15:13:20Z</dcterms:modified>
  <cp:category/>
</cp:coreProperties>
</file>