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3"/>
  </p:notesMasterIdLst>
  <p:handoutMasterIdLst>
    <p:handoutMasterId r:id="rId4"/>
  </p:handoutMasterIdLst>
  <p:sldIdLst>
    <p:sldId id="261" r:id="rId2"/>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717A"/>
    <a:srgbClr val="4ABDBC"/>
    <a:srgbClr val="5F5A9D"/>
    <a:srgbClr val="E0E0E0"/>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47" autoAdjust="0"/>
    <p:restoredTop sz="95491" autoAdjust="0"/>
  </p:normalViewPr>
  <p:slideViewPr>
    <p:cSldViewPr snapToObjects="1">
      <p:cViewPr varScale="1">
        <p:scale>
          <a:sx n="99" d="100"/>
          <a:sy n="99" d="100"/>
        </p:scale>
        <p:origin x="1086" y="78"/>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112" d="100"/>
          <a:sy n="112" d="100"/>
        </p:scale>
        <p:origin x="3784" y="20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143731055387103E-2"/>
          <c:y val="2.14064400803795E-2"/>
          <c:w val="0.94785626894461295"/>
          <c:h val="0.75132719458186603"/>
        </c:manualLayout>
      </c:layout>
      <c:barChart>
        <c:barDir val="col"/>
        <c:grouping val="clustered"/>
        <c:varyColors val="0"/>
        <c:ser>
          <c:idx val="0"/>
          <c:order val="0"/>
          <c:tx>
            <c:strRef>
              <c:f>Sheet1!$B$1</c:f>
              <c:strCache>
                <c:ptCount val="1"/>
                <c:pt idx="0">
                  <c:v>Medicaid coverage, insured all year</c:v>
                </c:pt>
              </c:strCache>
            </c:strRef>
          </c:tx>
          <c:spPr>
            <a:solidFill>
              <a:schemeClr val="bg2"/>
            </a:solidFill>
            <a:ln>
              <a:noFill/>
            </a:ln>
            <a:effectLst/>
          </c:spPr>
          <c:invertIfNegative val="0"/>
          <c:dLbls>
            <c:dLbl>
              <c:idx val="0"/>
              <c:layout/>
              <c:tx>
                <c:rich>
                  <a:bodyPr/>
                  <a:lstStyle/>
                  <a:p>
                    <a:fld id="{DFC3C00F-105F-4B13-B051-5BA6B86152E1}" type="VALUE">
                      <a:rPr lang="en-US" smtClean="0"/>
                      <a:pPr/>
                      <a:t>[VALUE]</a:t>
                    </a:fld>
                    <a:r>
                      <a:rPr lang="en-U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95AB2197-3E97-49D8-AC75-471DC354AF6E}" type="VALUE">
                      <a:rPr lang="en-US" smtClean="0"/>
                      <a:pPr/>
                      <a:t>[VALUE]</a:t>
                    </a:fld>
                    <a:r>
                      <a:rPr lang="en-U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7F411C9E-A2CD-4D70-8B99-C7C47E4BF92E}" type="VALUE">
                      <a:rPr lang="en-US" smtClean="0"/>
                      <a:pPr/>
                      <a:t>[VALUE]</a:t>
                    </a:fld>
                    <a:r>
                      <a:rPr lang="en-U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Received Pap test</c:v>
                </c:pt>
                <c:pt idx="1">
                  <c:v>Received mammogram</c:v>
                </c:pt>
                <c:pt idx="2">
                  <c:v>Received colon cancer screening</c:v>
                </c:pt>
              </c:strCache>
            </c:strRef>
          </c:cat>
          <c:val>
            <c:numRef>
              <c:f>Sheet1!$B$2:$B$4</c:f>
              <c:numCache>
                <c:formatCode>0</c:formatCode>
                <c:ptCount val="3"/>
                <c:pt idx="0">
                  <c:v>76.524060000000006</c:v>
                </c:pt>
                <c:pt idx="1">
                  <c:v>71.253559999999993</c:v>
                </c:pt>
                <c:pt idx="2">
                  <c:v>61.84308</c:v>
                </c:pt>
              </c:numCache>
            </c:numRef>
          </c:val>
        </c:ser>
        <c:ser>
          <c:idx val="1"/>
          <c:order val="1"/>
          <c:tx>
            <c:strRef>
              <c:f>Sheet1!$C$1</c:f>
              <c:strCache>
                <c:ptCount val="1"/>
                <c:pt idx="0">
                  <c:v>Private coverage, insured all year</c:v>
                </c:pt>
              </c:strCache>
            </c:strRef>
          </c:tx>
          <c:spPr>
            <a:solidFill>
              <a:schemeClr val="tx2"/>
            </a:solidFill>
            <a:ln>
              <a:noFill/>
            </a:ln>
            <a:effectLst/>
          </c:spPr>
          <c:invertIfNegative val="0"/>
          <c:dLbls>
            <c:dLbl>
              <c:idx val="0"/>
              <c:layout/>
              <c:tx>
                <c:rich>
                  <a:bodyPr/>
                  <a:lstStyle/>
                  <a:p>
                    <a:fld id="{F18CD82F-1AB7-46C7-A0DC-6D5A22DE0527}" type="VALUE">
                      <a:rPr lang="en-US" smtClean="0"/>
                      <a:pPr/>
                      <a:t>[VALUE]</a:t>
                    </a:fld>
                    <a:r>
                      <a:rPr lang="en-U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86904777-138D-4335-BEC3-D591EDD1558F}" type="VALUE">
                      <a:rPr lang="en-US" smtClean="0"/>
                      <a:pPr/>
                      <a:t>[VALUE]</a:t>
                    </a:fld>
                    <a:r>
                      <a:rPr lang="en-U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92072B39-BF1A-405A-AB87-52C9E34D6BDB}" type="VALUE">
                      <a:rPr lang="en-US" smtClean="0"/>
                      <a:pPr/>
                      <a:t>[VALUE]</a:t>
                    </a:fld>
                    <a:r>
                      <a:rPr lang="en-U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Received Pap test</c:v>
                </c:pt>
                <c:pt idx="1">
                  <c:v>Received mammogram</c:v>
                </c:pt>
                <c:pt idx="2">
                  <c:v>Received colon cancer screening</c:v>
                </c:pt>
              </c:strCache>
            </c:strRef>
          </c:cat>
          <c:val>
            <c:numRef>
              <c:f>Sheet1!$C$2:$C$4</c:f>
              <c:numCache>
                <c:formatCode>0</c:formatCode>
                <c:ptCount val="3"/>
                <c:pt idx="0">
                  <c:v>78.878219999999999</c:v>
                </c:pt>
                <c:pt idx="1">
                  <c:v>74.690200000000004</c:v>
                </c:pt>
                <c:pt idx="2">
                  <c:v>61.649600000000007</c:v>
                </c:pt>
              </c:numCache>
            </c:numRef>
          </c:val>
        </c:ser>
        <c:ser>
          <c:idx val="2"/>
          <c:order val="2"/>
          <c:tx>
            <c:strRef>
              <c:f>Sheet1!$D$1</c:f>
              <c:strCache>
                <c:ptCount val="1"/>
                <c:pt idx="0">
                  <c:v>Uninsured during the year</c:v>
                </c:pt>
              </c:strCache>
            </c:strRef>
          </c:tx>
          <c:spPr>
            <a:solidFill>
              <a:schemeClr val="tx1">
                <a:lumMod val="60000"/>
                <a:lumOff val="40000"/>
              </a:schemeClr>
            </a:solidFill>
            <a:ln>
              <a:noFill/>
            </a:ln>
            <a:effectLst/>
          </c:spPr>
          <c:invertIfNegative val="0"/>
          <c:dLbls>
            <c:dLbl>
              <c:idx val="0"/>
              <c:layout/>
              <c:tx>
                <c:rich>
                  <a:bodyPr/>
                  <a:lstStyle/>
                  <a:p>
                    <a:fld id="{9C3AF80A-1958-46B8-A6FD-ED0FAD6D70DE}"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2118177D-11CD-4D1E-BBEC-E07581438EEA}"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DDA94868-6348-4B86-99D9-CCAD9DA325E9}"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Received Pap test</c:v>
                </c:pt>
                <c:pt idx="1">
                  <c:v>Received mammogram</c:v>
                </c:pt>
                <c:pt idx="2">
                  <c:v>Received colon cancer screening</c:v>
                </c:pt>
              </c:strCache>
            </c:strRef>
          </c:cat>
          <c:val>
            <c:numRef>
              <c:f>Sheet1!$D$2:$D$4</c:f>
              <c:numCache>
                <c:formatCode>0</c:formatCode>
                <c:ptCount val="3"/>
                <c:pt idx="0">
                  <c:v>66.656220000000005</c:v>
                </c:pt>
                <c:pt idx="1">
                  <c:v>49.241420000000012</c:v>
                </c:pt>
                <c:pt idx="2">
                  <c:v>42.109950000000012</c:v>
                </c:pt>
              </c:numCache>
            </c:numRef>
          </c:val>
        </c:ser>
        <c:dLbls>
          <c:showLegendKey val="0"/>
          <c:showVal val="0"/>
          <c:showCatName val="0"/>
          <c:showSerName val="0"/>
          <c:showPercent val="0"/>
          <c:showBubbleSize val="0"/>
        </c:dLbls>
        <c:gapWidth val="250"/>
        <c:axId val="338930880"/>
        <c:axId val="338931664"/>
      </c:barChart>
      <c:catAx>
        <c:axId val="33893088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38931664"/>
        <c:crosses val="autoZero"/>
        <c:auto val="1"/>
        <c:lblAlgn val="ctr"/>
        <c:lblOffset val="100"/>
        <c:noMultiLvlLbl val="0"/>
      </c:catAx>
      <c:valAx>
        <c:axId val="33893166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38930880"/>
        <c:crosses val="autoZero"/>
        <c:crossBetween val="between"/>
        <c:majorUnit val="2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4/27/2017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4/27/2017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778C882-F58D-4A21-B50D-8E282911C592}" type="slidenum">
              <a:rPr lang="en-US"/>
              <a:pPr/>
              <a:t>1</a:t>
            </a:fld>
            <a:endParaRPr lang="en-US"/>
          </a:p>
        </p:txBody>
      </p:sp>
      <p:sp>
        <p:nvSpPr>
          <p:cNvPr id="102403" name="Rectangle 2"/>
          <p:cNvSpPr>
            <a:spLocks noGrp="1" noRot="1" noChangeAspect="1" noChangeArrowheads="1" noTextEdit="1"/>
          </p:cNvSpPr>
          <p:nvPr>
            <p:ph type="sldImg"/>
          </p:nvPr>
        </p:nvSpPr>
        <p:spPr>
          <a:xfrm>
            <a:off x="1182688" y="696913"/>
            <a:ext cx="4648200" cy="3486150"/>
          </a:xfrm>
          <a:ln/>
        </p:spPr>
      </p:sp>
      <p:sp>
        <p:nvSpPr>
          <p:cNvPr id="102404" name="Rectangle 3"/>
          <p:cNvSpPr>
            <a:spLocks noGrp="1" noChangeArrowheads="1"/>
          </p:cNvSpPr>
          <p:nvPr>
            <p:ph type="body" idx="1"/>
          </p:nvPr>
        </p:nvSpPr>
        <p:spPr>
          <a:xfrm>
            <a:off x="936627" y="4416427"/>
            <a:ext cx="5137149" cy="4183063"/>
          </a:xfrm>
          <a:noFill/>
          <a:ln/>
        </p:spPr>
        <p:txBody>
          <a:bodyPr/>
          <a:lstStyle/>
          <a:p>
            <a:pPr eaLnBrk="1" hangingPunct="1"/>
            <a:endParaRPr lang="en-US" dirty="0" smtClean="0"/>
          </a:p>
        </p:txBody>
      </p:sp>
    </p:spTree>
    <p:extLst>
      <p:ext uri="{BB962C8B-B14F-4D97-AF65-F5344CB8AC3E}">
        <p14:creationId xmlns:p14="http://schemas.microsoft.com/office/powerpoint/2010/main" val="4876817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655675" y="6368920"/>
            <a:ext cx="7416823" cy="408452"/>
          </a:xfrm>
          <a:prstGeom prst="rect">
            <a:avLst/>
          </a:prstGeom>
          <a:noFill/>
        </p:spPr>
        <p:txBody>
          <a:bodyPr wrap="square" lIns="0" tIns="0" rIns="0" bIns="0" rtlCol="0" anchor="b"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t>Source: M. Z. </a:t>
            </a:r>
            <a:r>
              <a:rPr lang="en-US" sz="900" dirty="0" err="1" smtClean="0"/>
              <a:t>Gunja</a:t>
            </a:r>
            <a:r>
              <a:rPr lang="en-US" sz="900" dirty="0" smtClean="0"/>
              <a:t>, S. R. Collins, D. Blumenthal, M. M. Doty, and</a:t>
            </a:r>
            <a:r>
              <a:rPr lang="en-US" sz="900" baseline="0" dirty="0" smtClean="0"/>
              <a:t> S. </a:t>
            </a:r>
            <a:r>
              <a:rPr lang="en-US" sz="900" baseline="0" dirty="0" err="1" smtClean="0"/>
              <a:t>Beutel</a:t>
            </a:r>
            <a:r>
              <a:rPr lang="en-US" sz="900" baseline="0" dirty="0" smtClean="0"/>
              <a:t>,</a:t>
            </a:r>
            <a:r>
              <a:rPr lang="en-US" sz="900" dirty="0" smtClean="0"/>
              <a:t> </a:t>
            </a:r>
            <a:r>
              <a:rPr lang="en-US" sz="900" i="1" dirty="0" smtClean="0"/>
              <a:t>How Medicaid Enrollees Fare Compared with Privately Insured and Uninsured Adults: Findings from The Commonwealth Fund Biennial Health Insurance Survey, 2016,</a:t>
            </a:r>
            <a:r>
              <a:rPr lang="en-US" sz="900" dirty="0" smtClean="0"/>
              <a:t> The Commonwealth Fund, April 2017.</a:t>
            </a:r>
          </a:p>
        </p:txBody>
      </p:sp>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smtClean="0"/>
              <a:t>Notes &amp; Data</a:t>
            </a:r>
            <a:endParaRPr lang="en-US" dirty="0"/>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sp>
        <p:nvSpPr>
          <p:cNvPr id="11" name="Text Placeholder 4"/>
          <p:cNvSpPr>
            <a:spLocks noGrp="1"/>
          </p:cNvSpPr>
          <p:nvPr>
            <p:ph type="body" sz="quarter" idx="20" hasCustomPrompt="1"/>
          </p:nvPr>
        </p:nvSpPr>
        <p:spPr>
          <a:xfrm>
            <a:off x="1655676" y="6368920"/>
            <a:ext cx="7416823" cy="408452"/>
          </a:xfrm>
        </p:spPr>
        <p:txBody>
          <a:bodyPr anchor="b" anchorCtr="0">
            <a:noAutofit/>
          </a:bodyPr>
          <a:lstStyle>
            <a:lvl1pPr marL="0" marR="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sz="800" spc="0">
                <a:solidFill>
                  <a:srgbClr val="676E7B"/>
                </a:solidFill>
              </a:defRPr>
            </a:lvl1pPr>
          </a:lstStyle>
          <a:p>
            <a:pPr marL="0" marR="0" lvl="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a:pPr>
            <a:r>
              <a:rPr lang="en-US" dirty="0" smtClean="0"/>
              <a:t>Source:</a:t>
            </a:r>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dirty="0"/>
          </a:p>
        </p:txBody>
      </p:sp>
    </p:spTree>
    <p:extLst>
      <p:ext uri="{BB962C8B-B14F-4D97-AF65-F5344CB8AC3E}">
        <p14:creationId xmlns:p14="http://schemas.microsoft.com/office/powerpoint/2010/main" val="815954653"/>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0" y="1052736"/>
            <a:ext cx="9000999" cy="4680407"/>
          </a:xfrm>
        </p:spPr>
        <p:txBody>
          <a:bodyPr/>
          <a:lstStyle/>
          <a:p>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9"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sp>
        <p:nvSpPr>
          <p:cNvPr id="10" name="Text Placeholder 4"/>
          <p:cNvSpPr>
            <a:spLocks noGrp="1"/>
          </p:cNvSpPr>
          <p:nvPr>
            <p:ph type="body" sz="quarter" idx="20" hasCustomPrompt="1"/>
          </p:nvPr>
        </p:nvSpPr>
        <p:spPr>
          <a:xfrm>
            <a:off x="1655676" y="6368920"/>
            <a:ext cx="7416823" cy="408452"/>
          </a:xfrm>
        </p:spPr>
        <p:txBody>
          <a:bodyPr anchor="b" anchorCtr="0">
            <a:noAutofit/>
          </a:bodyPr>
          <a:lstStyle>
            <a:lvl1pPr marL="0" marR="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sz="800" spc="0">
                <a:solidFill>
                  <a:srgbClr val="676E7B"/>
                </a:solidFill>
              </a:defRPr>
            </a:lvl1pPr>
          </a:lstStyle>
          <a:p>
            <a:pPr marL="0" marR="0" lvl="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a:pPr>
            <a:r>
              <a:rPr lang="en-US" dirty="0" smtClean="0"/>
              <a:t>Source:</a:t>
            </a:r>
          </a:p>
        </p:txBody>
      </p:sp>
      <p:cxnSp>
        <p:nvCxnSpPr>
          <p:cNvPr id="11" name="Straight Connector 1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3"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Tree>
    <p:extLst>
      <p:ext uri="{BB962C8B-B14F-4D97-AF65-F5344CB8AC3E}">
        <p14:creationId xmlns:p14="http://schemas.microsoft.com/office/powerpoint/2010/main" val="3270715038"/>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6" r:id="rId2"/>
    <p:sldLayoutId id="2147483734" r:id="rId3"/>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Placeholder 13"/>
          <p:cNvGraphicFramePr>
            <a:graphicFrameLocks noGrp="1"/>
          </p:cNvGraphicFramePr>
          <p:nvPr>
            <p:ph type="chart" sz="quarter" idx="19"/>
            <p:extLst>
              <p:ext uri="{D42A27DB-BD31-4B8C-83A1-F6EECF244321}">
                <p14:modId xmlns:p14="http://schemas.microsoft.com/office/powerpoint/2010/main" val="1515507171"/>
              </p:ext>
            </p:extLst>
          </p:nvPr>
        </p:nvGraphicFramePr>
        <p:xfrm>
          <a:off x="0" y="1736812"/>
          <a:ext cx="9072500"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6"/>
          <p:cNvSpPr>
            <a:spLocks noGrp="1"/>
          </p:cNvSpPr>
          <p:nvPr>
            <p:ph type="ctrTitle"/>
          </p:nvPr>
        </p:nvSpPr>
        <p:spPr/>
        <p:txBody>
          <a:bodyPr>
            <a:normAutofit fontScale="90000"/>
          </a:bodyPr>
          <a:lstStyle/>
          <a:p>
            <a:r>
              <a:rPr lang="en-US" dirty="0" smtClean="0"/>
              <a:t>Adults Insured All Year with Medicaid or Private Coverage Reported Getting Cancer Screening Tests at Significantly Higher Rates Than Adults Uninsured During the Year</a:t>
            </a:r>
            <a:endParaRPr lang="en-US" dirty="0"/>
          </a:p>
        </p:txBody>
      </p:sp>
      <p:sp>
        <p:nvSpPr>
          <p:cNvPr id="9" name="Text Placeholder 8"/>
          <p:cNvSpPr>
            <a:spLocks noGrp="1"/>
          </p:cNvSpPr>
          <p:nvPr>
            <p:ph type="body" sz="quarter" idx="22"/>
          </p:nvPr>
        </p:nvSpPr>
        <p:spPr/>
        <p:txBody>
          <a:bodyPr/>
          <a:lstStyle/>
          <a:p>
            <a:r>
              <a:rPr lang="en-US" dirty="0"/>
              <a:t>Notes: “Uninsured during the year” includes respondents who were uninsured at the time of the survey or had a gap in coverage during the past 12 months. Private coverage includes adults who were enrolled in either employer plans, marketplace plans, or plans purchased directly off of the marketplaces. Pap test in past three years for females ages 21–64; mammogram in past two years for females ages 40–64; and colon cancer screening in past five years for adults ages 50–64. </a:t>
            </a:r>
            <a:r>
              <a:rPr lang="en-US" dirty="0" smtClean="0"/>
              <a:t>^ Difference </a:t>
            </a:r>
            <a:r>
              <a:rPr lang="en-US" dirty="0"/>
              <a:t>is statistically significant from those who were uninsured during the year (p≤0.05). </a:t>
            </a:r>
            <a:r>
              <a:rPr lang="en-US" dirty="0" smtClean="0"/>
              <a:t>* Difference </a:t>
            </a:r>
            <a:r>
              <a:rPr lang="en-US" dirty="0"/>
              <a:t>is statistically significant from those with private coverage who were insured all year (p≤0.05). Percentages were adjusted for age, race, sex, health status, and income. </a:t>
            </a:r>
          </a:p>
          <a:p>
            <a:r>
              <a:rPr lang="en-US" dirty="0" smtClean="0"/>
              <a:t>Data: </a:t>
            </a:r>
            <a:r>
              <a:rPr lang="en-US" dirty="0"/>
              <a:t>The Commonwealth Fund Biennial Health Insurance </a:t>
            </a:r>
            <a:r>
              <a:rPr lang="en-US" dirty="0" smtClean="0"/>
              <a:t>Survey (2016).</a:t>
            </a:r>
            <a:endParaRPr lang="en-US" dirty="0"/>
          </a:p>
        </p:txBody>
      </p:sp>
      <p:sp>
        <p:nvSpPr>
          <p:cNvPr id="15" name="Text Box 6"/>
          <p:cNvSpPr txBox="1">
            <a:spLocks noChangeArrowheads="1"/>
          </p:cNvSpPr>
          <p:nvPr/>
        </p:nvSpPr>
        <p:spPr bwMode="auto">
          <a:xfrm>
            <a:off x="-13813" y="1268760"/>
            <a:ext cx="4115480" cy="341313"/>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ct val="50000"/>
              </a:spcBef>
            </a:pPr>
            <a:r>
              <a:rPr lang="en-US" sz="1400" i="1" dirty="0">
                <a:cs typeface="Arial" charset="0"/>
              </a:rPr>
              <a:t>Percent </a:t>
            </a:r>
            <a:r>
              <a:rPr lang="en-US" sz="1400" i="1" dirty="0" smtClean="0">
                <a:cs typeface="Arial" charset="0"/>
              </a:rPr>
              <a:t>adults ages 19–64</a:t>
            </a:r>
            <a:endParaRPr lang="en-US" sz="1400" i="1" dirty="0">
              <a:solidFill>
                <a:srgbClr val="FF0000"/>
              </a:solidFill>
              <a:cs typeface="Arial" charset="0"/>
            </a:endParaRPr>
          </a:p>
        </p:txBody>
      </p:sp>
    </p:spTree>
    <p:extLst>
      <p:ext uri="{BB962C8B-B14F-4D97-AF65-F5344CB8AC3E}">
        <p14:creationId xmlns:p14="http://schemas.microsoft.com/office/powerpoint/2010/main" val="2111480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159322</TotalTime>
  <Words>199</Words>
  <Application>Microsoft Office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Berlingske Serif Text</vt:lpstr>
      <vt:lpstr>Calibri</vt:lpstr>
      <vt:lpstr>InterFace</vt:lpstr>
      <vt:lpstr>1_Office Theme</vt:lpstr>
      <vt:lpstr>Adults Insured All Year with Medicaid or Private Coverage Reported Getting Cancer Screening Tests at Significantly Higher Rates Than Adults Uninsured During the Year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Aisha Gomez</cp:lastModifiedBy>
  <cp:revision>1915</cp:revision>
  <cp:lastPrinted>2017-03-10T19:19:30Z</cp:lastPrinted>
  <dcterms:created xsi:type="dcterms:W3CDTF">2014-10-08T23:03:32Z</dcterms:created>
  <dcterms:modified xsi:type="dcterms:W3CDTF">2017-04-27T14:11:02Z</dcterms:modified>
</cp:coreProperties>
</file>