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22" r:id="rId5"/>
  </p:sldIdLst>
  <p:sldSz cx="9144000" cy="6858000" type="screen4x3"/>
  <p:notesSz cx="6858000" cy="94186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AAF"/>
    <a:srgbClr val="2BA954"/>
    <a:srgbClr val="58BDCD"/>
    <a:srgbClr val="145028"/>
    <a:srgbClr val="BCEECD"/>
    <a:srgbClr val="2C8594"/>
    <a:srgbClr val="B5E2E9"/>
    <a:srgbClr val="FAB584"/>
    <a:srgbClr val="A93923"/>
    <a:srgbClr val="F4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9" autoAdjust="0"/>
    <p:restoredTop sz="92968" autoAdjust="0"/>
  </p:normalViewPr>
  <p:slideViewPr>
    <p:cSldViewPr>
      <p:cViewPr varScale="1">
        <p:scale>
          <a:sx n="104" d="100"/>
          <a:sy n="104" d="100"/>
        </p:scale>
        <p:origin x="1134" y="102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162435896496E-2"/>
          <c:y val="0.21722813648294001"/>
          <c:w val="0.91540125597099098"/>
          <c:h val="0.66757627296587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five states average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77E-49B4-8C99-F7D2B8DF791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7E-49B4-8C99-F7D2B8DF7917}"/>
              </c:ext>
            </c:extLst>
          </c:dPt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511</c:v>
                </c:pt>
                <c:pt idx="1">
                  <c:v>648</c:v>
                </c:pt>
                <c:pt idx="2">
                  <c:v>1067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77E-49B4-8C99-F7D2B8DF79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average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numFmt formatCode="\$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\$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\$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714</c:v>
                </c:pt>
                <c:pt idx="1">
                  <c:v>1025</c:v>
                </c:pt>
                <c:pt idx="2">
                  <c:v>1541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7E-49B4-8C99-F7D2B8DF79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five states 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933</c:v>
                </c:pt>
                <c:pt idx="1">
                  <c:v>1367</c:v>
                </c:pt>
                <c:pt idx="2">
                  <c:v>1966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77E-49B4-8C99-F7D2B8DF7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5"/>
        <c:axId val="363163192"/>
        <c:axId val="363157312"/>
      </c:barChart>
      <c:catAx>
        <c:axId val="36316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en-US"/>
          </a:p>
        </c:txPr>
        <c:crossAx val="363157312"/>
        <c:crosses val="autoZero"/>
        <c:auto val="1"/>
        <c:lblAlgn val="ctr"/>
        <c:lblOffset val="100"/>
        <c:noMultiLvlLbl val="0"/>
      </c:catAx>
      <c:valAx>
        <c:axId val="363157312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accent5"/>
                </a:solidFill>
              </a:defRPr>
            </a:pPr>
            <a:endParaRPr lang="en-US"/>
          </a:p>
        </c:txPr>
        <c:crossAx val="363163192"/>
        <c:crosses val="autoZero"/>
        <c:crossBetween val="between"/>
        <c:majorUnit val="500"/>
      </c:valAx>
      <c:spPr>
        <a:noFill/>
        <a:ln w="25407">
          <a:noFill/>
        </a:ln>
      </c:spPr>
    </c:plotArea>
    <c:legend>
      <c:legendPos val="t"/>
      <c:layout>
        <c:manualLayout>
          <c:xMode val="edge"/>
          <c:yMode val="edge"/>
          <c:x val="0.15710037652008099"/>
          <c:y val="9.4691194574129597E-2"/>
          <c:w val="0.69135469254651205"/>
          <c:h val="8.2494260714614298E-2"/>
        </c:manualLayout>
      </c:layout>
      <c:overlay val="0"/>
      <c:txPr>
        <a:bodyPr/>
        <a:lstStyle/>
        <a:p>
          <a:pPr>
            <a:defRPr sz="1400" b="0" i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317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" y="6427113"/>
            <a:ext cx="57912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Source: S. R. Collins, D. C. Radley, M. Z.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and S.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The Slowdown in Employer Insurance Cost Growth: Why Many Workers Still Feel the Pinch, 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The Commonwealth Fund, October 2016.</a:t>
            </a:r>
            <a:endParaRPr lang="en-US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861399"/>
              </p:ext>
            </p:extLst>
          </p:nvPr>
        </p:nvGraphicFramePr>
        <p:xfrm>
          <a:off x="-1" y="876300"/>
          <a:ext cx="9144001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Average Single-Person Plan </a:t>
            </a:r>
            <a:r>
              <a:rPr lang="en-US" dirty="0" smtClean="0"/>
              <a:t>Deductible, </a:t>
            </a:r>
            <a:r>
              <a:rPr lang="en-US" dirty="0"/>
              <a:t>2006–2015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Data: Medical Expenditure Panel Survey–Insurance Component, 2006, 2010, and 2015.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30" y="876300"/>
            <a:ext cx="4130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Dollars per year for single coverage paid by employees</a:t>
            </a:r>
          </a:p>
        </p:txBody>
      </p:sp>
    </p:spTree>
    <p:extLst>
      <p:ext uri="{BB962C8B-B14F-4D97-AF65-F5344CB8AC3E}">
        <p14:creationId xmlns:p14="http://schemas.microsoft.com/office/powerpoint/2010/main" val="33073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18697</TotalTime>
  <Words>34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Aisha Gomez</cp:lastModifiedBy>
  <cp:revision>1038</cp:revision>
  <cp:lastPrinted>2016-08-15T20:42:19Z</cp:lastPrinted>
  <dcterms:created xsi:type="dcterms:W3CDTF">2007-03-19T13:30:17Z</dcterms:created>
  <dcterms:modified xsi:type="dcterms:W3CDTF">2016-10-25T13:22:00Z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