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413" r:id="rId5"/>
  </p:sldIdLst>
  <p:sldSz cx="9144000" cy="6858000" type="screen4x3"/>
  <p:notesSz cx="6858000" cy="9418638"/>
  <p:custDataLst>
    <p:tags r:id="rId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2" userDrawn="1">
          <p15:clr>
            <a:srgbClr val="A4A3A4"/>
          </p15:clr>
        </p15:guide>
        <p15:guide id="2" pos="24" userDrawn="1">
          <p15:clr>
            <a:srgbClr val="A4A3A4"/>
          </p15:clr>
        </p15:guide>
        <p15:guide id="3" orient="horz" pos="4296" userDrawn="1">
          <p15:clr>
            <a:srgbClr val="A4A3A4"/>
          </p15:clr>
        </p15:guide>
        <p15:guide id="4" pos="2184" userDrawn="1">
          <p15:clr>
            <a:srgbClr val="A4A3A4"/>
          </p15:clr>
        </p15:guide>
        <p15:guide id="5" pos="5712" userDrawn="1">
          <p15:clr>
            <a:srgbClr val="A4A3A4"/>
          </p15:clr>
        </p15:guide>
        <p15:guide id="8" orient="horz" pos="3648" userDrawn="1">
          <p15:clr>
            <a:srgbClr val="A4A3A4"/>
          </p15:clr>
        </p15:guide>
        <p15:guide id="9" pos="12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cob Lippa" initials="JL"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B5AAF"/>
    <a:srgbClr val="2BA954"/>
    <a:srgbClr val="58BDCD"/>
    <a:srgbClr val="145028"/>
    <a:srgbClr val="BCEECD"/>
    <a:srgbClr val="2C8594"/>
    <a:srgbClr val="B5E2E9"/>
    <a:srgbClr val="FAB584"/>
    <a:srgbClr val="A93923"/>
    <a:srgbClr val="F474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20" autoAdjust="0"/>
    <p:restoredTop sz="92968" autoAdjust="0"/>
  </p:normalViewPr>
  <p:slideViewPr>
    <p:cSldViewPr>
      <p:cViewPr varScale="1">
        <p:scale>
          <a:sx n="104" d="100"/>
          <a:sy n="104" d="100"/>
        </p:scale>
        <p:origin x="1260" y="102"/>
      </p:cViewPr>
      <p:guideLst>
        <p:guide orient="horz" pos="72"/>
        <p:guide pos="24"/>
        <p:guide orient="horz" pos="4296"/>
        <p:guide pos="2184"/>
        <p:guide pos="5712"/>
        <p:guide orient="horz" pos="3648"/>
        <p:guide pos="1200"/>
      </p:guideLst>
    </p:cSldViewPr>
  </p:slideViewPr>
  <p:outlineViewPr>
    <p:cViewPr>
      <p:scale>
        <a:sx n="33" d="100"/>
        <a:sy n="33" d="100"/>
      </p:scale>
      <p:origin x="0" y="0"/>
    </p:cViewPr>
  </p:outlineViewPr>
  <p:notesTextViewPr>
    <p:cViewPr>
      <p:scale>
        <a:sx n="100" d="100"/>
        <a:sy n="100" d="100"/>
      </p:scale>
      <p:origin x="0" y="0"/>
    </p:cViewPr>
  </p:notesText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4567545485986801E-2"/>
          <c:y val="1.85957561161046E-3"/>
          <c:w val="0.96961331880310697"/>
          <c:h val="0.87076471763096097"/>
        </c:manualLayout>
      </c:layout>
      <c:barChart>
        <c:barDir val="col"/>
        <c:grouping val="clustered"/>
        <c:varyColors val="0"/>
        <c:ser>
          <c:idx val="0"/>
          <c:order val="0"/>
          <c:tx>
            <c:strRef>
              <c:f>Sheet1!$B$1</c:f>
              <c:strCache>
                <c:ptCount val="1"/>
                <c:pt idx="0">
                  <c:v>Lowest five states average</c:v>
                </c:pt>
              </c:strCache>
            </c:strRef>
          </c:tx>
          <c:spPr>
            <a:solidFill>
              <a:schemeClr val="accent2">
                <a:lumMod val="40000"/>
                <a:lumOff val="60000"/>
              </a:schemeClr>
            </a:solidFill>
            <a:ln>
              <a:noFill/>
            </a:ln>
          </c:spPr>
          <c:invertIfNegative val="0"/>
          <c:dPt>
            <c:idx val="0"/>
            <c:invertIfNegative val="0"/>
            <c:bubble3D val="0"/>
            <c:extLst xmlns:c16r2="http://schemas.microsoft.com/office/drawing/2015/06/chart">
              <c:ext xmlns:c16="http://schemas.microsoft.com/office/drawing/2014/chart" uri="{C3380CC4-5D6E-409C-BE32-E72D297353CC}">
                <c16:uniqueId val="{00000001-D8C8-4B96-963F-00C005276734}"/>
              </c:ext>
            </c:extLst>
          </c:dPt>
          <c:dPt>
            <c:idx val="1"/>
            <c:invertIfNegative val="0"/>
            <c:bubble3D val="0"/>
            <c:extLst xmlns:c16r2="http://schemas.microsoft.com/office/drawing/2015/06/chart">
              <c:ext xmlns:c16="http://schemas.microsoft.com/office/drawing/2014/chart" uri="{C3380CC4-5D6E-409C-BE32-E72D297353CC}">
                <c16:uniqueId val="{00000003-D8C8-4B96-963F-00C005276734}"/>
              </c:ext>
            </c:extLst>
          </c:dPt>
          <c:dLbls>
            <c:numFmt formatCode="0.0%" sourceLinked="0"/>
            <c:spPr>
              <a:noFill/>
              <a:ln>
                <a:noFill/>
              </a:ln>
              <a:effectLst/>
            </c:spPr>
            <c:txPr>
              <a:bodyPr wrap="square" lIns="38100" tIns="19050" rIns="38100" bIns="19050" anchor="ctr">
                <a:spAutoFit/>
              </a:bodyPr>
              <a:lstStyle/>
              <a:p>
                <a:pPr>
                  <a:defRPr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Sheet1!$A$2:$A$4</c:f>
              <c:numCache>
                <c:formatCode>General</c:formatCode>
                <c:ptCount val="3"/>
                <c:pt idx="0">
                  <c:v>2006</c:v>
                </c:pt>
                <c:pt idx="1">
                  <c:v>2010</c:v>
                </c:pt>
                <c:pt idx="2">
                  <c:v>2015</c:v>
                </c:pt>
              </c:numCache>
            </c:numRef>
          </c:cat>
          <c:val>
            <c:numRef>
              <c:f>Sheet1!$B$2:$B$4</c:f>
              <c:numCache>
                <c:formatCode>General</c:formatCode>
                <c:ptCount val="3"/>
                <c:pt idx="0">
                  <c:v>4.9000000000000002E-2</c:v>
                </c:pt>
                <c:pt idx="1">
                  <c:v>6.0999999999999999E-2</c:v>
                </c:pt>
                <c:pt idx="2">
                  <c:v>7.4999999999999997E-2</c:v>
                </c:pt>
              </c:numCache>
            </c:numRef>
          </c:val>
          <c:extLst xmlns:c16r2="http://schemas.microsoft.com/office/drawing/2015/06/chart">
            <c:ext xmlns:c16="http://schemas.microsoft.com/office/drawing/2014/chart" uri="{C3380CC4-5D6E-409C-BE32-E72D297353CC}">
              <c16:uniqueId val="{00000004-D8C8-4B96-963F-00C005276734}"/>
            </c:ext>
          </c:extLst>
        </c:ser>
        <c:ser>
          <c:idx val="1"/>
          <c:order val="1"/>
          <c:tx>
            <c:strRef>
              <c:f>Sheet1!$C$1</c:f>
              <c:strCache>
                <c:ptCount val="1"/>
                <c:pt idx="0">
                  <c:v>U.S. average</c:v>
                </c:pt>
              </c:strCache>
            </c:strRef>
          </c:tx>
          <c:spPr>
            <a:solidFill>
              <a:schemeClr val="accent2">
                <a:lumMod val="60000"/>
                <a:lumOff val="40000"/>
              </a:schemeClr>
            </a:solidFill>
            <a:ln>
              <a:noFill/>
            </a:ln>
          </c:spPr>
          <c:invertIfNegative val="0"/>
          <c:dLbls>
            <c:numFmt formatCode="0.0%" sourceLinked="0"/>
            <c:spPr>
              <a:noFill/>
              <a:ln>
                <a:noFill/>
              </a:ln>
              <a:effectLst/>
            </c:spPr>
            <c:txPr>
              <a:bodyPr wrap="square" lIns="38100" tIns="19050" rIns="38100" bIns="19050" anchor="ctr">
                <a:spAutoFit/>
              </a:bodyPr>
              <a:lstStyle/>
              <a:p>
                <a:pPr>
                  <a:defRPr b="1">
                    <a:solidFill>
                      <a:schemeClr val="bg1"/>
                    </a:solidFill>
                    <a:latin typeface="Calibri" panose="020F0502020204030204" pitchFamily="34"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Sheet1!$A$2:$A$4</c:f>
              <c:numCache>
                <c:formatCode>General</c:formatCode>
                <c:ptCount val="3"/>
                <c:pt idx="0">
                  <c:v>2006</c:v>
                </c:pt>
                <c:pt idx="1">
                  <c:v>2010</c:v>
                </c:pt>
                <c:pt idx="2">
                  <c:v>2015</c:v>
                </c:pt>
              </c:numCache>
            </c:numRef>
          </c:cat>
          <c:val>
            <c:numRef>
              <c:f>Sheet1!$C$2:$C$4</c:f>
              <c:numCache>
                <c:formatCode>General</c:formatCode>
                <c:ptCount val="3"/>
                <c:pt idx="0">
                  <c:v>6.5000000000000002E-2</c:v>
                </c:pt>
                <c:pt idx="1">
                  <c:v>8.4000000000000005E-2</c:v>
                </c:pt>
                <c:pt idx="2">
                  <c:v>0.10100000000000001</c:v>
                </c:pt>
              </c:numCache>
            </c:numRef>
          </c:val>
          <c:extLst xmlns:c16r2="http://schemas.microsoft.com/office/drawing/2015/06/chart">
            <c:ext xmlns:c16="http://schemas.microsoft.com/office/drawing/2014/chart" uri="{C3380CC4-5D6E-409C-BE32-E72D297353CC}">
              <c16:uniqueId val="{00000005-D8C8-4B96-963F-00C005276734}"/>
            </c:ext>
          </c:extLst>
        </c:ser>
        <c:ser>
          <c:idx val="2"/>
          <c:order val="2"/>
          <c:tx>
            <c:strRef>
              <c:f>Sheet1!$D$1</c:f>
              <c:strCache>
                <c:ptCount val="1"/>
                <c:pt idx="0">
                  <c:v>Highest five states average</c:v>
                </c:pt>
              </c:strCache>
            </c:strRef>
          </c:tx>
          <c:spPr>
            <a:solidFill>
              <a:schemeClr val="accent2"/>
            </a:solidFill>
            <a:ln>
              <a:noFill/>
            </a:ln>
          </c:spPr>
          <c:invertIfNegative val="0"/>
          <c:dLbls>
            <c:numFmt formatCode="0.0%" sourceLinked="0"/>
            <c:spPr>
              <a:noFill/>
              <a:ln>
                <a:noFill/>
              </a:ln>
              <a:effectLst/>
            </c:spPr>
            <c:txPr>
              <a:bodyPr wrap="square" lIns="38100" tIns="19050" rIns="38100" bIns="19050" anchor="ctr">
                <a:spAutoFit/>
              </a:bodyPr>
              <a:lstStyle/>
              <a:p>
                <a:pPr>
                  <a:defRPr b="1">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Sheet1!$A$2:$A$4</c:f>
              <c:numCache>
                <c:formatCode>General</c:formatCode>
                <c:ptCount val="3"/>
                <c:pt idx="0">
                  <c:v>2006</c:v>
                </c:pt>
                <c:pt idx="1">
                  <c:v>2010</c:v>
                </c:pt>
                <c:pt idx="2">
                  <c:v>2015</c:v>
                </c:pt>
              </c:numCache>
            </c:numRef>
          </c:cat>
          <c:val>
            <c:numRef>
              <c:f>Sheet1!$D$2:$D$4</c:f>
              <c:numCache>
                <c:formatCode>General</c:formatCode>
                <c:ptCount val="3"/>
                <c:pt idx="0">
                  <c:v>8.5999999999999993E-2</c:v>
                </c:pt>
                <c:pt idx="1">
                  <c:v>0.111</c:v>
                </c:pt>
                <c:pt idx="2">
                  <c:v>0.13200000000000001</c:v>
                </c:pt>
              </c:numCache>
            </c:numRef>
          </c:val>
          <c:extLst xmlns:c16r2="http://schemas.microsoft.com/office/drawing/2015/06/chart">
            <c:ext xmlns:c16="http://schemas.microsoft.com/office/drawing/2014/chart" uri="{C3380CC4-5D6E-409C-BE32-E72D297353CC}">
              <c16:uniqueId val="{00000006-D8C8-4B96-963F-00C005276734}"/>
            </c:ext>
          </c:extLst>
        </c:ser>
        <c:dLbls>
          <c:showLegendKey val="0"/>
          <c:showVal val="0"/>
          <c:showCatName val="0"/>
          <c:showSerName val="0"/>
          <c:showPercent val="0"/>
          <c:showBubbleSize val="0"/>
        </c:dLbls>
        <c:gapWidth val="75"/>
        <c:overlap val="-10"/>
        <c:axId val="380011648"/>
        <c:axId val="380012824"/>
      </c:barChart>
      <c:catAx>
        <c:axId val="380011648"/>
        <c:scaling>
          <c:orientation val="minMax"/>
        </c:scaling>
        <c:delete val="0"/>
        <c:axPos val="b"/>
        <c:numFmt formatCode="General" sourceLinked="1"/>
        <c:majorTickMark val="out"/>
        <c:minorTickMark val="none"/>
        <c:tickLblPos val="nextTo"/>
        <c:txPr>
          <a:bodyPr/>
          <a:lstStyle/>
          <a:p>
            <a:pPr>
              <a:defRPr>
                <a:solidFill>
                  <a:schemeClr val="accent6"/>
                </a:solidFill>
              </a:defRPr>
            </a:pPr>
            <a:endParaRPr lang="en-US"/>
          </a:p>
        </c:txPr>
        <c:crossAx val="380012824"/>
        <c:crosses val="autoZero"/>
        <c:auto val="1"/>
        <c:lblAlgn val="ctr"/>
        <c:lblOffset val="100"/>
        <c:noMultiLvlLbl val="0"/>
      </c:catAx>
      <c:valAx>
        <c:axId val="380012824"/>
        <c:scaling>
          <c:orientation val="minMax"/>
          <c:max val="0.2"/>
          <c:min val="0"/>
        </c:scaling>
        <c:delete val="1"/>
        <c:axPos val="l"/>
        <c:numFmt formatCode="0.0%" sourceLinked="0"/>
        <c:majorTickMark val="out"/>
        <c:minorTickMark val="none"/>
        <c:tickLblPos val="nextTo"/>
        <c:crossAx val="380011648"/>
        <c:crosses val="autoZero"/>
        <c:crossBetween val="between"/>
        <c:majorUnit val="0.05"/>
      </c:valAx>
      <c:spPr>
        <a:noFill/>
        <a:ln w="25407">
          <a:noFill/>
        </a:ln>
      </c:spPr>
    </c:plotArea>
    <c:legend>
      <c:legendPos val="t"/>
      <c:layout/>
      <c:overlay val="0"/>
      <c:txPr>
        <a:bodyPr/>
        <a:lstStyle/>
        <a:p>
          <a:pPr>
            <a:defRPr sz="1400">
              <a:solidFill>
                <a:schemeClr val="accent6"/>
              </a:solidFill>
            </a:defRPr>
          </a:pPr>
          <a:endParaRPr lang="en-US"/>
        </a:p>
      </c:txPr>
    </c:legend>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0609" cy="471867"/>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lvl1pPr defTabSz="933200">
              <a:defRPr sz="1200"/>
            </a:lvl1pPr>
          </a:lstStyle>
          <a:p>
            <a:pPr>
              <a:defRPr/>
            </a:pPr>
            <a:endParaRPr lang="en-US"/>
          </a:p>
        </p:txBody>
      </p:sp>
      <p:sp>
        <p:nvSpPr>
          <p:cNvPr id="52227" name="Rectangle 3"/>
          <p:cNvSpPr>
            <a:spLocks noGrp="1" noChangeArrowheads="1"/>
          </p:cNvSpPr>
          <p:nvPr>
            <p:ph type="dt" sz="quarter" idx="1"/>
          </p:nvPr>
        </p:nvSpPr>
        <p:spPr bwMode="auto">
          <a:xfrm>
            <a:off x="3885903" y="0"/>
            <a:ext cx="2970609" cy="471867"/>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lvl1pPr algn="r" defTabSz="933200">
              <a:defRPr sz="1200"/>
            </a:lvl1pPr>
          </a:lstStyle>
          <a:p>
            <a:pPr>
              <a:defRPr/>
            </a:pPr>
            <a:endParaRPr lang="en-US"/>
          </a:p>
        </p:txBody>
      </p:sp>
      <p:sp>
        <p:nvSpPr>
          <p:cNvPr id="52228" name="Rectangle 4"/>
          <p:cNvSpPr>
            <a:spLocks noGrp="1" noChangeArrowheads="1"/>
          </p:cNvSpPr>
          <p:nvPr>
            <p:ph type="ftr" sz="quarter" idx="2"/>
          </p:nvPr>
        </p:nvSpPr>
        <p:spPr bwMode="auto">
          <a:xfrm>
            <a:off x="0" y="8943657"/>
            <a:ext cx="2970609" cy="473424"/>
          </a:xfrm>
          <a:prstGeom prst="rect">
            <a:avLst/>
          </a:prstGeom>
          <a:noFill/>
          <a:ln w="9525">
            <a:noFill/>
            <a:miter lim="800000"/>
            <a:headEnd/>
            <a:tailEnd/>
          </a:ln>
          <a:effectLst/>
        </p:spPr>
        <p:txBody>
          <a:bodyPr vert="horz" wrap="square" lIns="93280" tIns="46641" rIns="93280" bIns="46641" numCol="1" anchor="b" anchorCtr="0" compatLnSpc="1">
            <a:prstTxWarp prst="textNoShape">
              <a:avLst/>
            </a:prstTxWarp>
          </a:bodyPr>
          <a:lstStyle>
            <a:lvl1pPr defTabSz="933200">
              <a:defRPr sz="1200"/>
            </a:lvl1pPr>
          </a:lstStyle>
          <a:p>
            <a:pPr>
              <a:defRPr/>
            </a:pPr>
            <a:endParaRPr lang="en-US"/>
          </a:p>
        </p:txBody>
      </p:sp>
      <p:sp>
        <p:nvSpPr>
          <p:cNvPr id="52229" name="Rectangle 5"/>
          <p:cNvSpPr>
            <a:spLocks noGrp="1" noChangeArrowheads="1"/>
          </p:cNvSpPr>
          <p:nvPr>
            <p:ph type="sldNum" sz="quarter" idx="3"/>
          </p:nvPr>
        </p:nvSpPr>
        <p:spPr bwMode="auto">
          <a:xfrm>
            <a:off x="3885903" y="8943657"/>
            <a:ext cx="2970609" cy="473424"/>
          </a:xfrm>
          <a:prstGeom prst="rect">
            <a:avLst/>
          </a:prstGeom>
          <a:noFill/>
          <a:ln w="9525">
            <a:noFill/>
            <a:miter lim="800000"/>
            <a:headEnd/>
            <a:tailEnd/>
          </a:ln>
          <a:effectLst/>
        </p:spPr>
        <p:txBody>
          <a:bodyPr vert="horz" wrap="square" lIns="93280" tIns="46641" rIns="93280" bIns="46641" numCol="1" anchor="b" anchorCtr="0" compatLnSpc="1">
            <a:prstTxWarp prst="textNoShape">
              <a:avLst/>
            </a:prstTxWarp>
          </a:bodyPr>
          <a:lstStyle>
            <a:lvl1pPr algn="r" defTabSz="933200">
              <a:defRPr sz="1200"/>
            </a:lvl1pPr>
          </a:lstStyle>
          <a:p>
            <a:pPr>
              <a:defRPr/>
            </a:pPr>
            <a:fld id="{E97EBFC1-A196-47CA-B479-A0523E2F558D}" type="slidenum">
              <a:rPr lang="en-US"/>
              <a:pPr>
                <a:defRPr/>
              </a:pPr>
              <a:t>‹#›</a:t>
            </a:fld>
            <a:endParaRPr lang="en-US"/>
          </a:p>
        </p:txBody>
      </p:sp>
    </p:spTree>
    <p:extLst>
      <p:ext uri="{BB962C8B-B14F-4D97-AF65-F5344CB8AC3E}">
        <p14:creationId xmlns:p14="http://schemas.microsoft.com/office/powerpoint/2010/main" val="38773925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0609" cy="471867"/>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lvl1pPr defTabSz="933200">
              <a:defRPr sz="1200"/>
            </a:lvl1pPr>
          </a:lstStyle>
          <a:p>
            <a:pPr>
              <a:defRPr/>
            </a:pPr>
            <a:endParaRPr lang="en-US"/>
          </a:p>
        </p:txBody>
      </p:sp>
      <p:sp>
        <p:nvSpPr>
          <p:cNvPr id="9219" name="Rectangle 3"/>
          <p:cNvSpPr>
            <a:spLocks noGrp="1" noChangeArrowheads="1"/>
          </p:cNvSpPr>
          <p:nvPr>
            <p:ph type="dt" idx="1"/>
          </p:nvPr>
        </p:nvSpPr>
        <p:spPr bwMode="auto">
          <a:xfrm>
            <a:off x="3885903" y="0"/>
            <a:ext cx="2970609" cy="471867"/>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lvl1pPr algn="r" defTabSz="933200">
              <a:defRPr sz="1200"/>
            </a:lvl1pPr>
          </a:lstStyle>
          <a:p>
            <a:pPr>
              <a:defRPr/>
            </a:pPr>
            <a:endParaRPr lang="en-US"/>
          </a:p>
        </p:txBody>
      </p:sp>
      <p:sp>
        <p:nvSpPr>
          <p:cNvPr id="10244" name="Rectangle 4"/>
          <p:cNvSpPr>
            <a:spLocks noGrp="1" noRot="1" noChangeAspect="1" noChangeArrowheads="1" noTextEdit="1"/>
          </p:cNvSpPr>
          <p:nvPr>
            <p:ph type="sldImg" idx="2"/>
          </p:nvPr>
        </p:nvSpPr>
        <p:spPr bwMode="auto">
          <a:xfrm>
            <a:off x="1076325" y="704850"/>
            <a:ext cx="4708525" cy="3532188"/>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6099" y="4474166"/>
            <a:ext cx="5485804" cy="4239010"/>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943657"/>
            <a:ext cx="2970609" cy="473424"/>
          </a:xfrm>
          <a:prstGeom prst="rect">
            <a:avLst/>
          </a:prstGeom>
          <a:noFill/>
          <a:ln w="9525">
            <a:noFill/>
            <a:miter lim="800000"/>
            <a:headEnd/>
            <a:tailEnd/>
          </a:ln>
          <a:effectLst/>
        </p:spPr>
        <p:txBody>
          <a:bodyPr vert="horz" wrap="square" lIns="93280" tIns="46641" rIns="93280" bIns="46641" numCol="1" anchor="b" anchorCtr="0" compatLnSpc="1">
            <a:prstTxWarp prst="textNoShape">
              <a:avLst/>
            </a:prstTxWarp>
          </a:bodyPr>
          <a:lstStyle>
            <a:lvl1pPr defTabSz="933200">
              <a:defRPr sz="1200"/>
            </a:lvl1pPr>
          </a:lstStyle>
          <a:p>
            <a:pPr>
              <a:defRPr/>
            </a:pPr>
            <a:endParaRPr lang="en-US"/>
          </a:p>
        </p:txBody>
      </p:sp>
      <p:sp>
        <p:nvSpPr>
          <p:cNvPr id="9223" name="Rectangle 7"/>
          <p:cNvSpPr>
            <a:spLocks noGrp="1" noChangeArrowheads="1"/>
          </p:cNvSpPr>
          <p:nvPr>
            <p:ph type="sldNum" sz="quarter" idx="5"/>
          </p:nvPr>
        </p:nvSpPr>
        <p:spPr bwMode="auto">
          <a:xfrm>
            <a:off x="3885903" y="8943657"/>
            <a:ext cx="2970609" cy="473424"/>
          </a:xfrm>
          <a:prstGeom prst="rect">
            <a:avLst/>
          </a:prstGeom>
          <a:noFill/>
          <a:ln w="9525">
            <a:noFill/>
            <a:miter lim="800000"/>
            <a:headEnd/>
            <a:tailEnd/>
          </a:ln>
          <a:effectLst/>
        </p:spPr>
        <p:txBody>
          <a:bodyPr vert="horz" wrap="square" lIns="93280" tIns="46641" rIns="93280" bIns="46641" numCol="1" anchor="b" anchorCtr="0" compatLnSpc="1">
            <a:prstTxWarp prst="textNoShape">
              <a:avLst/>
            </a:prstTxWarp>
          </a:bodyPr>
          <a:lstStyle>
            <a:lvl1pPr algn="r" defTabSz="933200">
              <a:defRPr sz="1200"/>
            </a:lvl1pPr>
          </a:lstStyle>
          <a:p>
            <a:pPr>
              <a:defRPr/>
            </a:pPr>
            <a:fld id="{62910139-E757-45ED-869E-E2D623A59E1A}" type="slidenum">
              <a:rPr lang="en-US"/>
              <a:pPr>
                <a:defRPr/>
              </a:pPr>
              <a:t>‹#›</a:t>
            </a:fld>
            <a:endParaRPr lang="en-US"/>
          </a:p>
        </p:txBody>
      </p:sp>
    </p:spTree>
    <p:extLst>
      <p:ext uri="{BB962C8B-B14F-4D97-AF65-F5344CB8AC3E}">
        <p14:creationId xmlns:p14="http://schemas.microsoft.com/office/powerpoint/2010/main" val="1244941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1</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smtClean="0"/>
          </a:p>
        </p:txBody>
      </p:sp>
    </p:spTree>
    <p:extLst>
      <p:ext uri="{BB962C8B-B14F-4D97-AF65-F5344CB8AC3E}">
        <p14:creationId xmlns:p14="http://schemas.microsoft.com/office/powerpoint/2010/main" val="3715963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19" name="Text Placeholder 18"/>
          <p:cNvSpPr>
            <a:spLocks noGrp="1"/>
          </p:cNvSpPr>
          <p:nvPr>
            <p:ph type="body" sz="quarter" idx="10"/>
          </p:nvPr>
        </p:nvSpPr>
        <p:spPr>
          <a:xfrm>
            <a:off x="0" y="0"/>
            <a:ext cx="9144000" cy="301752"/>
          </a:xfrm>
          <a:prstGeom prst="rect">
            <a:avLst/>
          </a:prstGeom>
        </p:spPr>
        <p:txBody>
          <a:bodyPr/>
          <a:lstStyle>
            <a:lvl1pPr marL="0" indent="0">
              <a:buNone/>
              <a:defRPr sz="1600" b="0" i="0">
                <a:solidFill>
                  <a:schemeClr val="accent6"/>
                </a:solidFill>
                <a:latin typeface="Calibri Light" charset="0"/>
                <a:ea typeface="Calibri Light" charset="0"/>
                <a:cs typeface="Calibri Light" charset="0"/>
              </a:defRPr>
            </a:lvl1pPr>
            <a:lvl2pPr marL="457200" indent="0">
              <a:buNone/>
              <a:defRPr sz="1600" b="0" i="0">
                <a:solidFill>
                  <a:schemeClr val="accent6"/>
                </a:solidFill>
                <a:latin typeface="Calibri Light" charset="0"/>
                <a:ea typeface="Calibri Light" charset="0"/>
                <a:cs typeface="Calibri Light" charset="0"/>
              </a:defRPr>
            </a:lvl2pPr>
            <a:lvl3pPr marL="914400" indent="0">
              <a:buNone/>
              <a:defRPr sz="1600" b="0" i="0">
                <a:solidFill>
                  <a:schemeClr val="accent6"/>
                </a:solidFill>
                <a:latin typeface="Calibri Light" charset="0"/>
                <a:ea typeface="Calibri Light" charset="0"/>
                <a:cs typeface="Calibri Light" charset="0"/>
              </a:defRPr>
            </a:lvl3pPr>
            <a:lvl4pPr marL="1371600" indent="0">
              <a:buNone/>
              <a:defRPr sz="1600" b="0" i="0">
                <a:solidFill>
                  <a:schemeClr val="accent6"/>
                </a:solidFill>
                <a:latin typeface="Calibri Light" charset="0"/>
                <a:ea typeface="Calibri Light" charset="0"/>
                <a:cs typeface="Calibri Light" charset="0"/>
              </a:defRPr>
            </a:lvl4pPr>
            <a:lvl5pPr marL="1828800" indent="0">
              <a:buNone/>
              <a:defRPr sz="1600" b="0" i="0">
                <a:solidFill>
                  <a:schemeClr val="accent6"/>
                </a:solidFill>
                <a:latin typeface="Calibri Light" charset="0"/>
                <a:ea typeface="Calibri Light" charset="0"/>
                <a:cs typeface="Calibri Light" charset="0"/>
              </a:defRPr>
            </a:lvl5pPr>
          </a:lstStyle>
          <a:p>
            <a:pPr lvl="0"/>
            <a:r>
              <a:rPr lang="en-US" dirty="0" smtClean="0"/>
              <a:t>Click to edit Master text styles</a:t>
            </a:r>
          </a:p>
        </p:txBody>
      </p:sp>
      <p:sp>
        <p:nvSpPr>
          <p:cNvPr id="22" name="Text Placeholder 21"/>
          <p:cNvSpPr>
            <a:spLocks noGrp="1"/>
          </p:cNvSpPr>
          <p:nvPr>
            <p:ph type="body" sz="quarter" idx="11"/>
          </p:nvPr>
        </p:nvSpPr>
        <p:spPr>
          <a:xfrm>
            <a:off x="-1" y="304800"/>
            <a:ext cx="9132017" cy="911352"/>
          </a:xfrm>
          <a:prstGeom prst="rect">
            <a:avLst/>
          </a:prstGeom>
        </p:spPr>
        <p:txBody>
          <a:bodyPr/>
          <a:lstStyle>
            <a:lvl1pPr marL="0" indent="0">
              <a:lnSpc>
                <a:spcPct val="90000"/>
              </a:lnSpc>
              <a:spcBef>
                <a:spcPts val="0"/>
              </a:spcBef>
              <a:buNone/>
              <a:defRPr sz="2600" b="1" i="0">
                <a:solidFill>
                  <a:schemeClr val="accent6"/>
                </a:solidFill>
                <a:latin typeface="Calibri Light" charset="0"/>
                <a:ea typeface="Calibri Light" charset="0"/>
                <a:cs typeface="Calibri Light" charset="0"/>
              </a:defRPr>
            </a:lvl1pPr>
            <a:lvl2pPr marL="457200" indent="0">
              <a:buNone/>
              <a:defRPr sz="2600" b="1" i="0">
                <a:solidFill>
                  <a:schemeClr val="accent6"/>
                </a:solidFill>
                <a:latin typeface="Calibri Light" charset="0"/>
                <a:ea typeface="Calibri Light" charset="0"/>
                <a:cs typeface="Calibri Light" charset="0"/>
              </a:defRPr>
            </a:lvl2pPr>
            <a:lvl3pPr marL="914400" indent="0">
              <a:buNone/>
              <a:defRPr sz="2600" b="1" i="0">
                <a:solidFill>
                  <a:schemeClr val="accent6"/>
                </a:solidFill>
                <a:latin typeface="Calibri Light" charset="0"/>
                <a:ea typeface="Calibri Light" charset="0"/>
                <a:cs typeface="Calibri Light" charset="0"/>
              </a:defRPr>
            </a:lvl3pPr>
            <a:lvl4pPr marL="1371600" indent="0">
              <a:buNone/>
              <a:defRPr sz="2600" b="1" i="0">
                <a:solidFill>
                  <a:schemeClr val="accent6"/>
                </a:solidFill>
                <a:latin typeface="Calibri Light" charset="0"/>
                <a:ea typeface="Calibri Light" charset="0"/>
                <a:cs typeface="Calibri Light" charset="0"/>
              </a:defRPr>
            </a:lvl4pPr>
            <a:lvl5pPr marL="1828800" indent="0">
              <a:buNone/>
              <a:defRPr sz="2600" b="1" i="0">
                <a:solidFill>
                  <a:schemeClr val="accent6"/>
                </a:solidFill>
                <a:latin typeface="Calibri Light" charset="0"/>
                <a:ea typeface="Calibri Light" charset="0"/>
                <a:cs typeface="Calibri Light" charset="0"/>
              </a:defRPr>
            </a:lvl5pPr>
          </a:lstStyle>
          <a:p>
            <a:pPr lvl="0"/>
            <a:r>
              <a:rPr lang="en-US" dirty="0" smtClean="0"/>
              <a:t>Click to edit Master text styles</a:t>
            </a:r>
          </a:p>
        </p:txBody>
      </p:sp>
      <p:sp>
        <p:nvSpPr>
          <p:cNvPr id="25" name="Text Placeholder 24"/>
          <p:cNvSpPr>
            <a:spLocks noGrp="1"/>
          </p:cNvSpPr>
          <p:nvPr>
            <p:ph type="body" sz="quarter" idx="12"/>
          </p:nvPr>
        </p:nvSpPr>
        <p:spPr>
          <a:xfrm>
            <a:off x="0" y="5524500"/>
            <a:ext cx="9144000" cy="604264"/>
          </a:xfrm>
          <a:prstGeom prst="rect">
            <a:avLst/>
          </a:prstGeom>
        </p:spPr>
        <p:txBody>
          <a:bodyPr anchor="b" anchorCtr="0"/>
          <a:lstStyle>
            <a:lvl1pPr marL="0" indent="0">
              <a:buNone/>
              <a:defRPr sz="1100">
                <a:solidFill>
                  <a:schemeClr val="accent6"/>
                </a:solidFill>
                <a:latin typeface="Calibri" charset="0"/>
                <a:ea typeface="Calibri" charset="0"/>
                <a:cs typeface="Calibri" charset="0"/>
              </a:defRPr>
            </a:lvl1pPr>
            <a:lvl2pPr marL="457200" indent="0">
              <a:buNone/>
              <a:defRPr sz="1100">
                <a:solidFill>
                  <a:schemeClr val="accent6"/>
                </a:solidFill>
                <a:latin typeface="Calibri" charset="0"/>
                <a:ea typeface="Calibri" charset="0"/>
                <a:cs typeface="Calibri" charset="0"/>
              </a:defRPr>
            </a:lvl2pPr>
            <a:lvl3pPr marL="914400" indent="0">
              <a:buNone/>
              <a:defRPr sz="1100">
                <a:solidFill>
                  <a:schemeClr val="accent6"/>
                </a:solidFill>
                <a:latin typeface="Calibri" charset="0"/>
                <a:ea typeface="Calibri" charset="0"/>
                <a:cs typeface="Calibri" charset="0"/>
              </a:defRPr>
            </a:lvl3pPr>
            <a:lvl4pPr marL="1371600" indent="0">
              <a:buNone/>
              <a:defRPr sz="1100">
                <a:solidFill>
                  <a:schemeClr val="accent6"/>
                </a:solidFill>
                <a:latin typeface="Calibri" charset="0"/>
                <a:ea typeface="Calibri" charset="0"/>
                <a:cs typeface="Calibri" charset="0"/>
              </a:defRPr>
            </a:lvl4pPr>
            <a:lvl5pPr marL="1828800" indent="0">
              <a:buNone/>
              <a:defRPr sz="1100">
                <a:solidFill>
                  <a:schemeClr val="accent6"/>
                </a:solidFill>
                <a:latin typeface="Calibri" charset="0"/>
                <a:ea typeface="Calibri" charset="0"/>
                <a:cs typeface="Calibri" charset="0"/>
              </a:defRPr>
            </a:lvl5pPr>
          </a:lstStyle>
          <a:p>
            <a:pPr lvl="0"/>
            <a:r>
              <a:rPr lang="en-US" dirty="0" smtClean="0"/>
              <a:t>Click to edit Master text styles</a:t>
            </a:r>
          </a:p>
        </p:txBody>
      </p:sp>
      <p:sp>
        <p:nvSpPr>
          <p:cNvPr id="3" name="Rectangle 2"/>
          <p:cNvSpPr/>
          <p:nvPr userDrawn="1"/>
        </p:nvSpPr>
        <p:spPr>
          <a:xfrm>
            <a:off x="-1" y="6427113"/>
            <a:ext cx="5791201" cy="430887"/>
          </a:xfrm>
          <a:prstGeom prst="rect">
            <a:avLst/>
          </a:prstGeom>
        </p:spPr>
        <p:txBody>
          <a:bodyPr wrap="square" anchor="b" anchorCtr="0">
            <a:spAutoFit/>
          </a:bodyPr>
          <a:lstStyle/>
          <a:p>
            <a:pPr lvl="0"/>
            <a:r>
              <a:rPr lang="en-US" sz="1100" dirty="0" smtClean="0">
                <a:solidFill>
                  <a:schemeClr val="accent6"/>
                </a:solidFill>
                <a:latin typeface="Calibri" charset="0"/>
                <a:ea typeface="Calibri" charset="0"/>
                <a:cs typeface="Calibri" charset="0"/>
              </a:rPr>
              <a:t>Source: S. R. Collins, D. C. Radley, M. Z. </a:t>
            </a:r>
            <a:r>
              <a:rPr lang="en-US" sz="1100" dirty="0" err="1" smtClean="0">
                <a:solidFill>
                  <a:schemeClr val="accent6"/>
                </a:solidFill>
                <a:latin typeface="Calibri" charset="0"/>
                <a:ea typeface="Calibri" charset="0"/>
                <a:cs typeface="Calibri" charset="0"/>
              </a:rPr>
              <a:t>Gunja</a:t>
            </a:r>
            <a:r>
              <a:rPr lang="en-US" sz="1100" dirty="0" smtClean="0">
                <a:solidFill>
                  <a:schemeClr val="accent6"/>
                </a:solidFill>
                <a:latin typeface="Calibri" charset="0"/>
                <a:ea typeface="Calibri" charset="0"/>
                <a:cs typeface="Calibri" charset="0"/>
              </a:rPr>
              <a:t> and S. </a:t>
            </a:r>
            <a:r>
              <a:rPr lang="en-US" sz="1100" dirty="0" err="1" smtClean="0">
                <a:solidFill>
                  <a:schemeClr val="accent6"/>
                </a:solidFill>
                <a:latin typeface="Calibri" charset="0"/>
                <a:ea typeface="Calibri" charset="0"/>
                <a:cs typeface="Calibri" charset="0"/>
              </a:rPr>
              <a:t>Beutel</a:t>
            </a:r>
            <a:r>
              <a:rPr lang="en-US" sz="1100" dirty="0" smtClean="0">
                <a:solidFill>
                  <a:schemeClr val="accent6"/>
                </a:solidFill>
                <a:latin typeface="Calibri" charset="0"/>
                <a:ea typeface="Calibri" charset="0"/>
                <a:cs typeface="Calibri" charset="0"/>
              </a:rPr>
              <a:t>, </a:t>
            </a:r>
            <a:r>
              <a:rPr lang="en-US" sz="1100" i="1" dirty="0" smtClean="0">
                <a:solidFill>
                  <a:schemeClr val="accent6"/>
                </a:solidFill>
                <a:latin typeface="Calibri" charset="0"/>
                <a:ea typeface="Calibri" charset="0"/>
                <a:cs typeface="Calibri" charset="0"/>
              </a:rPr>
              <a:t>The Slowdown in Employer Insurance Cost Growth: Why Many Workers Still Feel the Pinch, </a:t>
            </a:r>
            <a:r>
              <a:rPr lang="en-US" sz="1100" dirty="0" smtClean="0">
                <a:solidFill>
                  <a:schemeClr val="accent6"/>
                </a:solidFill>
                <a:latin typeface="Calibri" charset="0"/>
                <a:ea typeface="Calibri" charset="0"/>
                <a:cs typeface="Calibri" charset="0"/>
              </a:rPr>
              <a:t>The Commonwealth Fund, October 2016.</a:t>
            </a:r>
            <a:endParaRPr lang="en-US" sz="1100" dirty="0">
              <a:solidFill>
                <a:schemeClr val="accent6"/>
              </a:solidFill>
              <a:latin typeface="Calibri" charset="0"/>
              <a:ea typeface="Calibri" charset="0"/>
              <a:cs typeface="Calibri"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4" r:id="rId2"/>
  </p:sldLayoutIdLst>
  <p:timing>
    <p:tnLst>
      <p:par>
        <p:cTn id="1" dur="indefinite" restart="never" nodeType="tmRoot"/>
      </p:par>
    </p:tnLst>
  </p:timing>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Arial" charset="0"/>
        </a:defRPr>
      </a:lvl2pPr>
      <a:lvl3pPr algn="ctr" rtl="0" eaLnBrk="0" fontAlgn="base" hangingPunct="0">
        <a:spcBef>
          <a:spcPct val="0"/>
        </a:spcBef>
        <a:spcAft>
          <a:spcPct val="0"/>
        </a:spcAft>
        <a:defRPr sz="2400" b="1">
          <a:solidFill>
            <a:schemeClr val="tx2"/>
          </a:solidFill>
          <a:latin typeface="Arial" charset="0"/>
        </a:defRPr>
      </a:lvl3pPr>
      <a:lvl4pPr algn="ctr" rtl="0" eaLnBrk="0" fontAlgn="base" hangingPunct="0">
        <a:spcBef>
          <a:spcPct val="0"/>
        </a:spcBef>
        <a:spcAft>
          <a:spcPct val="0"/>
        </a:spcAft>
        <a:defRPr sz="2400" b="1">
          <a:solidFill>
            <a:schemeClr val="tx2"/>
          </a:solidFill>
          <a:latin typeface="Arial" charset="0"/>
        </a:defRPr>
      </a:lvl4pPr>
      <a:lvl5pPr algn="ctr" rtl="0" eaLnBrk="0" fontAlgn="base" hangingPunct="0">
        <a:spcBef>
          <a:spcPct val="0"/>
        </a:spcBef>
        <a:spcAft>
          <a:spcPct val="0"/>
        </a:spcAft>
        <a:defRPr sz="2400" b="1">
          <a:solidFill>
            <a:schemeClr val="tx2"/>
          </a:solidFill>
          <a:latin typeface="Arial" charset="0"/>
        </a:defRPr>
      </a:lvl5pPr>
      <a:lvl6pPr marL="457200" algn="ctr" rtl="0" fontAlgn="base">
        <a:spcBef>
          <a:spcPct val="0"/>
        </a:spcBef>
        <a:spcAft>
          <a:spcPct val="0"/>
        </a:spcAft>
        <a:defRPr sz="2400" b="1">
          <a:solidFill>
            <a:schemeClr val="tx2"/>
          </a:solidFill>
          <a:latin typeface="Arial" charset="0"/>
        </a:defRPr>
      </a:lvl6pPr>
      <a:lvl7pPr marL="914400" algn="ctr" rtl="0" fontAlgn="base">
        <a:spcBef>
          <a:spcPct val="0"/>
        </a:spcBef>
        <a:spcAft>
          <a:spcPct val="0"/>
        </a:spcAft>
        <a:defRPr sz="2400" b="1">
          <a:solidFill>
            <a:schemeClr val="tx2"/>
          </a:solidFill>
          <a:latin typeface="Arial" charset="0"/>
        </a:defRPr>
      </a:lvl7pPr>
      <a:lvl8pPr marL="1371600" algn="ctr" rtl="0" fontAlgn="base">
        <a:spcBef>
          <a:spcPct val="0"/>
        </a:spcBef>
        <a:spcAft>
          <a:spcPct val="0"/>
        </a:spcAft>
        <a:defRPr sz="2400" b="1">
          <a:solidFill>
            <a:schemeClr val="tx2"/>
          </a:solidFill>
          <a:latin typeface="Arial" charset="0"/>
        </a:defRPr>
      </a:lvl8pPr>
      <a:lvl9pPr marL="1828800" algn="ctr"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2"/>
          <p:cNvGraphicFramePr>
            <a:graphicFrameLocks/>
          </p:cNvGraphicFramePr>
          <p:nvPr>
            <p:extLst>
              <p:ext uri="{D42A27DB-BD31-4B8C-83A1-F6EECF244321}">
                <p14:modId xmlns:p14="http://schemas.microsoft.com/office/powerpoint/2010/main" val="1497626735"/>
              </p:ext>
            </p:extLst>
          </p:nvPr>
        </p:nvGraphicFramePr>
        <p:xfrm>
          <a:off x="22729" y="1450776"/>
          <a:ext cx="9109287" cy="331172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p:cNvSpPr>
            <a:spLocks noGrp="1"/>
          </p:cNvSpPr>
          <p:nvPr>
            <p:ph type="body" sz="quarter" idx="11"/>
          </p:nvPr>
        </p:nvSpPr>
        <p:spPr/>
        <p:txBody>
          <a:bodyPr/>
          <a:lstStyle/>
          <a:p>
            <a:r>
              <a:rPr lang="en-US" dirty="0"/>
              <a:t>Combined Employee Premium Contribution and Deductible </a:t>
            </a:r>
            <a:r>
              <a:rPr lang="en-US" dirty="0" smtClean="0"/>
              <a:t>as a </a:t>
            </a:r>
            <a:r>
              <a:rPr lang="en-US" dirty="0"/>
              <a:t>Share of Median Family </a:t>
            </a:r>
            <a:r>
              <a:rPr lang="en-US" dirty="0" smtClean="0"/>
              <a:t>Income</a:t>
            </a:r>
            <a:endParaRPr lang="en-US" dirty="0"/>
          </a:p>
        </p:txBody>
      </p:sp>
      <p:sp>
        <p:nvSpPr>
          <p:cNvPr id="7" name="Text Placeholder 6"/>
          <p:cNvSpPr>
            <a:spLocks noGrp="1"/>
          </p:cNvSpPr>
          <p:nvPr>
            <p:ph type="body" sz="quarter" idx="12"/>
          </p:nvPr>
        </p:nvSpPr>
        <p:spPr/>
        <p:txBody>
          <a:bodyPr/>
          <a:lstStyle/>
          <a:p>
            <a:r>
              <a:rPr lang="en-US" dirty="0"/>
              <a:t>Note: Single and family premium contributions and deductibles are combined and weighted for the distribution of single-person and family households. Estimates of median household income used in the denominator for this ratio come from the Current Population Survey (CPS), which revised its income questions in 2013.  The denominator in our ratio estimates prior to 2014 is derived from the traditional CPS income questions, while ratio estimates from 2014 are derived from the revised income questions. Household incomes are averaged over two years, and have been adjusted for the likelihood that people in </a:t>
            </a:r>
            <a:r>
              <a:rPr lang="en-US" dirty="0" smtClean="0"/>
              <a:t>a residence </a:t>
            </a:r>
            <a:r>
              <a:rPr lang="en-US" dirty="0"/>
              <a:t>purchase health insurance together.  </a:t>
            </a:r>
          </a:p>
          <a:p>
            <a:r>
              <a:rPr lang="en-US" dirty="0" smtClean="0"/>
              <a:t>Data: </a:t>
            </a:r>
            <a:r>
              <a:rPr lang="en-US" dirty="0"/>
              <a:t>Medical Expenditure Panel Survey–Insurance Component (employee premium share and deductible, 2006, 2010, and 2015); Current Population Survey (median income, </a:t>
            </a:r>
            <a:r>
              <a:rPr lang="en-US" dirty="0" smtClean="0"/>
              <a:t>2006–07</a:t>
            </a:r>
            <a:r>
              <a:rPr lang="en-US" dirty="0"/>
              <a:t>, </a:t>
            </a:r>
            <a:r>
              <a:rPr lang="en-US" dirty="0" smtClean="0"/>
              <a:t>2010–11</a:t>
            </a:r>
            <a:r>
              <a:rPr lang="en-US" dirty="0"/>
              <a:t>, </a:t>
            </a:r>
            <a:r>
              <a:rPr lang="en-US" dirty="0" smtClean="0"/>
              <a:t>2015–16).</a:t>
            </a:r>
            <a:endParaRPr lang="en-US" dirty="0"/>
          </a:p>
        </p:txBody>
      </p:sp>
      <p:sp>
        <p:nvSpPr>
          <p:cNvPr id="9" name="TextBox 8"/>
          <p:cNvSpPr txBox="1"/>
          <p:nvPr/>
        </p:nvSpPr>
        <p:spPr>
          <a:xfrm>
            <a:off x="22730" y="1143000"/>
            <a:ext cx="7230313" cy="307777"/>
          </a:xfrm>
          <a:prstGeom prst="rect">
            <a:avLst/>
          </a:prstGeom>
          <a:noFill/>
        </p:spPr>
        <p:txBody>
          <a:bodyPr wrap="none" rtlCol="0">
            <a:spAutoFit/>
          </a:bodyPr>
          <a:lstStyle/>
          <a:p>
            <a:r>
              <a:rPr lang="en-US" sz="1400" i="1" dirty="0">
                <a:solidFill>
                  <a:schemeClr val="accent6"/>
                </a:solidFill>
                <a:latin typeface="Calibri" panose="020F0502020204030204" pitchFamily="34" charset="0"/>
                <a:cs typeface="Calibri" panose="020F0502020204030204" pitchFamily="34" charset="0"/>
              </a:rPr>
              <a:t>Average employee share of premium plus average deductible as percent of median state incomes</a:t>
            </a:r>
          </a:p>
        </p:txBody>
      </p:sp>
    </p:spTree>
    <p:extLst>
      <p:ext uri="{BB962C8B-B14F-4D97-AF65-F5344CB8AC3E}">
        <p14:creationId xmlns:p14="http://schemas.microsoft.com/office/powerpoint/2010/main" val="403899792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b482772eb4b795bf93491ff32f2a39e67d7b4"/>
</p:tagLst>
</file>

<file path=ppt/theme/theme1.xml><?xml version="1.0" encoding="utf-8"?>
<a:theme xmlns:a="http://schemas.openxmlformats.org/drawingml/2006/main" name="Default Design">
  <a:themeElements>
    <a:clrScheme name="Custom 1">
      <a:dk1>
        <a:srgbClr val="000000"/>
      </a:dk1>
      <a:lt1>
        <a:srgbClr val="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ustom 1">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F7D6530B83D94286B8B1C51D15616C" ma:contentTypeVersion="0" ma:contentTypeDescription="Create a new document." ma:contentTypeScope="" ma:versionID="75255c357ccf7f7874d5093d72c851e0">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359AAA-2532-4133-B895-33F7979235C9}">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7359C324-460F-4D7A-BB3E-DA52A6D9D874}">
  <ds:schemaRefs>
    <ds:schemaRef ds:uri="http://schemas.microsoft.com/sharepoint/v3/contenttype/forms"/>
  </ds:schemaRefs>
</ds:datastoreItem>
</file>

<file path=customXml/itemProps3.xml><?xml version="1.0" encoding="utf-8"?>
<ds:datastoreItem xmlns:ds="http://schemas.openxmlformats.org/officeDocument/2006/customXml" ds:itemID="{A8215CE4-BF44-432B-8190-B58DE51A85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18735</TotalTime>
  <Words>169</Words>
  <Application>Microsoft Office PowerPoint</Application>
  <PresentationFormat>On-screen Show (4:3)</PresentationFormat>
  <Paragraphs>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Default Design</vt:lpstr>
      <vt:lpstr>PowerPoint Presentation</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State Trends in Premiums and Deductibles, 2003-2010</dc:title>
  <dc:creator>Schoen Fryer Collins Radley</dc:creator>
  <cp:lastModifiedBy>Aisha Gomez</cp:lastModifiedBy>
  <cp:revision>1040</cp:revision>
  <cp:lastPrinted>2016-08-15T20:42:19Z</cp:lastPrinted>
  <dcterms:created xsi:type="dcterms:W3CDTF">2007-03-19T13:30:17Z</dcterms:created>
  <dcterms:modified xsi:type="dcterms:W3CDTF">2016-10-25T14:23:59Z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0x01010016F7D6530B83D94286B8B1C51D15616C</vt:lpwstr>
  </property>
</Properties>
</file>