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413" r:id="rId5"/>
  </p:sldIdLst>
  <p:sldSz cx="9144000" cy="6858000" type="screen4x3"/>
  <p:notesSz cx="6858000" cy="9418638"/>
  <p:custDataLst>
    <p:tags r:id="rId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2" userDrawn="1">
          <p15:clr>
            <a:srgbClr val="A4A3A4"/>
          </p15:clr>
        </p15:guide>
        <p15:guide id="2" pos="24" userDrawn="1">
          <p15:clr>
            <a:srgbClr val="A4A3A4"/>
          </p15:clr>
        </p15:guide>
        <p15:guide id="3" orient="horz" pos="4296" userDrawn="1">
          <p15:clr>
            <a:srgbClr val="A4A3A4"/>
          </p15:clr>
        </p15:guide>
        <p15:guide id="4" pos="2184" userDrawn="1">
          <p15:clr>
            <a:srgbClr val="A4A3A4"/>
          </p15:clr>
        </p15:guide>
        <p15:guide id="5" pos="5712" userDrawn="1">
          <p15:clr>
            <a:srgbClr val="A4A3A4"/>
          </p15:clr>
        </p15:guide>
        <p15:guide id="8" orient="horz" pos="3648" userDrawn="1">
          <p15:clr>
            <a:srgbClr val="A4A3A4"/>
          </p15:clr>
        </p15:guide>
        <p15:guide id="9" pos="12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ob Lippa" initials="JL"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B5AAF"/>
    <a:srgbClr val="2BA954"/>
    <a:srgbClr val="58BDCD"/>
    <a:srgbClr val="145028"/>
    <a:srgbClr val="BCEECD"/>
    <a:srgbClr val="2C8594"/>
    <a:srgbClr val="B5E2E9"/>
    <a:srgbClr val="FAB584"/>
    <a:srgbClr val="A93923"/>
    <a:srgbClr val="F474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20" autoAdjust="0"/>
    <p:restoredTop sz="92968" autoAdjust="0"/>
  </p:normalViewPr>
  <p:slideViewPr>
    <p:cSldViewPr>
      <p:cViewPr varScale="1">
        <p:scale>
          <a:sx n="104" d="100"/>
          <a:sy n="104" d="100"/>
        </p:scale>
        <p:origin x="1260" y="102"/>
      </p:cViewPr>
      <p:guideLst>
        <p:guide orient="horz" pos="72"/>
        <p:guide pos="24"/>
        <p:guide orient="horz" pos="4296"/>
        <p:guide pos="2184"/>
        <p:guide pos="5712"/>
        <p:guide orient="horz" pos="3648"/>
        <p:guide pos="1200"/>
      </p:guideLst>
    </p:cSldViewPr>
  </p:slideViewPr>
  <p:outlineViewPr>
    <p:cViewPr>
      <p:scale>
        <a:sx n="33" d="100"/>
        <a:sy n="33" d="100"/>
      </p:scale>
      <p:origin x="0" y="0"/>
    </p:cViewPr>
  </p:outlineViewPr>
  <p:notesTextViewPr>
    <p:cViewPr>
      <p:scale>
        <a:sx n="100" d="100"/>
        <a:sy n="100" d="100"/>
      </p:scale>
      <p:origin x="0" y="0"/>
    </p:cViewPr>
  </p:notesText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4567545485986801E-2"/>
          <c:y val="1.85957561161046E-3"/>
          <c:w val="0.96961331880310697"/>
          <c:h val="0.87076471763096097"/>
        </c:manualLayout>
      </c:layout>
      <c:barChart>
        <c:barDir val="col"/>
        <c:grouping val="clustered"/>
        <c:varyColors val="0"/>
        <c:ser>
          <c:idx val="0"/>
          <c:order val="0"/>
          <c:tx>
            <c:strRef>
              <c:f>Sheet1!$B$1</c:f>
              <c:strCache>
                <c:ptCount val="1"/>
                <c:pt idx="0">
                  <c:v>Lowest five states average</c:v>
                </c:pt>
              </c:strCache>
            </c:strRef>
          </c:tx>
          <c:spPr>
            <a:solidFill>
              <a:schemeClr val="accent2">
                <a:lumMod val="40000"/>
                <a:lumOff val="60000"/>
              </a:schemeClr>
            </a:solidFill>
            <a:ln>
              <a:noFill/>
            </a:ln>
          </c:spPr>
          <c:invertIfNegative val="0"/>
          <c:dPt>
            <c:idx val="0"/>
            <c:invertIfNegative val="0"/>
            <c:bubble3D val="0"/>
            <c:extLst xmlns:c16r2="http://schemas.microsoft.com/office/drawing/2015/06/chart">
              <c:ext xmlns:c16="http://schemas.microsoft.com/office/drawing/2014/chart" uri="{C3380CC4-5D6E-409C-BE32-E72D297353CC}">
                <c16:uniqueId val="{00000001-D8C8-4B96-963F-00C005276734}"/>
              </c:ext>
            </c:extLst>
          </c:dPt>
          <c:dPt>
            <c:idx val="1"/>
            <c:invertIfNegative val="0"/>
            <c:bubble3D val="0"/>
            <c:extLst xmlns:c16r2="http://schemas.microsoft.com/office/drawing/2015/06/chart">
              <c:ext xmlns:c16="http://schemas.microsoft.com/office/drawing/2014/chart" uri="{C3380CC4-5D6E-409C-BE32-E72D297353CC}">
                <c16:uniqueId val="{00000003-D8C8-4B96-963F-00C005276734}"/>
              </c:ext>
            </c:extLst>
          </c:dPt>
          <c:dLbls>
            <c:numFmt formatCode="0.0%" sourceLinked="0"/>
            <c:spPr>
              <a:noFill/>
              <a:ln>
                <a:noFill/>
              </a:ln>
              <a:effectLst/>
            </c:spPr>
            <c:txPr>
              <a:bodyPr wrap="square" lIns="38100" tIns="19050" rIns="38100" bIns="19050" anchor="ctr">
                <a:spAutoFit/>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Sheet1!$A$2:$A$4</c:f>
              <c:numCache>
                <c:formatCode>General</c:formatCode>
                <c:ptCount val="3"/>
                <c:pt idx="0">
                  <c:v>2006</c:v>
                </c:pt>
                <c:pt idx="1">
                  <c:v>2010</c:v>
                </c:pt>
                <c:pt idx="2">
                  <c:v>2015</c:v>
                </c:pt>
              </c:numCache>
            </c:numRef>
          </c:cat>
          <c:val>
            <c:numRef>
              <c:f>Sheet1!$B$2:$B$4</c:f>
              <c:numCache>
                <c:formatCode>General</c:formatCode>
                <c:ptCount val="3"/>
                <c:pt idx="0">
                  <c:v>4.9000000000000002E-2</c:v>
                </c:pt>
                <c:pt idx="1">
                  <c:v>6.0999999999999999E-2</c:v>
                </c:pt>
                <c:pt idx="2">
                  <c:v>7.4999999999999997E-2</c:v>
                </c:pt>
              </c:numCache>
            </c:numRef>
          </c:val>
          <c:extLst xmlns:c16r2="http://schemas.microsoft.com/office/drawing/2015/06/chart">
            <c:ext xmlns:c16="http://schemas.microsoft.com/office/drawing/2014/chart" uri="{C3380CC4-5D6E-409C-BE32-E72D297353CC}">
              <c16:uniqueId val="{00000004-D8C8-4B96-963F-00C005276734}"/>
            </c:ext>
          </c:extLst>
        </c:ser>
        <c:ser>
          <c:idx val="1"/>
          <c:order val="1"/>
          <c:tx>
            <c:strRef>
              <c:f>Sheet1!$C$1</c:f>
              <c:strCache>
                <c:ptCount val="1"/>
                <c:pt idx="0">
                  <c:v>U.S. average</c:v>
                </c:pt>
              </c:strCache>
            </c:strRef>
          </c:tx>
          <c:spPr>
            <a:solidFill>
              <a:schemeClr val="accent2">
                <a:lumMod val="60000"/>
                <a:lumOff val="40000"/>
              </a:schemeClr>
            </a:solidFill>
            <a:ln>
              <a:noFill/>
            </a:ln>
          </c:spPr>
          <c:invertIfNegative val="0"/>
          <c:dLbls>
            <c:numFmt formatCode="0.0%" sourceLinked="0"/>
            <c:spPr>
              <a:noFill/>
              <a:ln>
                <a:noFill/>
              </a:ln>
              <a:effectLst/>
            </c:spPr>
            <c:txPr>
              <a:bodyPr wrap="square" lIns="38100" tIns="19050" rIns="38100" bIns="19050" anchor="ctr">
                <a:spAutoFit/>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Sheet1!$A$2:$A$4</c:f>
              <c:numCache>
                <c:formatCode>General</c:formatCode>
                <c:ptCount val="3"/>
                <c:pt idx="0">
                  <c:v>2006</c:v>
                </c:pt>
                <c:pt idx="1">
                  <c:v>2010</c:v>
                </c:pt>
                <c:pt idx="2">
                  <c:v>2015</c:v>
                </c:pt>
              </c:numCache>
            </c:numRef>
          </c:cat>
          <c:val>
            <c:numRef>
              <c:f>Sheet1!$C$2:$C$4</c:f>
              <c:numCache>
                <c:formatCode>General</c:formatCode>
                <c:ptCount val="3"/>
                <c:pt idx="0">
                  <c:v>6.5000000000000002E-2</c:v>
                </c:pt>
                <c:pt idx="1">
                  <c:v>8.4000000000000005E-2</c:v>
                </c:pt>
                <c:pt idx="2">
                  <c:v>0.10100000000000001</c:v>
                </c:pt>
              </c:numCache>
            </c:numRef>
          </c:val>
          <c:extLst xmlns:c16r2="http://schemas.microsoft.com/office/drawing/2015/06/chart">
            <c:ext xmlns:c16="http://schemas.microsoft.com/office/drawing/2014/chart" uri="{C3380CC4-5D6E-409C-BE32-E72D297353CC}">
              <c16:uniqueId val="{00000005-D8C8-4B96-963F-00C005276734}"/>
            </c:ext>
          </c:extLst>
        </c:ser>
        <c:ser>
          <c:idx val="2"/>
          <c:order val="2"/>
          <c:tx>
            <c:strRef>
              <c:f>Sheet1!$D$1</c:f>
              <c:strCache>
                <c:ptCount val="1"/>
                <c:pt idx="0">
                  <c:v>Highest five states average</c:v>
                </c:pt>
              </c:strCache>
            </c:strRef>
          </c:tx>
          <c:spPr>
            <a:solidFill>
              <a:schemeClr val="accent2"/>
            </a:solidFill>
            <a:ln>
              <a:noFill/>
            </a:ln>
          </c:spPr>
          <c:invertIfNegative val="0"/>
          <c:dLbls>
            <c:numFmt formatCode="0.0%" sourceLinked="0"/>
            <c:spPr>
              <a:noFill/>
              <a:ln>
                <a:noFill/>
              </a:ln>
              <a:effectLst/>
            </c:spPr>
            <c:txPr>
              <a:bodyPr wrap="square" lIns="38100" tIns="19050" rIns="38100" bIns="19050" anchor="ctr">
                <a:spAutoFit/>
              </a:bodyPr>
              <a:lstStyle/>
              <a:p>
                <a:pPr>
                  <a:defRPr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Sheet1!$A$2:$A$4</c:f>
              <c:numCache>
                <c:formatCode>General</c:formatCode>
                <c:ptCount val="3"/>
                <c:pt idx="0">
                  <c:v>2006</c:v>
                </c:pt>
                <c:pt idx="1">
                  <c:v>2010</c:v>
                </c:pt>
                <c:pt idx="2">
                  <c:v>2015</c:v>
                </c:pt>
              </c:numCache>
            </c:numRef>
          </c:cat>
          <c:val>
            <c:numRef>
              <c:f>Sheet1!$D$2:$D$4</c:f>
              <c:numCache>
                <c:formatCode>General</c:formatCode>
                <c:ptCount val="3"/>
                <c:pt idx="0">
                  <c:v>8.5999999999999993E-2</c:v>
                </c:pt>
                <c:pt idx="1">
                  <c:v>0.111</c:v>
                </c:pt>
                <c:pt idx="2">
                  <c:v>0.13200000000000001</c:v>
                </c:pt>
              </c:numCache>
            </c:numRef>
          </c:val>
          <c:extLst xmlns:c16r2="http://schemas.microsoft.com/office/drawing/2015/06/chart">
            <c:ext xmlns:c16="http://schemas.microsoft.com/office/drawing/2014/chart" uri="{C3380CC4-5D6E-409C-BE32-E72D297353CC}">
              <c16:uniqueId val="{00000006-D8C8-4B96-963F-00C005276734}"/>
            </c:ext>
          </c:extLst>
        </c:ser>
        <c:dLbls>
          <c:showLegendKey val="0"/>
          <c:showVal val="0"/>
          <c:showCatName val="0"/>
          <c:showSerName val="0"/>
          <c:showPercent val="0"/>
          <c:showBubbleSize val="0"/>
        </c:dLbls>
        <c:gapWidth val="75"/>
        <c:overlap val="-10"/>
        <c:axId val="380011648"/>
        <c:axId val="380012824"/>
      </c:barChart>
      <c:catAx>
        <c:axId val="380011648"/>
        <c:scaling>
          <c:orientation val="minMax"/>
        </c:scaling>
        <c:delete val="0"/>
        <c:axPos val="b"/>
        <c:numFmt formatCode="General" sourceLinked="1"/>
        <c:majorTickMark val="out"/>
        <c:minorTickMark val="none"/>
        <c:tickLblPos val="nextTo"/>
        <c:txPr>
          <a:bodyPr/>
          <a:lstStyle/>
          <a:p>
            <a:pPr>
              <a:defRPr>
                <a:solidFill>
                  <a:schemeClr val="accent6"/>
                </a:solidFill>
              </a:defRPr>
            </a:pPr>
            <a:endParaRPr lang="en-US"/>
          </a:p>
        </c:txPr>
        <c:crossAx val="380012824"/>
        <c:crosses val="autoZero"/>
        <c:auto val="1"/>
        <c:lblAlgn val="ctr"/>
        <c:lblOffset val="100"/>
        <c:noMultiLvlLbl val="0"/>
      </c:catAx>
      <c:valAx>
        <c:axId val="380012824"/>
        <c:scaling>
          <c:orientation val="minMax"/>
          <c:max val="0.2"/>
          <c:min val="0"/>
        </c:scaling>
        <c:delete val="1"/>
        <c:axPos val="l"/>
        <c:numFmt formatCode="0.0%" sourceLinked="0"/>
        <c:majorTickMark val="out"/>
        <c:minorTickMark val="none"/>
        <c:tickLblPos val="nextTo"/>
        <c:crossAx val="380011648"/>
        <c:crosses val="autoZero"/>
        <c:crossBetween val="between"/>
        <c:majorUnit val="0.05"/>
      </c:valAx>
      <c:spPr>
        <a:noFill/>
        <a:ln w="25407">
          <a:noFill/>
        </a:ln>
      </c:spPr>
    </c:plotArea>
    <c:legend>
      <c:legendPos val="t"/>
      <c:layout/>
      <c:overlay val="0"/>
      <c:txPr>
        <a:bodyPr/>
        <a:lstStyle/>
        <a:p>
          <a:pPr>
            <a:defRPr sz="1400">
              <a:solidFill>
                <a:schemeClr val="accent6"/>
              </a:solidFill>
            </a:defRPr>
          </a:pPr>
          <a:endParaRPr lang="en-US"/>
        </a:p>
      </c:txPr>
    </c:legend>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0609" cy="471867"/>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defTabSz="933200">
              <a:defRPr sz="1200"/>
            </a:lvl1pPr>
          </a:lstStyle>
          <a:p>
            <a:pPr>
              <a:defRPr/>
            </a:pPr>
            <a:endParaRPr lang="en-US"/>
          </a:p>
        </p:txBody>
      </p:sp>
      <p:sp>
        <p:nvSpPr>
          <p:cNvPr id="52227" name="Rectangle 3"/>
          <p:cNvSpPr>
            <a:spLocks noGrp="1" noChangeArrowheads="1"/>
          </p:cNvSpPr>
          <p:nvPr>
            <p:ph type="dt" sz="quarter" idx="1"/>
          </p:nvPr>
        </p:nvSpPr>
        <p:spPr bwMode="auto">
          <a:xfrm>
            <a:off x="3885903" y="0"/>
            <a:ext cx="2970609" cy="471867"/>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algn="r" defTabSz="933200">
              <a:defRPr sz="1200"/>
            </a:lvl1pPr>
          </a:lstStyle>
          <a:p>
            <a:pPr>
              <a:defRPr/>
            </a:pPr>
            <a:endParaRPr lang="en-US"/>
          </a:p>
        </p:txBody>
      </p:sp>
      <p:sp>
        <p:nvSpPr>
          <p:cNvPr id="52228" name="Rectangle 4"/>
          <p:cNvSpPr>
            <a:spLocks noGrp="1" noChangeArrowheads="1"/>
          </p:cNvSpPr>
          <p:nvPr>
            <p:ph type="ftr" sz="quarter" idx="2"/>
          </p:nvPr>
        </p:nvSpPr>
        <p:spPr bwMode="auto">
          <a:xfrm>
            <a:off x="0" y="8943657"/>
            <a:ext cx="2970609" cy="473424"/>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defTabSz="933200">
              <a:defRPr sz="1200"/>
            </a:lvl1pPr>
          </a:lstStyle>
          <a:p>
            <a:pPr>
              <a:defRPr/>
            </a:pPr>
            <a:endParaRPr lang="en-US"/>
          </a:p>
        </p:txBody>
      </p:sp>
      <p:sp>
        <p:nvSpPr>
          <p:cNvPr id="52229" name="Rectangle 5"/>
          <p:cNvSpPr>
            <a:spLocks noGrp="1" noChangeArrowheads="1"/>
          </p:cNvSpPr>
          <p:nvPr>
            <p:ph type="sldNum" sz="quarter" idx="3"/>
          </p:nvPr>
        </p:nvSpPr>
        <p:spPr bwMode="auto">
          <a:xfrm>
            <a:off x="3885903" y="8943657"/>
            <a:ext cx="2970609" cy="473424"/>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algn="r" defTabSz="933200">
              <a:defRPr sz="1200"/>
            </a:lvl1pPr>
          </a:lstStyle>
          <a:p>
            <a:pPr>
              <a:defRPr/>
            </a:pPr>
            <a:fld id="{E97EBFC1-A196-47CA-B479-A0523E2F558D}" type="slidenum">
              <a:rPr lang="en-US"/>
              <a:pPr>
                <a:defRPr/>
              </a:pPr>
              <a:t>‹#›</a:t>
            </a:fld>
            <a:endParaRPr lang="en-US"/>
          </a:p>
        </p:txBody>
      </p:sp>
    </p:spTree>
    <p:extLst>
      <p:ext uri="{BB962C8B-B14F-4D97-AF65-F5344CB8AC3E}">
        <p14:creationId xmlns:p14="http://schemas.microsoft.com/office/powerpoint/2010/main" val="3877392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0609" cy="471867"/>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defTabSz="933200">
              <a:defRPr sz="1200"/>
            </a:lvl1pPr>
          </a:lstStyle>
          <a:p>
            <a:pPr>
              <a:defRPr/>
            </a:pPr>
            <a:endParaRPr lang="en-US"/>
          </a:p>
        </p:txBody>
      </p:sp>
      <p:sp>
        <p:nvSpPr>
          <p:cNvPr id="9219" name="Rectangle 3"/>
          <p:cNvSpPr>
            <a:spLocks noGrp="1" noChangeArrowheads="1"/>
          </p:cNvSpPr>
          <p:nvPr>
            <p:ph type="dt" idx="1"/>
          </p:nvPr>
        </p:nvSpPr>
        <p:spPr bwMode="auto">
          <a:xfrm>
            <a:off x="3885903" y="0"/>
            <a:ext cx="2970609" cy="471867"/>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algn="r" defTabSz="933200">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076325" y="704850"/>
            <a:ext cx="4708525" cy="3532188"/>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6099" y="4474166"/>
            <a:ext cx="5485804" cy="4239010"/>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943657"/>
            <a:ext cx="2970609" cy="473424"/>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defTabSz="933200">
              <a:defRPr sz="1200"/>
            </a:lvl1pPr>
          </a:lstStyle>
          <a:p>
            <a:pPr>
              <a:defRPr/>
            </a:pPr>
            <a:endParaRPr lang="en-US"/>
          </a:p>
        </p:txBody>
      </p:sp>
      <p:sp>
        <p:nvSpPr>
          <p:cNvPr id="9223" name="Rectangle 7"/>
          <p:cNvSpPr>
            <a:spLocks noGrp="1" noChangeArrowheads="1"/>
          </p:cNvSpPr>
          <p:nvPr>
            <p:ph type="sldNum" sz="quarter" idx="5"/>
          </p:nvPr>
        </p:nvSpPr>
        <p:spPr bwMode="auto">
          <a:xfrm>
            <a:off x="3885903" y="8943657"/>
            <a:ext cx="2970609" cy="473424"/>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algn="r" defTabSz="933200">
              <a:defRPr sz="1200"/>
            </a:lvl1pPr>
          </a:lstStyle>
          <a:p>
            <a:pPr>
              <a:defRPr/>
            </a:pPr>
            <a:fld id="{62910139-E757-45ED-869E-E2D623A59E1A}" type="slidenum">
              <a:rPr lang="en-US"/>
              <a:pPr>
                <a:defRPr/>
              </a:pPr>
              <a:t>‹#›</a:t>
            </a:fld>
            <a:endParaRPr lang="en-US"/>
          </a:p>
        </p:txBody>
      </p:sp>
    </p:spTree>
    <p:extLst>
      <p:ext uri="{BB962C8B-B14F-4D97-AF65-F5344CB8AC3E}">
        <p14:creationId xmlns:p14="http://schemas.microsoft.com/office/powerpoint/2010/main" val="1244941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smtClean="0"/>
          </a:p>
        </p:txBody>
      </p:sp>
    </p:spTree>
    <p:extLst>
      <p:ext uri="{BB962C8B-B14F-4D97-AF65-F5344CB8AC3E}">
        <p14:creationId xmlns:p14="http://schemas.microsoft.com/office/powerpoint/2010/main" val="3715963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9" name="Text Placeholder 18"/>
          <p:cNvSpPr>
            <a:spLocks noGrp="1"/>
          </p:cNvSpPr>
          <p:nvPr>
            <p:ph type="body" sz="quarter" idx="10"/>
          </p:nvPr>
        </p:nvSpPr>
        <p:spPr>
          <a:xfrm>
            <a:off x="0" y="0"/>
            <a:ext cx="9144000" cy="301752"/>
          </a:xfrm>
          <a:prstGeom prst="rect">
            <a:avLst/>
          </a:prstGeom>
        </p:spPr>
        <p:txBody>
          <a:bodyPr/>
          <a:lstStyle>
            <a:lvl1pPr marL="0" indent="0">
              <a:buNone/>
              <a:defRPr sz="1600" b="0" i="0">
                <a:solidFill>
                  <a:schemeClr val="accent6"/>
                </a:solidFill>
                <a:latin typeface="Calibri Light" charset="0"/>
                <a:ea typeface="Calibri Light" charset="0"/>
                <a:cs typeface="Calibri Light" charset="0"/>
              </a:defRPr>
            </a:lvl1pPr>
            <a:lvl2pPr marL="457200" indent="0">
              <a:buNone/>
              <a:defRPr sz="1600" b="0" i="0">
                <a:solidFill>
                  <a:schemeClr val="accent6"/>
                </a:solidFill>
                <a:latin typeface="Calibri Light" charset="0"/>
                <a:ea typeface="Calibri Light" charset="0"/>
                <a:cs typeface="Calibri Light" charset="0"/>
              </a:defRPr>
            </a:lvl2pPr>
            <a:lvl3pPr marL="914400" indent="0">
              <a:buNone/>
              <a:defRPr sz="1600" b="0" i="0">
                <a:solidFill>
                  <a:schemeClr val="accent6"/>
                </a:solidFill>
                <a:latin typeface="Calibri Light" charset="0"/>
                <a:ea typeface="Calibri Light" charset="0"/>
                <a:cs typeface="Calibri Light" charset="0"/>
              </a:defRPr>
            </a:lvl3pPr>
            <a:lvl4pPr marL="1371600" indent="0">
              <a:buNone/>
              <a:defRPr sz="1600" b="0" i="0">
                <a:solidFill>
                  <a:schemeClr val="accent6"/>
                </a:solidFill>
                <a:latin typeface="Calibri Light" charset="0"/>
                <a:ea typeface="Calibri Light" charset="0"/>
                <a:cs typeface="Calibri Light" charset="0"/>
              </a:defRPr>
            </a:lvl4pPr>
            <a:lvl5pPr marL="1828800" indent="0">
              <a:buNone/>
              <a:defRPr sz="1600" b="0" i="0">
                <a:solidFill>
                  <a:schemeClr val="accent6"/>
                </a:solidFill>
                <a:latin typeface="Calibri Light" charset="0"/>
                <a:ea typeface="Calibri Light" charset="0"/>
                <a:cs typeface="Calibri Light" charset="0"/>
              </a:defRPr>
            </a:lvl5pPr>
          </a:lstStyle>
          <a:p>
            <a:pPr lvl="0"/>
            <a:r>
              <a:rPr lang="en-US" dirty="0" smtClean="0"/>
              <a:t>Click to edit Master text styles</a:t>
            </a:r>
          </a:p>
        </p:txBody>
      </p:sp>
      <p:sp>
        <p:nvSpPr>
          <p:cNvPr id="22" name="Text Placeholder 21"/>
          <p:cNvSpPr>
            <a:spLocks noGrp="1"/>
          </p:cNvSpPr>
          <p:nvPr>
            <p:ph type="body" sz="quarter" idx="11"/>
          </p:nvPr>
        </p:nvSpPr>
        <p:spPr>
          <a:xfrm>
            <a:off x="-1" y="304800"/>
            <a:ext cx="9132017" cy="911352"/>
          </a:xfrm>
          <a:prstGeom prst="rect">
            <a:avLst/>
          </a:prstGeom>
        </p:spPr>
        <p:txBody>
          <a:bodyPr/>
          <a:lstStyle>
            <a:lvl1pPr marL="0" indent="0">
              <a:lnSpc>
                <a:spcPct val="90000"/>
              </a:lnSpc>
              <a:spcBef>
                <a:spcPts val="0"/>
              </a:spcBef>
              <a:buNone/>
              <a:defRPr sz="2600" b="1" i="0">
                <a:solidFill>
                  <a:schemeClr val="accent6"/>
                </a:solidFill>
                <a:latin typeface="Calibri Light" charset="0"/>
                <a:ea typeface="Calibri Light" charset="0"/>
                <a:cs typeface="Calibri Light" charset="0"/>
              </a:defRPr>
            </a:lvl1pPr>
            <a:lvl2pPr marL="457200" indent="0">
              <a:buNone/>
              <a:defRPr sz="2600" b="1" i="0">
                <a:solidFill>
                  <a:schemeClr val="accent6"/>
                </a:solidFill>
                <a:latin typeface="Calibri Light" charset="0"/>
                <a:ea typeface="Calibri Light" charset="0"/>
                <a:cs typeface="Calibri Light" charset="0"/>
              </a:defRPr>
            </a:lvl2pPr>
            <a:lvl3pPr marL="914400" indent="0">
              <a:buNone/>
              <a:defRPr sz="2600" b="1" i="0">
                <a:solidFill>
                  <a:schemeClr val="accent6"/>
                </a:solidFill>
                <a:latin typeface="Calibri Light" charset="0"/>
                <a:ea typeface="Calibri Light" charset="0"/>
                <a:cs typeface="Calibri Light" charset="0"/>
              </a:defRPr>
            </a:lvl3pPr>
            <a:lvl4pPr marL="1371600" indent="0">
              <a:buNone/>
              <a:defRPr sz="2600" b="1" i="0">
                <a:solidFill>
                  <a:schemeClr val="accent6"/>
                </a:solidFill>
                <a:latin typeface="Calibri Light" charset="0"/>
                <a:ea typeface="Calibri Light" charset="0"/>
                <a:cs typeface="Calibri Light" charset="0"/>
              </a:defRPr>
            </a:lvl4pPr>
            <a:lvl5pPr marL="1828800" indent="0">
              <a:buNone/>
              <a:defRPr sz="2600" b="1" i="0">
                <a:solidFill>
                  <a:schemeClr val="accent6"/>
                </a:solidFill>
                <a:latin typeface="Calibri Light" charset="0"/>
                <a:ea typeface="Calibri Light" charset="0"/>
                <a:cs typeface="Calibri Light" charset="0"/>
              </a:defRPr>
            </a:lvl5pPr>
          </a:lstStyle>
          <a:p>
            <a:pPr lvl="0"/>
            <a:r>
              <a:rPr lang="en-US" dirty="0" smtClean="0"/>
              <a:t>Click to edit Master text styles</a:t>
            </a:r>
          </a:p>
        </p:txBody>
      </p:sp>
      <p:sp>
        <p:nvSpPr>
          <p:cNvPr id="25" name="Text Placeholder 24"/>
          <p:cNvSpPr>
            <a:spLocks noGrp="1"/>
          </p:cNvSpPr>
          <p:nvPr>
            <p:ph type="body" sz="quarter" idx="12"/>
          </p:nvPr>
        </p:nvSpPr>
        <p:spPr>
          <a:xfrm>
            <a:off x="0" y="5524500"/>
            <a:ext cx="9144000" cy="604264"/>
          </a:xfrm>
          <a:prstGeom prst="rect">
            <a:avLst/>
          </a:prstGeom>
        </p:spPr>
        <p:txBody>
          <a:bodyPr anchor="b" anchorCtr="0"/>
          <a:lstStyle>
            <a:lvl1pPr marL="0" indent="0">
              <a:buNone/>
              <a:defRPr sz="1100">
                <a:solidFill>
                  <a:schemeClr val="accent6"/>
                </a:solidFill>
                <a:latin typeface="Calibri" charset="0"/>
                <a:ea typeface="Calibri" charset="0"/>
                <a:cs typeface="Calibri" charset="0"/>
              </a:defRPr>
            </a:lvl1pPr>
            <a:lvl2pPr marL="457200" indent="0">
              <a:buNone/>
              <a:defRPr sz="1100">
                <a:solidFill>
                  <a:schemeClr val="accent6"/>
                </a:solidFill>
                <a:latin typeface="Calibri" charset="0"/>
                <a:ea typeface="Calibri" charset="0"/>
                <a:cs typeface="Calibri" charset="0"/>
              </a:defRPr>
            </a:lvl2pPr>
            <a:lvl3pPr marL="914400" indent="0">
              <a:buNone/>
              <a:defRPr sz="1100">
                <a:solidFill>
                  <a:schemeClr val="accent6"/>
                </a:solidFill>
                <a:latin typeface="Calibri" charset="0"/>
                <a:ea typeface="Calibri" charset="0"/>
                <a:cs typeface="Calibri" charset="0"/>
              </a:defRPr>
            </a:lvl3pPr>
            <a:lvl4pPr marL="1371600" indent="0">
              <a:buNone/>
              <a:defRPr sz="1100">
                <a:solidFill>
                  <a:schemeClr val="accent6"/>
                </a:solidFill>
                <a:latin typeface="Calibri" charset="0"/>
                <a:ea typeface="Calibri" charset="0"/>
                <a:cs typeface="Calibri" charset="0"/>
              </a:defRPr>
            </a:lvl4pPr>
            <a:lvl5pPr marL="1828800" indent="0">
              <a:buNone/>
              <a:defRPr sz="1100">
                <a:solidFill>
                  <a:schemeClr val="accent6"/>
                </a:solidFill>
                <a:latin typeface="Calibri" charset="0"/>
                <a:ea typeface="Calibri" charset="0"/>
                <a:cs typeface="Calibri" charset="0"/>
              </a:defRPr>
            </a:lvl5pPr>
          </a:lstStyle>
          <a:p>
            <a:pPr lvl="0"/>
            <a:r>
              <a:rPr lang="en-US" dirty="0" smtClean="0"/>
              <a:t>Click to edit Master text styles</a:t>
            </a:r>
          </a:p>
        </p:txBody>
      </p:sp>
      <p:sp>
        <p:nvSpPr>
          <p:cNvPr id="3" name="Rectangle 2"/>
          <p:cNvSpPr/>
          <p:nvPr userDrawn="1"/>
        </p:nvSpPr>
        <p:spPr>
          <a:xfrm>
            <a:off x="-1" y="6427113"/>
            <a:ext cx="5791201" cy="430887"/>
          </a:xfrm>
          <a:prstGeom prst="rect">
            <a:avLst/>
          </a:prstGeom>
        </p:spPr>
        <p:txBody>
          <a:bodyPr wrap="square" anchor="b" anchorCtr="0">
            <a:spAutoFit/>
          </a:bodyPr>
          <a:lstStyle/>
          <a:p>
            <a:pPr lvl="0"/>
            <a:r>
              <a:rPr lang="en-US" sz="1100" dirty="0" smtClean="0">
                <a:solidFill>
                  <a:schemeClr val="accent6"/>
                </a:solidFill>
                <a:latin typeface="Calibri" charset="0"/>
                <a:ea typeface="Calibri" charset="0"/>
                <a:cs typeface="Calibri" charset="0"/>
              </a:rPr>
              <a:t>Source: S. R. Collins, D. C. Radley, M. Z. </a:t>
            </a:r>
            <a:r>
              <a:rPr lang="en-US" sz="1100" dirty="0" err="1" smtClean="0">
                <a:solidFill>
                  <a:schemeClr val="accent6"/>
                </a:solidFill>
                <a:latin typeface="Calibri" charset="0"/>
                <a:ea typeface="Calibri" charset="0"/>
                <a:cs typeface="Calibri" charset="0"/>
              </a:rPr>
              <a:t>Gunja</a:t>
            </a:r>
            <a:r>
              <a:rPr lang="en-US" sz="1100" dirty="0" smtClean="0">
                <a:solidFill>
                  <a:schemeClr val="accent6"/>
                </a:solidFill>
                <a:latin typeface="Calibri" charset="0"/>
                <a:ea typeface="Calibri" charset="0"/>
                <a:cs typeface="Calibri" charset="0"/>
              </a:rPr>
              <a:t> and S. </a:t>
            </a:r>
            <a:r>
              <a:rPr lang="en-US" sz="1100" dirty="0" err="1" smtClean="0">
                <a:solidFill>
                  <a:schemeClr val="accent6"/>
                </a:solidFill>
                <a:latin typeface="Calibri" charset="0"/>
                <a:ea typeface="Calibri" charset="0"/>
                <a:cs typeface="Calibri" charset="0"/>
              </a:rPr>
              <a:t>Beutel</a:t>
            </a:r>
            <a:r>
              <a:rPr lang="en-US" sz="1100" dirty="0" smtClean="0">
                <a:solidFill>
                  <a:schemeClr val="accent6"/>
                </a:solidFill>
                <a:latin typeface="Calibri" charset="0"/>
                <a:ea typeface="Calibri" charset="0"/>
                <a:cs typeface="Calibri" charset="0"/>
              </a:rPr>
              <a:t>, </a:t>
            </a:r>
            <a:r>
              <a:rPr lang="en-US" sz="1100" i="1" dirty="0" smtClean="0">
                <a:solidFill>
                  <a:schemeClr val="accent6"/>
                </a:solidFill>
                <a:latin typeface="Calibri" charset="0"/>
                <a:ea typeface="Calibri" charset="0"/>
                <a:cs typeface="Calibri" charset="0"/>
              </a:rPr>
              <a:t>The Slowdown in Employer Insurance Cost Growth: Why Many Workers Still Feel the Pinch, </a:t>
            </a:r>
            <a:r>
              <a:rPr lang="en-US" sz="1100" dirty="0" smtClean="0">
                <a:solidFill>
                  <a:schemeClr val="accent6"/>
                </a:solidFill>
                <a:latin typeface="Calibri" charset="0"/>
                <a:ea typeface="Calibri" charset="0"/>
                <a:cs typeface="Calibri" charset="0"/>
              </a:rPr>
              <a:t>The Commonwealth Fund, October 2016.</a:t>
            </a:r>
            <a:endParaRPr lang="en-US" sz="1100" dirty="0">
              <a:solidFill>
                <a:schemeClr val="accent6"/>
              </a:solidFill>
              <a:latin typeface="Calibri" charset="0"/>
              <a:ea typeface="Calibri" charset="0"/>
              <a:cs typeface="Calibri"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4" r:id="rId2"/>
  </p:sldLayoutIdLst>
  <p:timing>
    <p:tnLst>
      <p:par>
        <p:cTn id="1" dur="indefinite" restart="never" nodeType="tmRoot"/>
      </p:par>
    </p:tnLst>
  </p:timing>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Arial" charset="0"/>
        </a:defRPr>
      </a:lvl2pPr>
      <a:lvl3pPr algn="ctr" rtl="0" eaLnBrk="0" fontAlgn="base" hangingPunct="0">
        <a:spcBef>
          <a:spcPct val="0"/>
        </a:spcBef>
        <a:spcAft>
          <a:spcPct val="0"/>
        </a:spcAft>
        <a:defRPr sz="2400" b="1">
          <a:solidFill>
            <a:schemeClr val="tx2"/>
          </a:solidFill>
          <a:latin typeface="Arial" charset="0"/>
        </a:defRPr>
      </a:lvl3pPr>
      <a:lvl4pPr algn="ctr" rtl="0" eaLnBrk="0" fontAlgn="base" hangingPunct="0">
        <a:spcBef>
          <a:spcPct val="0"/>
        </a:spcBef>
        <a:spcAft>
          <a:spcPct val="0"/>
        </a:spcAft>
        <a:defRPr sz="2400" b="1">
          <a:solidFill>
            <a:schemeClr val="tx2"/>
          </a:solidFill>
          <a:latin typeface="Arial" charset="0"/>
        </a:defRPr>
      </a:lvl4pPr>
      <a:lvl5pPr algn="ctr" rtl="0" eaLnBrk="0" fontAlgn="base" hangingPunct="0">
        <a:spcBef>
          <a:spcPct val="0"/>
        </a:spcBef>
        <a:spcAft>
          <a:spcPct val="0"/>
        </a:spcAft>
        <a:defRPr sz="2400" b="1">
          <a:solidFill>
            <a:schemeClr val="tx2"/>
          </a:solidFill>
          <a:latin typeface="Arial" charset="0"/>
        </a:defRPr>
      </a:lvl5pPr>
      <a:lvl6pPr marL="457200" algn="ctr" rtl="0" fontAlgn="base">
        <a:spcBef>
          <a:spcPct val="0"/>
        </a:spcBef>
        <a:spcAft>
          <a:spcPct val="0"/>
        </a:spcAft>
        <a:defRPr sz="2400" b="1">
          <a:solidFill>
            <a:schemeClr val="tx2"/>
          </a:solidFill>
          <a:latin typeface="Arial" charset="0"/>
        </a:defRPr>
      </a:lvl6pPr>
      <a:lvl7pPr marL="914400" algn="ctr" rtl="0" fontAlgn="base">
        <a:spcBef>
          <a:spcPct val="0"/>
        </a:spcBef>
        <a:spcAft>
          <a:spcPct val="0"/>
        </a:spcAft>
        <a:defRPr sz="2400" b="1">
          <a:solidFill>
            <a:schemeClr val="tx2"/>
          </a:solidFill>
          <a:latin typeface="Arial" charset="0"/>
        </a:defRPr>
      </a:lvl7pPr>
      <a:lvl8pPr marL="1371600" algn="ctr" rtl="0" fontAlgn="base">
        <a:spcBef>
          <a:spcPct val="0"/>
        </a:spcBef>
        <a:spcAft>
          <a:spcPct val="0"/>
        </a:spcAft>
        <a:defRPr sz="2400" b="1">
          <a:solidFill>
            <a:schemeClr val="tx2"/>
          </a:solidFill>
          <a:latin typeface="Arial" charset="0"/>
        </a:defRPr>
      </a:lvl8pPr>
      <a:lvl9pPr marL="1828800" algn="ctr"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2"/>
          <p:cNvGraphicFramePr>
            <a:graphicFrameLocks/>
          </p:cNvGraphicFramePr>
          <p:nvPr>
            <p:extLst>
              <p:ext uri="{D42A27DB-BD31-4B8C-83A1-F6EECF244321}">
                <p14:modId xmlns:p14="http://schemas.microsoft.com/office/powerpoint/2010/main" val="1497626735"/>
              </p:ext>
            </p:extLst>
          </p:nvPr>
        </p:nvGraphicFramePr>
        <p:xfrm>
          <a:off x="22729" y="1450776"/>
          <a:ext cx="9109287" cy="331172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1"/>
          </p:nvPr>
        </p:nvSpPr>
        <p:spPr/>
        <p:txBody>
          <a:bodyPr/>
          <a:lstStyle/>
          <a:p>
            <a:r>
              <a:rPr lang="en-US" dirty="0"/>
              <a:t>Combined Employee Premium Contribution and Deductible </a:t>
            </a:r>
            <a:r>
              <a:rPr lang="en-US" dirty="0" smtClean="0"/>
              <a:t>as a </a:t>
            </a:r>
            <a:r>
              <a:rPr lang="en-US" dirty="0"/>
              <a:t>Share of Median Family </a:t>
            </a:r>
            <a:r>
              <a:rPr lang="en-US" dirty="0" smtClean="0"/>
              <a:t>Income</a:t>
            </a:r>
            <a:endParaRPr lang="en-US" dirty="0"/>
          </a:p>
        </p:txBody>
      </p:sp>
      <p:sp>
        <p:nvSpPr>
          <p:cNvPr id="7" name="Text Placeholder 6"/>
          <p:cNvSpPr>
            <a:spLocks noGrp="1"/>
          </p:cNvSpPr>
          <p:nvPr>
            <p:ph type="body" sz="quarter" idx="12"/>
          </p:nvPr>
        </p:nvSpPr>
        <p:spPr/>
        <p:txBody>
          <a:bodyPr/>
          <a:lstStyle/>
          <a:p>
            <a:r>
              <a:rPr lang="en-US" dirty="0"/>
              <a:t>Note: Single and family premium contributions and deductibles are combined and weighted for the distribution of single-person and family households.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2014 are derived from the revised income questions. Household incomes are averaged over two years, and have been adjusted for the likelihood that people in </a:t>
            </a:r>
            <a:r>
              <a:rPr lang="en-US" dirty="0" smtClean="0"/>
              <a:t>a residence </a:t>
            </a:r>
            <a:r>
              <a:rPr lang="en-US" dirty="0"/>
              <a:t>purchase health insurance together.  </a:t>
            </a:r>
          </a:p>
          <a:p>
            <a:r>
              <a:rPr lang="en-US" dirty="0" smtClean="0"/>
              <a:t>Data: </a:t>
            </a:r>
            <a:r>
              <a:rPr lang="en-US" dirty="0"/>
              <a:t>Medical Expenditure Panel Survey–Insurance Component (employee premium share and deductible, 2006, 2010, and 2015); Current Population Survey (median income, </a:t>
            </a:r>
            <a:r>
              <a:rPr lang="en-US" dirty="0" smtClean="0"/>
              <a:t>2006–07</a:t>
            </a:r>
            <a:r>
              <a:rPr lang="en-US" dirty="0"/>
              <a:t>, </a:t>
            </a:r>
            <a:r>
              <a:rPr lang="en-US" dirty="0" smtClean="0"/>
              <a:t>2010–11</a:t>
            </a:r>
            <a:r>
              <a:rPr lang="en-US" dirty="0"/>
              <a:t>, </a:t>
            </a:r>
            <a:r>
              <a:rPr lang="en-US" dirty="0" smtClean="0"/>
              <a:t>2015–16).</a:t>
            </a:r>
            <a:endParaRPr lang="en-US" dirty="0"/>
          </a:p>
        </p:txBody>
      </p:sp>
      <p:sp>
        <p:nvSpPr>
          <p:cNvPr id="9" name="TextBox 8"/>
          <p:cNvSpPr txBox="1"/>
          <p:nvPr/>
        </p:nvSpPr>
        <p:spPr>
          <a:xfrm>
            <a:off x="22730" y="1143000"/>
            <a:ext cx="7230313" cy="307777"/>
          </a:xfrm>
          <a:prstGeom prst="rect">
            <a:avLst/>
          </a:prstGeom>
          <a:noFill/>
        </p:spPr>
        <p:txBody>
          <a:bodyPr wrap="none" rtlCol="0">
            <a:spAutoFit/>
          </a:bodyPr>
          <a:lstStyle/>
          <a:p>
            <a:r>
              <a:rPr lang="en-US" sz="1400" i="1" dirty="0">
                <a:solidFill>
                  <a:schemeClr val="accent6"/>
                </a:solidFill>
                <a:latin typeface="Calibri" panose="020F0502020204030204" pitchFamily="34" charset="0"/>
                <a:cs typeface="Calibri" panose="020F0502020204030204" pitchFamily="34" charset="0"/>
              </a:rPr>
              <a:t>Average employee share of premium plus average deductible as percent of median state incomes</a:t>
            </a:r>
          </a:p>
        </p:txBody>
      </p:sp>
    </p:spTree>
    <p:extLst>
      <p:ext uri="{BB962C8B-B14F-4D97-AF65-F5344CB8AC3E}">
        <p14:creationId xmlns:p14="http://schemas.microsoft.com/office/powerpoint/2010/main" val="40389979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b482772eb4b795bf93491ff32f2a39e67d7b4"/>
</p:tagLst>
</file>

<file path=ppt/theme/theme1.xml><?xml version="1.0" encoding="utf-8"?>
<a:theme xmlns:a="http://schemas.openxmlformats.org/drawingml/2006/main" name="Default Design">
  <a:themeElements>
    <a:clrScheme name="Custom 1">
      <a:dk1>
        <a:srgbClr val="000000"/>
      </a:dk1>
      <a:lt1>
        <a:srgbClr val="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ustom 1">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F7D6530B83D94286B8B1C51D15616C" ma:contentTypeVersion="0" ma:contentTypeDescription="Create a new document." ma:contentTypeScope="" ma:versionID="75255c357ccf7f7874d5093d72c851e0">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359AAA-2532-4133-B895-33F7979235C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59C324-460F-4D7A-BB3E-DA52A6D9D874}">
  <ds:schemaRefs>
    <ds:schemaRef ds:uri="http://schemas.microsoft.com/sharepoint/v3/contenttype/forms"/>
  </ds:schemaRefs>
</ds:datastoreItem>
</file>

<file path=customXml/itemProps3.xml><?xml version="1.0" encoding="utf-8"?>
<ds:datastoreItem xmlns:ds="http://schemas.openxmlformats.org/officeDocument/2006/customXml" ds:itemID="{A8215CE4-BF44-432B-8190-B58DE51A85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18735</TotalTime>
  <Words>169</Words>
  <Application>Microsoft Office PowerPoint</Application>
  <PresentationFormat>On-screen Show (4:3)</PresentationFormat>
  <Paragraphs>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Default Design</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State Trends in Premiums and Deductibles, 2003-2010</dc:title>
  <dc:creator>Schoen Fryer Collins Radley</dc:creator>
  <cp:lastModifiedBy>Aisha Gomez</cp:lastModifiedBy>
  <cp:revision>1040</cp:revision>
  <cp:lastPrinted>2016-08-15T20:42:19Z</cp:lastPrinted>
  <dcterms:created xsi:type="dcterms:W3CDTF">2007-03-19T13:30:17Z</dcterms:created>
  <dcterms:modified xsi:type="dcterms:W3CDTF">2016-10-25T14:23:59Z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0x01010016F7D6530B83D94286B8B1C51D15616C</vt:lpwstr>
  </property>
</Properties>
</file>