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0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26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80896832340401E-2"/>
          <c:y val="6.0794479843823003E-2"/>
          <c:w val="0.94527695149217505"/>
          <c:h val="0.687088760981521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Sheet1!$A$2:$A$38</c:f>
              <c:strCache>
                <c:ptCount val="37"/>
                <c:pt idx="0">
                  <c:v>Iowa</c:v>
                </c:pt>
                <c:pt idx="1">
                  <c:v>Maryland</c:v>
                </c:pt>
                <c:pt idx="2">
                  <c:v>Connecticut</c:v>
                </c:pt>
                <c:pt idx="3">
                  <c:v>Massachusetts</c:v>
                </c:pt>
                <c:pt idx="4">
                  <c:v>Minnesota</c:v>
                </c:pt>
                <c:pt idx="5">
                  <c:v>Vermont</c:v>
                </c:pt>
                <c:pt idx="6">
                  <c:v>Pennsylvania</c:v>
                </c:pt>
                <c:pt idx="7">
                  <c:v>Washington</c:v>
                </c:pt>
                <c:pt idx="8">
                  <c:v>New York</c:v>
                </c:pt>
                <c:pt idx="9">
                  <c:v>Oregon</c:v>
                </c:pt>
                <c:pt idx="10">
                  <c:v>Nevada</c:v>
                </c:pt>
                <c:pt idx="11">
                  <c:v>Delaware</c:v>
                </c:pt>
                <c:pt idx="12">
                  <c:v>North Dakota</c:v>
                </c:pt>
                <c:pt idx="13">
                  <c:v>Illinois</c:v>
                </c:pt>
                <c:pt idx="14">
                  <c:v>Michigan</c:v>
                </c:pt>
                <c:pt idx="15">
                  <c:v>West Virginia</c:v>
                </c:pt>
                <c:pt idx="16">
                  <c:v>Nebraska</c:v>
                </c:pt>
                <c:pt idx="17">
                  <c:v>Virginia</c:v>
                </c:pt>
                <c:pt idx="18">
                  <c:v>Rhode Island</c:v>
                </c:pt>
                <c:pt idx="19">
                  <c:v>New Mexico</c:v>
                </c:pt>
                <c:pt idx="20">
                  <c:v>New Jersey</c:v>
                </c:pt>
                <c:pt idx="21">
                  <c:v>Arizona</c:v>
                </c:pt>
                <c:pt idx="22">
                  <c:v>New Hampshire</c:v>
                </c:pt>
                <c:pt idx="23">
                  <c:v>Alaska</c:v>
                </c:pt>
                <c:pt idx="24">
                  <c:v>Tennessee</c:v>
                </c:pt>
                <c:pt idx="25">
                  <c:v>Wisconsin</c:v>
                </c:pt>
                <c:pt idx="26">
                  <c:v>Montana</c:v>
                </c:pt>
                <c:pt idx="27">
                  <c:v>Georgia</c:v>
                </c:pt>
                <c:pt idx="28">
                  <c:v>Kentucky</c:v>
                </c:pt>
                <c:pt idx="29">
                  <c:v>Ohio</c:v>
                </c:pt>
                <c:pt idx="30">
                  <c:v>Alabama</c:v>
                </c:pt>
                <c:pt idx="31">
                  <c:v>Utah</c:v>
                </c:pt>
                <c:pt idx="32">
                  <c:v>Louisiana</c:v>
                </c:pt>
                <c:pt idx="33">
                  <c:v>North Carolina</c:v>
                </c:pt>
                <c:pt idx="34">
                  <c:v>Idaho</c:v>
                </c:pt>
                <c:pt idx="35">
                  <c:v>Mississippi</c:v>
                </c:pt>
                <c:pt idx="36">
                  <c:v>South Carolina</c:v>
                </c:pt>
              </c:strCache>
            </c:str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6.153351282</c:v>
                </c:pt>
                <c:pt idx="1">
                  <c:v>6.5100158869999838</c:v>
                </c:pt>
                <c:pt idx="2">
                  <c:v>6.6410406999999987</c:v>
                </c:pt>
                <c:pt idx="3">
                  <c:v>7.0779035069999887</c:v>
                </c:pt>
                <c:pt idx="4">
                  <c:v>7.8751039929999997</c:v>
                </c:pt>
                <c:pt idx="5">
                  <c:v>8.2107181189999991</c:v>
                </c:pt>
                <c:pt idx="6">
                  <c:v>8.494974547</c:v>
                </c:pt>
                <c:pt idx="7">
                  <c:v>9.6850533400000014</c:v>
                </c:pt>
                <c:pt idx="8">
                  <c:v>10.588568022</c:v>
                </c:pt>
                <c:pt idx="9">
                  <c:v>10.606349677000001</c:v>
                </c:pt>
                <c:pt idx="10">
                  <c:v>10.610800512000001</c:v>
                </c:pt>
                <c:pt idx="11">
                  <c:v>10.647057249</c:v>
                </c:pt>
                <c:pt idx="12">
                  <c:v>11.004215417999999</c:v>
                </c:pt>
                <c:pt idx="13">
                  <c:v>11.155377713</c:v>
                </c:pt>
                <c:pt idx="14">
                  <c:v>11.445764442</c:v>
                </c:pt>
                <c:pt idx="15">
                  <c:v>11.517060712999999</c:v>
                </c:pt>
                <c:pt idx="16">
                  <c:v>11.766684921</c:v>
                </c:pt>
                <c:pt idx="17">
                  <c:v>12.138267945000001</c:v>
                </c:pt>
                <c:pt idx="18">
                  <c:v>12.20016918</c:v>
                </c:pt>
                <c:pt idx="19">
                  <c:v>12.299905512</c:v>
                </c:pt>
                <c:pt idx="20">
                  <c:v>12.315071508000001</c:v>
                </c:pt>
                <c:pt idx="21">
                  <c:v>12.499931238</c:v>
                </c:pt>
                <c:pt idx="22">
                  <c:v>12.857391983999999</c:v>
                </c:pt>
                <c:pt idx="23">
                  <c:v>13.275680252000001</c:v>
                </c:pt>
                <c:pt idx="24">
                  <c:v>13.300769517999999</c:v>
                </c:pt>
                <c:pt idx="25">
                  <c:v>13.328427407</c:v>
                </c:pt>
                <c:pt idx="26">
                  <c:v>13.807072136</c:v>
                </c:pt>
                <c:pt idx="27">
                  <c:v>13.997978343</c:v>
                </c:pt>
                <c:pt idx="28">
                  <c:v>14.086423552999999</c:v>
                </c:pt>
                <c:pt idx="29">
                  <c:v>14.259201055</c:v>
                </c:pt>
                <c:pt idx="30">
                  <c:v>14.706144217</c:v>
                </c:pt>
                <c:pt idx="31">
                  <c:v>14.918290555</c:v>
                </c:pt>
                <c:pt idx="32">
                  <c:v>15.917190854999999</c:v>
                </c:pt>
                <c:pt idx="33">
                  <c:v>16.223485252</c:v>
                </c:pt>
                <c:pt idx="34">
                  <c:v>16.721349792000002</c:v>
                </c:pt>
                <c:pt idx="35">
                  <c:v>16.919863123999999</c:v>
                </c:pt>
                <c:pt idx="36">
                  <c:v>17.496828861000001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49-42E3-8F28-2D2004AE7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44423032"/>
        <c:axId val="344422640"/>
      </c:barChart>
      <c:catAx>
        <c:axId val="34442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2640"/>
        <c:crosses val="autoZero"/>
        <c:auto val="1"/>
        <c:lblAlgn val="ctr"/>
        <c:lblOffset val="100"/>
        <c:noMultiLvlLbl val="0"/>
      </c:catAx>
      <c:valAx>
        <c:axId val="34442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7" y="6404924"/>
            <a:ext cx="6260656" cy="37244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D.</a:t>
            </a:r>
            <a:r>
              <a:rPr lang="en-US" sz="900" baseline="0" dirty="0" smtClean="0"/>
              <a:t> Radley, S. L. Hayes, and D. McCarthy, </a:t>
            </a:r>
            <a:r>
              <a:rPr lang="en-US" sz="900" i="1" dirty="0" smtClean="0"/>
              <a:t>Assessing  State Variation in High-Need Adult Populations and Their Care Experiences,</a:t>
            </a:r>
            <a:r>
              <a:rPr lang="en-US" sz="900" dirty="0" smtClean="0"/>
              <a:t> The Commonwealth Fund, August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8A4C55-945E-4969-9ABB-D30C90ACE16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D3A73-8344-43C8-99D1-B403254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37987A-A3A6-47CB-8302-1C92D8062C2B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1500" y="4763"/>
            <a:ext cx="939800" cy="365125"/>
          </a:xfrm>
          <a:prstGeom prst="rect">
            <a:avLst/>
          </a:prstGeom>
        </p:spPr>
        <p:txBody>
          <a:bodyPr/>
          <a:lstStyle/>
          <a:p>
            <a:fld id="{D932AFB1-2C2B-4261-89F2-C55CDC27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  <p:sldLayoutId id="2147483735" r:id="rId4"/>
    <p:sldLayoutId id="2147483736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Placeholder 13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093999223"/>
              </p:ext>
            </p:extLst>
          </p:nvPr>
        </p:nvGraphicFramePr>
        <p:xfrm>
          <a:off x="71500" y="1254921"/>
          <a:ext cx="9001125" cy="429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of High-Need Adults Who Went Without Physician Care and Prescriptions Because of Costs Varied Widely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Notes: States are arranged in rank order. Data not available for Arkansas, California, Colorado, District of Columbia, Florida, Hawaii, Indiana, Kansas, Maine, Missouri, Oklahoma, South Dakota, Texas, </a:t>
            </a:r>
            <a:br>
              <a:rPr lang="en-US" dirty="0" smtClean="0"/>
            </a:br>
            <a:r>
              <a:rPr lang="en-US" dirty="0" smtClean="0"/>
              <a:t>and Wyoming.</a:t>
            </a:r>
          </a:p>
          <a:p>
            <a:r>
              <a:rPr lang="en-US" dirty="0" smtClean="0"/>
              <a:t>Data: 2014 Behavioral Risk Factor Surveillance System (BRFSS) representing U.S. civilian, noninstitutionalized adults.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8372" y="1107190"/>
            <a:ext cx="1398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Percent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5993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159409</TotalTime>
  <Words>59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Percent of High-Need Adults Who Went Without Physician Care and Prescriptions Because of Costs Varied Widely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1907</cp:revision>
  <cp:lastPrinted>2017-07-31T20:10:28Z</cp:lastPrinted>
  <dcterms:created xsi:type="dcterms:W3CDTF">2014-10-08T23:03:32Z</dcterms:created>
  <dcterms:modified xsi:type="dcterms:W3CDTF">2017-08-08T15:15:22Z</dcterms:modified>
</cp:coreProperties>
</file>