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0" autoAdjust="0"/>
    <p:restoredTop sz="95491" autoAdjust="0"/>
  </p:normalViewPr>
  <p:slideViewPr>
    <p:cSldViewPr snapToGrid="0" snapToObjects="1">
      <p:cViewPr varScale="1">
        <p:scale>
          <a:sx n="99" d="100"/>
          <a:sy n="99" d="100"/>
        </p:scale>
        <p:origin x="1266" y="78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694712574744503E-2"/>
          <c:y val="3.5924010816804498E-2"/>
          <c:w val="0.92791402917517696"/>
          <c:h val="0.7079081958043540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6"/>
            <c:spPr>
              <a:solidFill>
                <a:srgbClr val="044C7F"/>
              </a:solidFill>
              <a:ln w="9525">
                <a:noFill/>
              </a:ln>
              <a:effectLst/>
            </c:spPr>
          </c:marker>
          <c:cat>
            <c:strRef>
              <c:f>Sheet1!$A$2:$A$39</c:f>
              <c:strCache>
                <c:ptCount val="38"/>
                <c:pt idx="0">
                  <c:v>Minnesota</c:v>
                </c:pt>
                <c:pt idx="1">
                  <c:v>Nebraska</c:v>
                </c:pt>
                <c:pt idx="2">
                  <c:v>Utah</c:v>
                </c:pt>
                <c:pt idx="3">
                  <c:v>West Virginia</c:v>
                </c:pt>
                <c:pt idx="4">
                  <c:v>Tennessee</c:v>
                </c:pt>
                <c:pt idx="5">
                  <c:v>Maryland</c:v>
                </c:pt>
                <c:pt idx="6">
                  <c:v>Washington</c:v>
                </c:pt>
                <c:pt idx="7">
                  <c:v>Connecticut</c:v>
                </c:pt>
                <c:pt idx="8">
                  <c:v>Kentucky</c:v>
                </c:pt>
                <c:pt idx="9">
                  <c:v>Iowa</c:v>
                </c:pt>
                <c:pt idx="10">
                  <c:v>Delaware</c:v>
                </c:pt>
                <c:pt idx="11">
                  <c:v>North Dakota</c:v>
                </c:pt>
                <c:pt idx="12">
                  <c:v>Vermont</c:v>
                </c:pt>
                <c:pt idx="13">
                  <c:v>North Carolina</c:v>
                </c:pt>
                <c:pt idx="14">
                  <c:v>Virginia</c:v>
                </c:pt>
                <c:pt idx="15">
                  <c:v>New Hampshire</c:v>
                </c:pt>
                <c:pt idx="16">
                  <c:v>New Jersey</c:v>
                </c:pt>
                <c:pt idx="17">
                  <c:v>Mississippi</c:v>
                </c:pt>
                <c:pt idx="18">
                  <c:v>Pennsylvania</c:v>
                </c:pt>
                <c:pt idx="19">
                  <c:v>Illinois</c:v>
                </c:pt>
                <c:pt idx="20">
                  <c:v>Louisiana</c:v>
                </c:pt>
                <c:pt idx="21">
                  <c:v>Georgia</c:v>
                </c:pt>
                <c:pt idx="22">
                  <c:v>Rhode Island</c:v>
                </c:pt>
                <c:pt idx="23">
                  <c:v>Michigan</c:v>
                </c:pt>
                <c:pt idx="24">
                  <c:v>Oregon</c:v>
                </c:pt>
                <c:pt idx="25">
                  <c:v>Montana</c:v>
                </c:pt>
                <c:pt idx="26">
                  <c:v>Idaho</c:v>
                </c:pt>
                <c:pt idx="27">
                  <c:v>Ohio</c:v>
                </c:pt>
                <c:pt idx="28">
                  <c:v>South Carolina</c:v>
                </c:pt>
                <c:pt idx="29">
                  <c:v>Massachusetts</c:v>
                </c:pt>
                <c:pt idx="30">
                  <c:v>Arizona</c:v>
                </c:pt>
                <c:pt idx="31">
                  <c:v>Alaska</c:v>
                </c:pt>
                <c:pt idx="32">
                  <c:v>Alabama</c:v>
                </c:pt>
                <c:pt idx="33">
                  <c:v>New York</c:v>
                </c:pt>
                <c:pt idx="34">
                  <c:v>Wisconsin</c:v>
                </c:pt>
                <c:pt idx="35">
                  <c:v>New Mexico</c:v>
                </c:pt>
                <c:pt idx="36">
                  <c:v>District of Columbia</c:v>
                </c:pt>
                <c:pt idx="37">
                  <c:v>Nevada</c:v>
                </c:pt>
              </c:strCache>
            </c:strRef>
          </c:cat>
          <c:val>
            <c:numRef>
              <c:f>Sheet1!$B$2:$B$39</c:f>
              <c:numCache>
                <c:formatCode>General</c:formatCode>
                <c:ptCount val="38"/>
                <c:pt idx="0">
                  <c:v>12.153600358</c:v>
                </c:pt>
                <c:pt idx="1">
                  <c:v>13.227969281</c:v>
                </c:pt>
                <c:pt idx="2">
                  <c:v>15.261957441</c:v>
                </c:pt>
                <c:pt idx="3">
                  <c:v>17.787856914999999</c:v>
                </c:pt>
                <c:pt idx="4">
                  <c:v>18.297076909000001</c:v>
                </c:pt>
                <c:pt idx="5">
                  <c:v>19.772972101000001</c:v>
                </c:pt>
                <c:pt idx="6">
                  <c:v>16.895952378</c:v>
                </c:pt>
                <c:pt idx="7">
                  <c:v>20.03287323</c:v>
                </c:pt>
                <c:pt idx="8">
                  <c:v>17.624210017999999</c:v>
                </c:pt>
                <c:pt idx="9">
                  <c:v>17.433392458</c:v>
                </c:pt>
                <c:pt idx="10">
                  <c:v>19.235413308999981</c:v>
                </c:pt>
                <c:pt idx="11">
                  <c:v>14.185395017999999</c:v>
                </c:pt>
                <c:pt idx="12">
                  <c:v>16.250248486</c:v>
                </c:pt>
                <c:pt idx="13">
                  <c:v>18.609993061000001</c:v>
                </c:pt>
                <c:pt idx="14">
                  <c:v>17.340574476</c:v>
                </c:pt>
                <c:pt idx="15">
                  <c:v>15.433232833</c:v>
                </c:pt>
                <c:pt idx="16">
                  <c:v>18.819549917</c:v>
                </c:pt>
                <c:pt idx="17">
                  <c:v>19.847726423000001</c:v>
                </c:pt>
                <c:pt idx="18">
                  <c:v>17.983127272999919</c:v>
                </c:pt>
                <c:pt idx="19">
                  <c:v>18.342546425999981</c:v>
                </c:pt>
                <c:pt idx="20">
                  <c:v>20.274824420000009</c:v>
                </c:pt>
                <c:pt idx="21">
                  <c:v>20.094098548000009</c:v>
                </c:pt>
                <c:pt idx="22">
                  <c:v>20.933770048</c:v>
                </c:pt>
                <c:pt idx="23">
                  <c:v>20.692977784</c:v>
                </c:pt>
                <c:pt idx="24">
                  <c:v>20.807861343999999</c:v>
                </c:pt>
                <c:pt idx="25">
                  <c:v>18.711156539000001</c:v>
                </c:pt>
                <c:pt idx="26">
                  <c:v>16.457085760999998</c:v>
                </c:pt>
                <c:pt idx="27">
                  <c:v>19.198762632000001</c:v>
                </c:pt>
                <c:pt idx="28">
                  <c:v>22.620074975000001</c:v>
                </c:pt>
                <c:pt idx="29">
                  <c:v>20.386728786999999</c:v>
                </c:pt>
                <c:pt idx="30">
                  <c:v>24.870048069999999</c:v>
                </c:pt>
                <c:pt idx="31">
                  <c:v>19.35709941</c:v>
                </c:pt>
                <c:pt idx="32">
                  <c:v>20.934843029</c:v>
                </c:pt>
                <c:pt idx="33">
                  <c:v>22.931771152</c:v>
                </c:pt>
                <c:pt idx="34">
                  <c:v>20.550296309</c:v>
                </c:pt>
                <c:pt idx="35">
                  <c:v>27.513316331999999</c:v>
                </c:pt>
                <c:pt idx="36">
                  <c:v>25.833001974999991</c:v>
                </c:pt>
                <c:pt idx="37">
                  <c:v>30.686468365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95F-456E-8A80-E166D325F0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total_us</c:v>
                </c:pt>
              </c:strCache>
            </c:strRef>
          </c:tx>
          <c:spPr>
            <a:ln w="12700" cap="rnd">
              <a:solidFill>
                <a:srgbClr val="044C7F"/>
              </a:solidFill>
              <a:round/>
            </a:ln>
            <a:effectLst/>
          </c:spPr>
          <c:marker>
            <c:symbol val="none"/>
          </c:marker>
          <c:cat>
            <c:strRef>
              <c:f>Sheet1!$A$2:$A$39</c:f>
              <c:strCache>
                <c:ptCount val="38"/>
                <c:pt idx="0">
                  <c:v>Minnesota</c:v>
                </c:pt>
                <c:pt idx="1">
                  <c:v>Nebraska</c:v>
                </c:pt>
                <c:pt idx="2">
                  <c:v>Utah</c:v>
                </c:pt>
                <c:pt idx="3">
                  <c:v>West Virginia</c:v>
                </c:pt>
                <c:pt idx="4">
                  <c:v>Tennessee</c:v>
                </c:pt>
                <c:pt idx="5">
                  <c:v>Maryland</c:v>
                </c:pt>
                <c:pt idx="6">
                  <c:v>Washington</c:v>
                </c:pt>
                <c:pt idx="7">
                  <c:v>Connecticut</c:v>
                </c:pt>
                <c:pt idx="8">
                  <c:v>Kentucky</c:v>
                </c:pt>
                <c:pt idx="9">
                  <c:v>Iowa</c:v>
                </c:pt>
                <c:pt idx="10">
                  <c:v>Delaware</c:v>
                </c:pt>
                <c:pt idx="11">
                  <c:v>North Dakota</c:v>
                </c:pt>
                <c:pt idx="12">
                  <c:v>Vermont</c:v>
                </c:pt>
                <c:pt idx="13">
                  <c:v>North Carolina</c:v>
                </c:pt>
                <c:pt idx="14">
                  <c:v>Virginia</c:v>
                </c:pt>
                <c:pt idx="15">
                  <c:v>New Hampshire</c:v>
                </c:pt>
                <c:pt idx="16">
                  <c:v>New Jersey</c:v>
                </c:pt>
                <c:pt idx="17">
                  <c:v>Mississippi</c:v>
                </c:pt>
                <c:pt idx="18">
                  <c:v>Pennsylvania</c:v>
                </c:pt>
                <c:pt idx="19">
                  <c:v>Illinois</c:v>
                </c:pt>
                <c:pt idx="20">
                  <c:v>Louisiana</c:v>
                </c:pt>
                <c:pt idx="21">
                  <c:v>Georgia</c:v>
                </c:pt>
                <c:pt idx="22">
                  <c:v>Rhode Island</c:v>
                </c:pt>
                <c:pt idx="23">
                  <c:v>Michigan</c:v>
                </c:pt>
                <c:pt idx="24">
                  <c:v>Oregon</c:v>
                </c:pt>
                <c:pt idx="25">
                  <c:v>Montana</c:v>
                </c:pt>
                <c:pt idx="26">
                  <c:v>Idaho</c:v>
                </c:pt>
                <c:pt idx="27">
                  <c:v>Ohio</c:v>
                </c:pt>
                <c:pt idx="28">
                  <c:v>South Carolina</c:v>
                </c:pt>
                <c:pt idx="29">
                  <c:v>Massachusetts</c:v>
                </c:pt>
                <c:pt idx="30">
                  <c:v>Arizona</c:v>
                </c:pt>
                <c:pt idx="31">
                  <c:v>Alaska</c:v>
                </c:pt>
                <c:pt idx="32">
                  <c:v>Alabama</c:v>
                </c:pt>
                <c:pt idx="33">
                  <c:v>New York</c:v>
                </c:pt>
                <c:pt idx="34">
                  <c:v>Wisconsin</c:v>
                </c:pt>
                <c:pt idx="35">
                  <c:v>New Mexico</c:v>
                </c:pt>
                <c:pt idx="36">
                  <c:v>District of Columbia</c:v>
                </c:pt>
                <c:pt idx="37">
                  <c:v>Nevada</c:v>
                </c:pt>
              </c:strCache>
            </c:strRef>
          </c:cat>
          <c:val>
            <c:numRef>
              <c:f>Sheet1!$C$2:$C$39</c:f>
              <c:numCache>
                <c:formatCode>General</c:formatCode>
                <c:ptCount val="38"/>
                <c:pt idx="0">
                  <c:v>19.597648550999999</c:v>
                </c:pt>
                <c:pt idx="1">
                  <c:v>19.597648550999999</c:v>
                </c:pt>
                <c:pt idx="2">
                  <c:v>19.597648550999999</c:v>
                </c:pt>
                <c:pt idx="3">
                  <c:v>19.597648550999999</c:v>
                </c:pt>
                <c:pt idx="4">
                  <c:v>19.597648550999999</c:v>
                </c:pt>
                <c:pt idx="5">
                  <c:v>19.597648550999999</c:v>
                </c:pt>
                <c:pt idx="6">
                  <c:v>19.597648550999999</c:v>
                </c:pt>
                <c:pt idx="7">
                  <c:v>19.597648550999999</c:v>
                </c:pt>
                <c:pt idx="8">
                  <c:v>19.597648550999999</c:v>
                </c:pt>
                <c:pt idx="9">
                  <c:v>19.597648550999999</c:v>
                </c:pt>
                <c:pt idx="10">
                  <c:v>19.597648550999999</c:v>
                </c:pt>
                <c:pt idx="11">
                  <c:v>19.597648550999999</c:v>
                </c:pt>
                <c:pt idx="12">
                  <c:v>19.597648550999999</c:v>
                </c:pt>
                <c:pt idx="13">
                  <c:v>19.597648550999999</c:v>
                </c:pt>
                <c:pt idx="14">
                  <c:v>19.597648550999999</c:v>
                </c:pt>
                <c:pt idx="15">
                  <c:v>19.597648550999999</c:v>
                </c:pt>
                <c:pt idx="16">
                  <c:v>19.597648550999999</c:v>
                </c:pt>
                <c:pt idx="17">
                  <c:v>19.597648550999999</c:v>
                </c:pt>
                <c:pt idx="18">
                  <c:v>19.597648550999999</c:v>
                </c:pt>
                <c:pt idx="19">
                  <c:v>19.597648550999999</c:v>
                </c:pt>
                <c:pt idx="20">
                  <c:v>19.597648550999999</c:v>
                </c:pt>
                <c:pt idx="21">
                  <c:v>19.597648550999999</c:v>
                </c:pt>
                <c:pt idx="22">
                  <c:v>19.597648550999999</c:v>
                </c:pt>
                <c:pt idx="23">
                  <c:v>19.597648550999999</c:v>
                </c:pt>
                <c:pt idx="24">
                  <c:v>19.597648550999999</c:v>
                </c:pt>
                <c:pt idx="25">
                  <c:v>19.597648550999999</c:v>
                </c:pt>
                <c:pt idx="26">
                  <c:v>19.597648550999999</c:v>
                </c:pt>
                <c:pt idx="27">
                  <c:v>19.597648550999999</c:v>
                </c:pt>
                <c:pt idx="28">
                  <c:v>19.597648550999999</c:v>
                </c:pt>
                <c:pt idx="29">
                  <c:v>19.597648550999999</c:v>
                </c:pt>
                <c:pt idx="30">
                  <c:v>19.597648550999999</c:v>
                </c:pt>
                <c:pt idx="31">
                  <c:v>19.597648550999999</c:v>
                </c:pt>
                <c:pt idx="32">
                  <c:v>19.597648550999999</c:v>
                </c:pt>
                <c:pt idx="33">
                  <c:v>19.597648550999999</c:v>
                </c:pt>
                <c:pt idx="34">
                  <c:v>19.597648550999999</c:v>
                </c:pt>
                <c:pt idx="35">
                  <c:v>19.597648550999999</c:v>
                </c:pt>
                <c:pt idx="36">
                  <c:v>19.597648550999999</c:v>
                </c:pt>
                <c:pt idx="37">
                  <c:v>19.597648550999999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95F-456E-8A80-E166D325F018}"/>
            </c:ext>
          </c:extLst>
        </c:ser>
        <c:ser>
          <c:idx val="4"/>
          <c:order val="2"/>
          <c:tx>
            <c:strRef>
              <c:f>Sheet1!$F$1</c:f>
              <c:strCache>
                <c:ptCount val="1"/>
                <c:pt idx="0">
                  <c:v>High Need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6"/>
            <c:spPr>
              <a:solidFill>
                <a:schemeClr val="accent2"/>
              </a:solidFill>
              <a:ln w="9525">
                <a:noFill/>
              </a:ln>
              <a:effectLst/>
            </c:spPr>
          </c:marker>
          <c:cat>
            <c:strRef>
              <c:f>Sheet1!$A$2:$A$39</c:f>
              <c:strCache>
                <c:ptCount val="38"/>
                <c:pt idx="0">
                  <c:v>Minnesota</c:v>
                </c:pt>
                <c:pt idx="1">
                  <c:v>Nebraska</c:v>
                </c:pt>
                <c:pt idx="2">
                  <c:v>Utah</c:v>
                </c:pt>
                <c:pt idx="3">
                  <c:v>West Virginia</c:v>
                </c:pt>
                <c:pt idx="4">
                  <c:v>Tennessee</c:v>
                </c:pt>
                <c:pt idx="5">
                  <c:v>Maryland</c:v>
                </c:pt>
                <c:pt idx="6">
                  <c:v>Washington</c:v>
                </c:pt>
                <c:pt idx="7">
                  <c:v>Connecticut</c:v>
                </c:pt>
                <c:pt idx="8">
                  <c:v>Kentucky</c:v>
                </c:pt>
                <c:pt idx="9">
                  <c:v>Iowa</c:v>
                </c:pt>
                <c:pt idx="10">
                  <c:v>Delaware</c:v>
                </c:pt>
                <c:pt idx="11">
                  <c:v>North Dakota</c:v>
                </c:pt>
                <c:pt idx="12">
                  <c:v>Vermont</c:v>
                </c:pt>
                <c:pt idx="13">
                  <c:v>North Carolina</c:v>
                </c:pt>
                <c:pt idx="14">
                  <c:v>Virginia</c:v>
                </c:pt>
                <c:pt idx="15">
                  <c:v>New Hampshire</c:v>
                </c:pt>
                <c:pt idx="16">
                  <c:v>New Jersey</c:v>
                </c:pt>
                <c:pt idx="17">
                  <c:v>Mississippi</c:v>
                </c:pt>
                <c:pt idx="18">
                  <c:v>Pennsylvania</c:v>
                </c:pt>
                <c:pt idx="19">
                  <c:v>Illinois</c:v>
                </c:pt>
                <c:pt idx="20">
                  <c:v>Louisiana</c:v>
                </c:pt>
                <c:pt idx="21">
                  <c:v>Georgia</c:v>
                </c:pt>
                <c:pt idx="22">
                  <c:v>Rhode Island</c:v>
                </c:pt>
                <c:pt idx="23">
                  <c:v>Michigan</c:v>
                </c:pt>
                <c:pt idx="24">
                  <c:v>Oregon</c:v>
                </c:pt>
                <c:pt idx="25">
                  <c:v>Montana</c:v>
                </c:pt>
                <c:pt idx="26">
                  <c:v>Idaho</c:v>
                </c:pt>
                <c:pt idx="27">
                  <c:v>Ohio</c:v>
                </c:pt>
                <c:pt idx="28">
                  <c:v>South Carolina</c:v>
                </c:pt>
                <c:pt idx="29">
                  <c:v>Massachusetts</c:v>
                </c:pt>
                <c:pt idx="30">
                  <c:v>Arizona</c:v>
                </c:pt>
                <c:pt idx="31">
                  <c:v>Alaska</c:v>
                </c:pt>
                <c:pt idx="32">
                  <c:v>Alabama</c:v>
                </c:pt>
                <c:pt idx="33">
                  <c:v>New York</c:v>
                </c:pt>
                <c:pt idx="34">
                  <c:v>Wisconsin</c:v>
                </c:pt>
                <c:pt idx="35">
                  <c:v>New Mexico</c:v>
                </c:pt>
                <c:pt idx="36">
                  <c:v>District of Columbia</c:v>
                </c:pt>
                <c:pt idx="37">
                  <c:v>Nevada</c:v>
                </c:pt>
              </c:strCache>
            </c:strRef>
          </c:cat>
          <c:val>
            <c:numRef>
              <c:f>Sheet1!$F$2:$F$39</c:f>
              <c:numCache>
                <c:formatCode>General</c:formatCode>
                <c:ptCount val="38"/>
                <c:pt idx="0">
                  <c:v>26.681246284</c:v>
                </c:pt>
                <c:pt idx="1">
                  <c:v>27.275339441</c:v>
                </c:pt>
                <c:pt idx="2">
                  <c:v>29.048753006999981</c:v>
                </c:pt>
                <c:pt idx="3">
                  <c:v>29.403976189000009</c:v>
                </c:pt>
                <c:pt idx="4">
                  <c:v>29.721832547000002</c:v>
                </c:pt>
                <c:pt idx="5">
                  <c:v>30.16657562</c:v>
                </c:pt>
                <c:pt idx="6">
                  <c:v>30.86807305</c:v>
                </c:pt>
                <c:pt idx="7">
                  <c:v>30.940431121</c:v>
                </c:pt>
                <c:pt idx="8">
                  <c:v>31.076396862999999</c:v>
                </c:pt>
                <c:pt idx="9">
                  <c:v>31.626703752000001</c:v>
                </c:pt>
                <c:pt idx="10">
                  <c:v>32.971925984000002</c:v>
                </c:pt>
                <c:pt idx="11">
                  <c:v>33.061511332000002</c:v>
                </c:pt>
                <c:pt idx="12">
                  <c:v>33.068083029999997</c:v>
                </c:pt>
                <c:pt idx="13">
                  <c:v>33.155175245000002</c:v>
                </c:pt>
                <c:pt idx="14">
                  <c:v>33.642122892000003</c:v>
                </c:pt>
                <c:pt idx="15">
                  <c:v>33.778239141999997</c:v>
                </c:pt>
                <c:pt idx="16">
                  <c:v>34.004033383000007</c:v>
                </c:pt>
                <c:pt idx="17">
                  <c:v>34.060554791999998</c:v>
                </c:pt>
                <c:pt idx="18">
                  <c:v>34.072655715000003</c:v>
                </c:pt>
                <c:pt idx="19">
                  <c:v>34.18973218</c:v>
                </c:pt>
                <c:pt idx="20">
                  <c:v>34.225125645000013</c:v>
                </c:pt>
                <c:pt idx="21">
                  <c:v>35.367235866000001</c:v>
                </c:pt>
                <c:pt idx="22">
                  <c:v>35.429934875999997</c:v>
                </c:pt>
                <c:pt idx="23">
                  <c:v>35.839812481999999</c:v>
                </c:pt>
                <c:pt idx="24">
                  <c:v>35.930756301999999</c:v>
                </c:pt>
                <c:pt idx="25">
                  <c:v>36.149862343000002</c:v>
                </c:pt>
                <c:pt idx="26">
                  <c:v>36.278134849000011</c:v>
                </c:pt>
                <c:pt idx="27">
                  <c:v>37.034815543999997</c:v>
                </c:pt>
                <c:pt idx="28">
                  <c:v>37.094015384000002</c:v>
                </c:pt>
                <c:pt idx="29">
                  <c:v>37.619928895000001</c:v>
                </c:pt>
                <c:pt idx="30">
                  <c:v>38.262914437000013</c:v>
                </c:pt>
                <c:pt idx="31">
                  <c:v>38.398918773000013</c:v>
                </c:pt>
                <c:pt idx="32">
                  <c:v>39.216503086000003</c:v>
                </c:pt>
                <c:pt idx="33">
                  <c:v>39.259657565999987</c:v>
                </c:pt>
                <c:pt idx="34">
                  <c:v>40.349428462999988</c:v>
                </c:pt>
                <c:pt idx="35">
                  <c:v>42.000049879000002</c:v>
                </c:pt>
                <c:pt idx="36">
                  <c:v>45.915064264999998</c:v>
                </c:pt>
                <c:pt idx="37">
                  <c:v>49.199560458999997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295F-456E-8A80-E166D325F018}"/>
            </c:ext>
          </c:extLst>
        </c:ser>
        <c:ser>
          <c:idx val="5"/>
          <c:order val="3"/>
          <c:tx>
            <c:strRef>
              <c:f>Sheet1!$G$1</c:f>
              <c:strCache>
                <c:ptCount val="1"/>
                <c:pt idx="0">
                  <c:v>HN_us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Sheet1!$A$2:$A$39</c:f>
              <c:strCache>
                <c:ptCount val="38"/>
                <c:pt idx="0">
                  <c:v>Minnesota</c:v>
                </c:pt>
                <c:pt idx="1">
                  <c:v>Nebraska</c:v>
                </c:pt>
                <c:pt idx="2">
                  <c:v>Utah</c:v>
                </c:pt>
                <c:pt idx="3">
                  <c:v>West Virginia</c:v>
                </c:pt>
                <c:pt idx="4">
                  <c:v>Tennessee</c:v>
                </c:pt>
                <c:pt idx="5">
                  <c:v>Maryland</c:v>
                </c:pt>
                <c:pt idx="6">
                  <c:v>Washington</c:v>
                </c:pt>
                <c:pt idx="7">
                  <c:v>Connecticut</c:v>
                </c:pt>
                <c:pt idx="8">
                  <c:v>Kentucky</c:v>
                </c:pt>
                <c:pt idx="9">
                  <c:v>Iowa</c:v>
                </c:pt>
                <c:pt idx="10">
                  <c:v>Delaware</c:v>
                </c:pt>
                <c:pt idx="11">
                  <c:v>North Dakota</c:v>
                </c:pt>
                <c:pt idx="12">
                  <c:v>Vermont</c:v>
                </c:pt>
                <c:pt idx="13">
                  <c:v>North Carolina</c:v>
                </c:pt>
                <c:pt idx="14">
                  <c:v>Virginia</c:v>
                </c:pt>
                <c:pt idx="15">
                  <c:v>New Hampshire</c:v>
                </c:pt>
                <c:pt idx="16">
                  <c:v>New Jersey</c:v>
                </c:pt>
                <c:pt idx="17">
                  <c:v>Mississippi</c:v>
                </c:pt>
                <c:pt idx="18">
                  <c:v>Pennsylvania</c:v>
                </c:pt>
                <c:pt idx="19">
                  <c:v>Illinois</c:v>
                </c:pt>
                <c:pt idx="20">
                  <c:v>Louisiana</c:v>
                </c:pt>
                <c:pt idx="21">
                  <c:v>Georgia</c:v>
                </c:pt>
                <c:pt idx="22">
                  <c:v>Rhode Island</c:v>
                </c:pt>
                <c:pt idx="23">
                  <c:v>Michigan</c:v>
                </c:pt>
                <c:pt idx="24">
                  <c:v>Oregon</c:v>
                </c:pt>
                <c:pt idx="25">
                  <c:v>Montana</c:v>
                </c:pt>
                <c:pt idx="26">
                  <c:v>Idaho</c:v>
                </c:pt>
                <c:pt idx="27">
                  <c:v>Ohio</c:v>
                </c:pt>
                <c:pt idx="28">
                  <c:v>South Carolina</c:v>
                </c:pt>
                <c:pt idx="29">
                  <c:v>Massachusetts</c:v>
                </c:pt>
                <c:pt idx="30">
                  <c:v>Arizona</c:v>
                </c:pt>
                <c:pt idx="31">
                  <c:v>Alaska</c:v>
                </c:pt>
                <c:pt idx="32">
                  <c:v>Alabama</c:v>
                </c:pt>
                <c:pt idx="33">
                  <c:v>New York</c:v>
                </c:pt>
                <c:pt idx="34">
                  <c:v>Wisconsin</c:v>
                </c:pt>
                <c:pt idx="35">
                  <c:v>New Mexico</c:v>
                </c:pt>
                <c:pt idx="36">
                  <c:v>District of Columbia</c:v>
                </c:pt>
                <c:pt idx="37">
                  <c:v>Nevada</c:v>
                </c:pt>
              </c:strCache>
            </c:strRef>
          </c:cat>
          <c:val>
            <c:numRef>
              <c:f>Sheet1!$G$2:$G$39</c:f>
              <c:numCache>
                <c:formatCode>General</c:formatCode>
                <c:ptCount val="38"/>
                <c:pt idx="0">
                  <c:v>34.980688381</c:v>
                </c:pt>
                <c:pt idx="1">
                  <c:v>34.980688381</c:v>
                </c:pt>
                <c:pt idx="2">
                  <c:v>34.980688381</c:v>
                </c:pt>
                <c:pt idx="3">
                  <c:v>34.980688381</c:v>
                </c:pt>
                <c:pt idx="4">
                  <c:v>34.980688381</c:v>
                </c:pt>
                <c:pt idx="5">
                  <c:v>34.980688381</c:v>
                </c:pt>
                <c:pt idx="6">
                  <c:v>34.980688381</c:v>
                </c:pt>
                <c:pt idx="7">
                  <c:v>34.980688381</c:v>
                </c:pt>
                <c:pt idx="8">
                  <c:v>34.980688381</c:v>
                </c:pt>
                <c:pt idx="9">
                  <c:v>34.980688381</c:v>
                </c:pt>
                <c:pt idx="10">
                  <c:v>34.980688381</c:v>
                </c:pt>
                <c:pt idx="11">
                  <c:v>34.980688381</c:v>
                </c:pt>
                <c:pt idx="12">
                  <c:v>34.980688381</c:v>
                </c:pt>
                <c:pt idx="13">
                  <c:v>34.980688381</c:v>
                </c:pt>
                <c:pt idx="14">
                  <c:v>34.980688381</c:v>
                </c:pt>
                <c:pt idx="15">
                  <c:v>34.980688381</c:v>
                </c:pt>
                <c:pt idx="16">
                  <c:v>34.980688381</c:v>
                </c:pt>
                <c:pt idx="17">
                  <c:v>34.980688381</c:v>
                </c:pt>
                <c:pt idx="18">
                  <c:v>34.980688381</c:v>
                </c:pt>
                <c:pt idx="19">
                  <c:v>34.980688381</c:v>
                </c:pt>
                <c:pt idx="20">
                  <c:v>34.980688381</c:v>
                </c:pt>
                <c:pt idx="21">
                  <c:v>34.980688381</c:v>
                </c:pt>
                <c:pt idx="22">
                  <c:v>34.980688381</c:v>
                </c:pt>
                <c:pt idx="23">
                  <c:v>34.980688381</c:v>
                </c:pt>
                <c:pt idx="24">
                  <c:v>34.980688381</c:v>
                </c:pt>
                <c:pt idx="25">
                  <c:v>34.980688381</c:v>
                </c:pt>
                <c:pt idx="26">
                  <c:v>34.980688381</c:v>
                </c:pt>
                <c:pt idx="27">
                  <c:v>34.980688381</c:v>
                </c:pt>
                <c:pt idx="28">
                  <c:v>34.980688381</c:v>
                </c:pt>
                <c:pt idx="29">
                  <c:v>34.980688381</c:v>
                </c:pt>
                <c:pt idx="30">
                  <c:v>34.980688381</c:v>
                </c:pt>
                <c:pt idx="31">
                  <c:v>34.980688381</c:v>
                </c:pt>
                <c:pt idx="32">
                  <c:v>34.980688381</c:v>
                </c:pt>
                <c:pt idx="33">
                  <c:v>34.980688381</c:v>
                </c:pt>
                <c:pt idx="34">
                  <c:v>34.980688381</c:v>
                </c:pt>
                <c:pt idx="35">
                  <c:v>34.980688381</c:v>
                </c:pt>
                <c:pt idx="36">
                  <c:v>34.980688381</c:v>
                </c:pt>
                <c:pt idx="37">
                  <c:v>34.980688381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295F-456E-8A80-E166D325F0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dropLines>
        <c:marker val="1"/>
        <c:smooth val="0"/>
        <c:axId val="344420288"/>
        <c:axId val="344426560"/>
      </c:lineChart>
      <c:catAx>
        <c:axId val="344420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426560"/>
        <c:crosses val="autoZero"/>
        <c:auto val="1"/>
        <c:lblAlgn val="ctr"/>
        <c:lblOffset val="100"/>
        <c:tickMarkSkip val="1"/>
        <c:noMultiLvlLbl val="0"/>
      </c:catAx>
      <c:valAx>
        <c:axId val="344426560"/>
        <c:scaling>
          <c:orientation val="minMax"/>
          <c:max val="5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4202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Reasons for </a:t>
            </a:r>
            <a:r>
              <a:rPr lang="en-US" sz="1200" dirty="0" smtClean="0"/>
              <a:t>delaying needed care </a:t>
            </a:r>
            <a:r>
              <a:rPr lang="en-US" sz="1200" dirty="0"/>
              <a:t>among </a:t>
            </a:r>
            <a:r>
              <a:rPr lang="en-US" sz="1200" dirty="0" smtClean="0"/>
              <a:t>high-need adults, 2014 (%)</a:t>
            </a:r>
            <a:endParaRPr lang="en-US" sz="1200" dirty="0"/>
          </a:p>
        </c:rich>
      </c:tx>
      <c:layout>
        <c:manualLayout>
          <c:xMode val="edge"/>
          <c:yMode val="edge"/>
          <c:x val="0.16705176377532099"/>
          <c:y val="3.55506980447210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7205209691488"/>
          <c:y val="0.17817017796340701"/>
          <c:w val="0.72523905372356801"/>
          <c:h val="0.57788045027241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Among PPL who delayed care</c:v>
                </c:pt>
              </c:strCache>
            </c:strRef>
          </c:tx>
          <c:spPr>
            <a:solidFill>
              <a:srgbClr val="4ABDBC"/>
            </a:solidFill>
          </c:spPr>
          <c:dPt>
            <c:idx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7DB-4352-9730-E13E538C8C22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7DB-4352-9730-E13E538C8C22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7DB-4352-9730-E13E538C8C22}"/>
              </c:ext>
            </c:extLst>
          </c:dPt>
          <c:dPt>
            <c:idx val="3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7DB-4352-9730-E13E538C8C22}"/>
              </c:ext>
            </c:extLst>
          </c:dPt>
          <c:dPt>
            <c:idx val="4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7DB-4352-9730-E13E538C8C22}"/>
              </c:ext>
            </c:extLst>
          </c:dPt>
          <c:dPt>
            <c:idx val="5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7DB-4352-9730-E13E538C8C22}"/>
              </c:ext>
            </c:extLst>
          </c:dPt>
          <c:dLbls>
            <c:dLbl>
              <c:idx val="2"/>
              <c:layout>
                <c:manualLayout>
                  <c:x val="-9.7650540878058106E-2"/>
                  <c:y val="6.6379377354001803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7DB-4352-9730-E13E538C8C2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83564422161788E-2"/>
                  <c:y val="-8.6207050875882998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18844024056955"/>
                  <c:y val="3.8377031301894002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77DB-4352-9730-E13E538C8C2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Office not Open</c:v>
                </c:pt>
                <c:pt idx="1">
                  <c:v>Could Not Reach Provider on Telephone</c:v>
                </c:pt>
                <c:pt idx="2">
                  <c:v>Waited too Long in the Office</c:v>
                </c:pt>
                <c:pt idx="3">
                  <c:v>Other</c:v>
                </c:pt>
                <c:pt idx="4">
                  <c:v>Not Able to get an Appoitment in Time</c:v>
                </c:pt>
                <c:pt idx="5">
                  <c:v>Did not have Transport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2.7101101239999998</c:v>
                </c:pt>
                <c:pt idx="1">
                  <c:v>4.4199405169999917</c:v>
                </c:pt>
                <c:pt idx="2">
                  <c:v>12.8346702</c:v>
                </c:pt>
                <c:pt idx="3">
                  <c:v>19.783275616000001</c:v>
                </c:pt>
                <c:pt idx="4">
                  <c:v>23.152928983999999</c:v>
                </c:pt>
                <c:pt idx="5">
                  <c:v>37.099074559000002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77DB-4352-9730-E13E538C8C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655677" y="6404924"/>
            <a:ext cx="6260656" cy="37244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/>
              <a:t>Source: D.</a:t>
            </a:r>
            <a:r>
              <a:rPr lang="en-US" sz="900" baseline="0" dirty="0" smtClean="0"/>
              <a:t> Radley, S. L. Hayes, and D. McCarthy, </a:t>
            </a:r>
            <a:r>
              <a:rPr lang="en-US" sz="900" i="1" dirty="0" smtClean="0"/>
              <a:t>Assessing  State Variation in High-Need Adult Populations and Their Care Experiences,</a:t>
            </a:r>
            <a:r>
              <a:rPr lang="en-US" sz="900" dirty="0" smtClean="0"/>
              <a:t> The Commonwealth Fund, August 2017.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 &amp;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9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655676" y="6368920"/>
            <a:ext cx="7416823" cy="408452"/>
          </a:xfrm>
        </p:spPr>
        <p:txBody>
          <a:bodyPr anchor="b" anchorCtr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800" spc="0">
                <a:solidFill>
                  <a:srgbClr val="676E7B"/>
                </a:solidFill>
              </a:defRPr>
            </a:lvl1pPr>
          </a:lstStyle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Source:</a:t>
            </a:r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Notes &amp; Data</a:t>
            </a:r>
            <a:endParaRPr lang="en-US" dirty="0"/>
          </a:p>
        </p:txBody>
      </p:sp>
      <p:sp>
        <p:nvSpPr>
          <p:cNvPr id="15" name="Chart Placeholder 5"/>
          <p:cNvSpPr>
            <a:spLocks noGrp="1"/>
          </p:cNvSpPr>
          <p:nvPr>
            <p:ph type="chart" sz="quarter" idx="24"/>
          </p:nvPr>
        </p:nvSpPr>
        <p:spPr>
          <a:xfrm>
            <a:off x="468337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954653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71500" y="1052736"/>
            <a:ext cx="9000999" cy="4680407"/>
          </a:xfrm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655676" y="6368920"/>
            <a:ext cx="7416823" cy="408452"/>
          </a:xfrm>
        </p:spPr>
        <p:txBody>
          <a:bodyPr anchor="b" anchorCtr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800" spc="0">
                <a:solidFill>
                  <a:srgbClr val="676E7B"/>
                </a:solidFill>
              </a:defRPr>
            </a:lvl1pPr>
          </a:lstStyle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Source:</a:t>
            </a:r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Notes &amp;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715038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8A4C55-945E-4969-9ABB-D30C90ACE16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D3A73-8344-43C8-99D1-B40325490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71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137987A-A3A6-47CB-8302-1C92D8062C2B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91500" y="4763"/>
            <a:ext cx="939800" cy="365125"/>
          </a:xfrm>
          <a:prstGeom prst="rect">
            <a:avLst/>
          </a:prstGeom>
        </p:spPr>
        <p:txBody>
          <a:bodyPr/>
          <a:lstStyle/>
          <a:p>
            <a:fld id="{D932AFB1-2C2B-4261-89F2-C55CDC273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3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6" r:id="rId2"/>
    <p:sldLayoutId id="2147483734" r:id="rId3"/>
    <p:sldLayoutId id="2147483735" r:id="rId4"/>
    <p:sldLayoutId id="2147483736" r:id="rId5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500" y="314362"/>
            <a:ext cx="9001000" cy="7560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High-Need Adults Delayed Needed Care for Reasons Other Than Cost at Higher Rates Than Adults Overall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088414771"/>
              </p:ext>
            </p:extLst>
          </p:nvPr>
        </p:nvGraphicFramePr>
        <p:xfrm>
          <a:off x="71439" y="1414793"/>
          <a:ext cx="5776006" cy="4233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Text Placeholder 1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Notes: States are arranged in rank order based on the state average for variable of interest (best to worst performing) for the high-need population.  Data not available for Arkansas, California, Colorado, Florida, Hawaii, Indiana, Kansas, Maine, Missouri, Oklahoma, South, Dakota, Texas</a:t>
            </a:r>
            <a:r>
              <a:rPr lang="en-US"/>
              <a:t>, </a:t>
            </a:r>
            <a:r>
              <a:rPr lang="en-US" smtClean="0"/>
              <a:t>and Wyoming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Data: 2014 Behavioral Risk Factor Surveillance System (BRFSS) representing U.S. civilian, </a:t>
            </a:r>
            <a:r>
              <a:rPr lang="en-US" dirty="0" smtClean="0"/>
              <a:t>noninstitutionalized </a:t>
            </a:r>
            <a:r>
              <a:rPr lang="en-US" dirty="0"/>
              <a:t>adults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1366044734"/>
              </p:ext>
            </p:extLst>
          </p:nvPr>
        </p:nvGraphicFramePr>
        <p:xfrm>
          <a:off x="5872098" y="668466"/>
          <a:ext cx="3271902" cy="4120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Oval 25"/>
          <p:cNvSpPr>
            <a:spLocks noChangeAspect="1"/>
          </p:cNvSpPr>
          <p:nvPr/>
        </p:nvSpPr>
        <p:spPr>
          <a:xfrm>
            <a:off x="6484005" y="5072131"/>
            <a:ext cx="137160" cy="13716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>
            <a:off x="5734145" y="1539076"/>
            <a:ext cx="633914" cy="3800909"/>
          </a:xfrm>
          <a:prstGeom prst="leftBrace">
            <a:avLst>
              <a:gd name="adj1" fmla="val 62431"/>
              <a:gd name="adj2" fmla="val 24350"/>
            </a:avLst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579673" y="3986685"/>
            <a:ext cx="198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Office not </a:t>
            </a:r>
            <a:r>
              <a:rPr lang="en-US" sz="1050" dirty="0" smtClean="0"/>
              <a:t>open</a:t>
            </a:r>
            <a:endParaRPr lang="en-US" sz="1050" dirty="0"/>
          </a:p>
        </p:txBody>
      </p:sp>
      <p:sp>
        <p:nvSpPr>
          <p:cNvPr id="33" name="TextBox 32"/>
          <p:cNvSpPr txBox="1"/>
          <p:nvPr/>
        </p:nvSpPr>
        <p:spPr>
          <a:xfrm>
            <a:off x="6581075" y="4191939"/>
            <a:ext cx="23614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Could </a:t>
            </a:r>
            <a:r>
              <a:rPr lang="en-US" sz="1050" dirty="0" smtClean="0"/>
              <a:t>not reach provider </a:t>
            </a:r>
            <a:r>
              <a:rPr lang="en-US" sz="1050" dirty="0"/>
              <a:t>on </a:t>
            </a:r>
            <a:r>
              <a:rPr lang="en-US" sz="1050" dirty="0" smtClean="0"/>
              <a:t>telephone</a:t>
            </a:r>
            <a:endParaRPr lang="en-US" sz="1050" dirty="0"/>
          </a:p>
        </p:txBody>
      </p:sp>
      <p:sp>
        <p:nvSpPr>
          <p:cNvPr id="34" name="TextBox 33"/>
          <p:cNvSpPr txBox="1"/>
          <p:nvPr/>
        </p:nvSpPr>
        <p:spPr>
          <a:xfrm>
            <a:off x="6579673" y="4397193"/>
            <a:ext cx="21458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Waited too </a:t>
            </a:r>
            <a:r>
              <a:rPr lang="en-US" sz="1050" dirty="0" smtClean="0"/>
              <a:t>long </a:t>
            </a:r>
            <a:r>
              <a:rPr lang="en-US" sz="1050" dirty="0"/>
              <a:t>in the </a:t>
            </a:r>
            <a:r>
              <a:rPr lang="en-US" sz="1050" dirty="0" smtClean="0"/>
              <a:t>office</a:t>
            </a:r>
            <a:endParaRPr lang="en-US" sz="1050" dirty="0"/>
          </a:p>
        </p:txBody>
      </p:sp>
      <p:sp>
        <p:nvSpPr>
          <p:cNvPr id="35" name="TextBox 34"/>
          <p:cNvSpPr txBox="1"/>
          <p:nvPr/>
        </p:nvSpPr>
        <p:spPr>
          <a:xfrm>
            <a:off x="6581076" y="5012954"/>
            <a:ext cx="198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Did not have </a:t>
            </a:r>
            <a:r>
              <a:rPr lang="en-US" sz="1050" dirty="0" smtClean="0"/>
              <a:t>transportation</a:t>
            </a:r>
            <a:endParaRPr lang="en-US" sz="1050" dirty="0"/>
          </a:p>
        </p:txBody>
      </p:sp>
      <p:sp>
        <p:nvSpPr>
          <p:cNvPr id="36" name="TextBox 35"/>
          <p:cNvSpPr txBox="1"/>
          <p:nvPr/>
        </p:nvSpPr>
        <p:spPr>
          <a:xfrm>
            <a:off x="6581076" y="4602447"/>
            <a:ext cx="198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Other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580280" y="4807701"/>
            <a:ext cx="237774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Not a</a:t>
            </a:r>
            <a:r>
              <a:rPr lang="en-US" sz="1050" dirty="0" smtClean="0"/>
              <a:t>ble </a:t>
            </a:r>
            <a:r>
              <a:rPr lang="en-US" sz="1050" dirty="0"/>
              <a:t>to get an </a:t>
            </a:r>
            <a:r>
              <a:rPr lang="en-US" sz="1050" dirty="0" smtClean="0"/>
              <a:t>appointment </a:t>
            </a:r>
            <a:r>
              <a:rPr lang="en-US" sz="1050" dirty="0"/>
              <a:t>in </a:t>
            </a:r>
            <a:r>
              <a:rPr lang="en-US" sz="1050" dirty="0" smtClean="0"/>
              <a:t>time</a:t>
            </a:r>
            <a:endParaRPr lang="en-US" sz="1050" dirty="0"/>
          </a:p>
        </p:txBody>
      </p:sp>
      <p:grpSp>
        <p:nvGrpSpPr>
          <p:cNvPr id="43" name="Group 42"/>
          <p:cNvGrpSpPr/>
          <p:nvPr/>
        </p:nvGrpSpPr>
        <p:grpSpPr>
          <a:xfrm>
            <a:off x="561550" y="1435071"/>
            <a:ext cx="4959035" cy="523536"/>
            <a:chOff x="942299" y="1074448"/>
            <a:chExt cx="4959035" cy="523536"/>
          </a:xfrm>
        </p:grpSpPr>
        <p:sp>
          <p:nvSpPr>
            <p:cNvPr id="44" name="Oval 43"/>
            <p:cNvSpPr/>
            <p:nvPr/>
          </p:nvSpPr>
          <p:spPr>
            <a:xfrm>
              <a:off x="943569" y="1388261"/>
              <a:ext cx="137160" cy="137160"/>
            </a:xfrm>
            <a:prstGeom prst="ellipse">
              <a:avLst/>
            </a:prstGeom>
            <a:solidFill>
              <a:srgbClr val="044C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Oval 44"/>
            <p:cNvSpPr>
              <a:spLocks noChangeAspect="1"/>
            </p:cNvSpPr>
            <p:nvPr/>
          </p:nvSpPr>
          <p:spPr>
            <a:xfrm>
              <a:off x="942299" y="1152913"/>
              <a:ext cx="139700" cy="1371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061176" y="1320985"/>
              <a:ext cx="1168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All</a:t>
              </a:r>
              <a:r>
                <a:rPr kumimoji="0" lang="en-US" sz="1200" b="0" i="0" u="none" strike="noStrike" kern="120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adults</a:t>
              </a: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, 2014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061176" y="1074448"/>
              <a:ext cx="48401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High-need adults (2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+</a:t>
              </a:r>
              <a:r>
                <a:rPr kumimoji="0" lang="en-US" sz="1200" b="0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120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chronic conditions with </a:t>
              </a:r>
              <a:r>
                <a:rPr kumimoji="0" lang="en-US" sz="1200" b="0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 </a:t>
              </a:r>
              <a:r>
                <a:rPr kumimoji="0" lang="en-US" sz="1200" b="0" i="0" u="none" strike="noStrike" kern="120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functional limitation), 2014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9" name="Oval 48"/>
          <p:cNvSpPr>
            <a:spLocks noChangeAspect="1"/>
          </p:cNvSpPr>
          <p:nvPr/>
        </p:nvSpPr>
        <p:spPr>
          <a:xfrm>
            <a:off x="6484005" y="4869178"/>
            <a:ext cx="137160" cy="13716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6484005" y="4666226"/>
            <a:ext cx="137160" cy="137160"/>
          </a:xfrm>
          <a:prstGeom prst="ellipse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6484005" y="4463274"/>
            <a:ext cx="137160" cy="1371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6484005" y="4260322"/>
            <a:ext cx="137160" cy="13716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6484005" y="4057370"/>
            <a:ext cx="137160" cy="1371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-8372" y="1107190"/>
            <a:ext cx="1398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Percent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9768622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159414</TotalTime>
  <Words>157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Calibri</vt:lpstr>
      <vt:lpstr>InterFace</vt:lpstr>
      <vt:lpstr>1_Office Theme</vt:lpstr>
      <vt:lpstr>High-Need Adults Delayed Needed Care for Reasons Other Than Cost at Higher Rates Than Adults Overall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1909</cp:revision>
  <cp:lastPrinted>2017-07-31T20:10:28Z</cp:lastPrinted>
  <dcterms:created xsi:type="dcterms:W3CDTF">2014-10-08T23:03:32Z</dcterms:created>
  <dcterms:modified xsi:type="dcterms:W3CDTF">2017-08-08T15:21:01Z</dcterms:modified>
</cp:coreProperties>
</file>