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0" r:id="rId2"/>
  </p:sldIdLst>
  <p:sldSz cx="9144000" cy="6858000" type="screen4x3"/>
  <p:notesSz cx="7023100" cy="93091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3"/>
    <a:srgbClr val="A3DBDB"/>
    <a:srgbClr val="49BAB9"/>
    <a:srgbClr val="348F8E"/>
    <a:srgbClr val="B6E5E5"/>
    <a:srgbClr val="FF7300"/>
    <a:srgbClr val="BF5600"/>
    <a:srgbClr val="FFA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6809" autoAdjust="0"/>
  </p:normalViewPr>
  <p:slideViewPr>
    <p:cSldViewPr snapToGrid="0">
      <p:cViewPr varScale="1">
        <p:scale>
          <a:sx n="99" d="100"/>
          <a:sy n="99" d="100"/>
        </p:scale>
        <p:origin x="1008" y="78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813273340832398E-2"/>
          <c:y val="2.7028945222776001E-2"/>
          <c:w val="0.94663167104112"/>
          <c:h val="0.651796734483605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2">
                  <a:lumMod val="60000"/>
                  <a:lumOff val="40000"/>
                </a:schemeClr>
              </a:solidFill>
              <a:ln w="9525">
                <a:noFill/>
              </a:ln>
              <a:effectLst/>
            </c:spPr>
          </c:marker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2D0-4335-B9E6-6A60FBD12093}"/>
              </c:ext>
            </c:extLst>
          </c:dPt>
          <c:cat>
            <c:strRef>
              <c:f>Sheet1!$A$2:$A$53</c:f>
              <c:strCache>
                <c:ptCount val="52"/>
                <c:pt idx="0">
                  <c:v>Massachusetts</c:v>
                </c:pt>
                <c:pt idx="1">
                  <c:v>Vermont</c:v>
                </c:pt>
                <c:pt idx="2">
                  <c:v>District of Columbia</c:v>
                </c:pt>
                <c:pt idx="3">
                  <c:v>Rhode Island</c:v>
                </c:pt>
                <c:pt idx="4">
                  <c:v>Hawaii</c:v>
                </c:pt>
                <c:pt idx="5">
                  <c:v>Kentucky</c:v>
                </c:pt>
                <c:pt idx="6">
                  <c:v>West Virginia</c:v>
                </c:pt>
                <c:pt idx="7">
                  <c:v>Iowa</c:v>
                </c:pt>
                <c:pt idx="8">
                  <c:v>Minnesota</c:v>
                </c:pt>
                <c:pt idx="9">
                  <c:v>Michigan</c:v>
                </c:pt>
                <c:pt idx="10">
                  <c:v>Ohio</c:v>
                </c:pt>
                <c:pt idx="11">
                  <c:v>Connecticut</c:v>
                </c:pt>
                <c:pt idx="12">
                  <c:v>Oregon</c:v>
                </c:pt>
                <c:pt idx="13">
                  <c:v>Pennsylvania</c:v>
                </c:pt>
                <c:pt idx="14">
                  <c:v>Delaware</c:v>
                </c:pt>
                <c:pt idx="15">
                  <c:v>New York</c:v>
                </c:pt>
                <c:pt idx="16">
                  <c:v>Washington</c:v>
                </c:pt>
                <c:pt idx="17">
                  <c:v>Arkansas</c:v>
                </c:pt>
                <c:pt idx="18">
                  <c:v>Maryland</c:v>
                </c:pt>
                <c:pt idx="19">
                  <c:v>California</c:v>
                </c:pt>
                <c:pt idx="20">
                  <c:v>Illinois</c:v>
                </c:pt>
                <c:pt idx="21">
                  <c:v>Colorado</c:v>
                </c:pt>
                <c:pt idx="22">
                  <c:v>New Mexico</c:v>
                </c:pt>
                <c:pt idx="23">
                  <c:v>New Hampshire</c:v>
                </c:pt>
                <c:pt idx="24">
                  <c:v>North Dakota</c:v>
                </c:pt>
                <c:pt idx="25">
                  <c:v>Indiana</c:v>
                </c:pt>
                <c:pt idx="26">
                  <c:v>Arizona</c:v>
                </c:pt>
                <c:pt idx="27">
                  <c:v>Montana</c:v>
                </c:pt>
                <c:pt idx="28">
                  <c:v>New Jersey</c:v>
                </c:pt>
                <c:pt idx="29">
                  <c:v>Nevada</c:v>
                </c:pt>
                <c:pt idx="30">
                  <c:v>Alaska</c:v>
                </c:pt>
                <c:pt idx="32">
                  <c:v>Wisconsin</c:v>
                </c:pt>
                <c:pt idx="33">
                  <c:v>Maine</c:v>
                </c:pt>
                <c:pt idx="34">
                  <c:v>Tennessee</c:v>
                </c:pt>
                <c:pt idx="35">
                  <c:v>Utah</c:v>
                </c:pt>
                <c:pt idx="36">
                  <c:v>Louisiana</c:v>
                </c:pt>
                <c:pt idx="37">
                  <c:v>Wyoming</c:v>
                </c:pt>
                <c:pt idx="38">
                  <c:v>Missouri</c:v>
                </c:pt>
                <c:pt idx="39">
                  <c:v>South Dakota</c:v>
                </c:pt>
                <c:pt idx="40">
                  <c:v>South Carolina</c:v>
                </c:pt>
                <c:pt idx="41">
                  <c:v>Alabama</c:v>
                </c:pt>
                <c:pt idx="42">
                  <c:v>Idaho</c:v>
                </c:pt>
                <c:pt idx="43">
                  <c:v>Kansas</c:v>
                </c:pt>
                <c:pt idx="44">
                  <c:v>North Carolina</c:v>
                </c:pt>
                <c:pt idx="45">
                  <c:v>Virginia</c:v>
                </c:pt>
                <c:pt idx="46">
                  <c:v>Nebraska</c:v>
                </c:pt>
                <c:pt idx="47">
                  <c:v>Florida</c:v>
                </c:pt>
                <c:pt idx="48">
                  <c:v>Mississippi</c:v>
                </c:pt>
                <c:pt idx="49">
                  <c:v>Georgia</c:v>
                </c:pt>
                <c:pt idx="50">
                  <c:v>Oklahoma</c:v>
                </c:pt>
                <c:pt idx="51">
                  <c:v>Texas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11</c:v>
                </c:pt>
                <c:pt idx="1">
                  <c:v>14</c:v>
                </c:pt>
                <c:pt idx="2">
                  <c:v>12</c:v>
                </c:pt>
                <c:pt idx="3">
                  <c:v>32</c:v>
                </c:pt>
                <c:pt idx="4">
                  <c:v>21</c:v>
                </c:pt>
                <c:pt idx="5">
                  <c:v>38</c:v>
                </c:pt>
                <c:pt idx="6">
                  <c:v>35</c:v>
                </c:pt>
                <c:pt idx="7">
                  <c:v>26</c:v>
                </c:pt>
                <c:pt idx="8">
                  <c:v>23</c:v>
                </c:pt>
                <c:pt idx="9">
                  <c:v>30</c:v>
                </c:pt>
                <c:pt idx="10">
                  <c:v>30</c:v>
                </c:pt>
                <c:pt idx="11">
                  <c:v>28</c:v>
                </c:pt>
                <c:pt idx="12">
                  <c:v>37</c:v>
                </c:pt>
                <c:pt idx="13">
                  <c:v>29</c:v>
                </c:pt>
                <c:pt idx="14">
                  <c:v>26</c:v>
                </c:pt>
                <c:pt idx="15">
                  <c:v>26</c:v>
                </c:pt>
                <c:pt idx="16">
                  <c:v>40</c:v>
                </c:pt>
                <c:pt idx="17">
                  <c:v>40</c:v>
                </c:pt>
                <c:pt idx="18">
                  <c:v>30</c:v>
                </c:pt>
                <c:pt idx="19">
                  <c:v>41</c:v>
                </c:pt>
                <c:pt idx="20">
                  <c:v>36</c:v>
                </c:pt>
                <c:pt idx="21">
                  <c:v>35</c:v>
                </c:pt>
                <c:pt idx="22">
                  <c:v>43</c:v>
                </c:pt>
                <c:pt idx="23">
                  <c:v>34</c:v>
                </c:pt>
                <c:pt idx="24">
                  <c:v>28</c:v>
                </c:pt>
                <c:pt idx="25">
                  <c:v>37</c:v>
                </c:pt>
                <c:pt idx="26">
                  <c:v>41</c:v>
                </c:pt>
                <c:pt idx="27">
                  <c:v>40</c:v>
                </c:pt>
                <c:pt idx="28" formatCode="0">
                  <c:v>43</c:v>
                </c:pt>
                <c:pt idx="29" formatCode="0">
                  <c:v>47</c:v>
                </c:pt>
                <c:pt idx="30">
                  <c:v>46</c:v>
                </c:pt>
                <c:pt idx="32">
                  <c:v>26</c:v>
                </c:pt>
                <c:pt idx="33">
                  <c:v>26</c:v>
                </c:pt>
                <c:pt idx="34">
                  <c:v>37</c:v>
                </c:pt>
                <c:pt idx="35">
                  <c:v>35</c:v>
                </c:pt>
                <c:pt idx="36">
                  <c:v>42</c:v>
                </c:pt>
                <c:pt idx="37">
                  <c:v>37</c:v>
                </c:pt>
                <c:pt idx="38">
                  <c:v>36</c:v>
                </c:pt>
                <c:pt idx="39">
                  <c:v>36</c:v>
                </c:pt>
                <c:pt idx="40">
                  <c:v>39</c:v>
                </c:pt>
                <c:pt idx="41">
                  <c:v>37</c:v>
                </c:pt>
                <c:pt idx="42">
                  <c:v>37</c:v>
                </c:pt>
                <c:pt idx="43">
                  <c:v>37</c:v>
                </c:pt>
                <c:pt idx="44">
                  <c:v>42</c:v>
                </c:pt>
                <c:pt idx="45">
                  <c:v>38</c:v>
                </c:pt>
                <c:pt idx="46">
                  <c:v>35</c:v>
                </c:pt>
                <c:pt idx="47">
                  <c:v>46</c:v>
                </c:pt>
                <c:pt idx="48">
                  <c:v>39</c:v>
                </c:pt>
                <c:pt idx="49">
                  <c:v>46</c:v>
                </c:pt>
                <c:pt idx="50">
                  <c:v>42</c:v>
                </c:pt>
                <c:pt idx="51">
                  <c:v>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2D0-4335-B9E6-6A60FBD120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1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2D0-4335-B9E6-6A60FBD12093}"/>
              </c:ext>
            </c:extLst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2D0-4335-B9E6-6A60FBD12093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2D0-4335-B9E6-6A60FBD12093}"/>
              </c:ext>
            </c:extLst>
          </c:dPt>
          <c:dPt>
            <c:idx val="15"/>
            <c:bubble3D val="0"/>
          </c:dPt>
          <c:dPt>
            <c:idx val="1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2D0-4335-B9E6-6A60FBD12093}"/>
              </c:ext>
            </c:extLst>
          </c:dPt>
          <c:dPt>
            <c:idx val="1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2D0-4335-B9E6-6A60FBD12093}"/>
              </c:ext>
            </c:extLst>
          </c:dPt>
          <c:dPt>
            <c:idx val="1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F2D0-4335-B9E6-6A60FBD12093}"/>
              </c:ext>
            </c:extLst>
          </c:dPt>
          <c:dPt>
            <c:idx val="1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F2D0-4335-B9E6-6A60FBD12093}"/>
              </c:ext>
            </c:extLst>
          </c:dPt>
          <c:dPt>
            <c:idx val="20"/>
            <c:bubble3D val="0"/>
          </c:dPt>
          <c:dPt>
            <c:idx val="21"/>
            <c:bubble3D val="0"/>
          </c:dPt>
          <c:dPt>
            <c:idx val="2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F2D0-4335-B9E6-6A60FBD12093}"/>
              </c:ext>
            </c:extLst>
          </c:dPt>
          <c:dPt>
            <c:idx val="2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F2D0-4335-B9E6-6A60FBD12093}"/>
              </c:ext>
            </c:extLst>
          </c:dPt>
          <c:dPt>
            <c:idx val="2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F2D0-4335-B9E6-6A60FBD12093}"/>
              </c:ext>
            </c:extLst>
          </c:dPt>
          <c:dPt>
            <c:idx val="2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F2D0-4335-B9E6-6A60FBD12093}"/>
              </c:ext>
            </c:extLst>
          </c:dPt>
          <c:dPt>
            <c:idx val="2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F2D0-4335-B9E6-6A60FBD12093}"/>
              </c:ext>
            </c:extLst>
          </c:dPt>
          <c:dPt>
            <c:idx val="2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F2D0-4335-B9E6-6A60FBD12093}"/>
              </c:ext>
            </c:extLst>
          </c:dPt>
          <c:dPt>
            <c:idx val="3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F2D0-4335-B9E6-6A60FBD12093}"/>
              </c:ext>
            </c:extLst>
          </c:dPt>
          <c:dPt>
            <c:idx val="3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F2D0-4335-B9E6-6A60FBD12093}"/>
              </c:ext>
            </c:extLst>
          </c:dPt>
          <c:dPt>
            <c:idx val="3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F2D0-4335-B9E6-6A60FBD12093}"/>
              </c:ext>
            </c:extLst>
          </c:dPt>
          <c:dPt>
            <c:idx val="3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F2D0-4335-B9E6-6A60FBD12093}"/>
              </c:ext>
            </c:extLst>
          </c:dPt>
          <c:dPt>
            <c:idx val="3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F2D0-4335-B9E6-6A60FBD12093}"/>
              </c:ext>
            </c:extLst>
          </c:dPt>
          <c:dPt>
            <c:idx val="3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F2D0-4335-B9E6-6A60FBD12093}"/>
              </c:ext>
            </c:extLst>
          </c:dPt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F2D0-4335-B9E6-6A60FBD12093}"/>
              </c:ext>
            </c:extLst>
          </c:dPt>
          <c:dPt>
            <c:idx val="3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F2D0-4335-B9E6-6A60FBD12093}"/>
              </c:ext>
            </c:extLst>
          </c:dPt>
          <c:dPt>
            <c:idx val="3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F2D0-4335-B9E6-6A60FBD12093}"/>
              </c:ext>
            </c:extLst>
          </c:dPt>
          <c:dPt>
            <c:idx val="3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F2D0-4335-B9E6-6A60FBD12093}"/>
              </c:ext>
            </c:extLst>
          </c:dPt>
          <c:dPt>
            <c:idx val="4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F2D0-4335-B9E6-6A60FBD12093}"/>
              </c:ext>
            </c:extLst>
          </c:dPt>
          <c:dPt>
            <c:idx val="4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F2D0-4335-B9E6-6A60FBD12093}"/>
              </c:ext>
            </c:extLst>
          </c:dPt>
          <c:dPt>
            <c:idx val="4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F2D0-4335-B9E6-6A60FBD12093}"/>
              </c:ext>
            </c:extLst>
          </c:dPt>
          <c:dPt>
            <c:idx val="4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F2D0-4335-B9E6-6A60FBD12093}"/>
              </c:ext>
            </c:extLst>
          </c:dPt>
          <c:dPt>
            <c:idx val="4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F2D0-4335-B9E6-6A60FBD12093}"/>
              </c:ext>
            </c:extLst>
          </c:dPt>
          <c:dPt>
            <c:idx val="4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F2D0-4335-B9E6-6A60FBD12093}"/>
              </c:ext>
            </c:extLst>
          </c:dPt>
          <c:dPt>
            <c:idx val="4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F2D0-4335-B9E6-6A60FBD12093}"/>
              </c:ext>
            </c:extLst>
          </c:dPt>
          <c:dPt>
            <c:idx val="4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F2D0-4335-B9E6-6A60FBD12093}"/>
              </c:ext>
            </c:extLst>
          </c:dPt>
          <c:dPt>
            <c:idx val="4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1-F2D0-4335-B9E6-6A60FBD12093}"/>
              </c:ext>
            </c:extLst>
          </c:dPt>
          <c:dPt>
            <c:idx val="4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2-F2D0-4335-B9E6-6A60FBD12093}"/>
              </c:ext>
            </c:extLst>
          </c:dPt>
          <c:dPt>
            <c:idx val="5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F2D0-4335-B9E6-6A60FBD12093}"/>
              </c:ext>
            </c:extLst>
          </c:dPt>
          <c:dPt>
            <c:idx val="5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F2D0-4335-B9E6-6A60FBD12093}"/>
              </c:ext>
            </c:extLst>
          </c:dPt>
          <c:cat>
            <c:strRef>
              <c:f>Sheet1!$A$2:$A$53</c:f>
              <c:strCache>
                <c:ptCount val="52"/>
                <c:pt idx="0">
                  <c:v>Massachusetts</c:v>
                </c:pt>
                <c:pt idx="1">
                  <c:v>Vermont</c:v>
                </c:pt>
                <c:pt idx="2">
                  <c:v>District of Columbia</c:v>
                </c:pt>
                <c:pt idx="3">
                  <c:v>Rhode Island</c:v>
                </c:pt>
                <c:pt idx="4">
                  <c:v>Hawaii</c:v>
                </c:pt>
                <c:pt idx="5">
                  <c:v>Kentucky</c:v>
                </c:pt>
                <c:pt idx="6">
                  <c:v>West Virginia</c:v>
                </c:pt>
                <c:pt idx="7">
                  <c:v>Iowa</c:v>
                </c:pt>
                <c:pt idx="8">
                  <c:v>Minnesota</c:v>
                </c:pt>
                <c:pt idx="9">
                  <c:v>Michigan</c:v>
                </c:pt>
                <c:pt idx="10">
                  <c:v>Ohio</c:v>
                </c:pt>
                <c:pt idx="11">
                  <c:v>Connecticut</c:v>
                </c:pt>
                <c:pt idx="12">
                  <c:v>Oregon</c:v>
                </c:pt>
                <c:pt idx="13">
                  <c:v>Pennsylvania</c:v>
                </c:pt>
                <c:pt idx="14">
                  <c:v>Delaware</c:v>
                </c:pt>
                <c:pt idx="15">
                  <c:v>New York</c:v>
                </c:pt>
                <c:pt idx="16">
                  <c:v>Washington</c:v>
                </c:pt>
                <c:pt idx="17">
                  <c:v>Arkansas</c:v>
                </c:pt>
                <c:pt idx="18">
                  <c:v>Maryland</c:v>
                </c:pt>
                <c:pt idx="19">
                  <c:v>California</c:v>
                </c:pt>
                <c:pt idx="20">
                  <c:v>Illinois</c:v>
                </c:pt>
                <c:pt idx="21">
                  <c:v>Colorado</c:v>
                </c:pt>
                <c:pt idx="22">
                  <c:v>New Mexico</c:v>
                </c:pt>
                <c:pt idx="23">
                  <c:v>New Hampshire</c:v>
                </c:pt>
                <c:pt idx="24">
                  <c:v>North Dakota</c:v>
                </c:pt>
                <c:pt idx="25">
                  <c:v>Indiana</c:v>
                </c:pt>
                <c:pt idx="26">
                  <c:v>Arizona</c:v>
                </c:pt>
                <c:pt idx="27">
                  <c:v>Montana</c:v>
                </c:pt>
                <c:pt idx="28">
                  <c:v>New Jersey</c:v>
                </c:pt>
                <c:pt idx="29">
                  <c:v>Nevada</c:v>
                </c:pt>
                <c:pt idx="30">
                  <c:v>Alaska</c:v>
                </c:pt>
                <c:pt idx="32">
                  <c:v>Wisconsin</c:v>
                </c:pt>
                <c:pt idx="33">
                  <c:v>Maine</c:v>
                </c:pt>
                <c:pt idx="34">
                  <c:v>Tennessee</c:v>
                </c:pt>
                <c:pt idx="35">
                  <c:v>Utah</c:v>
                </c:pt>
                <c:pt idx="36">
                  <c:v>Louisiana</c:v>
                </c:pt>
                <c:pt idx="37">
                  <c:v>Wyoming</c:v>
                </c:pt>
                <c:pt idx="38">
                  <c:v>Missouri</c:v>
                </c:pt>
                <c:pt idx="39">
                  <c:v>South Dakota</c:v>
                </c:pt>
                <c:pt idx="40">
                  <c:v>South Carolina</c:v>
                </c:pt>
                <c:pt idx="41">
                  <c:v>Alabama</c:v>
                </c:pt>
                <c:pt idx="42">
                  <c:v>Idaho</c:v>
                </c:pt>
                <c:pt idx="43">
                  <c:v>Kansas</c:v>
                </c:pt>
                <c:pt idx="44">
                  <c:v>North Carolina</c:v>
                </c:pt>
                <c:pt idx="45">
                  <c:v>Virginia</c:v>
                </c:pt>
                <c:pt idx="46">
                  <c:v>Nebraska</c:v>
                </c:pt>
                <c:pt idx="47">
                  <c:v>Florida</c:v>
                </c:pt>
                <c:pt idx="48">
                  <c:v>Mississippi</c:v>
                </c:pt>
                <c:pt idx="49">
                  <c:v>Georgia</c:v>
                </c:pt>
                <c:pt idx="50">
                  <c:v>Oklahoma</c:v>
                </c:pt>
                <c:pt idx="51">
                  <c:v>Texas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14</c:v>
                </c:pt>
                <c:pt idx="10">
                  <c:v>14</c:v>
                </c:pt>
                <c:pt idx="11">
                  <c:v>14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18</c:v>
                </c:pt>
                <c:pt idx="19">
                  <c:v>19</c:v>
                </c:pt>
                <c:pt idx="20">
                  <c:v>19</c:v>
                </c:pt>
                <c:pt idx="21">
                  <c:v>19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21</c:v>
                </c:pt>
                <c:pt idx="26">
                  <c:v>22</c:v>
                </c:pt>
                <c:pt idx="27">
                  <c:v>23</c:v>
                </c:pt>
                <c:pt idx="28">
                  <c:v>25</c:v>
                </c:pt>
                <c:pt idx="29">
                  <c:v>26</c:v>
                </c:pt>
                <c:pt idx="30">
                  <c:v>34</c:v>
                </c:pt>
                <c:pt idx="32">
                  <c:v>15</c:v>
                </c:pt>
                <c:pt idx="33">
                  <c:v>20</c:v>
                </c:pt>
                <c:pt idx="34">
                  <c:v>24</c:v>
                </c:pt>
                <c:pt idx="35">
                  <c:v>24</c:v>
                </c:pt>
                <c:pt idx="36">
                  <c:v>26</c:v>
                </c:pt>
                <c:pt idx="37">
                  <c:v>26</c:v>
                </c:pt>
                <c:pt idx="38">
                  <c:v>26</c:v>
                </c:pt>
                <c:pt idx="39">
                  <c:v>26</c:v>
                </c:pt>
                <c:pt idx="40">
                  <c:v>27</c:v>
                </c:pt>
                <c:pt idx="41">
                  <c:v>27</c:v>
                </c:pt>
                <c:pt idx="42">
                  <c:v>27</c:v>
                </c:pt>
                <c:pt idx="43">
                  <c:v>27</c:v>
                </c:pt>
                <c:pt idx="44">
                  <c:v>29</c:v>
                </c:pt>
                <c:pt idx="45">
                  <c:v>29</c:v>
                </c:pt>
                <c:pt idx="46">
                  <c:v>29</c:v>
                </c:pt>
                <c:pt idx="47">
                  <c:v>31</c:v>
                </c:pt>
                <c:pt idx="48">
                  <c:v>31</c:v>
                </c:pt>
                <c:pt idx="49">
                  <c:v>35</c:v>
                </c:pt>
                <c:pt idx="50">
                  <c:v>35</c:v>
                </c:pt>
                <c:pt idx="51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5-F2D0-4335-B9E6-6A60FBD12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127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dropLines>
        <c:marker val="1"/>
        <c:smooth val="0"/>
        <c:axId val="479345248"/>
        <c:axId val="479349952"/>
      </c:lineChart>
      <c:catAx>
        <c:axId val="47934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479349952"/>
        <c:crosses val="autoZero"/>
        <c:auto val="1"/>
        <c:lblAlgn val="ctr"/>
        <c:lblOffset val="100"/>
        <c:noMultiLvlLbl val="0"/>
      </c:catAx>
      <c:valAx>
        <c:axId val="47934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47934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EAE00E-4696-441B-8F43-C98BD731C47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B333B8-1AED-44D0-AE97-EEDD262E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S. L. Hayes, S. R. Collins, D. Radley, and D. McCarthy,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i="1" baseline="0" dirty="0" smtClean="0">
                <a:solidFill>
                  <a:schemeClr val="tx1"/>
                </a:solidFill>
              </a:rPr>
              <a:t>What’s at Stake: </a:t>
            </a:r>
            <a:r>
              <a:rPr lang="en-US" sz="900" i="1" dirty="0" smtClean="0">
                <a:solidFill>
                  <a:schemeClr val="tx1"/>
                </a:solidFill>
              </a:rPr>
              <a:t>States’ Progress on Health Coverage and Access to Care, 2013–2016, </a:t>
            </a:r>
            <a:br>
              <a:rPr lang="en-US" sz="900" i="1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The Commonwealth Fund, December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2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371600"/>
            <a:ext cx="9000999" cy="427724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152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States That Expanded Medicaid Saw the Greatest Reductions in Uninsured Low-Income </a:t>
            </a:r>
            <a:r>
              <a:rPr lang="en-US" dirty="0"/>
              <a:t>A</a:t>
            </a:r>
            <a:r>
              <a:rPr lang="en-US" dirty="0" smtClean="0"/>
              <a:t>dults Ages 19–64</a:t>
            </a:r>
            <a:endParaRPr lang="en-US" dirty="0"/>
          </a:p>
        </p:txBody>
      </p:sp>
      <p:graphicFrame>
        <p:nvGraphicFramePr>
          <p:cNvPr id="17" name="Chart Placeholder 16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475293262"/>
              </p:ext>
            </p:extLst>
          </p:nvPr>
        </p:nvGraphicFramePr>
        <p:xfrm>
          <a:off x="71438" y="1528168"/>
          <a:ext cx="9001125" cy="40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Notes: Low-income defined as living in a household with income &lt;200% of the federal poverty level. States are arranged in rank order based on their current data year (2016) value. Louisiana expanded its Medicaid program after January 1, 2016</a:t>
            </a:r>
            <a:r>
              <a:rPr lang="en-US" dirty="0"/>
              <a:t>. For the purposes of this exhibit, we count the District of Columbia as a state.</a:t>
            </a:r>
            <a:endParaRPr lang="en-US" dirty="0" smtClean="0"/>
          </a:p>
          <a:p>
            <a:r>
              <a:rPr lang="en-US" dirty="0" smtClean="0"/>
              <a:t>Data source: U.S. Census Bureau, 2013 and 2016 1-Year American Community Surveys, Public Use Micro Sample (ACS PUMS).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40541" y="1678570"/>
            <a:ext cx="2608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tates that expanded </a:t>
            </a:r>
            <a:r>
              <a:rPr lang="en-US" sz="1200" dirty="0">
                <a:ea typeface="Tahoma" panose="020B0604030504040204" pitchFamily="34" charset="0"/>
                <a:cs typeface="Tahoma" panose="020B0604030504040204" pitchFamily="34" charset="0"/>
              </a:rPr>
              <a:t>Medicaid </a:t>
            </a:r>
            <a:r>
              <a:rPr 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sz="1200" dirty="0">
                <a:ea typeface="Tahoma" panose="020B0604030504040204" pitchFamily="34" charset="0"/>
                <a:cs typeface="Tahoma" panose="020B0604030504040204" pitchFamily="34" charset="0"/>
              </a:rPr>
              <a:t>of January </a:t>
            </a:r>
            <a:r>
              <a:rPr 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1, 2016 </a:t>
            </a:r>
            <a:endParaRPr lang="en-US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500" y="101304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 bwMode="gray">
          <a:xfrm>
            <a:off x="8309338" y="1262305"/>
            <a:ext cx="164561" cy="16459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TextBox 23"/>
          <p:cNvSpPr txBox="1"/>
          <p:nvPr/>
        </p:nvSpPr>
        <p:spPr bwMode="gray">
          <a:xfrm>
            <a:off x="8492191" y="1199859"/>
            <a:ext cx="732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endParaRPr lang="en-US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 bwMode="gray">
          <a:xfrm>
            <a:off x="8492191" y="975243"/>
            <a:ext cx="732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2013</a:t>
            </a:r>
            <a:endParaRPr lang="en-US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Oval 43"/>
          <p:cNvSpPr/>
          <p:nvPr/>
        </p:nvSpPr>
        <p:spPr bwMode="gray">
          <a:xfrm>
            <a:off x="8309338" y="1043593"/>
            <a:ext cx="164592" cy="1645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88425" y="1678570"/>
            <a:ext cx="2590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States that had not expanded </a:t>
            </a:r>
            <a:r>
              <a:rPr lang="en-US" sz="120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Medicaid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sz="120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of January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1, 2016 </a:t>
            </a:r>
            <a:endParaRPr lang="en-US" sz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74646641a72d2f7ced4229f18c89ffe94d1956"/>
</p:tagLst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22373</TotalTime>
  <Words>123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Tahoma</vt:lpstr>
      <vt:lpstr>1_Office Theme</vt:lpstr>
      <vt:lpstr>States That Expanded Medicaid Saw the Greatest Reductions in Uninsured Low-Income Adults Ages 19–64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What’s at Stake: States’ Progress on Health Coverage and Access to Care, 2013–2016</dc:title>
  <dc:subject>Exhibits — What’s at Stake: States’ Progress on Health Coverage and Access to Care, 2013–2016</dc:subject>
  <dc:creator>Hayes Collins Radley McCarthy</dc:creator>
  <cp:keywords>Exhibits — What’s at Stake: States’ Progress on Health Coverage and Access to Care, 2013–2016</cp:keywords>
  <dc:description>Exhibits — What’s at Stake: States’ Progress on Health Coverage and Access to Care, 2013–2016</dc:description>
  <cp:lastModifiedBy>Aisha Gomez</cp:lastModifiedBy>
  <cp:revision>319</cp:revision>
  <cp:lastPrinted>2017-12-13T21:46:22Z</cp:lastPrinted>
  <dcterms:created xsi:type="dcterms:W3CDTF">2017-09-29T22:03:34Z</dcterms:created>
  <dcterms:modified xsi:type="dcterms:W3CDTF">2017-12-14T15:07:01Z</dcterms:modified>
  <cp:category/>
</cp:coreProperties>
</file>