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3" r:id="rId2"/>
  </p:sldIdLst>
  <p:sldSz cx="9144000" cy="6858000" type="screen4x3"/>
  <p:notesSz cx="7023100" cy="93091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3"/>
    <a:srgbClr val="A3DBDB"/>
    <a:srgbClr val="49BAB9"/>
    <a:srgbClr val="348F8E"/>
    <a:srgbClr val="B6E5E5"/>
    <a:srgbClr val="FF7300"/>
    <a:srgbClr val="BF5600"/>
    <a:srgbClr val="FFAB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6809" autoAdjust="0"/>
  </p:normalViewPr>
  <p:slideViewPr>
    <p:cSldViewPr snapToGrid="0">
      <p:cViewPr varScale="1">
        <p:scale>
          <a:sx n="99" d="100"/>
          <a:sy n="99" d="100"/>
        </p:scale>
        <p:origin x="1008" y="78"/>
      </p:cViewPr>
      <p:guideLst>
        <p:guide orient="horz" pos="100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44633309725199E-2"/>
          <c:y val="0.12208104421371101"/>
          <c:w val="0.98007875624570495"/>
          <c:h val="0.84384860984480003"/>
        </c:manualLayout>
      </c:layout>
      <c:barChart>
        <c:barDir val="col"/>
        <c:grouping val="clustered"/>
        <c:varyColors val="0"/>
        <c:ser>
          <c:idx val="0"/>
          <c:order val="0"/>
          <c:tx>
            <c:strRef>
              <c:f>Sheet1!$B$1</c:f>
              <c:strCache>
                <c:ptCount val="1"/>
                <c:pt idx="0">
                  <c:v>Medicaid Expansion States</c:v>
                </c:pt>
              </c:strCache>
            </c:strRef>
          </c:tx>
          <c:spPr>
            <a:solidFill>
              <a:schemeClr val="accent4"/>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All Adults</c:v>
                </c:pt>
                <c:pt idx="1">
                  <c:v>Low-Income Adults</c:v>
                </c:pt>
                <c:pt idx="2">
                  <c:v>Hispanic Adults</c:v>
                </c:pt>
                <c:pt idx="3">
                  <c:v>Black Adults</c:v>
                </c:pt>
                <c:pt idx="4">
                  <c:v>White Adults</c:v>
                </c:pt>
              </c:strCache>
            </c:strRef>
          </c:cat>
          <c:val>
            <c:numRef>
              <c:f>Sheet1!$B$2:$B$6</c:f>
              <c:numCache>
                <c:formatCode>0.0</c:formatCode>
                <c:ptCount val="5"/>
                <c:pt idx="0">
                  <c:v>-3.1473</c:v>
                </c:pt>
                <c:pt idx="1">
                  <c:v>-7.2720000000000002</c:v>
                </c:pt>
                <c:pt idx="2" formatCode="General">
                  <c:v>-6.3</c:v>
                </c:pt>
                <c:pt idx="3">
                  <c:v>-5</c:v>
                </c:pt>
                <c:pt idx="4" formatCode="General">
                  <c:v>-2.2999999999999998</c:v>
                </c:pt>
              </c:numCache>
            </c:numRef>
          </c:val>
          <c:extLst xmlns:c16r2="http://schemas.microsoft.com/office/drawing/2015/06/chart">
            <c:ext xmlns:c16="http://schemas.microsoft.com/office/drawing/2014/chart" uri="{C3380CC4-5D6E-409C-BE32-E72D297353CC}">
              <c16:uniqueId val="{00000000-23AD-41F5-9482-D2EC7B04AC31}"/>
            </c:ext>
          </c:extLst>
        </c:ser>
        <c:ser>
          <c:idx val="1"/>
          <c:order val="1"/>
          <c:tx>
            <c:strRef>
              <c:f>Sheet1!$C$1</c:f>
              <c:strCache>
                <c:ptCount val="1"/>
                <c:pt idx="0">
                  <c:v>Non-Expansion States</c:v>
                </c:pt>
              </c:strCache>
            </c:strRef>
          </c:tx>
          <c:spPr>
            <a:solidFill>
              <a:schemeClr val="tx1"/>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All Adults</c:v>
                </c:pt>
                <c:pt idx="1">
                  <c:v>Low-Income Adults</c:v>
                </c:pt>
                <c:pt idx="2">
                  <c:v>Hispanic Adults</c:v>
                </c:pt>
                <c:pt idx="3">
                  <c:v>Black Adults</c:v>
                </c:pt>
                <c:pt idx="4">
                  <c:v>White Adults</c:v>
                </c:pt>
              </c:strCache>
            </c:strRef>
          </c:cat>
          <c:val>
            <c:numRef>
              <c:f>Sheet1!$C$2:$C$6</c:f>
              <c:numCache>
                <c:formatCode>General</c:formatCode>
                <c:ptCount val="5"/>
                <c:pt idx="0" formatCode="0.0">
                  <c:v>-2.468</c:v>
                </c:pt>
                <c:pt idx="1">
                  <c:v>-2.9</c:v>
                </c:pt>
                <c:pt idx="2">
                  <c:v>-4.8</c:v>
                </c:pt>
                <c:pt idx="3">
                  <c:v>-4.0999999999999996</c:v>
                </c:pt>
                <c:pt idx="4">
                  <c:v>-1.5</c:v>
                </c:pt>
              </c:numCache>
            </c:numRef>
          </c:val>
          <c:extLst xmlns:c16r2="http://schemas.microsoft.com/office/drawing/2015/06/chart">
            <c:ext xmlns:c16="http://schemas.microsoft.com/office/drawing/2014/chart" uri="{C3380CC4-5D6E-409C-BE32-E72D297353CC}">
              <c16:uniqueId val="{00000001-23AD-41F5-9482-D2EC7B04AC31}"/>
            </c:ext>
          </c:extLst>
        </c:ser>
        <c:dLbls>
          <c:showLegendKey val="0"/>
          <c:showVal val="0"/>
          <c:showCatName val="0"/>
          <c:showSerName val="0"/>
          <c:showPercent val="0"/>
          <c:showBubbleSize val="0"/>
        </c:dLbls>
        <c:gapWidth val="135"/>
        <c:axId val="430018904"/>
        <c:axId val="430014592"/>
      </c:barChart>
      <c:catAx>
        <c:axId val="430018904"/>
        <c:scaling>
          <c:orientation val="minMax"/>
        </c:scaling>
        <c:delete val="0"/>
        <c:axPos val="b"/>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bg1"/>
                </a:solidFill>
                <a:latin typeface="InterFace" charset="0"/>
                <a:ea typeface="InterFace" charset="0"/>
                <a:cs typeface="InterFace" charset="0"/>
              </a:defRPr>
            </a:pPr>
            <a:endParaRPr lang="en-US"/>
          </a:p>
        </c:txPr>
        <c:crossAx val="430014592"/>
        <c:crosses val="autoZero"/>
        <c:auto val="1"/>
        <c:lblAlgn val="ctr"/>
        <c:lblOffset val="100"/>
        <c:noMultiLvlLbl val="0"/>
      </c:catAx>
      <c:valAx>
        <c:axId val="430014592"/>
        <c:scaling>
          <c:orientation val="minMax"/>
        </c:scaling>
        <c:delete val="1"/>
        <c:axPos val="l"/>
        <c:numFmt formatCode="0.0" sourceLinked="1"/>
        <c:majorTickMark val="none"/>
        <c:minorTickMark val="none"/>
        <c:tickLblPos val="nextTo"/>
        <c:crossAx val="430018904"/>
        <c:crosses val="autoZero"/>
        <c:crossBetween val="between"/>
      </c:valAx>
      <c:spPr>
        <a:noFill/>
        <a:ln>
          <a:noFill/>
        </a:ln>
        <a:effectLst/>
      </c:spPr>
    </c:plotArea>
    <c:plotVisOnly val="1"/>
    <c:dispBlanksAs val="gap"/>
    <c:showDLblsOverMax val="0"/>
  </c:chart>
  <c:spPr>
    <a:noFill/>
    <a:ln>
      <a:noFill/>
    </a:ln>
    <a:effectLst/>
  </c:spPr>
  <c:txPr>
    <a:bodyPr/>
    <a:lstStyle/>
    <a:p>
      <a:pPr>
        <a:defRPr sz="1400" b="0" i="0">
          <a:solidFill>
            <a:schemeClr val="bg1"/>
          </a:solidFill>
          <a:latin typeface="InterFace" charset="0"/>
          <a:ea typeface="InterFace" charset="0"/>
          <a:cs typeface="InterFace"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EEAE00E-4696-441B-8F43-C98BD731C47E}" type="datetimeFigureOut">
              <a:rPr lang="en-US" smtClean="0"/>
              <a:t>12/14/2017</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1B333B8-1AED-44D0-AE97-EEDD262EB829}" type="slidenum">
              <a:rPr lang="en-US" smtClean="0"/>
              <a:t>‹#›</a:t>
            </a:fld>
            <a:endParaRPr lang="en-US"/>
          </a:p>
        </p:txBody>
      </p:sp>
    </p:spTree>
    <p:extLst>
      <p:ext uri="{BB962C8B-B14F-4D97-AF65-F5344CB8AC3E}">
        <p14:creationId xmlns:p14="http://schemas.microsoft.com/office/powerpoint/2010/main" val="3043367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7416823"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L. Hayes, S. R. Collins, D. Radley, and D. McCarthy,</a:t>
            </a:r>
            <a:r>
              <a:rPr lang="en-US" sz="900" baseline="0" dirty="0" smtClean="0">
                <a:solidFill>
                  <a:schemeClr val="tx1"/>
                </a:solidFill>
              </a:rPr>
              <a:t> </a:t>
            </a:r>
            <a:r>
              <a:rPr lang="en-US" sz="900" i="1" baseline="0" dirty="0" smtClean="0">
                <a:solidFill>
                  <a:schemeClr val="tx1"/>
                </a:solidFill>
              </a:rPr>
              <a:t>What’s at Stake: </a:t>
            </a:r>
            <a:r>
              <a:rPr lang="en-US" sz="900" i="1" dirty="0" smtClean="0">
                <a:solidFill>
                  <a:schemeClr val="tx1"/>
                </a:solidFill>
              </a:rPr>
              <a:t>States’ Progress on Health Coverage and Access to Care, 2013–2016, </a:t>
            </a:r>
            <a:br>
              <a:rPr lang="en-US" sz="900" i="1" dirty="0" smtClean="0">
                <a:solidFill>
                  <a:schemeClr val="tx1"/>
                </a:solidFill>
              </a:rPr>
            </a:br>
            <a:r>
              <a:rPr lang="en-US" sz="900" dirty="0" smtClean="0">
                <a:solidFill>
                  <a:schemeClr val="tx1"/>
                </a:solidFill>
              </a:rPr>
              <a:t>The Commonwealth Fund, December 2017.</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90000"/>
              </a:lnSpc>
              <a:defRPr sz="22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371600"/>
            <a:ext cx="9000999" cy="4277240"/>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Tree>
    <p:extLst>
      <p:ext uri="{BB962C8B-B14F-4D97-AF65-F5344CB8AC3E}">
        <p14:creationId xmlns:p14="http://schemas.microsoft.com/office/powerpoint/2010/main" val="1665915258"/>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236798"/>
      </p:ext>
    </p:extLst>
  </p:cSld>
  <p:clrMap bg1="lt1" tx1="dk1" bg2="lt2" tx2="dk2" accent1="accent1" accent2="accent2" accent3="accent3" accent4="accent4" accent5="accent5" accent6="accent6" hlink="hlink" folHlink="folHlink"/>
  <p:sldLayoutIdLst>
    <p:sldLayoutId id="2147483786" r:id="rId1"/>
  </p:sldLayoutIdLst>
  <p:timing>
    <p:tnLst>
      <p:par>
        <p:cTn id="1" dur="indefinite" restart="never" nodeType="tmRoot"/>
      </p:par>
    </p:tnLst>
  </p:timing>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noAutofit/>
          </a:bodyPr>
          <a:lstStyle/>
          <a:p>
            <a:r>
              <a:rPr lang="en-US" dirty="0" smtClean="0"/>
              <a:t>Greater </a:t>
            </a:r>
            <a:r>
              <a:rPr lang="en-US" dirty="0"/>
              <a:t>D</a:t>
            </a:r>
            <a:r>
              <a:rPr lang="en-US" dirty="0" smtClean="0"/>
              <a:t>eclines in Share of Adults Who </a:t>
            </a:r>
            <a:r>
              <a:rPr lang="en-US" dirty="0"/>
              <a:t>W</a:t>
            </a:r>
            <a:r>
              <a:rPr lang="en-US" dirty="0" smtClean="0"/>
              <a:t>ent </a:t>
            </a:r>
            <a:r>
              <a:rPr lang="en-US" dirty="0"/>
              <a:t>W</a:t>
            </a:r>
            <a:r>
              <a:rPr lang="en-US" dirty="0" smtClean="0"/>
              <a:t>ithout </a:t>
            </a:r>
            <a:r>
              <a:rPr lang="en-US" dirty="0"/>
              <a:t>C</a:t>
            </a:r>
            <a:r>
              <a:rPr lang="en-US" dirty="0" smtClean="0"/>
              <a:t>are </a:t>
            </a:r>
            <a:r>
              <a:rPr lang="en-US" dirty="0"/>
              <a:t>B</a:t>
            </a:r>
            <a:r>
              <a:rPr lang="en-US" dirty="0" smtClean="0"/>
              <a:t>ecause of Costs in States That Expanded Medicaid</a:t>
            </a:r>
            <a:br>
              <a:rPr lang="en-US" dirty="0" smtClean="0"/>
            </a:br>
            <a:endParaRPr lang="en-US" dirty="0"/>
          </a:p>
        </p:txBody>
      </p:sp>
      <p:graphicFrame>
        <p:nvGraphicFramePr>
          <p:cNvPr id="23" name="Chart Placeholder 22"/>
          <p:cNvGraphicFramePr>
            <a:graphicFrameLocks noGrp="1"/>
          </p:cNvGraphicFramePr>
          <p:nvPr>
            <p:ph type="chart" sz="quarter" idx="19"/>
            <p:extLst>
              <p:ext uri="{D42A27DB-BD31-4B8C-83A1-F6EECF244321}">
                <p14:modId xmlns:p14="http://schemas.microsoft.com/office/powerpoint/2010/main" val="990540365"/>
              </p:ext>
            </p:extLst>
          </p:nvPr>
        </p:nvGraphicFramePr>
        <p:xfrm>
          <a:off x="71438" y="1735524"/>
          <a:ext cx="9001125" cy="3700044"/>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 Placeholder 21"/>
          <p:cNvSpPr>
            <a:spLocks noGrp="1"/>
          </p:cNvSpPr>
          <p:nvPr>
            <p:ph type="body" sz="quarter" idx="22"/>
          </p:nvPr>
        </p:nvSpPr>
        <p:spPr>
          <a:xfrm>
            <a:off x="71500" y="5571858"/>
            <a:ext cx="9001063" cy="621228"/>
          </a:xfrm>
        </p:spPr>
        <p:txBody>
          <a:bodyPr/>
          <a:lstStyle/>
          <a:p>
            <a:r>
              <a:rPr lang="en-US" dirty="0" smtClean="0"/>
              <a:t>Notes:  * Average percentage-point change is defined as the rate of adults age 18 and older who reported going without needed care because of costs in 2013 less the rate in 2016. Rates were calculated in expansion and nonexpansion states by summing the number of individuals who did and did not forgo needed care. For the purposes of this exhibit we count the District of Columbia as a Medicaid expansion state, and Louisiana, which expanded its Medicaid program after Jan. 1, 2016, as a nonexpansion state. Includes adults age 18 and older. </a:t>
            </a:r>
          </a:p>
          <a:p>
            <a:r>
              <a:rPr lang="en-US" dirty="0" smtClean="0"/>
              <a:t>Data source: Behavioral Risk Factor Surveillance System (BRFSS), 2013 and 2016.</a:t>
            </a:r>
            <a:endParaRPr lang="en-US" dirty="0"/>
          </a:p>
        </p:txBody>
      </p:sp>
      <p:sp>
        <p:nvSpPr>
          <p:cNvPr id="8" name="TextBox 7"/>
          <p:cNvSpPr txBox="1"/>
          <p:nvPr/>
        </p:nvSpPr>
        <p:spPr>
          <a:xfrm>
            <a:off x="1930790" y="1902076"/>
            <a:ext cx="1756626" cy="307777"/>
          </a:xfrm>
          <a:prstGeom prst="rect">
            <a:avLst/>
          </a:prstGeom>
          <a:noFill/>
        </p:spPr>
        <p:txBody>
          <a:bodyPr wrap="square" rtlCol="0">
            <a:spAutoFit/>
          </a:bodyPr>
          <a:lstStyle/>
          <a:p>
            <a:pPr algn="ctr" defTabSz="1219140"/>
            <a:r>
              <a:rPr lang="en-US" sz="1400" dirty="0" smtClean="0">
                <a:solidFill>
                  <a:srgbClr val="4C515A"/>
                </a:solidFill>
              </a:rPr>
              <a:t>Low-income </a:t>
            </a:r>
            <a:r>
              <a:rPr lang="en-US" sz="1400" dirty="0">
                <a:solidFill>
                  <a:srgbClr val="4C515A"/>
                </a:solidFill>
              </a:rPr>
              <a:t>a</a:t>
            </a:r>
            <a:r>
              <a:rPr lang="en-US" sz="1400" dirty="0" smtClean="0">
                <a:solidFill>
                  <a:srgbClr val="4C515A"/>
                </a:solidFill>
              </a:rPr>
              <a:t>dults</a:t>
            </a:r>
            <a:endParaRPr lang="en-US" sz="1400" dirty="0">
              <a:solidFill>
                <a:srgbClr val="4C515A"/>
              </a:solidFill>
            </a:endParaRPr>
          </a:p>
        </p:txBody>
      </p:sp>
      <p:sp>
        <p:nvSpPr>
          <p:cNvPr id="10" name="TextBox 9"/>
          <p:cNvSpPr txBox="1"/>
          <p:nvPr/>
        </p:nvSpPr>
        <p:spPr>
          <a:xfrm>
            <a:off x="3919252" y="1902076"/>
            <a:ext cx="1305372" cy="307777"/>
          </a:xfrm>
          <a:prstGeom prst="rect">
            <a:avLst/>
          </a:prstGeom>
          <a:noFill/>
        </p:spPr>
        <p:txBody>
          <a:bodyPr wrap="square" rtlCol="0">
            <a:spAutoFit/>
          </a:bodyPr>
          <a:lstStyle/>
          <a:p>
            <a:pPr algn="ctr" defTabSz="1219140"/>
            <a:r>
              <a:rPr lang="en-US" sz="1400" dirty="0">
                <a:solidFill>
                  <a:srgbClr val="4C515A"/>
                </a:solidFill>
              </a:rPr>
              <a:t>Hispanic </a:t>
            </a:r>
            <a:r>
              <a:rPr lang="en-US" sz="1400" dirty="0" smtClean="0">
                <a:solidFill>
                  <a:srgbClr val="4C515A"/>
                </a:solidFill>
              </a:rPr>
              <a:t>adults</a:t>
            </a:r>
            <a:endParaRPr lang="en-US" sz="1400" dirty="0">
              <a:solidFill>
                <a:srgbClr val="4C515A"/>
              </a:solidFill>
            </a:endParaRPr>
          </a:p>
        </p:txBody>
      </p:sp>
      <p:sp>
        <p:nvSpPr>
          <p:cNvPr id="11" name="TextBox 10"/>
          <p:cNvSpPr txBox="1"/>
          <p:nvPr/>
        </p:nvSpPr>
        <p:spPr>
          <a:xfrm>
            <a:off x="5706427" y="1902076"/>
            <a:ext cx="1271022" cy="307777"/>
          </a:xfrm>
          <a:prstGeom prst="rect">
            <a:avLst/>
          </a:prstGeom>
          <a:noFill/>
        </p:spPr>
        <p:txBody>
          <a:bodyPr wrap="square" rtlCol="0">
            <a:spAutoFit/>
          </a:bodyPr>
          <a:lstStyle/>
          <a:p>
            <a:pPr algn="ctr" defTabSz="1219140"/>
            <a:r>
              <a:rPr lang="en-US" sz="1400" dirty="0">
                <a:solidFill>
                  <a:srgbClr val="4C515A"/>
                </a:solidFill>
              </a:rPr>
              <a:t>Black </a:t>
            </a:r>
            <a:r>
              <a:rPr lang="en-US" sz="1400" dirty="0" smtClean="0">
                <a:solidFill>
                  <a:srgbClr val="4C515A"/>
                </a:solidFill>
              </a:rPr>
              <a:t>adults</a:t>
            </a:r>
            <a:endParaRPr lang="en-US" sz="1400" baseline="30000" dirty="0">
              <a:solidFill>
                <a:srgbClr val="4C515A"/>
              </a:solidFill>
            </a:endParaRPr>
          </a:p>
        </p:txBody>
      </p:sp>
      <p:grpSp>
        <p:nvGrpSpPr>
          <p:cNvPr id="17" name="Group 16"/>
          <p:cNvGrpSpPr/>
          <p:nvPr/>
        </p:nvGrpSpPr>
        <p:grpSpPr>
          <a:xfrm>
            <a:off x="5091904" y="1167337"/>
            <a:ext cx="3980596" cy="462633"/>
            <a:chOff x="7403045" y="930138"/>
            <a:chExt cx="3470615" cy="462633"/>
          </a:xfrm>
        </p:grpSpPr>
        <p:sp>
          <p:nvSpPr>
            <p:cNvPr id="18" name="Oval 17"/>
            <p:cNvSpPr/>
            <p:nvPr/>
          </p:nvSpPr>
          <p:spPr bwMode="gray">
            <a:xfrm>
              <a:off x="7403045" y="1007518"/>
              <a:ext cx="119588" cy="13716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219140"/>
              <a:endParaRPr lang="en-US" dirty="0">
                <a:solidFill>
                  <a:prstClr val="white"/>
                </a:solidFill>
              </a:endParaRPr>
            </a:p>
          </p:txBody>
        </p:sp>
        <p:sp>
          <p:nvSpPr>
            <p:cNvPr id="19" name="TextBox 18"/>
            <p:cNvSpPr txBox="1"/>
            <p:nvPr/>
          </p:nvSpPr>
          <p:spPr bwMode="gray">
            <a:xfrm>
              <a:off x="7488323" y="930138"/>
              <a:ext cx="1907321"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219140"/>
              <a:r>
                <a:rPr lang="en-US" sz="1200" dirty="0" smtClean="0">
                  <a:solidFill>
                    <a:srgbClr val="4C515A"/>
                  </a:solidFill>
                </a:rPr>
                <a:t>Medicaid expansion </a:t>
              </a:r>
              <a:r>
                <a:rPr lang="en-US" sz="1200" dirty="0">
                  <a:solidFill>
                    <a:srgbClr val="4C515A"/>
                  </a:solidFill>
                </a:rPr>
                <a:t>states, </a:t>
              </a:r>
              <a:r>
                <a:rPr lang="en-US" sz="1200" dirty="0" smtClean="0">
                  <a:solidFill>
                    <a:srgbClr val="4C515A"/>
                  </a:solidFill>
                </a:rPr>
                <a:t/>
              </a:r>
              <a:br>
                <a:rPr lang="en-US" sz="1200" dirty="0" smtClean="0">
                  <a:solidFill>
                    <a:srgbClr val="4C515A"/>
                  </a:solidFill>
                </a:rPr>
              </a:br>
              <a:r>
                <a:rPr lang="en-US" sz="1200" dirty="0" smtClean="0">
                  <a:solidFill>
                    <a:srgbClr val="4C515A"/>
                  </a:solidFill>
                </a:rPr>
                <a:t>as </a:t>
              </a:r>
              <a:r>
                <a:rPr lang="en-US" sz="1200" dirty="0">
                  <a:solidFill>
                    <a:srgbClr val="4C515A"/>
                  </a:solidFill>
                </a:rPr>
                <a:t>of January 1, 2016</a:t>
              </a:r>
            </a:p>
          </p:txBody>
        </p:sp>
        <p:sp>
          <p:nvSpPr>
            <p:cNvPr id="20" name="Oval 19"/>
            <p:cNvSpPr/>
            <p:nvPr/>
          </p:nvSpPr>
          <p:spPr bwMode="gray">
            <a:xfrm>
              <a:off x="9233387" y="1008486"/>
              <a:ext cx="119588" cy="13716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219140"/>
              <a:endParaRPr lang="en-US" dirty="0">
                <a:solidFill>
                  <a:prstClr val="white"/>
                </a:solidFill>
              </a:endParaRPr>
            </a:p>
          </p:txBody>
        </p:sp>
        <p:sp>
          <p:nvSpPr>
            <p:cNvPr id="21" name="TextBox 20"/>
            <p:cNvSpPr txBox="1"/>
            <p:nvPr/>
          </p:nvSpPr>
          <p:spPr bwMode="gray">
            <a:xfrm>
              <a:off x="9318666" y="931106"/>
              <a:ext cx="1554994"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219140"/>
              <a:r>
                <a:rPr lang="en-US" sz="1200" dirty="0" err="1">
                  <a:solidFill>
                    <a:srgbClr val="4C515A"/>
                  </a:solidFill>
                </a:rPr>
                <a:t>Nonexpansion</a:t>
              </a:r>
              <a:r>
                <a:rPr lang="en-US" sz="1200" dirty="0">
                  <a:solidFill>
                    <a:srgbClr val="4C515A"/>
                  </a:solidFill>
                </a:rPr>
                <a:t> </a:t>
              </a:r>
              <a:r>
                <a:rPr lang="en-US" sz="1200" dirty="0" smtClean="0">
                  <a:solidFill>
                    <a:srgbClr val="4C515A"/>
                  </a:solidFill>
                </a:rPr>
                <a:t>states, </a:t>
              </a:r>
              <a:br>
                <a:rPr lang="en-US" sz="1200" dirty="0" smtClean="0">
                  <a:solidFill>
                    <a:srgbClr val="4C515A"/>
                  </a:solidFill>
                </a:rPr>
              </a:br>
              <a:r>
                <a:rPr lang="en-US" sz="1200" dirty="0" smtClean="0">
                  <a:solidFill>
                    <a:srgbClr val="4C515A"/>
                  </a:solidFill>
                </a:rPr>
                <a:t>as of January 1, 2016</a:t>
              </a:r>
              <a:endParaRPr lang="en-US" sz="1200" dirty="0">
                <a:solidFill>
                  <a:srgbClr val="4C515A"/>
                </a:solidFill>
              </a:endParaRPr>
            </a:p>
          </p:txBody>
        </p:sp>
      </p:grpSp>
      <p:sp>
        <p:nvSpPr>
          <p:cNvPr id="14" name="Title 4"/>
          <p:cNvSpPr txBox="1">
            <a:spLocks/>
          </p:cNvSpPr>
          <p:nvPr/>
        </p:nvSpPr>
        <p:spPr>
          <a:xfrm>
            <a:off x="0" y="91440"/>
            <a:ext cx="9144000" cy="731520"/>
          </a:xfrm>
          <a:prstGeom prst="rect">
            <a:avLst/>
          </a:prstGeom>
          <a:effectLst/>
        </p:spPr>
        <p:txBody>
          <a:bodyPr vert="horz" lIns="91440" tIns="45720" rIns="91440" bIns="45720" rtlCol="0" anchor="t" anchorCtr="0">
            <a:noAutofit/>
          </a:bodyPr>
          <a:lstStyle>
            <a:lvl1pPr algn="l" defTabSz="914378" rtl="0" eaLnBrk="1" latinLnBrk="0" hangingPunct="1">
              <a:lnSpc>
                <a:spcPct val="100000"/>
              </a:lnSpc>
              <a:spcBef>
                <a:spcPct val="0"/>
              </a:spcBef>
              <a:buNone/>
              <a:defRPr sz="2400" kern="800" spc="0" baseline="0">
                <a:solidFill>
                  <a:srgbClr val="4C515A"/>
                </a:solidFill>
                <a:effectLst/>
                <a:latin typeface="+mj-lt"/>
                <a:ea typeface="+mj-ea"/>
                <a:cs typeface="+mj-cs"/>
              </a:defRPr>
            </a:lvl1pPr>
          </a:lstStyle>
          <a:p>
            <a:endParaRPr lang="en-US" sz="2000" dirty="0">
              <a:solidFill>
                <a:srgbClr val="4C515A">
                  <a:lumMod val="50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16" name="TextBox 15"/>
          <p:cNvSpPr txBox="1"/>
          <p:nvPr/>
        </p:nvSpPr>
        <p:spPr>
          <a:xfrm>
            <a:off x="71500" y="1192775"/>
            <a:ext cx="3815544" cy="215444"/>
          </a:xfrm>
          <a:prstGeom prst="rect">
            <a:avLst/>
          </a:prstGeom>
          <a:noFill/>
        </p:spPr>
        <p:txBody>
          <a:bodyPr wrap="square" lIns="0" tIns="0" rIns="0" bIns="0" rtlCol="0">
            <a:spAutoFit/>
          </a:bodyPr>
          <a:lstStyle/>
          <a:p>
            <a:pPr defTabSz="1219140">
              <a:defRPr sz="1200" b="0" i="0" u="none" strike="noStrike" kern="1200" spc="0" baseline="0">
                <a:solidFill>
                  <a:prstClr val="black">
                    <a:lumMod val="65000"/>
                    <a:lumOff val="35000"/>
                  </a:prstClr>
                </a:solidFill>
                <a:latin typeface="+mn-lt"/>
                <a:ea typeface="+mn-ea"/>
                <a:cs typeface="+mn-cs"/>
              </a:defRPr>
            </a:pPr>
            <a:r>
              <a:rPr lang="en-US" sz="1400" i="1" dirty="0">
                <a:solidFill>
                  <a:prstClr val="black">
                    <a:lumMod val="65000"/>
                    <a:lumOff val="35000"/>
                  </a:prstClr>
                </a:solidFill>
              </a:rPr>
              <a:t>Average percentage-point change, 2013 to 2016*</a:t>
            </a:r>
          </a:p>
        </p:txBody>
      </p:sp>
      <p:sp>
        <p:nvSpPr>
          <p:cNvPr id="24" name="TextBox 23"/>
          <p:cNvSpPr txBox="1"/>
          <p:nvPr/>
        </p:nvSpPr>
        <p:spPr>
          <a:xfrm>
            <a:off x="7459252" y="1902076"/>
            <a:ext cx="1293560"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r>
              <a:rPr lang="en-US" sz="1400" dirty="0" smtClean="0">
                <a:solidFill>
                  <a:srgbClr val="4C515A"/>
                </a:solidFill>
              </a:rPr>
              <a:t>White adults</a:t>
            </a:r>
            <a:endParaRPr lang="en-US" sz="1400" baseline="30000" dirty="0">
              <a:solidFill>
                <a:srgbClr val="4C515A"/>
              </a:solidFill>
            </a:endParaRPr>
          </a:p>
        </p:txBody>
      </p:sp>
      <p:sp>
        <p:nvSpPr>
          <p:cNvPr id="28" name="TextBox 27"/>
          <p:cNvSpPr txBox="1"/>
          <p:nvPr/>
        </p:nvSpPr>
        <p:spPr>
          <a:xfrm>
            <a:off x="419410" y="1902076"/>
            <a:ext cx="1280140"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r>
              <a:rPr lang="en-US" sz="1400" dirty="0" smtClean="0">
                <a:solidFill>
                  <a:srgbClr val="4C515A"/>
                </a:solidFill>
              </a:rPr>
              <a:t>All adults</a:t>
            </a:r>
            <a:endParaRPr lang="en-US" sz="1400" dirty="0">
              <a:solidFill>
                <a:srgbClr val="4C515A"/>
              </a:solidFill>
            </a:endParaRPr>
          </a:p>
        </p:txBody>
      </p:sp>
    </p:spTree>
    <p:extLst>
      <p:ext uri="{BB962C8B-B14F-4D97-AF65-F5344CB8AC3E}">
        <p14:creationId xmlns:p14="http://schemas.microsoft.com/office/powerpoint/2010/main" val="7120630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374646641a72d2f7ced4229f18c89ffe94d1956"/>
</p:tagLst>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22371</TotalTime>
  <Words>160</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Berlingske Serif Text</vt:lpstr>
      <vt:lpstr>Calibri</vt:lpstr>
      <vt:lpstr>InterFace</vt:lpstr>
      <vt:lpstr>Tahoma</vt:lpstr>
      <vt:lpstr>1_Office Theme</vt:lpstr>
      <vt:lpstr>Greater Declines in Share of Adults Who Went Without Care Because of Costs in States That Expanded Medicaid </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What’s at Stake: States’ Progress on Health Coverage and Access to Care, 2013–2016</dc:title>
  <dc:subject>Exhibits — What’s at Stake: States’ Progress on Health Coverage and Access to Care, 2013–2016</dc:subject>
  <dc:creator>Hayes Collins Radley McCarthy</dc:creator>
  <cp:keywords>Exhibits — What’s at Stake: States’ Progress on Health Coverage and Access to Care, 2013–2016</cp:keywords>
  <dc:description>Exhibits — What’s at Stake: States’ Progress on Health Coverage and Access to Care, 2013–2016</dc:description>
  <cp:lastModifiedBy>Aisha Gomez</cp:lastModifiedBy>
  <cp:revision>320</cp:revision>
  <cp:lastPrinted>2017-12-13T21:46:22Z</cp:lastPrinted>
  <dcterms:created xsi:type="dcterms:W3CDTF">2017-09-29T22:03:34Z</dcterms:created>
  <dcterms:modified xsi:type="dcterms:W3CDTF">2017-12-14T15:14:56Z</dcterms:modified>
  <cp:category/>
</cp:coreProperties>
</file>