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31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92F"/>
    <a:srgbClr val="838383"/>
    <a:srgbClr val="898989"/>
    <a:srgbClr val="33383A"/>
    <a:srgbClr val="A72834"/>
    <a:srgbClr val="006EA3"/>
    <a:srgbClr val="FF7300"/>
    <a:srgbClr val="0A3C53"/>
    <a:srgbClr val="AA3607"/>
    <a:srgbClr val="C5E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 autoAdjust="0"/>
    <p:restoredTop sz="94722" autoAdjust="0"/>
  </p:normalViewPr>
  <p:slideViewPr>
    <p:cSldViewPr snapToGrid="0">
      <p:cViewPr varScale="1">
        <p:scale>
          <a:sx n="106" d="100"/>
          <a:sy n="106" d="100"/>
        </p:scale>
        <p:origin x="5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van\Google%20Drive\RAND\COMPARE\Commonwealth\Trump\Trump%20Results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886482939632493E-2"/>
          <c:y val="4.2442714265130001E-2"/>
          <c:w val="0.90005796150481199"/>
          <c:h val="0.8054431564050079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Premiums!$A$19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B8292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</c:spPr>
          </c:dPt>
          <c:dPt>
            <c:idx val="2"/>
            <c:invertIfNegative val="0"/>
            <c:bubble3D val="0"/>
            <c:spPr>
              <a:solidFill>
                <a:srgbClr val="B8292F">
                  <a:alpha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B8292F">
                  <a:alpha val="6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B8292F">
                  <a:alpha val="40000"/>
                </a:srgb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0"/>
                      <a:t>$3,200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0"/>
                      <a:t>$4,700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0"/>
                      <a:t>$3,500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0"/>
                      <a:t>$4,700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0"/>
                      <a:t>$5,700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  <a:latin typeface="+mn-l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Premiums!$B$16:$F$16</c:f>
              <c:strCache>
                <c:ptCount val="5"/>
                <c:pt idx="0">
                  <c:v>ACA</c:v>
                </c:pt>
                <c:pt idx="1">
                  <c:v>Repeal</c:v>
                </c:pt>
                <c:pt idx="2">
                  <c:v>Tax Deduction</c:v>
                </c:pt>
                <c:pt idx="3">
                  <c:v>Medicaid Block Grants</c:v>
                </c:pt>
                <c:pt idx="4">
                  <c:v>Sales Across State Lines</c:v>
                </c:pt>
              </c:strCache>
            </c:strRef>
          </c:cat>
          <c:val>
            <c:numRef>
              <c:f>Premiums!$B$19:$F$19</c:f>
              <c:numCache>
                <c:formatCode>"$"#,##0</c:formatCode>
                <c:ptCount val="5"/>
                <c:pt idx="0">
                  <c:v>3156.3527344919212</c:v>
                </c:pt>
                <c:pt idx="1">
                  <c:v>4742.1876303000008</c:v>
                </c:pt>
                <c:pt idx="2">
                  <c:v>3503.2995460000002</c:v>
                </c:pt>
                <c:pt idx="3">
                  <c:v>4742.1876303000008</c:v>
                </c:pt>
                <c:pt idx="4">
                  <c:v>5707.8189330000014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20682624"/>
        <c:axId val="320680272"/>
      </c:barChart>
      <c:catAx>
        <c:axId val="3206826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20680272"/>
        <c:crosses val="autoZero"/>
        <c:auto val="1"/>
        <c:lblAlgn val="ctr"/>
        <c:lblOffset val="100"/>
        <c:noMultiLvlLbl val="0"/>
      </c:catAx>
      <c:valAx>
        <c:axId val="320680272"/>
        <c:scaling>
          <c:orientation val="minMax"/>
        </c:scaling>
        <c:delete val="0"/>
        <c:axPos val="l"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3383A"/>
                </a:solidFill>
              </a:defRPr>
            </a:pPr>
            <a:endParaRPr lang="en-US"/>
          </a:p>
        </c:txPr>
        <c:crossAx val="320682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7"/>
            <a:ext cx="9144000" cy="685198"/>
          </a:xfrm>
        </p:spPr>
        <p:txBody>
          <a:bodyPr/>
          <a:lstStyle>
            <a:lvl1pPr>
              <a:defRPr sz="4400">
                <a:solidFill>
                  <a:srgbClr val="33383A"/>
                </a:solidFill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Despite Much Greater Health Care Spending, High-Need Adults Reported More Unmet Needs and Mixed Care Experiences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5677"/>
            <a:ext cx="9144000" cy="4250724"/>
          </a:xfrm>
        </p:spPr>
        <p:txBody>
          <a:bodyPr/>
          <a:lstStyle>
            <a:lvl1pPr>
              <a:defRPr>
                <a:solidFill>
                  <a:srgbClr val="33383A"/>
                </a:solidFill>
              </a:defRPr>
            </a:lvl1pPr>
            <a:lvl2pPr>
              <a:defRPr>
                <a:solidFill>
                  <a:srgbClr val="33383A"/>
                </a:solidFill>
              </a:defRPr>
            </a:lvl2pPr>
            <a:lvl3pPr>
              <a:defRPr>
                <a:solidFill>
                  <a:srgbClr val="33383A"/>
                </a:solidFill>
              </a:defRPr>
            </a:lvl3pPr>
            <a:lvl4pPr>
              <a:defRPr>
                <a:solidFill>
                  <a:srgbClr val="33383A"/>
                </a:solidFill>
              </a:defRPr>
            </a:lvl4pPr>
            <a:lvl5pPr>
              <a:defRPr>
                <a:solidFill>
                  <a:srgbClr val="333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0" name="Text Placeholder 11"/>
          <p:cNvSpPr txBox="1">
            <a:spLocks/>
          </p:cNvSpPr>
          <p:nvPr userDrawn="1"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System Performance for the High-Need Patient: A Look at Access to Care and Patient Care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Experiences,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Commonwealth Fund, August 2016.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33632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33383A"/>
                </a:solidFill>
              </a:defRPr>
            </a:lvl1pPr>
            <a:lvl2pPr marL="457200" indent="0">
              <a:buNone/>
              <a:defRPr sz="1600" b="0">
                <a:solidFill>
                  <a:srgbClr val="33383A"/>
                </a:solidFill>
              </a:defRPr>
            </a:lvl2pPr>
            <a:lvl3pPr marL="914400" indent="0">
              <a:buNone/>
              <a:defRPr sz="1600" b="0">
                <a:solidFill>
                  <a:srgbClr val="33383A"/>
                </a:solidFill>
              </a:defRPr>
            </a:lvl3pPr>
            <a:lvl4pPr marL="1371600" indent="0">
              <a:buNone/>
              <a:defRPr sz="1600" b="0">
                <a:solidFill>
                  <a:srgbClr val="33383A"/>
                </a:solidFill>
              </a:defRPr>
            </a:lvl4pPr>
            <a:lvl5pPr marL="1828800" indent="0">
              <a:buNone/>
              <a:defRPr sz="1600" b="0">
                <a:solidFill>
                  <a:srgbClr val="33383A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of Trump’s Proposed Reforms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on Average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Annual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Out-of-Pocket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Expenses for Individual Market Enrollees, 2018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5544523"/>
            <a:ext cx="7075918" cy="6001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The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shows average annual out-of-pocket expenses, including premium and cost-sharing, for a standardized population consisting of individuals projected to be enrolled in the individual market under current law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RAND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E.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Saltzman and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Eibner,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Donald Trump’s Health Care Reform Proposals: Anticipated Effects on Insurance Coverage, Out-of-Pocket Costs, and the Federal Deficit,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26091064"/>
              </p:ext>
            </p:extLst>
          </p:nvPr>
        </p:nvGraphicFramePr>
        <p:xfrm>
          <a:off x="0" y="1463040"/>
          <a:ext cx="9144000" cy="405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982764" y="4984676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639226" y="4984676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Repeal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280023" y="4984676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Tax deduction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5919393" y="4984676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Medicaid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block grants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575856" y="4984676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Sales across state lines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43485" y="4896740"/>
            <a:ext cx="822960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6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15511</TotalTime>
  <Words>106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EXHIBITS—Health System Performance for the High-Need Patient: A Look at Access to Care and Patient Care Experiences</dc:title>
  <dc:subject/>
  <dc:creator>Salzberg Hayes McCarthy Radley Abrams Shah Anderson</dc:creator>
  <cp:keywords>EXHIBITS—Health System Performance for the High-Need Patient: A Look at Access to Care and Patient Care Experiences</cp:keywords>
  <dc:description/>
  <cp:lastModifiedBy>Aisha Gomez</cp:lastModifiedBy>
  <cp:revision>652</cp:revision>
  <cp:lastPrinted>2016-09-16T16:33:08Z</cp:lastPrinted>
  <dcterms:created xsi:type="dcterms:W3CDTF">2016-02-02T14:51:22Z</dcterms:created>
  <dcterms:modified xsi:type="dcterms:W3CDTF">2016-09-21T12:47:36Z</dcterms:modified>
  <cp:category/>
</cp:coreProperties>
</file>