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840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of adults ages 19–64 who were uninsured</a:t>
            </a:r>
          </a:p>
        </c:rich>
      </c:tx>
      <c:layout>
        <c:manualLayout>
          <c:xMode val="edge"/>
          <c:yMode val="edge"/>
          <c:x val="7.4426946631670999E-3"/>
          <c:y val="1.8726870104775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435570553680802E-2"/>
          <c:y val="0.13116419905775101"/>
          <c:w val="0.80283344269466295"/>
          <c:h val="0.789499222335464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&lt;138% FPL </c:v>
                </c:pt>
              </c:strCache>
            </c:strRef>
          </c:tx>
          <c:spPr>
            <a:ln w="28575" cap="rnd">
              <a:solidFill>
                <a:srgbClr val="F4792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8610564304461899E-3"/>
                  <c:y val="-3.81194879163899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722222222222199E-2"/>
                      <c:h val="6.484294831903479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34.58</c:v>
                </c:pt>
                <c:pt idx="1">
                  <c:v>24.3</c:v>
                </c:pt>
                <c:pt idx="2">
                  <c:v>24.58</c:v>
                </c:pt>
                <c:pt idx="3">
                  <c:v>24.09</c:v>
                </c:pt>
                <c:pt idx="4">
                  <c:v>25.69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138%–249% FPL</c:v>
                </c:pt>
              </c:strCache>
            </c:strRef>
          </c:tx>
          <c:spPr>
            <a:ln w="28575" cap="rnd">
              <a:solidFill>
                <a:srgbClr val="4ABDBC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6.9444444444444397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31.96</c:v>
                </c:pt>
                <c:pt idx="1">
                  <c:v>21.81</c:v>
                </c:pt>
                <c:pt idx="2">
                  <c:v>16.46</c:v>
                </c:pt>
                <c:pt idx="3">
                  <c:v>16.190000000000001</c:v>
                </c:pt>
                <c:pt idx="4">
                  <c:v>18.100000000000001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2AE-455D-B976-4B1D84704B6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250%–399% FPL</c:v>
                </c:pt>
              </c:strCache>
            </c:strRef>
          </c:tx>
          <c:spPr>
            <a:ln w="28575" cap="rnd">
              <a:solidFill>
                <a:srgbClr val="044C7F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99929461942258E-2"/>
                  <c:y val="-3.8928677798253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930555555555498E-2"/>
                      <c:h val="5.1261670407753798E-2"/>
                    </c:manualLayout>
                  </c15:layout>
                </c:ext>
              </c:extLst>
            </c:dLbl>
            <c:dLbl>
              <c:idx val="4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</c:strCache>
            </c:strRef>
          </c:cat>
          <c:val>
            <c:numRef>
              <c:f>Sheet1!$B$4:$F$4</c:f>
              <c:numCache>
                <c:formatCode>0</c:formatCode>
                <c:ptCount val="5"/>
                <c:pt idx="0">
                  <c:v>12.16</c:v>
                </c:pt>
                <c:pt idx="1">
                  <c:v>10.08</c:v>
                </c:pt>
                <c:pt idx="2">
                  <c:v>7.26</c:v>
                </c:pt>
                <c:pt idx="3">
                  <c:v>8.0399999999999991</c:v>
                </c:pt>
                <c:pt idx="4">
                  <c:v>8.4499999999999993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2AE-455D-B976-4B1D84704B6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400% FPL or more</c:v>
                </c:pt>
              </c:strCache>
            </c:strRef>
          </c:tx>
          <c:spPr>
            <a:ln w="28575" cap="rnd">
              <a:solidFill>
                <a:srgbClr val="71B254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</c:strCache>
            </c:strRef>
          </c:cat>
          <c:val>
            <c:numRef>
              <c:f>Sheet1!$B$5:$F$5</c:f>
              <c:numCache>
                <c:formatCode>0</c:formatCode>
                <c:ptCount val="5"/>
                <c:pt idx="0">
                  <c:v>3.98</c:v>
                </c:pt>
                <c:pt idx="1">
                  <c:v>2.73</c:v>
                </c:pt>
                <c:pt idx="2">
                  <c:v>2.23</c:v>
                </c:pt>
                <c:pt idx="3">
                  <c:v>2.4</c:v>
                </c:pt>
                <c:pt idx="4">
                  <c:v>4.95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2AE-455D-B976-4B1D84704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8112"/>
        <c:axId val="378088504"/>
      </c:lineChart>
      <c:catAx>
        <c:axId val="37808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088504"/>
        <c:crosses val="autoZero"/>
        <c:auto val="1"/>
        <c:lblAlgn val="ctr"/>
        <c:lblOffset val="100"/>
        <c:noMultiLvlLbl val="0"/>
      </c:catAx>
      <c:valAx>
        <c:axId val="378088504"/>
        <c:scaling>
          <c:orientation val="minMax"/>
          <c:max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0881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0.7999</cdr:x>
      <cdr:y>0.47847</cdr:y>
    </cdr:from>
    <cdr:to>
      <cdr:x>0.91003</cdr:x>
      <cdr:y>0.54544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314299" y="2056324"/>
          <a:ext cx="1007029" cy="287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accent2"/>
              </a:solidFill>
            </a:rPr>
            <a:t>&lt;138% FPL</a:t>
          </a:r>
          <a:endParaRPr lang="en-US" sz="14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0.80067</cdr:x>
      <cdr:y>0.59815</cdr:y>
    </cdr:from>
    <cdr:to>
      <cdr:x>0.95725</cdr:x>
      <cdr:y>0.66512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321333" y="2570671"/>
          <a:ext cx="1431767" cy="287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bg2"/>
              </a:solidFill>
            </a:rPr>
            <a:t>138%–249% FPL</a:t>
          </a:r>
          <a:endParaRPr lang="en-US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0.80067</cdr:x>
      <cdr:y>0.75069</cdr:y>
    </cdr:from>
    <cdr:to>
      <cdr:x>0.95725</cdr:x>
      <cdr:y>0.81766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7321333" y="3226239"/>
          <a:ext cx="1431768" cy="287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2"/>
              </a:solidFill>
            </a:rPr>
            <a:t>250%–399% FPL</a:t>
          </a:r>
          <a:endParaRPr lang="en-US" sz="14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0.80067</cdr:x>
      <cdr:y>0.8066</cdr:y>
    </cdr:from>
    <cdr:to>
      <cdr:x>0.96795</cdr:x>
      <cdr:y>0.87356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7321333" y="3466523"/>
          <a:ext cx="1529609" cy="287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accent4"/>
              </a:solidFill>
            </a:rPr>
            <a:t>400% FPL or more</a:t>
          </a:r>
          <a:endParaRPr lang="en-US" sz="1400" dirty="0">
            <a:solidFill>
              <a:schemeClr val="accent4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682189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S. R. Collins,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and M. M. Doty, </a:t>
            </a:r>
            <a:r>
              <a:rPr lang="en-US" sz="900" i="1" dirty="0" smtClean="0"/>
              <a:t>Following the ACA Repeal-and-Replace Effort, Where Does the U.S. Stand on Insurance Coverage? Findings from the Commonwealth Fund Affordable Care Act Tracking Survey, March–June 2017, </a:t>
            </a:r>
            <a:r>
              <a:rPr lang="en-US" sz="900" dirty="0" smtClean="0"/>
              <a:t>The Commonwealth Fund, Sept. 2017.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Uninsured Rate Among Adults with Incomes Higher Than Subsidy Range Increased in 2017</a:t>
            </a:r>
            <a:endParaRPr lang="en-US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7467808"/>
              </p:ext>
            </p:extLst>
          </p:nvPr>
        </p:nvGraphicFramePr>
        <p:xfrm>
          <a:off x="0" y="1052513"/>
          <a:ext cx="914400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Notes: FPL refers to federal poverty level. </a:t>
            </a:r>
          </a:p>
          <a:p>
            <a:r>
              <a:rPr lang="en-US" smtClean="0"/>
              <a:t>Data: The Commonwealth Fund Affordable Care Act Tracking Surveys, July–Sept. 2013, April–June 2014, March–May 2015, Feb.–April 2016, March-June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410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160141</TotalTime>
  <Words>83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Uninsured Rate Among Adults with Incomes Higher Than Subsidy Range Increased in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1960</cp:revision>
  <cp:lastPrinted>2017-09-05T18:04:06Z</cp:lastPrinted>
  <dcterms:created xsi:type="dcterms:W3CDTF">2014-10-08T23:03:32Z</dcterms:created>
  <dcterms:modified xsi:type="dcterms:W3CDTF">2017-09-06T18:27:42Z</dcterms:modified>
</cp:coreProperties>
</file>