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3"/>
  </p:notesMasterIdLst>
  <p:handoutMasterIdLst>
    <p:handoutMasterId r:id="rId4"/>
  </p:handoutMasterIdLst>
  <p:sldIdLst>
    <p:sldId id="267" r:id="rId2"/>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98" autoAdjust="0"/>
    <p:restoredTop sz="95491" autoAdjust="0"/>
  </p:normalViewPr>
  <p:slideViewPr>
    <p:cSldViewPr snapToGrid="0" snapToObjects="1">
      <p:cViewPr varScale="1">
        <p:scale>
          <a:sx n="99" d="100"/>
          <a:sy n="99" d="100"/>
        </p:scale>
        <p:origin x="840" y="78"/>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1" u="none" strike="noStrike" kern="1200" spc="0" baseline="0">
                <a:solidFill>
                  <a:schemeClr val="tx1"/>
                </a:solidFill>
                <a:latin typeface="+mn-lt"/>
                <a:ea typeface="+mn-ea"/>
                <a:cs typeface="+mn-cs"/>
              </a:defRPr>
            </a:pPr>
            <a:r>
              <a:rPr lang="en-US" sz="1400" i="1" dirty="0">
                <a:solidFill>
                  <a:schemeClr val="tx1"/>
                </a:solidFill>
              </a:rPr>
              <a:t>Adults ages </a:t>
            </a:r>
            <a:r>
              <a:rPr lang="en-US" sz="1400" i="1" dirty="0" smtClean="0">
                <a:solidFill>
                  <a:schemeClr val="tx1"/>
                </a:solidFill>
              </a:rPr>
              <a:t>19–64 </a:t>
            </a:r>
            <a:r>
              <a:rPr lang="en-US" sz="1400" i="1" dirty="0">
                <a:solidFill>
                  <a:schemeClr val="tx1"/>
                </a:solidFill>
              </a:rPr>
              <a:t>who </a:t>
            </a:r>
            <a:r>
              <a:rPr lang="en-US" sz="1400" i="1" dirty="0" smtClean="0">
                <a:solidFill>
                  <a:schemeClr val="tx1"/>
                </a:solidFill>
              </a:rPr>
              <a:t>were </a:t>
            </a:r>
            <a:r>
              <a:rPr lang="en-US" sz="1400" i="1" u="none" dirty="0" smtClean="0">
                <a:solidFill>
                  <a:schemeClr val="tx1"/>
                </a:solidFill>
              </a:rPr>
              <a:t>uninsured</a:t>
            </a:r>
            <a:r>
              <a:rPr lang="en-US" sz="1400" i="1" u="none" dirty="0">
                <a:solidFill>
                  <a:schemeClr val="tx1"/>
                </a:solidFill>
              </a:rPr>
              <a:t>, </a:t>
            </a:r>
            <a:r>
              <a:rPr lang="en-US" sz="1400" i="1" dirty="0" smtClean="0">
                <a:solidFill>
                  <a:schemeClr val="tx1"/>
                </a:solidFill>
              </a:rPr>
              <a:t>visited </a:t>
            </a:r>
            <a:r>
              <a:rPr lang="en-US" sz="1400" i="1" dirty="0">
                <a:solidFill>
                  <a:schemeClr val="tx1"/>
                </a:solidFill>
              </a:rPr>
              <a:t>the</a:t>
            </a:r>
            <a:r>
              <a:rPr lang="en-US" sz="1400" i="1" baseline="0" dirty="0">
                <a:solidFill>
                  <a:schemeClr val="tx1"/>
                </a:solidFill>
              </a:rPr>
              <a:t> </a:t>
            </a:r>
            <a:r>
              <a:rPr lang="en-US" sz="1400" i="1" baseline="0" dirty="0" smtClean="0">
                <a:solidFill>
                  <a:schemeClr val="tx1"/>
                </a:solidFill>
              </a:rPr>
              <a:t>marketplace, did </a:t>
            </a:r>
            <a:r>
              <a:rPr lang="en-US" sz="1400" i="1" baseline="0" dirty="0">
                <a:solidFill>
                  <a:schemeClr val="tx1"/>
                </a:solidFill>
              </a:rPr>
              <a:t>not select </a:t>
            </a:r>
            <a:r>
              <a:rPr lang="en-US" sz="1400" i="1" baseline="0" dirty="0" smtClean="0">
                <a:solidFill>
                  <a:schemeClr val="tx1"/>
                </a:solidFill>
              </a:rPr>
              <a:t>coverage,</a:t>
            </a:r>
            <a:br>
              <a:rPr lang="en-US" sz="1400" i="1" baseline="0" dirty="0" smtClean="0">
                <a:solidFill>
                  <a:schemeClr val="tx1"/>
                </a:solidFill>
              </a:rPr>
            </a:br>
            <a:r>
              <a:rPr lang="en-US" sz="1400" i="1" baseline="0" dirty="0" smtClean="0">
                <a:solidFill>
                  <a:schemeClr val="tx1"/>
                </a:solidFill>
              </a:rPr>
              <a:t>and </a:t>
            </a:r>
            <a:r>
              <a:rPr lang="en-US" sz="1400" i="1" baseline="0" dirty="0">
                <a:solidFill>
                  <a:schemeClr val="tx1"/>
                </a:solidFill>
              </a:rPr>
              <a:t>did not obtain health insurance </a:t>
            </a:r>
            <a:r>
              <a:rPr lang="en-US" sz="1400" i="1" baseline="0" dirty="0" smtClean="0">
                <a:solidFill>
                  <a:schemeClr val="tx1"/>
                </a:solidFill>
              </a:rPr>
              <a:t>through </a:t>
            </a:r>
            <a:r>
              <a:rPr lang="en-US" sz="1400" i="1" baseline="0" dirty="0">
                <a:solidFill>
                  <a:schemeClr val="tx1"/>
                </a:solidFill>
              </a:rPr>
              <a:t>a difference source</a:t>
            </a:r>
            <a:endParaRPr lang="en-US" sz="1400" i="1" dirty="0">
              <a:solidFill>
                <a:schemeClr val="tx1"/>
              </a:solidFill>
            </a:endParaRPr>
          </a:p>
        </c:rich>
      </c:tx>
      <c:layout>
        <c:manualLayout>
          <c:xMode val="edge"/>
          <c:yMode val="edge"/>
          <c:x val="0.14542037800830401"/>
          <c:y val="0.88087317881071303"/>
        </c:manualLayout>
      </c:layout>
      <c:overlay val="0"/>
      <c:spPr>
        <a:noFill/>
        <a:ln>
          <a:noFill/>
        </a:ln>
        <a:effectLst/>
      </c:spPr>
      <c:txPr>
        <a:bodyPr rot="0" spcFirstLastPara="1" vertOverflow="ellipsis" vert="horz" wrap="square" anchor="ctr" anchorCtr="1"/>
        <a:lstStyle/>
        <a:p>
          <a:pPr algn="ct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7196983710369502"/>
          <c:y val="0.174576500392642"/>
          <c:w val="0.25814051021400097"/>
          <c:h val="0.60659883502364198"/>
        </c:manualLayout>
      </c:layout>
      <c:pie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D33E-408B-9576-CD7D43CD02FB}"/>
              </c:ext>
            </c:extLst>
          </c:dPt>
          <c:dPt>
            <c:idx val="1"/>
            <c:bubble3D val="0"/>
            <c:spPr>
              <a:solidFill>
                <a:schemeClr val="bg2"/>
              </a:solidFill>
              <a:ln w="19050">
                <a:noFill/>
              </a:ln>
              <a:effectLst/>
            </c:spPr>
            <c:extLst xmlns:c16r2="http://schemas.microsoft.com/office/drawing/2015/06/chart">
              <c:ext xmlns:c16="http://schemas.microsoft.com/office/drawing/2014/chart" uri="{C3380CC4-5D6E-409C-BE32-E72D297353CC}">
                <c16:uniqueId val="{00000003-D33E-408B-9576-CD7D43CD02FB}"/>
              </c:ext>
            </c:extLst>
          </c:dPt>
          <c:dPt>
            <c:idx val="2"/>
            <c:bubble3D val="0"/>
            <c:spPr>
              <a:solidFill>
                <a:schemeClr val="tx1"/>
              </a:solidFill>
              <a:ln w="19050">
                <a:noFill/>
              </a:ln>
              <a:effectLst/>
            </c:spPr>
            <c:extLst xmlns:c16r2="http://schemas.microsoft.com/office/drawing/2015/06/chart">
              <c:ext xmlns:c16="http://schemas.microsoft.com/office/drawing/2014/chart" uri="{C3380CC4-5D6E-409C-BE32-E72D297353CC}">
                <c16:uniqueId val="{00000005-D33E-408B-9576-CD7D43CD02FB}"/>
              </c:ext>
            </c:extLst>
          </c:dPt>
          <c:dPt>
            <c:idx val="3"/>
            <c:bubble3D val="0"/>
            <c:spPr>
              <a:solidFill>
                <a:schemeClr val="tx1">
                  <a:lumMod val="60000"/>
                  <a:lumOff val="40000"/>
                </a:schemeClr>
              </a:solidFill>
              <a:ln w="19050">
                <a:noFill/>
              </a:ln>
              <a:effectLst/>
            </c:spPr>
            <c:extLst xmlns:c16r2="http://schemas.microsoft.com/office/drawing/2015/06/chart">
              <c:ext xmlns:c16="http://schemas.microsoft.com/office/drawing/2014/chart" uri="{C3380CC4-5D6E-409C-BE32-E72D297353CC}">
                <c16:uniqueId val="{00000007-D33E-408B-9576-CD7D43CD02FB}"/>
              </c:ext>
            </c:extLst>
          </c:dPt>
          <c:dLbls>
            <c:dLbl>
              <c:idx val="0"/>
              <c:layout>
                <c:manualLayout>
                  <c:x val="-2.9969809329389401E-2"/>
                  <c:y val="-7.9361142670966195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InterFace" charset="0"/>
                        <a:ea typeface="InterFace" charset="0"/>
                        <a:cs typeface="InterFace" charset="0"/>
                      </a:defRPr>
                    </a:pPr>
                    <a:fld id="{51A4B9E7-9712-9E47-8867-4771A29472E6}" type="VALUE">
                      <a:rPr lang="en-US" sz="2400" smtClean="0">
                        <a:solidFill>
                          <a:schemeClr val="accent2"/>
                        </a:solidFill>
                      </a:rPr>
                      <a:pPr>
                        <a:defRPr sz="2400" b="1">
                          <a:solidFill>
                            <a:schemeClr val="tx2"/>
                          </a:solidFill>
                          <a:latin typeface="InterFace" charset="0"/>
                          <a:ea typeface="InterFace" charset="0"/>
                          <a:cs typeface="InterFace" charset="0"/>
                        </a:defRPr>
                      </a:pPr>
                      <a:t>[VALUE]</a:t>
                    </a:fld>
                    <a:r>
                      <a:rPr lang="en-US" sz="2400" dirty="0" smtClean="0">
                        <a:solidFill>
                          <a:schemeClr val="accent2"/>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manualLayout>
                  <c:x val="-1.09808496160203E-2"/>
                  <c:y val="-1.60826469064844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bg2"/>
                        </a:solidFill>
                        <a:latin typeface="InterFace" charset="0"/>
                        <a:ea typeface="InterFace" charset="0"/>
                        <a:cs typeface="InterFace" charset="0"/>
                      </a:defRPr>
                    </a:pPr>
                    <a:fld id="{79A7E3A8-63DB-9946-9FF2-AD3D9DE2DB08}" type="VALUE">
                      <a:rPr lang="en-US" sz="2400" smtClean="0">
                        <a:solidFill>
                          <a:schemeClr val="bg2"/>
                        </a:solidFill>
                      </a:rPr>
                      <a:pPr>
                        <a:defRPr sz="2400" b="1">
                          <a:solidFill>
                            <a:schemeClr val="bg2"/>
                          </a:solidFill>
                          <a:latin typeface="InterFace" charset="0"/>
                          <a:ea typeface="InterFace" charset="0"/>
                          <a:cs typeface="InterFace" charset="0"/>
                        </a:defRPr>
                      </a:pPr>
                      <a:t>[VALUE]</a:t>
                    </a:fld>
                    <a:r>
                      <a:rPr lang="en-US" sz="2400" smtClean="0">
                        <a:solidFill>
                          <a:schemeClr val="bg2"/>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2"/>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manualLayout>
                  <c:x val="1.85710119568387E-2"/>
                  <c:y val="4.1670408598018398E-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nterFace" charset="0"/>
                        <a:ea typeface="InterFace" charset="0"/>
                        <a:cs typeface="InterFace" charset="0"/>
                      </a:defRPr>
                    </a:pPr>
                    <a:fld id="{C26912DD-DDC1-3244-884E-A3BA92EBC9F4}" type="VALUE">
                      <a:rPr lang="en-US" sz="2400" smtClean="0">
                        <a:solidFill>
                          <a:schemeClr val="tx1"/>
                        </a:solidFill>
                      </a:rPr>
                      <a:pPr>
                        <a:defRPr sz="2400" b="1">
                          <a:solidFill>
                            <a:schemeClr val="tx1"/>
                          </a:solidFill>
                          <a:latin typeface="InterFace" charset="0"/>
                          <a:ea typeface="InterFace" charset="0"/>
                          <a:cs typeface="InterFace" charset="0"/>
                        </a:defRPr>
                      </a:pPr>
                      <a:t>[VALUE]</a:t>
                    </a:fld>
                    <a:r>
                      <a:rPr lang="en-US" sz="2400" smtClean="0">
                        <a:solidFill>
                          <a:schemeClr val="tx1"/>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manualLayout>
                  <c:x val="3.70064853004485E-4"/>
                  <c:y val="8.9271169236938997E-3"/>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60000"/>
                            <a:lumOff val="40000"/>
                          </a:schemeClr>
                        </a:solidFill>
                        <a:latin typeface="InterFace" charset="0"/>
                        <a:ea typeface="InterFace" charset="0"/>
                        <a:cs typeface="InterFace" charset="0"/>
                      </a:defRPr>
                    </a:pPr>
                    <a:fld id="{7578CB17-E18E-2C4A-9329-A10D29EB6365}" type="VALUE">
                      <a:rPr lang="en-US" sz="2400" b="1" i="0" smtClean="0">
                        <a:solidFill>
                          <a:schemeClr val="tx1">
                            <a:lumMod val="60000"/>
                            <a:lumOff val="40000"/>
                          </a:schemeClr>
                        </a:solidFill>
                        <a:latin typeface="InterFace" charset="0"/>
                        <a:ea typeface="InterFace" charset="0"/>
                        <a:cs typeface="InterFace" charset="0"/>
                      </a:rPr>
                      <a:pPr>
                        <a:defRPr sz="2400" b="1">
                          <a:solidFill>
                            <a:schemeClr val="tx1">
                              <a:lumMod val="60000"/>
                              <a:lumOff val="40000"/>
                            </a:schemeClr>
                          </a:solidFill>
                          <a:latin typeface="InterFace" charset="0"/>
                          <a:ea typeface="InterFace" charset="0"/>
                          <a:cs typeface="InterFace" charset="0"/>
                        </a:defRPr>
                      </a:pPr>
                      <a:t>[VALUE]</a:t>
                    </a:fld>
                    <a:r>
                      <a:rPr lang="en-US" sz="2400" b="1" i="0" dirty="0" smtClean="0">
                        <a:solidFill>
                          <a:schemeClr val="tx1">
                            <a:lumMod val="60000"/>
                            <a:lumOff val="40000"/>
                          </a:schemeClr>
                        </a:solidFill>
                        <a:latin typeface="InterFace" charset="0"/>
                        <a:ea typeface="InterFace" charset="0"/>
                        <a:cs typeface="InterFace" charset="0"/>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60000"/>
                          <a:lumOff val="40000"/>
                        </a:schemeClr>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You could not find a plan you could afford</c:v>
                </c:pt>
                <c:pt idx="1">
                  <c:v>You decided you didn't need health insurance</c:v>
                </c:pt>
                <c:pt idx="2">
                  <c:v>Some other reason</c:v>
                </c:pt>
                <c:pt idx="3">
                  <c:v>DK/Refused</c:v>
                </c:pt>
              </c:strCache>
            </c:strRef>
          </c:cat>
          <c:val>
            <c:numRef>
              <c:f>Sheet1!$B$2:$B$5</c:f>
              <c:numCache>
                <c:formatCode>0</c:formatCode>
                <c:ptCount val="4"/>
                <c:pt idx="0">
                  <c:v>74.069999999999993</c:v>
                </c:pt>
                <c:pt idx="1">
                  <c:v>3.18</c:v>
                </c:pt>
                <c:pt idx="2">
                  <c:v>22.163999999999991</c:v>
                </c:pt>
                <c:pt idx="3">
                  <c:v>0.57999999999999996</c:v>
                </c:pt>
              </c:numCache>
            </c:numRef>
          </c:val>
          <c:extLst xmlns:c16r2="http://schemas.microsoft.com/office/drawing/2015/06/chart">
            <c:ext xmlns:c16="http://schemas.microsoft.com/office/drawing/2014/chart" uri="{C3380CC4-5D6E-409C-BE32-E72D297353CC}">
              <c16:uniqueId val="{00000008-D33E-408B-9576-CD7D43CD02FB}"/>
            </c:ext>
          </c:extLst>
        </c:ser>
        <c:dLbls>
          <c:showLegendKey val="0"/>
          <c:showVal val="0"/>
          <c:showCatName val="0"/>
          <c:showSerName val="0"/>
          <c:showPercent val="0"/>
          <c:showBubbleSize val="0"/>
          <c:showLeaderLines val="0"/>
        </c:dLbls>
        <c:firstSliceAng val="93"/>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9/6/2017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u="none" strike="noStrike" kern="1200" baseline="0">
                <a:solidFill>
                  <a:schemeClr val="tx1"/>
                </a:solidFill>
                <a:latin typeface="+mn-lt"/>
                <a:ea typeface="+mn-ea"/>
                <a:cs typeface="+mn-cs"/>
              </a:rPr>
              <a:t>The majority (87%) of uninsured adults who did not enroll because they could not find affordable plans had incomes that made them eligible for tax credits or Medicaid, though these data include those who may be ineligible because of their immigration status (data not shown). Two-thirds (65%) had incomes in the range that made them eligible for subsidies (i.e., from 100 percent to 400 percent of the federal poverty level, or $11,880 to $47,520 annual income for an individual). About one in five (23%) had incomes under 100 percent of poverty. An estimated 16 percent were likely in the Medicaid coverage gap. Thirteen percent had incomes that exceeded the threshold that made them eligible for subsidies (i.e., 400 percent of poverty). </a:t>
            </a:r>
          </a:p>
          <a:p>
            <a:endParaRPr lang="en-US" sz="1600" b="0" i="0" u="none" strike="noStrike" kern="1200" baseline="0">
              <a:solidFill>
                <a:schemeClr val="tx1"/>
              </a:solidFill>
              <a:latin typeface="+mn-lt"/>
              <a:ea typeface="+mn-ea"/>
              <a:cs typeface="+mn-cs"/>
            </a:endParaRPr>
          </a:p>
          <a:p>
            <a:r>
              <a:rPr lang="en-US"/>
              <a:t>&lt;100%</a:t>
            </a:r>
            <a:r>
              <a:rPr lang="en-US" baseline="0"/>
              <a:t> </a:t>
            </a:r>
            <a:r>
              <a:rPr lang="en-US"/>
              <a:t>FPL, non-expansion		.1591</a:t>
            </a:r>
          </a:p>
          <a:p>
            <a:r>
              <a:rPr lang="en-US"/>
              <a:t>&lt;100%</a:t>
            </a:r>
            <a:r>
              <a:rPr lang="en-US" baseline="0"/>
              <a:t> FPL, expansion</a:t>
            </a:r>
            <a:r>
              <a:rPr lang="en-US"/>
              <a:t>		.0665</a:t>
            </a:r>
          </a:p>
          <a:p>
            <a:r>
              <a:rPr lang="en-US"/>
              <a:t>100 -137%</a:t>
            </a:r>
            <a:r>
              <a:rPr lang="en-US" baseline="0"/>
              <a:t> FPL</a:t>
            </a:r>
            <a:r>
              <a:rPr lang="en-US"/>
              <a:t>, non-expansion	.104</a:t>
            </a:r>
          </a:p>
          <a:p>
            <a:r>
              <a:rPr lang="en-US"/>
              <a:t>100 -137% FPL, expansion		.0484</a:t>
            </a:r>
          </a:p>
          <a:p>
            <a:r>
              <a:rPr lang="en-US"/>
              <a:t>138-249%</a:t>
            </a:r>
            <a:r>
              <a:rPr lang="en-US" baseline="0"/>
              <a:t> FPL</a:t>
            </a:r>
            <a:r>
              <a:rPr lang="en-US"/>
              <a:t>			.2998</a:t>
            </a:r>
          </a:p>
          <a:p>
            <a:r>
              <a:rPr lang="en-US"/>
              <a:t>250 -399% FPL			.1944</a:t>
            </a:r>
          </a:p>
          <a:p>
            <a:r>
              <a:rPr lang="en-US"/>
              <a:t>400%+</a:t>
            </a:r>
            <a:r>
              <a:rPr lang="en-US" baseline="0"/>
              <a:t> FPL</a:t>
            </a:r>
            <a:r>
              <a:rPr lang="en-US"/>
              <a:t>			.1277</a:t>
            </a:r>
          </a:p>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658277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6821898"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S. R. Collins, M. Z. </a:t>
            </a:r>
            <a:r>
              <a:rPr lang="en-US" sz="900" dirty="0" err="1" smtClean="0"/>
              <a:t>Gunja</a:t>
            </a:r>
            <a:r>
              <a:rPr lang="en-US" sz="900" dirty="0" smtClean="0"/>
              <a:t>, and M. M. Doty, </a:t>
            </a:r>
            <a:r>
              <a:rPr lang="en-US" sz="900" i="1" dirty="0" smtClean="0"/>
              <a:t>Following the ACA Repeal-and-Replace Effort, Where Does the U.S. Stand on Insurance Coverage? Findings from the Commonwealth Fund Affordable Care Act Tracking Survey, March–June 2017, </a:t>
            </a:r>
            <a:r>
              <a:rPr lang="en-US" sz="900" dirty="0" smtClean="0"/>
              <a:t>The Commonwealth Fund, Sept. 2017.</a:t>
            </a:r>
          </a:p>
        </p:txBody>
      </p:sp>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Among Marketplace Visitors Who Did Not Enroll or Get Coverage Elsewhere, Three-Quarters Said They Could Not Find an Affordable Plan</a:t>
            </a:r>
            <a:endParaRPr lang="en-US" dirty="0"/>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441743862"/>
              </p:ext>
            </p:extLst>
          </p:nvPr>
        </p:nvGraphicFramePr>
        <p:xfrm>
          <a:off x="71375" y="1783663"/>
          <a:ext cx="9001125" cy="3830464"/>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Placeholder 13"/>
          <p:cNvSpPr>
            <a:spLocks noGrp="1"/>
          </p:cNvSpPr>
          <p:nvPr>
            <p:ph type="body" sz="quarter" idx="22"/>
          </p:nvPr>
        </p:nvSpPr>
        <p:spPr/>
        <p:txBody>
          <a:bodyPr/>
          <a:lstStyle/>
          <a:p>
            <a:r>
              <a:rPr lang="en-US" dirty="0" smtClean="0"/>
              <a:t>Data: The Commonwealth Fund Affordable Care Act Tracking Survey, March–June 2017.</a:t>
            </a:r>
            <a:endParaRPr lang="en-US" dirty="0"/>
          </a:p>
        </p:txBody>
      </p:sp>
      <p:sp>
        <p:nvSpPr>
          <p:cNvPr id="8" name="TextBox 3"/>
          <p:cNvSpPr txBox="1"/>
          <p:nvPr/>
        </p:nvSpPr>
        <p:spPr>
          <a:xfrm>
            <a:off x="1" y="107545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Can you tell me the main reason you did not obtain a private health insurance plan or Medicaid coverage when you visited the marketplace?</a:t>
            </a:r>
          </a:p>
        </p:txBody>
      </p:sp>
      <p:pic>
        <p:nvPicPr>
          <p:cNvPr id="10" name="Picture 9"/>
          <p:cNvPicPr>
            <a:picLocks noChangeAspect="1"/>
          </p:cNvPicPr>
          <p:nvPr/>
        </p:nvPicPr>
        <p:blipFill>
          <a:blip r:embed="rId4"/>
          <a:stretch>
            <a:fillRect/>
          </a:stretch>
        </p:blipFill>
        <p:spPr>
          <a:xfrm>
            <a:off x="98134" y="1155067"/>
            <a:ext cx="381261" cy="478406"/>
          </a:xfrm>
          <a:prstGeom prst="rect">
            <a:avLst/>
          </a:prstGeom>
        </p:spPr>
      </p:pic>
      <p:sp>
        <p:nvSpPr>
          <p:cNvPr id="11" name="Rectangle 10"/>
          <p:cNvSpPr/>
          <p:nvPr/>
        </p:nvSpPr>
        <p:spPr>
          <a:xfrm>
            <a:off x="892300" y="4085982"/>
            <a:ext cx="1839023" cy="480131"/>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90000"/>
              </a:lnSpc>
            </a:pPr>
            <a:r>
              <a:rPr lang="en-US" sz="1400" b="1" dirty="0">
                <a:solidFill>
                  <a:schemeClr val="accent2"/>
                </a:solidFill>
              </a:rPr>
              <a:t>You could not find a plan you could afford</a:t>
            </a:r>
          </a:p>
        </p:txBody>
      </p:sp>
      <p:sp>
        <p:nvSpPr>
          <p:cNvPr id="15" name="Rectangle 14"/>
          <p:cNvSpPr/>
          <p:nvPr/>
        </p:nvSpPr>
        <p:spPr>
          <a:xfrm>
            <a:off x="6287277" y="3571703"/>
            <a:ext cx="1817253"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lumMod val="60000"/>
                    <a:lumOff val="40000"/>
                  </a:schemeClr>
                </a:solidFill>
              </a:rPr>
              <a:t>Don’t know/refused</a:t>
            </a:r>
            <a:endParaRPr lang="en-US" sz="1400" b="1" dirty="0">
              <a:solidFill>
                <a:schemeClr val="tx1">
                  <a:lumMod val="60000"/>
                  <a:lumOff val="40000"/>
                </a:schemeClr>
              </a:solidFill>
            </a:endParaRPr>
          </a:p>
        </p:txBody>
      </p:sp>
      <p:sp>
        <p:nvSpPr>
          <p:cNvPr id="16" name="Rectangle 15"/>
          <p:cNvSpPr/>
          <p:nvPr/>
        </p:nvSpPr>
        <p:spPr>
          <a:xfrm>
            <a:off x="6346651" y="2739883"/>
            <a:ext cx="1817253"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Some other reason</a:t>
            </a:r>
            <a:endParaRPr lang="en-US" sz="1400" b="1" dirty="0"/>
          </a:p>
        </p:txBody>
      </p:sp>
      <p:sp>
        <p:nvSpPr>
          <p:cNvPr id="17" name="Rectangle 16"/>
          <p:cNvSpPr/>
          <p:nvPr/>
        </p:nvSpPr>
        <p:spPr>
          <a:xfrm>
            <a:off x="2403984" y="1925478"/>
            <a:ext cx="2072953" cy="480131"/>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90000"/>
              </a:lnSpc>
            </a:pPr>
            <a:r>
              <a:rPr lang="en-US" sz="1400" b="1" dirty="0">
                <a:solidFill>
                  <a:schemeClr val="bg2"/>
                </a:solidFill>
              </a:rPr>
              <a:t>You decided you didn't need health insurance</a:t>
            </a:r>
          </a:p>
        </p:txBody>
      </p:sp>
    </p:spTree>
    <p:extLst>
      <p:ext uri="{BB962C8B-B14F-4D97-AF65-F5344CB8AC3E}">
        <p14:creationId xmlns:p14="http://schemas.microsoft.com/office/powerpoint/2010/main" val="1519134370"/>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160141</TotalTime>
  <Words>253</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Berlingske Serif Text</vt:lpstr>
      <vt:lpstr>Calibri</vt:lpstr>
      <vt:lpstr>InterFace</vt:lpstr>
      <vt:lpstr>1_Office Theme</vt:lpstr>
      <vt:lpstr>Among Marketplace Visitors Who Did Not Enroll or Get Coverage Elsewhere, Three-Quarters Said They Could Not Find an Affordable Plan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Aisha Gomez</cp:lastModifiedBy>
  <cp:revision>1962</cp:revision>
  <cp:lastPrinted>2017-09-05T18:04:06Z</cp:lastPrinted>
  <dcterms:created xsi:type="dcterms:W3CDTF">2014-10-08T23:03:32Z</dcterms:created>
  <dcterms:modified xsi:type="dcterms:W3CDTF">2017-09-06T18:35:43Z</dcterms:modified>
</cp:coreProperties>
</file>