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98" autoAdjust="0"/>
    <p:restoredTop sz="95491" autoAdjust="0"/>
  </p:normalViewPr>
  <p:slideViewPr>
    <p:cSldViewPr snapToGrid="0" snapToObjects="1">
      <p:cViewPr varScale="1">
        <p:scale>
          <a:sx n="99" d="100"/>
          <a:sy n="99" d="100"/>
        </p:scale>
        <p:origin x="840" y="78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2" d="100"/>
          <a:sy n="112" d="100"/>
        </p:scale>
        <p:origin x="4984" y="20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>
                <a:effectLst/>
              </a:rPr>
              <a:t>Percent of adults ages 19–64 who pay all or some of their premium </a:t>
            </a:r>
            <a:br>
              <a:rPr lang="en-US" sz="1400" dirty="0" smtClean="0">
                <a:effectLst/>
              </a:rPr>
            </a:br>
            <a:r>
              <a:rPr lang="en-US" sz="1400" dirty="0" smtClean="0">
                <a:effectLst/>
              </a:rPr>
              <a:t>and are aware of their premium amount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4.7627379910844401E-4"/>
          <c:y val="2.38551238161072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6393784110319E-3"/>
          <c:y val="0.17254211086375401"/>
          <c:w val="0.975579719201766"/>
          <c:h val="0.613251455234069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easy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Marketplace</c:v>
                </c:pt>
                <c:pt idx="1">
                  <c:v>Employer</c:v>
                </c:pt>
                <c:pt idx="3">
                  <c:v>Marketplace</c:v>
                </c:pt>
                <c:pt idx="4">
                  <c:v>Employer</c:v>
                </c:pt>
                <c:pt idx="6">
                  <c:v>Marketplace</c:v>
                </c:pt>
                <c:pt idx="7">
                  <c:v>Employer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29.72</c:v>
                </c:pt>
                <c:pt idx="1">
                  <c:v>34.26</c:v>
                </c:pt>
                <c:pt idx="3">
                  <c:v>35.619999999999997</c:v>
                </c:pt>
                <c:pt idx="4">
                  <c:v>33.78</c:v>
                </c:pt>
                <c:pt idx="6">
                  <c:v>24.7</c:v>
                </c:pt>
                <c:pt idx="7">
                  <c:v>34.380000000000003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6B-4ED6-8F4F-452127B04F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Marketplace</c:v>
                </c:pt>
                <c:pt idx="1">
                  <c:v>Employer</c:v>
                </c:pt>
                <c:pt idx="3">
                  <c:v>Marketplace</c:v>
                </c:pt>
                <c:pt idx="4">
                  <c:v>Employer</c:v>
                </c:pt>
                <c:pt idx="6">
                  <c:v>Marketplace</c:v>
                </c:pt>
                <c:pt idx="7">
                  <c:v>Employer</c:v>
                </c:pt>
              </c:strCache>
            </c:strRef>
          </c:cat>
          <c:val>
            <c:numRef>
              <c:f>Sheet1!$C$2:$C$9</c:f>
              <c:numCache>
                <c:formatCode>0</c:formatCode>
                <c:ptCount val="8"/>
                <c:pt idx="0">
                  <c:v>18.18</c:v>
                </c:pt>
                <c:pt idx="1">
                  <c:v>39.65</c:v>
                </c:pt>
                <c:pt idx="3">
                  <c:v>28.88</c:v>
                </c:pt>
                <c:pt idx="4">
                  <c:v>22.46</c:v>
                </c:pt>
                <c:pt idx="6">
                  <c:v>9.08</c:v>
                </c:pt>
                <c:pt idx="7">
                  <c:v>44.05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6B-4ED6-8F4F-452127B04F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100"/>
        <c:axId val="375722120"/>
        <c:axId val="375723296"/>
      </c:barChart>
      <c:catAx>
        <c:axId val="37572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723296"/>
        <c:crosses val="autoZero"/>
        <c:auto val="1"/>
        <c:lblAlgn val="ctr"/>
        <c:lblOffset val="100"/>
        <c:noMultiLvlLbl val="0"/>
      </c:catAx>
      <c:valAx>
        <c:axId val="37572329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7572212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0.029</cdr:x>
      <cdr:y>0.39868</cdr:y>
    </cdr:from>
    <cdr:to>
      <cdr:x>0.09365</cdr:x>
      <cdr:y>0.46918</cdr:y>
    </cdr:to>
    <cdr:sp macro="" textlink="">
      <cdr:nvSpPr>
        <cdr:cNvPr id="14" name="TextBox 15"/>
        <cdr:cNvSpPr txBox="1"/>
      </cdr:nvSpPr>
      <cdr:spPr>
        <a:xfrm xmlns:a="http://schemas.openxmlformats.org/drawingml/2006/main">
          <a:off x="261070" y="1566460"/>
          <a:ext cx="58189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chemeClr val="accent2"/>
              </a:solidFill>
              <a:latin typeface="+mn-lt"/>
              <a:cs typeface="Arial" panose="020B0604020202020204" pitchFamily="34" charset="0"/>
            </a:rPr>
            <a:t>48</a:t>
          </a:r>
        </a:p>
      </cdr:txBody>
    </cdr:sp>
  </cdr:relSizeAnchor>
  <cdr:relSizeAnchor xmlns:cdr="http://schemas.openxmlformats.org/drawingml/2006/chartDrawing">
    <cdr:from>
      <cdr:x>0.51979</cdr:x>
      <cdr:y>0.35952</cdr:y>
    </cdr:from>
    <cdr:to>
      <cdr:x>0.58312</cdr:x>
      <cdr:y>0.43002</cdr:y>
    </cdr:to>
    <cdr:sp macro="" textlink="">
      <cdr:nvSpPr>
        <cdr:cNvPr id="15" name="TextBox 17"/>
        <cdr:cNvSpPr txBox="1"/>
      </cdr:nvSpPr>
      <cdr:spPr>
        <a:xfrm xmlns:a="http://schemas.openxmlformats.org/drawingml/2006/main">
          <a:off x="4678693" y="1412571"/>
          <a:ext cx="57001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chemeClr val="accent2"/>
              </a:solidFill>
              <a:latin typeface="+mn-lt"/>
              <a:cs typeface="Arial" panose="020B0604020202020204" pitchFamily="34" charset="0"/>
            </a:rPr>
            <a:t>56</a:t>
          </a:r>
        </a:p>
      </cdr:txBody>
    </cdr:sp>
  </cdr:relSizeAnchor>
  <cdr:relSizeAnchor xmlns:cdr="http://schemas.openxmlformats.org/drawingml/2006/chartDrawing">
    <cdr:from>
      <cdr:x>0.15434</cdr:x>
      <cdr:y>0.25204</cdr:y>
    </cdr:from>
    <cdr:to>
      <cdr:x>0.21899</cdr:x>
      <cdr:y>0.32254</cdr:y>
    </cdr:to>
    <cdr:sp macro="" textlink="">
      <cdr:nvSpPr>
        <cdr:cNvPr id="16" name="TextBox 18"/>
        <cdr:cNvSpPr txBox="1"/>
      </cdr:nvSpPr>
      <cdr:spPr>
        <a:xfrm xmlns:a="http://schemas.openxmlformats.org/drawingml/2006/main">
          <a:off x="1389227" y="990273"/>
          <a:ext cx="58189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chemeClr val="accent2"/>
              </a:solidFill>
              <a:latin typeface="+mn-lt"/>
              <a:cs typeface="Arial" panose="020B0604020202020204" pitchFamily="34" charset="0"/>
            </a:rPr>
            <a:t>74</a:t>
          </a:r>
        </a:p>
      </cdr:txBody>
    </cdr:sp>
  </cdr:relSizeAnchor>
  <cdr:relSizeAnchor xmlns:cdr="http://schemas.openxmlformats.org/drawingml/2006/chartDrawing">
    <cdr:from>
      <cdr:x>0.39577</cdr:x>
      <cdr:y>0.29743</cdr:y>
    </cdr:from>
    <cdr:to>
      <cdr:x>0.46306</cdr:x>
      <cdr:y>0.36793</cdr:y>
    </cdr:to>
    <cdr:sp macro="" textlink="">
      <cdr:nvSpPr>
        <cdr:cNvPr id="17" name="TextBox 39"/>
        <cdr:cNvSpPr txBox="1"/>
      </cdr:nvSpPr>
      <cdr:spPr>
        <a:xfrm xmlns:a="http://schemas.openxmlformats.org/drawingml/2006/main">
          <a:off x="3562411" y="1168626"/>
          <a:ext cx="60564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chemeClr val="accent2"/>
              </a:solidFill>
              <a:latin typeface="+mn-lt"/>
              <a:cs typeface="Arial" panose="020B0604020202020204" pitchFamily="34" charset="0"/>
            </a:rPr>
            <a:t>64</a:t>
          </a:r>
        </a:p>
      </cdr:txBody>
    </cdr:sp>
  </cdr:relSizeAnchor>
  <cdr:relSizeAnchor xmlns:cdr="http://schemas.openxmlformats.org/drawingml/2006/chartDrawing">
    <cdr:from>
      <cdr:x>0.8826</cdr:x>
      <cdr:y>0.23085</cdr:y>
    </cdr:from>
    <cdr:to>
      <cdr:x>0.94857</cdr:x>
      <cdr:y>0.30135</cdr:y>
    </cdr:to>
    <cdr:sp macro="" textlink="">
      <cdr:nvSpPr>
        <cdr:cNvPr id="18" name="TextBox 40"/>
        <cdr:cNvSpPr txBox="1"/>
      </cdr:nvSpPr>
      <cdr:spPr>
        <a:xfrm xmlns:a="http://schemas.openxmlformats.org/drawingml/2006/main">
          <a:off x="7944406" y="907016"/>
          <a:ext cx="59376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chemeClr val="accent2"/>
              </a:solidFill>
              <a:latin typeface="+mn-lt"/>
              <a:cs typeface="Arial" panose="020B0604020202020204" pitchFamily="34" charset="0"/>
            </a:rPr>
            <a:t>78</a:t>
          </a:r>
        </a:p>
      </cdr:txBody>
    </cdr:sp>
  </cdr:relSizeAnchor>
  <cdr:relSizeAnchor xmlns:cdr="http://schemas.openxmlformats.org/drawingml/2006/chartDrawing">
    <cdr:from>
      <cdr:x>0.76958</cdr:x>
      <cdr:y>0.5003</cdr:y>
    </cdr:from>
    <cdr:to>
      <cdr:x>0.82587</cdr:x>
      <cdr:y>0.5708</cdr:y>
    </cdr:to>
    <cdr:sp macro="" textlink="">
      <cdr:nvSpPr>
        <cdr:cNvPr id="19" name="TextBox 45"/>
        <cdr:cNvSpPr txBox="1"/>
      </cdr:nvSpPr>
      <cdr:spPr>
        <a:xfrm xmlns:a="http://schemas.openxmlformats.org/drawingml/2006/main">
          <a:off x="6927098" y="1965733"/>
          <a:ext cx="50667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chemeClr val="accent2"/>
              </a:solidFill>
              <a:latin typeface="+mn-lt"/>
              <a:cs typeface="Arial" panose="020B0604020202020204" pitchFamily="34" charset="0"/>
            </a:rPr>
            <a:t>34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655675" y="6368920"/>
            <a:ext cx="6821898" cy="40845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/>
              <a:t>Source: S. R. Collins, M. Z. </a:t>
            </a:r>
            <a:r>
              <a:rPr lang="en-US" sz="900" dirty="0" err="1" smtClean="0"/>
              <a:t>Gunja</a:t>
            </a:r>
            <a:r>
              <a:rPr lang="en-US" sz="900" dirty="0" smtClean="0"/>
              <a:t>, and M. M. Doty, </a:t>
            </a:r>
            <a:r>
              <a:rPr lang="en-US" sz="900" i="1" dirty="0" smtClean="0"/>
              <a:t>Following the ACA Repeal-and-Replace Effort, Where Does the U.S. Stand on Insurance Coverage? Findings from the Commonwealth Fund Affordable Care Act Tracking Survey, March–June 2017, </a:t>
            </a:r>
            <a:r>
              <a:rPr lang="en-US" sz="900" dirty="0" smtClean="0"/>
              <a:t>The Commonwealth Fund, Sept. 2017.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 smtClean="0"/>
              <a:t>Exhibit #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1000" b="0" i="0" smtClean="0">
                <a:solidFill>
                  <a:schemeClr val="tx1"/>
                </a:solidFill>
                <a:effectLst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Lower-Income Adults with Marketplace Plans More Likely to View Their Premiums as Affordable Than Adults with Higher Incomes </a:t>
            </a:r>
            <a:endParaRPr lang="en-US" dirty="0"/>
          </a:p>
        </p:txBody>
      </p:sp>
      <p:graphicFrame>
        <p:nvGraphicFramePr>
          <p:cNvPr id="10" name="Chart Placeholder 9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086497201"/>
              </p:ext>
            </p:extLst>
          </p:nvPr>
        </p:nvGraphicFramePr>
        <p:xfrm>
          <a:off x="71438" y="1719231"/>
          <a:ext cx="9001125" cy="3929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ubtitle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Notes: FPL refers to federal poverty level. 250% of FPL is $29,700 for an individual or $60,750 for a family of four. Segments may not sum to </a:t>
            </a:r>
            <a:r>
              <a:rPr lang="en-US" smtClean="0"/>
              <a:t>indicated total </a:t>
            </a:r>
            <a:r>
              <a:rPr lang="en-US" dirty="0" smtClean="0"/>
              <a:t>because of rounding. </a:t>
            </a:r>
          </a:p>
          <a:p>
            <a:r>
              <a:rPr lang="en-US" dirty="0" smtClean="0"/>
              <a:t>Data: The Commonwealth Fund Affordable Care Act Tracking Survey, March–June 2017.</a:t>
            </a:r>
            <a:endParaRPr lang="en-US" dirty="0"/>
          </a:p>
        </p:txBody>
      </p:sp>
      <p:sp>
        <p:nvSpPr>
          <p:cNvPr id="17" name="TextBox 3"/>
          <p:cNvSpPr txBox="1"/>
          <p:nvPr/>
        </p:nvSpPr>
        <p:spPr>
          <a:xfrm>
            <a:off x="1" y="1079152"/>
            <a:ext cx="9144000" cy="640080"/>
          </a:xfrm>
          <a:prstGeom prst="rect">
            <a:avLst/>
          </a:prstGeom>
          <a:solidFill>
            <a:schemeClr val="bg2"/>
          </a:solidFill>
        </p:spPr>
        <p:txBody>
          <a:bodyPr wrap="square" lIns="640080" tIns="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cs typeface="Arial" panose="020B0604020202020204" pitchFamily="34" charset="0"/>
              </a:rPr>
              <a:t>How easy or difficult is it for you to afford the premium costs for your health insurance?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34" y="1163603"/>
            <a:ext cx="381261" cy="47840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32508" y="5309730"/>
            <a:ext cx="1710047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 dirty="0" smtClean="0">
                <a:cs typeface="Arial" panose="020B0604020202020204" pitchFamily="34" charset="0"/>
              </a:rPr>
              <a:t>Total</a:t>
            </a:r>
            <a:endParaRPr lang="en-US" sz="1400" b="1" dirty="0"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29076" y="5309730"/>
            <a:ext cx="2301094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 dirty="0">
                <a:cs typeface="Arial" panose="020B0604020202020204" pitchFamily="34" charset="0"/>
              </a:rPr>
              <a:t>Incomes below 250% FPL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08449" y="5309730"/>
            <a:ext cx="2158124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>
                <a:cs typeface="Arial" panose="020B0604020202020204" pitchFamily="34" charset="0"/>
              </a:rPr>
              <a:t>Incomes </a:t>
            </a:r>
            <a:r>
              <a:rPr lang="en-US" sz="1400" b="1" smtClean="0">
                <a:cs typeface="Arial" panose="020B0604020202020204" pitchFamily="34" charset="0"/>
              </a:rPr>
              <a:t>250</a:t>
            </a:r>
            <a:r>
              <a:rPr lang="en-US" sz="1400" b="1">
                <a:cs typeface="Arial" panose="020B0604020202020204" pitchFamily="34" charset="0"/>
              </a:rPr>
              <a:t>% </a:t>
            </a:r>
            <a:r>
              <a:rPr lang="en-US" sz="1400" b="1" smtClean="0">
                <a:cs typeface="Arial" panose="020B0604020202020204" pitchFamily="34" charset="0"/>
              </a:rPr>
              <a:t>FPL or </a:t>
            </a:r>
            <a:r>
              <a:rPr lang="en-US" sz="1400" b="1" dirty="0">
                <a:cs typeface="Arial" panose="020B0604020202020204" pitchFamily="34" charset="0"/>
              </a:rPr>
              <a:t>more</a:t>
            </a:r>
          </a:p>
        </p:txBody>
      </p:sp>
    </p:spTree>
    <p:extLst>
      <p:ext uri="{BB962C8B-B14F-4D97-AF65-F5344CB8AC3E}">
        <p14:creationId xmlns:p14="http://schemas.microsoft.com/office/powerpoint/2010/main" val="12085525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160148</TotalTime>
  <Words>120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Berlingske Serif Text</vt:lpstr>
      <vt:lpstr>Calibri</vt:lpstr>
      <vt:lpstr>InterFace</vt:lpstr>
      <vt:lpstr>1_Office Theme</vt:lpstr>
      <vt:lpstr>Lower-Income Adults with Marketplace Plans More Likely to View Their Premiums as Affordable Than Adults with Higher Incomes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Aisha Gomez</cp:lastModifiedBy>
  <cp:revision>1966</cp:revision>
  <cp:lastPrinted>2017-09-05T18:04:06Z</cp:lastPrinted>
  <dcterms:created xsi:type="dcterms:W3CDTF">2014-10-08T23:03:32Z</dcterms:created>
  <dcterms:modified xsi:type="dcterms:W3CDTF">2017-09-06T18:43:08Z</dcterms:modified>
</cp:coreProperties>
</file>