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3"/>
  </p:notesMasterIdLst>
  <p:handoutMasterIdLst>
    <p:handoutMasterId r:id="rId4"/>
  </p:handoutMasterIdLst>
  <p:sldIdLst>
    <p:sldId id="1456" r:id="rId2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200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515A"/>
    <a:srgbClr val="5F5A9D"/>
    <a:srgbClr val="E0E0E0"/>
    <a:srgbClr val="4ABDBC"/>
    <a:srgbClr val="8ADAD2"/>
    <a:srgbClr val="9FE1DB"/>
    <a:srgbClr val="B6E8E3"/>
    <a:srgbClr val="CDEFEC"/>
    <a:srgbClr val="DFF5F3"/>
    <a:srgbClr val="EDF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61" autoAdjust="0"/>
    <p:restoredTop sz="95491" autoAdjust="0"/>
  </p:normalViewPr>
  <p:slideViewPr>
    <p:cSldViewPr snapToGrid="0" snapToObjects="1">
      <p:cViewPr varScale="1">
        <p:scale>
          <a:sx n="99" d="100"/>
          <a:sy n="99" d="100"/>
        </p:scale>
        <p:origin x="1116" y="78"/>
      </p:cViewPr>
      <p:guideLst>
        <p:guide orient="horz" pos="1570"/>
        <p:guide pos="2988"/>
        <p:guide orient="horz" pos="1200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rebuchet MS Regular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smtClean="0">
                <a:latin typeface="Trebuchet MS Regular" charset="0"/>
              </a:rPr>
              <a:t>3/15/2017</a:t>
            </a:fld>
            <a:endParaRPr lang="en-US" dirty="0">
              <a:latin typeface="Trebuchet MS Regular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rebuchet MS Regular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smtClean="0">
                <a:latin typeface="Trebuchet MS Regular" charset="0"/>
              </a:rPr>
              <a:t>‹#›</a:t>
            </a:fld>
            <a:endParaRPr lang="en-US" dirty="0">
              <a:latin typeface="Trebuchet MS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Trebuchet MS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Trebuchet MS Regular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Trebuchet MS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Trebuchet MS Regular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0" i="0" kern="1200">
        <a:solidFill>
          <a:schemeClr val="tx1"/>
        </a:solidFill>
        <a:latin typeface="Trebuchet MS Regular" charset="0"/>
        <a:ea typeface="+mn-ea"/>
        <a:cs typeface="+mn-cs"/>
      </a:defRPr>
    </a:lvl1pPr>
    <a:lvl2pPr marL="609585" algn="l" defTabSz="609585" rtl="0" eaLnBrk="1" latinLnBrk="0" hangingPunct="1">
      <a:defRPr sz="1600" b="0" i="0" kern="1200">
        <a:solidFill>
          <a:schemeClr val="tx1"/>
        </a:solidFill>
        <a:latin typeface="Trebuchet MS Regular" charset="0"/>
        <a:ea typeface="+mn-ea"/>
        <a:cs typeface="+mn-cs"/>
      </a:defRPr>
    </a:lvl2pPr>
    <a:lvl3pPr marL="1219170" algn="l" defTabSz="609585" rtl="0" eaLnBrk="1" latinLnBrk="0" hangingPunct="1">
      <a:defRPr sz="1600" b="0" i="0" kern="1200">
        <a:solidFill>
          <a:schemeClr val="tx1"/>
        </a:solidFill>
        <a:latin typeface="Trebuchet MS Regular" charset="0"/>
        <a:ea typeface="+mn-ea"/>
        <a:cs typeface="+mn-cs"/>
      </a:defRPr>
    </a:lvl3pPr>
    <a:lvl4pPr marL="1828754" algn="l" defTabSz="609585" rtl="0" eaLnBrk="1" latinLnBrk="0" hangingPunct="1">
      <a:defRPr sz="1600" b="0" i="0" kern="1200">
        <a:solidFill>
          <a:schemeClr val="tx1"/>
        </a:solidFill>
        <a:latin typeface="Trebuchet MS Regular" charset="0"/>
        <a:ea typeface="+mn-ea"/>
        <a:cs typeface="+mn-cs"/>
      </a:defRPr>
    </a:lvl4pPr>
    <a:lvl5pPr marL="2438339" algn="l" defTabSz="609585" rtl="0" eaLnBrk="1" latinLnBrk="0" hangingPunct="1">
      <a:defRPr sz="1600" b="0" i="0" kern="1200">
        <a:solidFill>
          <a:schemeClr val="tx1"/>
        </a:solidFill>
        <a:latin typeface="Trebuchet MS Regular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287524" y="418119"/>
            <a:ext cx="8632850" cy="922649"/>
          </a:xfrm>
          <a:effectLst/>
        </p:spPr>
        <p:txBody>
          <a:bodyPr anchor="t">
            <a:normAutofit/>
          </a:bodyPr>
          <a:lstStyle>
            <a:lvl1pPr algn="ctr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0595" y="1713217"/>
            <a:ext cx="8030173" cy="3912027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044C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287524" y="418119"/>
            <a:ext cx="8632850" cy="922649"/>
          </a:xfrm>
          <a:effectLst/>
        </p:spPr>
        <p:txBody>
          <a:bodyPr anchor="t">
            <a:normAutofit/>
          </a:bodyPr>
          <a:lstStyle>
            <a:lvl1pPr algn="ctr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13" name="Arrow: Pentagon 12"/>
          <p:cNvSpPr/>
          <p:nvPr/>
        </p:nvSpPr>
        <p:spPr>
          <a:xfrm>
            <a:off x="705855" y="1710332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14" name="Chevron 6"/>
          <p:cNvSpPr/>
          <p:nvPr/>
        </p:nvSpPr>
        <p:spPr>
          <a:xfrm>
            <a:off x="2034022" y="1700808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2032000" y="3032954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705855" y="3032954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372744" y="1700808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370722" y="3032954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98653" y="1700808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96631" y="3032954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6024216" y="1700808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6022194" y="3032954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367239" y="1700808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365218" y="3032954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791580" y="1710332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791581" y="3104964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2371550" y="1710332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120727" y="3104964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3721750" y="1710332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470927" y="3104964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5025767" y="1710332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4774944" y="3104964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6338517" y="1710332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 hasCustomPrompt="1"/>
          </p:nvPr>
        </p:nvSpPr>
        <p:spPr>
          <a:xfrm>
            <a:off x="6087694" y="3104964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7704398" y="1710332"/>
            <a:ext cx="98557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 hasCustomPrompt="1"/>
          </p:nvPr>
        </p:nvSpPr>
        <p:spPr>
          <a:xfrm>
            <a:off x="7425000" y="3104964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</p:spTree>
    <p:extLst>
      <p:ext uri="{BB962C8B-B14F-4D97-AF65-F5344CB8AC3E}">
        <p14:creationId xmlns:p14="http://schemas.microsoft.com/office/powerpoint/2010/main" val="160803859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 Layout: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044C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13" name="Arrow: Pentagon 12"/>
          <p:cNvSpPr/>
          <p:nvPr/>
        </p:nvSpPr>
        <p:spPr>
          <a:xfrm>
            <a:off x="705855" y="1710332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14" name="Chevron 6"/>
          <p:cNvSpPr/>
          <p:nvPr/>
        </p:nvSpPr>
        <p:spPr>
          <a:xfrm>
            <a:off x="2034022" y="1700808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2032000" y="3032954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705855" y="3032954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372744" y="1700808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370722" y="3032954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98653" y="1700808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96631" y="3032954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6024216" y="1700808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6022194" y="3032954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367239" y="1700808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365218" y="3032954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 Regular" charset="0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791580" y="1710332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791581" y="3104964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2371550" y="1710332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120727" y="3104964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3721750" y="1710332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470927" y="3104964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5025767" y="1710332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4774944" y="3104964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6338517" y="1710332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 hasCustomPrompt="1"/>
          </p:nvPr>
        </p:nvSpPr>
        <p:spPr>
          <a:xfrm>
            <a:off x="6087694" y="3104964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7704398" y="1710332"/>
            <a:ext cx="98557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 hasCustomPrompt="1"/>
          </p:nvPr>
        </p:nvSpPr>
        <p:spPr>
          <a:xfrm>
            <a:off x="7425000" y="3104964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73" name="Title 1"/>
          <p:cNvSpPr>
            <a:spLocks noGrp="1"/>
          </p:cNvSpPr>
          <p:nvPr>
            <p:ph type="ctrTitle" hasCustomPrompt="1"/>
          </p:nvPr>
        </p:nvSpPr>
        <p:spPr>
          <a:xfrm>
            <a:off x="627797" y="418119"/>
            <a:ext cx="6068439" cy="1226093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4" name="Oval 73"/>
          <p:cNvSpPr/>
          <p:nvPr userDrawn="1"/>
        </p:nvSpPr>
        <p:spPr>
          <a:xfrm>
            <a:off x="7720595" y="409450"/>
            <a:ext cx="997955" cy="997955"/>
          </a:xfrm>
          <a:prstGeom prst="ellipse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75" name="Picture Placeholder 3"/>
          <p:cNvSpPr>
            <a:spLocks noGrp="1"/>
          </p:cNvSpPr>
          <p:nvPr>
            <p:ph type="pic" sz="quarter" idx="33" hasCustomPrompt="1"/>
          </p:nvPr>
        </p:nvSpPr>
        <p:spPr>
          <a:xfrm>
            <a:off x="7926324" y="581510"/>
            <a:ext cx="591093" cy="63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Icon</a:t>
            </a:r>
          </a:p>
        </p:txBody>
      </p:sp>
    </p:spTree>
    <p:extLst>
      <p:ext uri="{BB962C8B-B14F-4D97-AF65-F5344CB8AC3E}">
        <p14:creationId xmlns:p14="http://schemas.microsoft.com/office/powerpoint/2010/main" val="618709387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287524" y="418119"/>
            <a:ext cx="8632850" cy="922649"/>
          </a:xfrm>
          <a:effectLst/>
        </p:spPr>
        <p:txBody>
          <a:bodyPr anchor="t">
            <a:normAutofit/>
          </a:bodyPr>
          <a:lstStyle>
            <a:lvl1pPr algn="ctr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4" name="Table Placeholder 3"/>
          <p:cNvSpPr>
            <a:spLocks noGrp="1"/>
          </p:cNvSpPr>
          <p:nvPr>
            <p:ph type="tbl" sz="quarter" idx="21"/>
          </p:nvPr>
        </p:nvSpPr>
        <p:spPr>
          <a:xfrm>
            <a:off x="431540" y="1103086"/>
            <a:ext cx="8480231" cy="463005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715038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: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4" name="Table Placeholder 3"/>
          <p:cNvSpPr>
            <a:spLocks noGrp="1"/>
          </p:cNvSpPr>
          <p:nvPr>
            <p:ph type="tbl" sz="quarter" idx="21"/>
          </p:nvPr>
        </p:nvSpPr>
        <p:spPr>
          <a:xfrm>
            <a:off x="431540" y="1644212"/>
            <a:ext cx="8480231" cy="4088931"/>
          </a:xfrm>
        </p:spPr>
        <p:txBody>
          <a:bodyPr/>
          <a:lstStyle/>
          <a:p>
            <a:endParaRPr lang="en-US"/>
          </a:p>
        </p:txBody>
      </p:sp>
      <p:sp>
        <p:nvSpPr>
          <p:cNvPr id="59" name="Oval 58"/>
          <p:cNvSpPr/>
          <p:nvPr userDrawn="1"/>
        </p:nvSpPr>
        <p:spPr>
          <a:xfrm>
            <a:off x="7720595" y="409450"/>
            <a:ext cx="997955" cy="997955"/>
          </a:xfrm>
          <a:prstGeom prst="ellipse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60" name="Picture Placeholder 3"/>
          <p:cNvSpPr>
            <a:spLocks noGrp="1"/>
          </p:cNvSpPr>
          <p:nvPr>
            <p:ph type="pic" sz="quarter" idx="33" hasCustomPrompt="1"/>
          </p:nvPr>
        </p:nvSpPr>
        <p:spPr>
          <a:xfrm>
            <a:off x="7926324" y="581510"/>
            <a:ext cx="591093" cy="63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Icon</a:t>
            </a:r>
          </a:p>
        </p:txBody>
      </p:sp>
      <p:sp>
        <p:nvSpPr>
          <p:cNvPr id="62" name="Title 1"/>
          <p:cNvSpPr>
            <a:spLocks noGrp="1"/>
          </p:cNvSpPr>
          <p:nvPr>
            <p:ph type="ctrTitle" hasCustomPrompt="1"/>
          </p:nvPr>
        </p:nvSpPr>
        <p:spPr>
          <a:xfrm>
            <a:off x="627797" y="418119"/>
            <a:ext cx="6068439" cy="1226093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0759720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 userDrawn="1"/>
        </p:nvGrpSpPr>
        <p:grpSpPr>
          <a:xfrm>
            <a:off x="527148" y="565926"/>
            <a:ext cx="6595082" cy="2674624"/>
            <a:chOff x="527148" y="1658361"/>
            <a:chExt cx="6595082" cy="2674624"/>
          </a:xfrm>
        </p:grpSpPr>
        <p:sp>
          <p:nvSpPr>
            <p:cNvPr id="43" name="Rectangle 42"/>
            <p:cNvSpPr/>
            <p:nvPr userDrawn="1"/>
          </p:nvSpPr>
          <p:spPr>
            <a:xfrm>
              <a:off x="527148" y="1932926"/>
              <a:ext cx="6588732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0" i="0" dirty="0">
                  <a:solidFill>
                    <a:srgbClr val="FF0000"/>
                  </a:solidFill>
                  <a:latin typeface="Georgia Regular" charset="0"/>
                </a:rPr>
                <a:t>Engaging Federal &amp;</a:t>
              </a:r>
            </a:p>
            <a:p>
              <a:r>
                <a:rPr lang="en-US" sz="4000" b="0" i="0" dirty="0">
                  <a:solidFill>
                    <a:srgbClr val="FF0000"/>
                  </a:solidFill>
                  <a:latin typeface="Georgia Regular" charset="0"/>
                </a:rPr>
                <a:t>State Health Policymakers</a:t>
              </a:r>
            </a:p>
          </p:txBody>
        </p:sp>
        <p:sp>
          <p:nvSpPr>
            <p:cNvPr id="44" name="Rectangle 43"/>
            <p:cNvSpPr/>
            <p:nvPr userDrawn="1"/>
          </p:nvSpPr>
          <p:spPr>
            <a:xfrm>
              <a:off x="533498" y="1658361"/>
              <a:ext cx="6588732" cy="3000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rtl="0"/>
              <a:r>
                <a:rPr lang="en-US" sz="1350" b="0" i="0" dirty="0">
                  <a:solidFill>
                    <a:srgbClr val="FF0000"/>
                  </a:solidFill>
                  <a:latin typeface="Trebuchet MS Regular" charset="0"/>
                </a:rPr>
                <a:t>SECTION ONE</a:t>
              </a:r>
            </a:p>
          </p:txBody>
        </p:sp>
        <p:sp>
          <p:nvSpPr>
            <p:cNvPr id="45" name="Rectangle 44"/>
            <p:cNvSpPr/>
            <p:nvPr userDrawn="1"/>
          </p:nvSpPr>
          <p:spPr>
            <a:xfrm>
              <a:off x="533498" y="3255767"/>
              <a:ext cx="6588732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rtl="0">
                <a:buFont typeface="Arial" panose="020B0604020202020204" pitchFamily="34" charset="0"/>
                <a:buChar char="•"/>
              </a:pPr>
              <a:r>
                <a:rPr lang="en-US" sz="1600" b="0" i="0" dirty="0">
                  <a:solidFill>
                    <a:srgbClr val="FF0000"/>
                  </a:solidFill>
                  <a:latin typeface="Trebuchet MS Regular" charset="0"/>
                </a:rPr>
                <a:t>Summary description lorem ipsum. </a:t>
              </a:r>
              <a:r>
                <a:rPr lang="en-US" sz="1600" b="0" i="0" dirty="0" err="1">
                  <a:solidFill>
                    <a:srgbClr val="FF0000"/>
                  </a:solidFill>
                  <a:latin typeface="Trebuchet MS Regular" charset="0"/>
                </a:rPr>
                <a:t>Rcil</a:t>
              </a:r>
              <a:r>
                <a:rPr lang="en-US" sz="1600" b="0" i="0" dirty="0">
                  <a:solidFill>
                    <a:srgbClr val="FF0000"/>
                  </a:solidFill>
                  <a:latin typeface="Trebuchet MS Regular" charset="0"/>
                </a:rPr>
                <a:t> </a:t>
              </a:r>
              <a:r>
                <a:rPr lang="en-US" sz="1600" b="0" i="0" dirty="0" err="1">
                  <a:solidFill>
                    <a:srgbClr val="FF0000"/>
                  </a:solidFill>
                  <a:latin typeface="Trebuchet MS Regular" charset="0"/>
                </a:rPr>
                <a:t>ipsument</a:t>
              </a:r>
              <a:r>
                <a:rPr lang="en-US" sz="1600" b="0" i="0" dirty="0">
                  <a:solidFill>
                    <a:srgbClr val="FF0000"/>
                  </a:solidFill>
                  <a:latin typeface="Trebuchet MS Regular" charset="0"/>
                </a:rPr>
                <a:t> </a:t>
              </a:r>
              <a:r>
                <a:rPr lang="en-US" sz="1600" b="0" i="0" dirty="0" err="1">
                  <a:solidFill>
                    <a:srgbClr val="FF0000"/>
                  </a:solidFill>
                  <a:latin typeface="Trebuchet MS Regular" charset="0"/>
                </a:rPr>
                <a:t>ugiae</a:t>
              </a:r>
              <a:r>
                <a:rPr lang="en-US" sz="1600" b="0" i="0" dirty="0">
                  <a:solidFill>
                    <a:srgbClr val="FF0000"/>
                  </a:solidFill>
                  <a:latin typeface="Trebuchet MS Regular" charset="0"/>
                </a:rPr>
                <a:t> mint </a:t>
              </a:r>
              <a:r>
                <a:rPr lang="en-US" sz="1600" b="0" i="0" dirty="0" err="1">
                  <a:solidFill>
                    <a:srgbClr val="FF0000"/>
                  </a:solidFill>
                  <a:latin typeface="Trebuchet MS Regular" charset="0"/>
                </a:rPr>
                <a:t>ut</a:t>
              </a:r>
              <a:r>
                <a:rPr lang="en-US" sz="1600" b="0" i="0" dirty="0">
                  <a:solidFill>
                    <a:srgbClr val="FF0000"/>
                  </a:solidFill>
                  <a:latin typeface="Trebuchet MS Regular" charset="0"/>
                </a:rPr>
                <a:t> res </a:t>
              </a:r>
              <a:r>
                <a:rPr lang="en-US" sz="1600" b="0" i="0" dirty="0" err="1">
                  <a:solidFill>
                    <a:srgbClr val="FF0000"/>
                  </a:solidFill>
                  <a:latin typeface="Trebuchet MS Regular" charset="0"/>
                </a:rPr>
                <a:t>esed</a:t>
              </a:r>
              <a:endParaRPr lang="en-US" sz="1600" b="0" i="0" dirty="0">
                <a:solidFill>
                  <a:srgbClr val="FF0000"/>
                </a:solidFill>
                <a:latin typeface="Trebuchet MS Regular" charset="0"/>
              </a:endParaRPr>
            </a:p>
            <a:p>
              <a:pPr marL="285750" indent="-285750" rtl="0">
                <a:buFont typeface="Arial" panose="020B0604020202020204" pitchFamily="34" charset="0"/>
                <a:buChar char="•"/>
              </a:pPr>
              <a:r>
                <a:rPr lang="en-US" sz="1600" b="0" i="0" dirty="0" err="1">
                  <a:solidFill>
                    <a:srgbClr val="FF0000"/>
                  </a:solidFill>
                  <a:latin typeface="Trebuchet MS Regular" charset="0"/>
                </a:rPr>
                <a:t>essitatatiis</a:t>
              </a:r>
              <a:r>
                <a:rPr lang="en-US" sz="1600" b="0" i="0" dirty="0">
                  <a:solidFill>
                    <a:srgbClr val="FF0000"/>
                  </a:solidFill>
                  <a:latin typeface="Trebuchet MS Regular" charset="0"/>
                </a:rPr>
                <a:t> </a:t>
              </a:r>
              <a:r>
                <a:rPr lang="en-US" sz="1600" b="0" i="0" dirty="0" err="1">
                  <a:solidFill>
                    <a:srgbClr val="FF0000"/>
                  </a:solidFill>
                  <a:latin typeface="Trebuchet MS Regular" charset="0"/>
                </a:rPr>
                <a:t>dus</a:t>
              </a:r>
              <a:r>
                <a:rPr lang="en-US" sz="1600" b="0" i="0" dirty="0">
                  <a:solidFill>
                    <a:srgbClr val="FF0000"/>
                  </a:solidFill>
                  <a:latin typeface="Trebuchet MS Regular" charset="0"/>
                </a:rPr>
                <a:t>, </a:t>
              </a:r>
              <a:r>
                <a:rPr lang="en-US" sz="1600" b="0" i="0" dirty="0" err="1">
                  <a:solidFill>
                    <a:srgbClr val="FF0000"/>
                  </a:solidFill>
                  <a:latin typeface="Trebuchet MS Regular" charset="0"/>
                </a:rPr>
                <a:t>sandam</a:t>
              </a:r>
              <a:r>
                <a:rPr lang="en-US" sz="1600" b="0" i="0" dirty="0">
                  <a:solidFill>
                    <a:srgbClr val="FF0000"/>
                  </a:solidFill>
                  <a:latin typeface="Trebuchet MS Regular" charset="0"/>
                </a:rPr>
                <a:t>, </a:t>
              </a:r>
              <a:r>
                <a:rPr lang="en-US" sz="1600" b="0" i="0" dirty="0" err="1">
                  <a:solidFill>
                    <a:srgbClr val="FF0000"/>
                  </a:solidFill>
                  <a:latin typeface="Trebuchet MS Regular" charset="0"/>
                </a:rPr>
                <a:t>offici</a:t>
              </a:r>
              <a:r>
                <a:rPr lang="en-US" sz="1600" b="0" i="0" dirty="0">
                  <a:solidFill>
                    <a:srgbClr val="FF0000"/>
                  </a:solidFill>
                  <a:latin typeface="Trebuchet MS Regular" charset="0"/>
                </a:rPr>
                <a:t> </a:t>
              </a:r>
              <a:r>
                <a:rPr lang="en-US" sz="1600" b="0" i="0" dirty="0" err="1">
                  <a:solidFill>
                    <a:srgbClr val="FF0000"/>
                  </a:solidFill>
                  <a:latin typeface="Trebuchet MS Regular" charset="0"/>
                </a:rPr>
                <a:t>quasperum</a:t>
              </a:r>
              <a:r>
                <a:rPr lang="en-US" sz="1600" b="0" i="0" dirty="0">
                  <a:solidFill>
                    <a:srgbClr val="FF0000"/>
                  </a:solidFill>
                  <a:latin typeface="Trebuchet MS Regular" charset="0"/>
                </a:rPr>
                <a:t> qui </a:t>
              </a:r>
              <a:r>
                <a:rPr lang="en-US" sz="1600" b="0" i="0" dirty="0" err="1">
                  <a:solidFill>
                    <a:srgbClr val="FF0000"/>
                  </a:solidFill>
                  <a:latin typeface="Trebuchet MS Regular" charset="0"/>
                </a:rPr>
                <a:t>blabo</a:t>
              </a:r>
              <a:r>
                <a:rPr lang="en-US" sz="1600" b="0" i="0" dirty="0">
                  <a:solidFill>
                    <a:srgbClr val="FF0000"/>
                  </a:solidFill>
                  <a:latin typeface="Trebuchet MS Regular" charset="0"/>
                </a:rPr>
                <a:t> </a:t>
              </a:r>
              <a:r>
                <a:rPr lang="en-US" sz="1600" b="0" i="0" dirty="0" err="1">
                  <a:solidFill>
                    <a:srgbClr val="FF0000"/>
                  </a:solidFill>
                  <a:latin typeface="Trebuchet MS Regular" charset="0"/>
                </a:rPr>
                <a:t>remque</a:t>
              </a:r>
              <a:r>
                <a:rPr lang="en-US" sz="1600" b="0" i="0" dirty="0">
                  <a:solidFill>
                    <a:srgbClr val="FF0000"/>
                  </a:solidFill>
                  <a:latin typeface="Trebuchet MS Regular" charset="0"/>
                </a:rPr>
                <a:t> </a:t>
              </a:r>
              <a:r>
                <a:rPr lang="en-US" sz="1600" b="0" i="0" dirty="0" err="1">
                  <a:solidFill>
                    <a:srgbClr val="FF0000"/>
                  </a:solidFill>
                  <a:latin typeface="Trebuchet MS Regular" charset="0"/>
                </a:rPr>
                <a:t>plaut</a:t>
              </a:r>
              <a:r>
                <a:rPr lang="en-US" sz="1600" b="0" i="0" dirty="0">
                  <a:solidFill>
                    <a:srgbClr val="FF0000"/>
                  </a:solidFill>
                  <a:latin typeface="Trebuchet MS Regular" charset="0"/>
                </a:rPr>
                <a:t> do.</a:t>
              </a:r>
            </a:p>
          </p:txBody>
        </p:sp>
      </p:grpSp>
      <p:cxnSp>
        <p:nvCxnSpPr>
          <p:cNvPr id="49" name="Straight Connector 48"/>
          <p:cNvCxnSpPr/>
          <p:nvPr userDrawn="1"/>
        </p:nvCxnSpPr>
        <p:spPr>
          <a:xfrm>
            <a:off x="486594" y="6509279"/>
            <a:ext cx="19713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 userDrawn="1"/>
        </p:nvCxnSpPr>
        <p:spPr>
          <a:xfrm>
            <a:off x="486594" y="6182254"/>
            <a:ext cx="19713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cxnSpLocks/>
          </p:cNvCxnSpPr>
          <p:nvPr userDrawn="1"/>
        </p:nvCxnSpPr>
        <p:spPr>
          <a:xfrm>
            <a:off x="0" y="6201308"/>
            <a:ext cx="998657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 userDrawn="1"/>
        </p:nvSpPr>
        <p:spPr>
          <a:xfrm>
            <a:off x="5399268" y="6217187"/>
            <a:ext cx="194421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0"/>
            <a:r>
              <a:rPr lang="en-US" sz="900" b="0" i="0" dirty="0">
                <a:solidFill>
                  <a:srgbClr val="4C515A"/>
                </a:solidFill>
                <a:latin typeface="Trebuchet MS Regular" charset="0"/>
              </a:rPr>
              <a:t>Board of Directors Update</a:t>
            </a:r>
          </a:p>
        </p:txBody>
      </p:sp>
      <p:sp>
        <p:nvSpPr>
          <p:cNvPr id="67" name="Rectangle 66"/>
          <p:cNvSpPr/>
          <p:nvPr userDrawn="1"/>
        </p:nvSpPr>
        <p:spPr>
          <a:xfrm>
            <a:off x="7268205" y="6217187"/>
            <a:ext cx="103000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900" b="0" i="0" dirty="0">
                <a:solidFill>
                  <a:srgbClr val="4C515A"/>
                </a:solidFill>
                <a:latin typeface="Trebuchet MS Regular" charset="0"/>
              </a:rPr>
              <a:t>November 2016</a:t>
            </a:r>
          </a:p>
        </p:txBody>
      </p:sp>
      <p:cxnSp>
        <p:nvCxnSpPr>
          <p:cNvPr id="70" name="Straight Connector 69"/>
          <p:cNvCxnSpPr>
            <a:cxnSpLocks/>
          </p:cNvCxnSpPr>
          <p:nvPr userDrawn="1"/>
        </p:nvCxnSpPr>
        <p:spPr>
          <a:xfrm>
            <a:off x="7305923" y="6296610"/>
            <a:ext cx="0" cy="970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 userDrawn="1"/>
        </p:nvSpPr>
        <p:spPr>
          <a:xfrm>
            <a:off x="8576808" y="6224954"/>
            <a:ext cx="2487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900" b="0" i="0" dirty="0">
                <a:solidFill>
                  <a:srgbClr val="4C515A"/>
                </a:solidFill>
                <a:latin typeface="Trebuchet MS Regular" charset="0"/>
                <a:cs typeface="Trebuchet MS Regular" charset="0"/>
              </a:rPr>
              <a:t>2</a:t>
            </a:r>
            <a:endParaRPr lang="en-US" sz="900" b="0" i="0" dirty="0">
              <a:solidFill>
                <a:srgbClr val="4C515A"/>
              </a:solidFill>
              <a:latin typeface="Trebuchet MS Regular" charset="0"/>
            </a:endParaRPr>
          </a:p>
        </p:txBody>
      </p:sp>
      <p:grpSp>
        <p:nvGrpSpPr>
          <p:cNvPr id="47" name="Group 46"/>
          <p:cNvGrpSpPr/>
          <p:nvPr userDrawn="1"/>
        </p:nvGrpSpPr>
        <p:grpSpPr>
          <a:xfrm>
            <a:off x="-1686595" y="-39648"/>
            <a:ext cx="1545400" cy="6863569"/>
            <a:chOff x="-1684265" y="-187412"/>
            <a:chExt cx="1545400" cy="6863569"/>
          </a:xfrm>
        </p:grpSpPr>
        <p:grpSp>
          <p:nvGrpSpPr>
            <p:cNvPr id="48" name="Group 47"/>
            <p:cNvGrpSpPr/>
            <p:nvPr/>
          </p:nvGrpSpPr>
          <p:grpSpPr>
            <a:xfrm>
              <a:off x="-1684265" y="200118"/>
              <a:ext cx="1545400" cy="6476039"/>
              <a:chOff x="5233838" y="1329860"/>
              <a:chExt cx="1545400" cy="6476039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6068918" y="1342086"/>
                <a:ext cx="710320" cy="6463813"/>
                <a:chOff x="4457518" y="1337197"/>
                <a:chExt cx="710320" cy="6463813"/>
              </a:xfrm>
            </p:grpSpPr>
            <p:sp>
              <p:nvSpPr>
                <p:cNvPr id="73" name="Rectangle 72"/>
                <p:cNvSpPr/>
                <p:nvPr/>
              </p:nvSpPr>
              <p:spPr>
                <a:xfrm>
                  <a:off x="4457518" y="4568713"/>
                  <a:ext cx="709684" cy="589111"/>
                </a:xfrm>
                <a:prstGeom prst="rect">
                  <a:avLst/>
                </a:prstGeom>
                <a:solidFill>
                  <a:srgbClr val="4ABDBC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b="0" i="0" kern="0" dirty="0">
                      <a:solidFill>
                        <a:prstClr val="white"/>
                      </a:solidFill>
                      <a:latin typeface="Trebuchet MS Regular" charset="0"/>
                    </a:rPr>
                    <a:t>03</a:t>
                  </a:r>
                </a:p>
              </p:txBody>
            </p:sp>
            <p:sp>
              <p:nvSpPr>
                <p:cNvPr id="74" name="Rectangle 73"/>
                <p:cNvSpPr/>
                <p:nvPr/>
              </p:nvSpPr>
              <p:spPr>
                <a:xfrm>
                  <a:off x="4457518" y="3927048"/>
                  <a:ext cx="709684" cy="589111"/>
                </a:xfrm>
                <a:prstGeom prst="rect">
                  <a:avLst/>
                </a:prstGeom>
                <a:solidFill>
                  <a:srgbClr val="71B254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b="0" i="0" kern="0" dirty="0">
                      <a:solidFill>
                        <a:prstClr val="white"/>
                      </a:solidFill>
                      <a:latin typeface="Trebuchet MS Regular" charset="0"/>
                    </a:rPr>
                    <a:t>04</a:t>
                  </a:r>
                </a:p>
              </p:txBody>
            </p:sp>
            <p:sp>
              <p:nvSpPr>
                <p:cNvPr id="75" name="Rectangle 74"/>
                <p:cNvSpPr/>
                <p:nvPr/>
              </p:nvSpPr>
              <p:spPr>
                <a:xfrm>
                  <a:off x="4457518" y="5238051"/>
                  <a:ext cx="709684" cy="589111"/>
                </a:xfrm>
                <a:prstGeom prst="rect">
                  <a:avLst/>
                </a:prstGeom>
                <a:solidFill>
                  <a:srgbClr val="F47920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200" b="0" i="0" kern="0" dirty="0">
                      <a:solidFill>
                        <a:prstClr val="white"/>
                      </a:solidFill>
                      <a:latin typeface="Trebuchet MS Regular" charset="0"/>
                    </a:rPr>
                    <a:t>02</a:t>
                  </a:r>
                </a:p>
              </p:txBody>
            </p:sp>
            <p:sp>
              <p:nvSpPr>
                <p:cNvPr id="76" name="Rectangle 75"/>
                <p:cNvSpPr/>
                <p:nvPr/>
              </p:nvSpPr>
              <p:spPr>
                <a:xfrm>
                  <a:off x="4458154" y="3266831"/>
                  <a:ext cx="709684" cy="589111"/>
                </a:xfrm>
                <a:prstGeom prst="rect">
                  <a:avLst/>
                </a:prstGeom>
                <a:solidFill>
                  <a:srgbClr val="5F5A9D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b="0" i="0" kern="0" dirty="0">
                      <a:solidFill>
                        <a:prstClr val="white"/>
                      </a:solidFill>
                      <a:latin typeface="Trebuchet MS Regular" charset="0"/>
                    </a:rPr>
                    <a:t>05</a:t>
                  </a:r>
                </a:p>
              </p:txBody>
            </p:sp>
            <p:sp>
              <p:nvSpPr>
                <p:cNvPr id="77" name="Rectangle 76"/>
                <p:cNvSpPr/>
                <p:nvPr/>
              </p:nvSpPr>
              <p:spPr>
                <a:xfrm>
                  <a:off x="4458154" y="2621301"/>
                  <a:ext cx="709684" cy="589111"/>
                </a:xfrm>
                <a:prstGeom prst="rect">
                  <a:avLst/>
                </a:prstGeom>
                <a:solidFill>
                  <a:srgbClr val="E6C278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b="0" i="0" kern="0" dirty="0">
                      <a:solidFill>
                        <a:prstClr val="white"/>
                      </a:solidFill>
                      <a:latin typeface="Trebuchet MS Regular" charset="0"/>
                    </a:rPr>
                    <a:t>06</a:t>
                  </a:r>
                </a:p>
              </p:txBody>
            </p:sp>
            <p:sp>
              <p:nvSpPr>
                <p:cNvPr id="78" name="Rectangle 77"/>
                <p:cNvSpPr/>
                <p:nvPr/>
              </p:nvSpPr>
              <p:spPr>
                <a:xfrm>
                  <a:off x="4457518" y="5894753"/>
                  <a:ext cx="709684" cy="589111"/>
                </a:xfrm>
                <a:prstGeom prst="rect">
                  <a:avLst/>
                </a:prstGeom>
                <a:solidFill>
                  <a:srgbClr val="044C7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200" b="0" i="0" kern="0" dirty="0">
                      <a:solidFill>
                        <a:prstClr val="white"/>
                      </a:solidFill>
                      <a:latin typeface="Trebuchet MS Regular" charset="0"/>
                    </a:rPr>
                    <a:t>01</a:t>
                  </a: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4458154" y="1982726"/>
                  <a:ext cx="709684" cy="589111"/>
                </a:xfrm>
                <a:prstGeom prst="rect">
                  <a:avLst/>
                </a:prstGeom>
                <a:solidFill>
                  <a:srgbClr val="B6ADA8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b="0" i="0" kern="0" dirty="0">
                      <a:solidFill>
                        <a:prstClr val="white"/>
                      </a:solidFill>
                      <a:latin typeface="Trebuchet MS Regular" charset="0"/>
                    </a:rPr>
                    <a:t>07</a:t>
                  </a: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4458154" y="1337197"/>
                  <a:ext cx="709684" cy="589111"/>
                </a:xfrm>
                <a:prstGeom prst="rect">
                  <a:avLst/>
                </a:prstGeom>
                <a:solidFill>
                  <a:srgbClr val="575B64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b="0" i="0" kern="0" dirty="0">
                      <a:solidFill>
                        <a:prstClr val="white"/>
                      </a:solidFill>
                      <a:latin typeface="Trebuchet MS Regular" charset="0"/>
                    </a:rPr>
                    <a:t>08</a:t>
                  </a: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4457518" y="7211899"/>
                  <a:ext cx="709684" cy="589111"/>
                </a:xfrm>
                <a:prstGeom prst="rect">
                  <a:avLst/>
                </a:prstGeom>
                <a:solidFill>
                  <a:srgbClr val="D0BD86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endParaRPr lang="en-US" sz="1100" b="0" i="0" kern="0" dirty="0">
                    <a:solidFill>
                      <a:prstClr val="white"/>
                    </a:solidFill>
                    <a:latin typeface="Trebuchet MS Regular" charset="0"/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4457518" y="6566368"/>
                  <a:ext cx="709684" cy="589111"/>
                </a:xfrm>
                <a:prstGeom prst="rect">
                  <a:avLst/>
                </a:prstGeom>
                <a:solidFill>
                  <a:srgbClr val="C6AE6C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endParaRPr lang="en-US" sz="1100" b="0" i="0" kern="0" dirty="0">
                    <a:solidFill>
                      <a:prstClr val="white"/>
                    </a:solidFill>
                    <a:latin typeface="Trebuchet MS Regular" charset="0"/>
                  </a:endParaRPr>
                </a:p>
              </p:txBody>
            </p:sp>
          </p:grpSp>
          <p:grpSp>
            <p:nvGrpSpPr>
              <p:cNvPr id="56" name="Group 55"/>
              <p:cNvGrpSpPr/>
              <p:nvPr/>
            </p:nvGrpSpPr>
            <p:grpSpPr>
              <a:xfrm>
                <a:off x="5233838" y="1329860"/>
                <a:ext cx="731866" cy="6476039"/>
                <a:chOff x="5233838" y="1329860"/>
                <a:chExt cx="731866" cy="6476039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5243402" y="4997325"/>
                  <a:ext cx="709684" cy="589111"/>
                </a:xfrm>
                <a:prstGeom prst="rect">
                  <a:avLst/>
                </a:prstGeom>
                <a:solidFill>
                  <a:srgbClr val="BCB8D6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200" b="0" i="0" kern="0" dirty="0">
                      <a:solidFill>
                        <a:schemeClr val="tx1"/>
                      </a:solidFill>
                      <a:latin typeface="Trebuchet MS Regular" charset="0"/>
                    </a:rPr>
                    <a:t>Purple</a:t>
                  </a:r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5243402" y="5654027"/>
                  <a:ext cx="709684" cy="589111"/>
                </a:xfrm>
                <a:prstGeom prst="rect">
                  <a:avLst/>
                </a:prstGeom>
                <a:solidFill>
                  <a:srgbClr val="FCD4B5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200" b="0" i="0" kern="0" dirty="0">
                      <a:solidFill>
                        <a:schemeClr val="tx1"/>
                      </a:solidFill>
                      <a:latin typeface="Trebuchet MS Regular" charset="0"/>
                    </a:rPr>
                    <a:t>Orange</a:t>
                  </a: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5256020" y="3983092"/>
                  <a:ext cx="709684" cy="589111"/>
                </a:xfrm>
                <a:prstGeom prst="rect">
                  <a:avLst/>
                </a:prstGeom>
                <a:solidFill>
                  <a:srgbClr val="4C515A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b="0" i="0" kern="0" dirty="0">
                      <a:solidFill>
                        <a:prstClr val="white"/>
                      </a:solidFill>
                      <a:latin typeface="Trebuchet MS Regular" charset="0"/>
                    </a:rPr>
                    <a:t>CMW</a:t>
                  </a:r>
                </a:p>
                <a:p>
                  <a:pPr algn="ctr" defTabSz="914400">
                    <a:defRPr/>
                  </a:pPr>
                  <a:r>
                    <a:rPr lang="en-US" sz="1100" b="0" i="0" kern="0" dirty="0">
                      <a:solidFill>
                        <a:prstClr val="white"/>
                      </a:solidFill>
                      <a:latin typeface="Trebuchet MS Regular" charset="0"/>
                    </a:rPr>
                    <a:t>Text</a:t>
                  </a:r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5256020" y="3337563"/>
                  <a:ext cx="709684" cy="589111"/>
                </a:xfrm>
                <a:prstGeom prst="rect">
                  <a:avLst/>
                </a:prstGeom>
                <a:solidFill>
                  <a:srgbClr val="4C515A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b="0" i="0" kern="0" dirty="0">
                      <a:solidFill>
                        <a:prstClr val="white"/>
                      </a:solidFill>
                      <a:latin typeface="Trebuchet MS Regular" charset="0"/>
                    </a:rPr>
                    <a:t>CMW</a:t>
                  </a:r>
                </a:p>
                <a:p>
                  <a:pPr algn="ctr" defTabSz="914400">
                    <a:defRPr/>
                  </a:pPr>
                  <a:r>
                    <a:rPr lang="en-US" sz="1100" b="0" i="0" kern="0" dirty="0">
                      <a:solidFill>
                        <a:prstClr val="white"/>
                      </a:solidFill>
                      <a:latin typeface="Trebuchet MS Regular" charset="0"/>
                    </a:rPr>
                    <a:t>Heading</a:t>
                  </a:r>
                </a:p>
              </p:txBody>
            </p:sp>
            <p:sp>
              <p:nvSpPr>
                <p:cNvPr id="61" name="Rectangle 60"/>
                <p:cNvSpPr/>
                <p:nvPr/>
              </p:nvSpPr>
              <p:spPr>
                <a:xfrm>
                  <a:off x="5256020" y="3017353"/>
                  <a:ext cx="709684" cy="276685"/>
                </a:xfrm>
                <a:prstGeom prst="rect">
                  <a:avLst/>
                </a:prstGeom>
                <a:solidFill>
                  <a:sysClr val="windowText" lastClr="000000">
                    <a:lumMod val="85000"/>
                    <a:lumOff val="15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b="0" i="0" kern="0" dirty="0">
                      <a:solidFill>
                        <a:prstClr val="white"/>
                      </a:solidFill>
                      <a:latin typeface="Trebuchet MS Regular" charset="0"/>
                    </a:rPr>
                    <a:t>Whi-08</a:t>
                  </a:r>
                </a:p>
              </p:txBody>
            </p:sp>
            <p:sp>
              <p:nvSpPr>
                <p:cNvPr id="62" name="Rectangle 61"/>
                <p:cNvSpPr/>
                <p:nvPr/>
              </p:nvSpPr>
              <p:spPr>
                <a:xfrm>
                  <a:off x="5256020" y="2333700"/>
                  <a:ext cx="709684" cy="589112"/>
                </a:xfrm>
                <a:prstGeom prst="rect">
                  <a:avLst/>
                </a:prstGeom>
                <a:solidFill>
                  <a:srgbClr val="84838A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b="0" i="0" kern="0" dirty="0">
                      <a:solidFill>
                        <a:prstClr val="white"/>
                      </a:solidFill>
                      <a:latin typeface="Trebuchet MS Regular" charset="0"/>
                    </a:rPr>
                    <a:t>Footer Text</a:t>
                  </a:r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5256020" y="1688170"/>
                  <a:ext cx="709684" cy="589112"/>
                </a:xfrm>
                <a:prstGeom prst="rect">
                  <a:avLst/>
                </a:prstGeom>
                <a:solidFill>
                  <a:srgbClr val="CBCBCB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b="0" i="0" kern="0" dirty="0">
                      <a:solidFill>
                        <a:prstClr val="white"/>
                      </a:solidFill>
                      <a:latin typeface="Trebuchet MS Regular" charset="0"/>
                    </a:rPr>
                    <a:t>Heading</a:t>
                  </a:r>
                </a:p>
              </p:txBody>
            </p:sp>
            <p:sp>
              <p:nvSpPr>
                <p:cNvPr id="64" name="Rectangle 63"/>
                <p:cNvSpPr/>
                <p:nvPr/>
              </p:nvSpPr>
              <p:spPr>
                <a:xfrm>
                  <a:off x="5256020" y="1329860"/>
                  <a:ext cx="709684" cy="276685"/>
                </a:xfrm>
                <a:prstGeom prst="rect">
                  <a:avLst/>
                </a:prstGeom>
                <a:solidFill>
                  <a:sysClr val="windowText" lastClr="000000">
                    <a:lumMod val="85000"/>
                    <a:lumOff val="15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b="0" i="0" kern="0" dirty="0">
                      <a:solidFill>
                        <a:prstClr val="white"/>
                      </a:solidFill>
                      <a:latin typeface="Trebuchet MS Regular" charset="0"/>
                    </a:rPr>
                    <a:t>BLA-08</a:t>
                  </a:r>
                </a:p>
              </p:txBody>
            </p:sp>
            <p:sp>
              <p:nvSpPr>
                <p:cNvPr id="65" name="Rectangle 64"/>
                <p:cNvSpPr/>
                <p:nvPr/>
              </p:nvSpPr>
              <p:spPr>
                <a:xfrm>
                  <a:off x="5243402" y="6310729"/>
                  <a:ext cx="709684" cy="589111"/>
                </a:xfrm>
                <a:prstGeom prst="rect">
                  <a:avLst/>
                </a:prstGeom>
                <a:solidFill>
                  <a:srgbClr val="D3E3B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b="0" i="0" kern="0" dirty="0">
                      <a:solidFill>
                        <a:schemeClr val="tx1"/>
                      </a:solidFill>
                      <a:latin typeface="Trebuchet MS Regular" charset="0"/>
                    </a:rPr>
                    <a:t>Green</a:t>
                  </a:r>
                </a:p>
              </p:txBody>
            </p:sp>
            <p:sp>
              <p:nvSpPr>
                <p:cNvPr id="68" name="Rectangle 67"/>
                <p:cNvSpPr/>
                <p:nvPr/>
              </p:nvSpPr>
              <p:spPr>
                <a:xfrm>
                  <a:off x="5233838" y="6945971"/>
                  <a:ext cx="709684" cy="478134"/>
                </a:xfrm>
                <a:prstGeom prst="rect">
                  <a:avLst/>
                </a:prstGeom>
                <a:solidFill>
                  <a:srgbClr val="C9DEE3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b="0" i="0" kern="0" dirty="0">
                      <a:solidFill>
                        <a:schemeClr val="tx1"/>
                      </a:solidFill>
                      <a:latin typeface="Trebuchet MS Regular" charset="0"/>
                    </a:rPr>
                    <a:t>Light Blue</a:t>
                  </a:r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5256020" y="4653089"/>
                  <a:ext cx="709684" cy="276685"/>
                </a:xfrm>
                <a:prstGeom prst="rect">
                  <a:avLst/>
                </a:prstGeom>
                <a:solidFill>
                  <a:sysClr val="windowText" lastClr="000000">
                    <a:lumMod val="85000"/>
                    <a:lumOff val="15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b="0" i="0" kern="0" dirty="0">
                      <a:solidFill>
                        <a:prstClr val="white"/>
                      </a:solidFill>
                      <a:latin typeface="Trebuchet MS Regular" charset="0"/>
                    </a:rPr>
                    <a:t>3rd</a:t>
                  </a:r>
                </a:p>
              </p:txBody>
            </p:sp>
            <p:sp>
              <p:nvSpPr>
                <p:cNvPr id="72" name="Rectangle 71"/>
                <p:cNvSpPr/>
                <p:nvPr/>
              </p:nvSpPr>
              <p:spPr>
                <a:xfrm>
                  <a:off x="5233838" y="7460708"/>
                  <a:ext cx="709684" cy="345191"/>
                </a:xfrm>
                <a:prstGeom prst="rect">
                  <a:avLst/>
                </a:prstGeom>
                <a:solidFill>
                  <a:srgbClr val="B9D6DA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b="0" i="0" kern="0" dirty="0">
                      <a:solidFill>
                        <a:schemeClr val="tx1"/>
                      </a:solidFill>
                      <a:latin typeface="Trebuchet MS Regular" charset="0"/>
                    </a:rPr>
                    <a:t>Blue</a:t>
                  </a:r>
                </a:p>
              </p:txBody>
            </p:sp>
          </p:grpSp>
        </p:grpSp>
        <p:grpSp>
          <p:nvGrpSpPr>
            <p:cNvPr id="51" name="Group 50"/>
            <p:cNvGrpSpPr/>
            <p:nvPr/>
          </p:nvGrpSpPr>
          <p:grpSpPr>
            <a:xfrm>
              <a:off x="-1684265" y="-187412"/>
              <a:ext cx="1544765" cy="343336"/>
              <a:chOff x="6563900" y="1161195"/>
              <a:chExt cx="1544765" cy="343336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6563900" y="1196521"/>
                <a:ext cx="1544764" cy="308010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en-US" sz="1800" b="0" i="0" kern="0" dirty="0">
                  <a:solidFill>
                    <a:prstClr val="white"/>
                  </a:solidFill>
                  <a:latin typeface="Trebuchet MS Regular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6563901" y="1161195"/>
                <a:ext cx="1544764" cy="338554"/>
              </a:xfrm>
              <a:prstGeom prst="rect">
                <a:avLst/>
              </a:prstGeom>
              <a:solidFill>
                <a:srgbClr val="044C7F"/>
              </a:solidFill>
            </p:spPr>
            <p:txBody>
              <a:bodyPr wrap="square" rtlCol="0">
                <a:spAutoFit/>
              </a:bodyPr>
              <a:lstStyle/>
              <a:p>
                <a:pPr algn="ctr" defTabSz="914400">
                  <a:defRPr/>
                </a:pPr>
                <a:r>
                  <a:rPr lang="en-US" sz="1600" b="0" i="0" kern="0" dirty="0">
                    <a:solidFill>
                      <a:prstClr val="white"/>
                    </a:solidFill>
                    <a:latin typeface="Trebuchet MS Regular" charset="0"/>
                  </a:rPr>
                  <a:t>CMW</a:t>
                </a:r>
              </a:p>
            </p:txBody>
          </p:sp>
        </p:grpSp>
      </p:grpSp>
      <p:sp>
        <p:nvSpPr>
          <p:cNvPr id="10" name="TextBox 9"/>
          <p:cNvSpPr txBox="1"/>
          <p:nvPr userDrawn="1"/>
        </p:nvSpPr>
        <p:spPr>
          <a:xfrm>
            <a:off x="387352" y="757623"/>
            <a:ext cx="6880410" cy="29361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800" b="0" i="0" dirty="0">
                <a:solidFill>
                  <a:srgbClr val="FF0000"/>
                </a:solidFill>
                <a:latin typeface="Trebuchet MS Regular" charset="0"/>
              </a:rPr>
              <a:t>“ Any institution in existence for close</a:t>
            </a:r>
          </a:p>
          <a:p>
            <a:pPr>
              <a:lnSpc>
                <a:spcPct val="110000"/>
              </a:lnSpc>
            </a:pPr>
            <a:r>
              <a:rPr lang="en-US" sz="2800" b="0" i="0" dirty="0">
                <a:solidFill>
                  <a:srgbClr val="FF0000"/>
                </a:solidFill>
                <a:latin typeface="Trebuchet MS Regular" charset="0"/>
              </a:rPr>
              <a:t>to a hundred years has likely borne</a:t>
            </a:r>
          </a:p>
          <a:p>
            <a:pPr>
              <a:lnSpc>
                <a:spcPct val="110000"/>
              </a:lnSpc>
            </a:pPr>
            <a:r>
              <a:rPr lang="en-US" sz="2800" b="0" i="0" dirty="0">
                <a:solidFill>
                  <a:srgbClr val="FF0000"/>
                </a:solidFill>
                <a:latin typeface="Trebuchet MS Regular" charset="0"/>
              </a:rPr>
              <a:t>witness to a lot of transition. That is</a:t>
            </a:r>
          </a:p>
          <a:p>
            <a:pPr>
              <a:lnSpc>
                <a:spcPct val="110000"/>
              </a:lnSpc>
            </a:pPr>
            <a:r>
              <a:rPr lang="en-US" sz="2800" b="0" i="0" dirty="0">
                <a:solidFill>
                  <a:srgbClr val="FF0000"/>
                </a:solidFill>
                <a:latin typeface="Trebuchet MS Regular" charset="0"/>
              </a:rPr>
              <a:t>particularly true for a philanthropy, like</a:t>
            </a:r>
          </a:p>
          <a:p>
            <a:pPr>
              <a:lnSpc>
                <a:spcPct val="110000"/>
              </a:lnSpc>
            </a:pPr>
            <a:r>
              <a:rPr lang="en-US" sz="2800" b="0" i="0" dirty="0">
                <a:solidFill>
                  <a:srgbClr val="FF0000"/>
                </a:solidFill>
                <a:latin typeface="Trebuchet MS Regular" charset="0"/>
              </a:rPr>
              <a:t>The Commonwealth Fund, whose purpose</a:t>
            </a:r>
          </a:p>
          <a:p>
            <a:pPr>
              <a:lnSpc>
                <a:spcPct val="110000"/>
              </a:lnSpc>
            </a:pPr>
            <a:r>
              <a:rPr lang="en-US" sz="2800" b="0" i="0" dirty="0">
                <a:solidFill>
                  <a:srgbClr val="FF0000"/>
                </a:solidFill>
                <a:latin typeface="Trebuchet MS Regular" charset="0"/>
              </a:rPr>
              <a:t>is to bring about positive social change.”</a:t>
            </a:r>
          </a:p>
        </p:txBody>
      </p:sp>
      <p:sp>
        <p:nvSpPr>
          <p:cNvPr id="2" name="Oval 1"/>
          <p:cNvSpPr/>
          <p:nvPr userDrawn="1"/>
        </p:nvSpPr>
        <p:spPr>
          <a:xfrm>
            <a:off x="521878" y="3800209"/>
            <a:ext cx="772617" cy="772617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254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83" name="TextBox 82"/>
          <p:cNvSpPr txBox="1"/>
          <p:nvPr userDrawn="1"/>
        </p:nvSpPr>
        <p:spPr>
          <a:xfrm>
            <a:off x="1357971" y="3888560"/>
            <a:ext cx="2117887" cy="3269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500" b="0" i="0" spc="0" baseline="0" dirty="0">
                <a:solidFill>
                  <a:srgbClr val="FF0000"/>
                </a:solidFill>
                <a:latin typeface="Trebuchet MS Regular" charset="0"/>
              </a:rPr>
              <a:t>David </a:t>
            </a:r>
            <a:r>
              <a:rPr lang="en-US" sz="1500" b="0" i="0" spc="0" baseline="0" dirty="0" err="1">
                <a:solidFill>
                  <a:srgbClr val="FF0000"/>
                </a:solidFill>
                <a:latin typeface="Trebuchet MS Regular" charset="0"/>
              </a:rPr>
              <a:t>Blumethal</a:t>
            </a:r>
            <a:r>
              <a:rPr lang="en-US" sz="1500" b="0" i="0" spc="0" baseline="0" dirty="0">
                <a:solidFill>
                  <a:srgbClr val="FF0000"/>
                </a:solidFill>
                <a:latin typeface="Trebuchet MS Regular" charset="0"/>
              </a:rPr>
              <a:t>, M.D.</a:t>
            </a:r>
          </a:p>
        </p:txBody>
      </p:sp>
      <p:sp>
        <p:nvSpPr>
          <p:cNvPr id="84" name="TextBox 83"/>
          <p:cNvSpPr txBox="1"/>
          <p:nvPr userDrawn="1"/>
        </p:nvSpPr>
        <p:spPr>
          <a:xfrm>
            <a:off x="1357971" y="4131230"/>
            <a:ext cx="2859244" cy="3269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500" b="0" i="0" spc="0" baseline="0" dirty="0">
                <a:solidFill>
                  <a:srgbClr val="FF0000"/>
                </a:solidFill>
                <a:latin typeface="Trebuchet MS Regular" charset="0"/>
              </a:rPr>
              <a:t>Commonwealth Fund President</a:t>
            </a:r>
          </a:p>
        </p:txBody>
      </p:sp>
      <p:cxnSp>
        <p:nvCxnSpPr>
          <p:cNvPr id="4" name="Straight Connector 3"/>
          <p:cNvCxnSpPr>
            <a:cxnSpLocks/>
          </p:cNvCxnSpPr>
          <p:nvPr userDrawn="1"/>
        </p:nvCxnSpPr>
        <p:spPr>
          <a:xfrm>
            <a:off x="511149" y="437578"/>
            <a:ext cx="0" cy="614028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 userDrawn="1"/>
        </p:nvSpPr>
        <p:spPr>
          <a:xfrm>
            <a:off x="443010" y="5231482"/>
            <a:ext cx="2989921" cy="233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900" b="0" i="0" spc="0" baseline="0" dirty="0">
                <a:solidFill>
                  <a:schemeClr val="bg1"/>
                </a:solidFill>
                <a:latin typeface="Trebuchet MS Regular" charset="0"/>
              </a:rPr>
              <a:t>Source: National Center for Education Statistics, 2016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87524" y="355853"/>
            <a:ext cx="86328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0" i="0" dirty="0">
                <a:solidFill>
                  <a:srgbClr val="FF0000"/>
                </a:solidFill>
                <a:latin typeface="Georgia Regular" charset="0"/>
              </a:rPr>
              <a:t>Exhibit 1. There Is Room for Improvement in</a:t>
            </a:r>
          </a:p>
          <a:p>
            <a:pPr algn="ctr"/>
            <a:r>
              <a:rPr lang="en-US" sz="2400" b="0" i="0" dirty="0">
                <a:solidFill>
                  <a:srgbClr val="FF0000"/>
                </a:solidFill>
                <a:latin typeface="Georgia Regular" charset="0"/>
              </a:rPr>
              <a:t>Patient-Centered Communication for High-Need Patients</a:t>
            </a: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2248694" y="5928127"/>
            <a:ext cx="65578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0" i="0" dirty="0">
                <a:solidFill>
                  <a:srgbClr val="FF0000"/>
                </a:solidFill>
                <a:latin typeface="Trebuchet MS Regular" charset="0"/>
              </a:rPr>
              <a:t>Note: Significantly different from not high-need adults at the p&lt;0.05 level. Data: The 2016 Commonwealth Fund Survey of High-Need Patients, June–September 2016.*</a:t>
            </a:r>
          </a:p>
          <a:p>
            <a:r>
              <a:rPr lang="en-US" sz="900" b="0" i="0" dirty="0">
                <a:solidFill>
                  <a:srgbClr val="FF0000"/>
                </a:solidFill>
                <a:latin typeface="Trebuchet MS Regular" charset="0"/>
              </a:rPr>
              <a:t>Source: J. Ryan, M. K. Abrams, M. M. Doty, T. Shah, and E. C. Schneider, How High-Need Patients Experience Health Care in the United States, The Commonwealth Fund, December 2016.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9144000" y="3140968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latin typeface="Trebuchet MS Regular" charset="0"/>
              </a:rPr>
              <a:t>15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508" y="0"/>
            <a:ext cx="91445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785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 Section Thre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rgbClr val="71B2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D3E3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850963"/>
            <a:ext cx="7772400" cy="1470025"/>
          </a:xfrm>
          <a:effectLst/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4000" spc="0" baseline="0">
                <a:solidFill>
                  <a:schemeClr val="bg1"/>
                </a:solidFill>
                <a:effectLst>
                  <a:outerShdw blurRad="25400" dist="6350" dir="2700000" algn="ctr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5" y="1694904"/>
            <a:ext cx="7133854" cy="4938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i="0" spc="100" baseline="0">
                <a:solidFill>
                  <a:srgbClr val="D3E3BF"/>
                </a:solidFill>
                <a:latin typeface="Trebuchet MS Bold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6" y="3270684"/>
            <a:ext cx="7256932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pic>
        <p:nvPicPr>
          <p:cNvPr id="46" name="Picture 4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6253" y="6188178"/>
            <a:ext cx="1163972" cy="334915"/>
          </a:xfrm>
          <a:prstGeom prst="rect">
            <a:avLst/>
          </a:prstGeom>
        </p:spPr>
      </p:pic>
      <p:sp>
        <p:nvSpPr>
          <p:cNvPr id="47" name="Slide Number Placeholder 5"/>
          <p:cNvSpPr txBox="1">
            <a:spLocks/>
          </p:cNvSpPr>
          <p:nvPr userDrawn="1"/>
        </p:nvSpPr>
        <p:spPr>
          <a:xfrm>
            <a:off x="8536609" y="6175612"/>
            <a:ext cx="329184" cy="328295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b="0" i="0" smtClean="0">
                <a:solidFill>
                  <a:schemeClr val="bg1"/>
                </a:solidFill>
                <a:latin typeface="Trebuchet MS Regular" charset="0"/>
              </a:rPr>
              <a:pPr algn="ctr"/>
              <a:t>‹#›</a:t>
            </a:fld>
            <a:endParaRPr lang="en-US" sz="900" b="0" i="0" dirty="0">
              <a:solidFill>
                <a:schemeClr val="bg1"/>
              </a:solidFill>
              <a:latin typeface="Trebuchet MS Regular" charset="0"/>
            </a:endParaRPr>
          </a:p>
        </p:txBody>
      </p:sp>
      <p:sp>
        <p:nvSpPr>
          <p:cNvPr id="48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5112060" y="6263653"/>
            <a:ext cx="2132714" cy="178474"/>
          </a:xfrm>
        </p:spPr>
        <p:txBody>
          <a:bodyPr>
            <a:normAutofit/>
          </a:bodyPr>
          <a:lstStyle>
            <a:lvl1pPr marL="0" indent="0" algn="r">
              <a:buNone/>
              <a:defRPr sz="9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9" name="Text Placeholder 43"/>
          <p:cNvSpPr>
            <a:spLocks noGrp="1"/>
          </p:cNvSpPr>
          <p:nvPr>
            <p:ph type="body" sz="quarter" idx="12"/>
          </p:nvPr>
        </p:nvSpPr>
        <p:spPr>
          <a:xfrm>
            <a:off x="7369969" y="6263653"/>
            <a:ext cx="1198475" cy="178474"/>
          </a:xfrm>
        </p:spPr>
        <p:txBody>
          <a:bodyPr>
            <a:normAutofit/>
          </a:bodyPr>
          <a:lstStyle>
            <a:lvl1pPr marL="0" indent="0" algn="l">
              <a:buNone/>
              <a:defRPr sz="9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50" name="Straight Connector 49"/>
          <p:cNvCxnSpPr>
            <a:cxnSpLocks/>
          </p:cNvCxnSpPr>
          <p:nvPr userDrawn="1"/>
        </p:nvCxnSpPr>
        <p:spPr>
          <a:xfrm>
            <a:off x="7305923" y="6289467"/>
            <a:ext cx="0" cy="9704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6298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: 02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B9D6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pic>
        <p:nvPicPr>
          <p:cNvPr id="46" name="Picture 4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6253" y="6188178"/>
            <a:ext cx="1163972" cy="334915"/>
          </a:xfrm>
          <a:prstGeom prst="rect">
            <a:avLst/>
          </a:prstGeom>
        </p:spPr>
      </p:pic>
      <p:sp>
        <p:nvSpPr>
          <p:cNvPr id="47" name="Slide Number Placeholder 5"/>
          <p:cNvSpPr txBox="1">
            <a:spLocks/>
          </p:cNvSpPr>
          <p:nvPr userDrawn="1"/>
        </p:nvSpPr>
        <p:spPr>
          <a:xfrm>
            <a:off x="8536609" y="6175612"/>
            <a:ext cx="329184" cy="328295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b="0" i="0" smtClean="0">
                <a:solidFill>
                  <a:schemeClr val="bg1"/>
                </a:solidFill>
                <a:latin typeface="Trebuchet MS Regular" charset="0"/>
              </a:rPr>
              <a:pPr algn="ctr"/>
              <a:t>‹#›</a:t>
            </a:fld>
            <a:endParaRPr lang="en-US" sz="900" b="0" i="0" dirty="0">
              <a:solidFill>
                <a:schemeClr val="bg1"/>
              </a:solidFill>
              <a:latin typeface="Trebuchet MS Regular" charset="0"/>
            </a:endParaRPr>
          </a:p>
        </p:txBody>
      </p:sp>
      <p:cxnSp>
        <p:nvCxnSpPr>
          <p:cNvPr id="50" name="Straight Connector 49"/>
          <p:cNvCxnSpPr>
            <a:cxnSpLocks/>
          </p:cNvCxnSpPr>
          <p:nvPr userDrawn="1"/>
        </p:nvCxnSpPr>
        <p:spPr>
          <a:xfrm>
            <a:off x="7305923" y="6289467"/>
            <a:ext cx="0" cy="9144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27434" y="3002506"/>
            <a:ext cx="4005072" cy="2714165"/>
          </a:xfrm>
        </p:spPr>
        <p:txBody>
          <a:bodyPr/>
          <a:lstStyle>
            <a:lvl1pPr marL="171446" indent="-171446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1pPr>
            <a:lvl2pPr marL="344480" indent="-173034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515925" indent="-171446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300">
                <a:solidFill>
                  <a:schemeClr val="bg1"/>
                </a:solidFill>
              </a:defRPr>
            </a:lvl3pPr>
            <a:lvl4pPr marL="687371" indent="-171446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4pPr>
            <a:lvl5pPr marL="858817" indent="-171446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TextBox 29"/>
          <p:cNvSpPr txBox="1"/>
          <p:nvPr userDrawn="1"/>
        </p:nvSpPr>
        <p:spPr>
          <a:xfrm>
            <a:off x="5107299" y="6216043"/>
            <a:ext cx="22258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44C7F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900" b="0" i="0" u="none" strike="noStrike" kern="8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 Regular" charset="0"/>
                <a:ea typeface="+mn-ea"/>
                <a:cs typeface="+mn-cs"/>
              </a:rPr>
              <a:t>Board of Directors Update</a:t>
            </a:r>
          </a:p>
        </p:txBody>
      </p:sp>
      <p:sp>
        <p:nvSpPr>
          <p:cNvPr id="31" name="TextBox 30"/>
          <p:cNvSpPr txBox="1"/>
          <p:nvPr userDrawn="1"/>
        </p:nvSpPr>
        <p:spPr>
          <a:xfrm>
            <a:off x="7279123" y="6214532"/>
            <a:ext cx="13386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44C7F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900" b="0" i="0" u="none" strike="noStrike" kern="8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 Regular" charset="0"/>
                <a:ea typeface="+mn-ea"/>
                <a:cs typeface="+mn-cs"/>
              </a:rPr>
              <a:t>November 2016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4775953" y="3002506"/>
            <a:ext cx="4008515" cy="2714165"/>
          </a:xfrm>
        </p:spPr>
        <p:txBody>
          <a:bodyPr/>
          <a:lstStyle>
            <a:lvl1pPr marL="171446" indent="-171446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1pPr>
            <a:lvl2pPr marL="344480" indent="-173034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515925" indent="-171446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300">
                <a:solidFill>
                  <a:schemeClr val="bg1"/>
                </a:solidFill>
              </a:defRPr>
            </a:lvl3pPr>
            <a:lvl4pPr marL="687371" indent="-171446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4pPr>
            <a:lvl5pPr marL="858817" indent="-171446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914860"/>
            <a:ext cx="7868336" cy="125533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5" y="332656"/>
            <a:ext cx="7133854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0" i="0" spc="100" baseline="0">
                <a:solidFill>
                  <a:srgbClr val="B9D6DA"/>
                </a:solidFill>
                <a:latin typeface="Trebuchet MS Regular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29" name="Text Placeholder 2"/>
          <p:cNvSpPr>
            <a:spLocks noGrp="1"/>
          </p:cNvSpPr>
          <p:nvPr>
            <p:ph type="body" idx="22"/>
          </p:nvPr>
        </p:nvSpPr>
        <p:spPr>
          <a:xfrm>
            <a:off x="627434" y="2246675"/>
            <a:ext cx="7556446" cy="246221"/>
          </a:xfrm>
        </p:spPr>
        <p:txBody>
          <a:bodyPr wrap="square" anchor="t">
            <a:sp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600" b="0" i="0" spc="0">
                <a:solidFill>
                  <a:schemeClr val="bg1"/>
                </a:solidFill>
                <a:latin typeface="Trebuchet MS Regular" charset="0"/>
                <a:ea typeface="Trebuchet MS Regular" charset="0"/>
                <a:cs typeface="Trebuchet MS Regular" charset="0"/>
              </a:defRPr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3934048"/>
      </p:ext>
    </p:extLst>
  </p:cSld>
  <p:clrMapOvr>
    <a:masterClrMapping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099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51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627797" y="418119"/>
            <a:ext cx="6068439" cy="1226093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0595" y="1713217"/>
            <a:ext cx="8030173" cy="3912027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46" name="Oval 45"/>
          <p:cNvSpPr/>
          <p:nvPr userDrawn="1"/>
        </p:nvSpPr>
        <p:spPr>
          <a:xfrm>
            <a:off x="7720595" y="409450"/>
            <a:ext cx="997955" cy="997955"/>
          </a:xfrm>
          <a:prstGeom prst="ellipse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7926324" y="581510"/>
            <a:ext cx="591093" cy="63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Icon</a:t>
            </a:r>
          </a:p>
        </p:txBody>
      </p:sp>
    </p:spTree>
    <p:extLst>
      <p:ext uri="{BB962C8B-B14F-4D97-AF65-F5344CB8AC3E}">
        <p14:creationId xmlns:p14="http://schemas.microsoft.com/office/powerpoint/2010/main" val="2561695423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Layout: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1"/>
          <p:cNvSpPr>
            <a:spLocks noGrp="1"/>
          </p:cNvSpPr>
          <p:nvPr>
            <p:ph type="ctrTitle"/>
          </p:nvPr>
        </p:nvSpPr>
        <p:spPr>
          <a:xfrm>
            <a:off x="157150" y="148083"/>
            <a:ext cx="8838200" cy="947956"/>
          </a:xfrm>
          <a:effectLst/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149948" y="1306135"/>
            <a:ext cx="8846134" cy="4103087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158101" y="6093296"/>
            <a:ext cx="8837248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9948" y="6237312"/>
            <a:ext cx="1390167" cy="399999"/>
          </a:xfrm>
          <a:prstGeom prst="rect">
            <a:avLst/>
          </a:prstGeom>
        </p:spPr>
      </p:pic>
      <p:sp>
        <p:nvSpPr>
          <p:cNvPr id="10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157150" y="5553236"/>
            <a:ext cx="8838199" cy="399999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871137" y="6237256"/>
            <a:ext cx="7124212" cy="400110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lvl="0"/>
            <a:r>
              <a:rPr lang="en-US" sz="1000" b="0" i="0" dirty="0" smtClean="0">
                <a:solidFill>
                  <a:schemeClr val="tx1"/>
                </a:solidFill>
                <a:latin typeface="Trebuchet MS Regular" charset="0"/>
              </a:rPr>
              <a:t>Source: D. C. Radley, D. McCarthy, and S. L. Hayes, Aiming Higher: Results from the Commonwealth</a:t>
            </a:r>
            <a:r>
              <a:rPr lang="en-US" sz="1000" b="0" i="0" baseline="0" dirty="0" smtClean="0">
                <a:solidFill>
                  <a:schemeClr val="tx1"/>
                </a:solidFill>
                <a:latin typeface="Trebuchet MS Regular" charset="0"/>
              </a:rPr>
              <a:t> Fund</a:t>
            </a:r>
            <a:r>
              <a:rPr lang="en-US" sz="1000" b="0" i="0" dirty="0" smtClean="0">
                <a:solidFill>
                  <a:schemeClr val="tx1"/>
                </a:solidFill>
                <a:latin typeface="Trebuchet MS Regular" charset="0"/>
              </a:rPr>
              <a:t> Scorecard on State Health System Performance 2017 Edition, The Commonwealth Fund, March 2017.</a:t>
            </a:r>
            <a:endParaRPr lang="en-US" sz="1000" b="0" i="0" dirty="0">
              <a:solidFill>
                <a:schemeClr val="tx1"/>
              </a:solidFill>
              <a:latin typeface="Trebuchet MS Regular" charset="0"/>
            </a:endParaRPr>
          </a:p>
        </p:txBody>
      </p:sp>
    </p:spTree>
    <p:extLst/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287524" y="418119"/>
            <a:ext cx="8632850" cy="1522715"/>
          </a:xfrm>
          <a:effectLst/>
        </p:spPr>
        <p:txBody>
          <a:bodyPr anchor="t">
            <a:normAutofit/>
          </a:bodyPr>
          <a:lstStyle>
            <a:lvl1pPr algn="ctr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575556" y="1700808"/>
            <a:ext cx="3925591" cy="3448401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11560" y="5171905"/>
            <a:ext cx="8240898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42" name="Chart Placeholder 5"/>
          <p:cNvSpPr>
            <a:spLocks noGrp="1"/>
          </p:cNvSpPr>
          <p:nvPr>
            <p:ph type="chart" sz="quarter" idx="21"/>
          </p:nvPr>
        </p:nvSpPr>
        <p:spPr>
          <a:xfrm>
            <a:off x="4860032" y="1700808"/>
            <a:ext cx="3932090" cy="3448402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43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2341784" y="5999997"/>
            <a:ext cx="6578590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</p:spTree>
    <p:extLst>
      <p:ext uri="{BB962C8B-B14F-4D97-AF65-F5344CB8AC3E}">
        <p14:creationId xmlns:p14="http://schemas.microsoft.com/office/powerpoint/2010/main" val="815954653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627797" y="418119"/>
            <a:ext cx="6068439" cy="1226093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46" name="Oval 45"/>
          <p:cNvSpPr/>
          <p:nvPr userDrawn="1"/>
        </p:nvSpPr>
        <p:spPr>
          <a:xfrm>
            <a:off x="7720595" y="409450"/>
            <a:ext cx="997955" cy="997955"/>
          </a:xfrm>
          <a:prstGeom prst="ellipse">
            <a:avLst/>
          </a:prstGeom>
          <a:solidFill>
            <a:srgbClr val="044C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7926324" y="581510"/>
            <a:ext cx="591093" cy="63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Icon</a:t>
            </a:r>
          </a:p>
        </p:txBody>
      </p:sp>
      <p:sp>
        <p:nvSpPr>
          <p:cNvPr id="10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575556" y="1700808"/>
            <a:ext cx="3925591" cy="3448401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11560" y="5171905"/>
            <a:ext cx="8240898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2" name="Chart Placeholder 5"/>
          <p:cNvSpPr>
            <a:spLocks noGrp="1"/>
          </p:cNvSpPr>
          <p:nvPr>
            <p:ph type="chart" sz="quarter" idx="22"/>
          </p:nvPr>
        </p:nvSpPr>
        <p:spPr>
          <a:xfrm>
            <a:off x="4860032" y="1700808"/>
            <a:ext cx="3932090" cy="3448402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2341784" y="5999997"/>
            <a:ext cx="6578590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</p:spTree>
    <p:extLst>
      <p:ext uri="{BB962C8B-B14F-4D97-AF65-F5344CB8AC3E}">
        <p14:creationId xmlns:p14="http://schemas.microsoft.com/office/powerpoint/2010/main" val="3355575614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7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287524" y="418119"/>
            <a:ext cx="8632850" cy="922649"/>
          </a:xfrm>
          <a:effectLst/>
        </p:spPr>
        <p:txBody>
          <a:bodyPr anchor="t">
            <a:normAutofit/>
          </a:bodyPr>
          <a:lstStyle>
            <a:lvl1pPr algn="ctr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0595" y="1713217"/>
            <a:ext cx="8030173" cy="3697835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73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1087078" y="5569780"/>
            <a:ext cx="7563690" cy="343496"/>
          </a:xfrm>
        </p:spPr>
        <p:txBody>
          <a:bodyPr>
            <a:normAutofit/>
          </a:bodyPr>
          <a:lstStyle>
            <a:lvl1pPr marL="0" indent="0">
              <a:buNone/>
              <a:defRPr sz="1100" b="0"/>
            </a:lvl1pPr>
          </a:lstStyle>
          <a:p>
            <a:pPr lvl="0"/>
            <a:r>
              <a:rPr lang="en-US" dirty="0"/>
              <a:t>Insert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2232003145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71B2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627797" y="418119"/>
            <a:ext cx="6068439" cy="1226093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46" name="Oval 45"/>
          <p:cNvSpPr/>
          <p:nvPr userDrawn="1"/>
        </p:nvSpPr>
        <p:spPr>
          <a:xfrm>
            <a:off x="7720595" y="409450"/>
            <a:ext cx="997955" cy="997955"/>
          </a:xfrm>
          <a:prstGeom prst="ellipse">
            <a:avLst/>
          </a:prstGeom>
          <a:solidFill>
            <a:srgbClr val="71B2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7926324" y="581510"/>
            <a:ext cx="591093" cy="63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Icon</a:t>
            </a:r>
          </a:p>
        </p:txBody>
      </p:sp>
      <p:sp>
        <p:nvSpPr>
          <p:cNvPr id="39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0595" y="1713217"/>
            <a:ext cx="8030173" cy="3697835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40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1087078" y="5569780"/>
            <a:ext cx="7563690" cy="343496"/>
          </a:xfrm>
        </p:spPr>
        <p:txBody>
          <a:bodyPr>
            <a:normAutofit/>
          </a:bodyPr>
          <a:lstStyle>
            <a:lvl1pPr marL="0" indent="0">
              <a:buNone/>
              <a:defRPr sz="1100" b="0"/>
            </a:lvl1pPr>
          </a:lstStyle>
          <a:p>
            <a:pPr lvl="0"/>
            <a:r>
              <a:rPr lang="en-US" dirty="0"/>
              <a:t>Insert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139152889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9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044C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287524" y="418119"/>
            <a:ext cx="8632850" cy="922649"/>
          </a:xfrm>
          <a:effectLst/>
        </p:spPr>
        <p:txBody>
          <a:bodyPr anchor="t">
            <a:normAutofit/>
          </a:bodyPr>
          <a:lstStyle>
            <a:lvl1pPr algn="ctr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0595" y="1295304"/>
            <a:ext cx="8030173" cy="4581968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25030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044C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0595" y="1644212"/>
            <a:ext cx="8030173" cy="4233060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37" name="Title 1"/>
          <p:cNvSpPr>
            <a:spLocks noGrp="1"/>
          </p:cNvSpPr>
          <p:nvPr>
            <p:ph type="ctrTitle" hasCustomPrompt="1"/>
          </p:nvPr>
        </p:nvSpPr>
        <p:spPr>
          <a:xfrm>
            <a:off x="627797" y="418119"/>
            <a:ext cx="6068439" cy="1226093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8" name="Oval 37"/>
          <p:cNvSpPr/>
          <p:nvPr userDrawn="1"/>
        </p:nvSpPr>
        <p:spPr>
          <a:xfrm>
            <a:off x="7720595" y="409450"/>
            <a:ext cx="997955" cy="997955"/>
          </a:xfrm>
          <a:prstGeom prst="ellipse">
            <a:avLst/>
          </a:prstGeom>
          <a:solidFill>
            <a:srgbClr val="F479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Trebuchet MS Regular" charset="0"/>
            </a:endParaRP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7926324" y="581510"/>
            <a:ext cx="591093" cy="63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Icon</a:t>
            </a:r>
          </a:p>
        </p:txBody>
      </p:sp>
    </p:spTree>
    <p:extLst>
      <p:ext uri="{BB962C8B-B14F-4D97-AF65-F5344CB8AC3E}">
        <p14:creationId xmlns:p14="http://schemas.microsoft.com/office/powerpoint/2010/main" val="260031375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36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694" r:id="rId14"/>
    <p:sldLayoutId id="2147483711" r:id="rId15"/>
    <p:sldLayoutId id="2147483724" r:id="rId16"/>
    <p:sldLayoutId id="2147483737" r:id="rId17"/>
    <p:sldLayoutId id="2147483738" r:id="rId18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b="0" i="0" kern="800" spc="-40">
          <a:solidFill>
            <a:schemeClr val="tx1"/>
          </a:solidFill>
          <a:latin typeface="Georgia Regular" charset="0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b="0" i="0" kern="800" spc="-10">
          <a:solidFill>
            <a:schemeClr val="tx1"/>
          </a:solidFill>
          <a:latin typeface="Trebuchet MS Regular" charset="0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b="0" i="0" kern="800">
          <a:solidFill>
            <a:schemeClr val="tx1"/>
          </a:solidFill>
          <a:latin typeface="Trebuchet MS Regular" charset="0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b="0" i="0" kern="800">
          <a:solidFill>
            <a:schemeClr val="tx1"/>
          </a:solidFill>
          <a:latin typeface="Trebuchet MS Regular" charset="0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b="0" i="0" kern="800">
          <a:solidFill>
            <a:schemeClr val="tx1"/>
          </a:solidFill>
          <a:latin typeface="Trebuchet MS Regular" charset="0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b="0" i="0" kern="800">
          <a:solidFill>
            <a:schemeClr val="tx1"/>
          </a:solidFill>
          <a:latin typeface="Trebuchet MS Regular" charset="0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 anchorCtr="0">
            <a:normAutofit/>
          </a:bodyPr>
          <a:lstStyle/>
          <a:p>
            <a:r>
              <a:rPr lang="en-US" dirty="0"/>
              <a:t>Overall State Health System Performance:</a:t>
            </a:r>
            <a:br>
              <a:rPr lang="en-US" dirty="0"/>
            </a:br>
            <a:r>
              <a:rPr lang="en-US" dirty="0"/>
              <a:t>Scorecard Ranking, 2017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10" y="1138967"/>
            <a:ext cx="8394279" cy="482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1420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MW V1.0">
      <a:dk1>
        <a:srgbClr val="4C515A"/>
      </a:dk1>
      <a:lt1>
        <a:sysClr val="window" lastClr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044C7F"/>
      </a:hlink>
      <a:folHlink>
        <a:srgbClr val="4ABDBC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165782</TotalTime>
  <Words>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Georgia Regular</vt:lpstr>
      <vt:lpstr>Trebuchet MS Bold</vt:lpstr>
      <vt:lpstr>Trebuchet MS Regular</vt:lpstr>
      <vt:lpstr>1_Office Theme</vt:lpstr>
      <vt:lpstr>Overall State Health System Performance: Scorecard Ranking, 2017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Aisha Gomez</cp:lastModifiedBy>
  <cp:revision>1922</cp:revision>
  <cp:lastPrinted>2017-03-13T15:06:43Z</cp:lastPrinted>
  <dcterms:created xsi:type="dcterms:W3CDTF">2014-10-08T23:03:32Z</dcterms:created>
  <dcterms:modified xsi:type="dcterms:W3CDTF">2017-03-15T18:39:30Z</dcterms:modified>
</cp:coreProperties>
</file>