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1459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200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15A"/>
    <a:srgbClr val="5F5A9D"/>
    <a:srgbClr val="E0E0E0"/>
    <a:srgbClr val="4ABDBC"/>
    <a:srgbClr val="8ADAD2"/>
    <a:srgbClr val="9FE1DB"/>
    <a:srgbClr val="B6E8E3"/>
    <a:srgbClr val="CDEFEC"/>
    <a:srgbClr val="DFF5F3"/>
    <a:srgbClr val="EDF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61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1116" y="78"/>
      </p:cViewPr>
      <p:guideLst>
        <p:guide orient="horz" pos="1570"/>
        <p:guide pos="2988"/>
        <p:guide orient="horz" pos="1200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2">
                  <a:lumMod val="60000"/>
                  <a:lumOff val="40000"/>
                </a:schemeClr>
              </a:solidFill>
              <a:ln w="9525">
                <a:noFill/>
              </a:ln>
              <a:effectLst/>
            </c:spPr>
          </c:marker>
          <c:dPt>
            <c:idx val="4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876-4902-B3AC-734C5FB7EC38}"/>
              </c:ext>
            </c:extLst>
          </c:dPt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Oregon</c:v>
                </c:pt>
                <c:pt idx="2">
                  <c:v>Idaho</c:v>
                </c:pt>
                <c:pt idx="3">
                  <c:v>Utah</c:v>
                </c:pt>
                <c:pt idx="4">
                  <c:v>Minnesota</c:v>
                </c:pt>
                <c:pt idx="5">
                  <c:v>Colorado</c:v>
                </c:pt>
                <c:pt idx="6">
                  <c:v>New Mexico</c:v>
                </c:pt>
                <c:pt idx="7">
                  <c:v>Arizona</c:v>
                </c:pt>
                <c:pt idx="8">
                  <c:v>Washington</c:v>
                </c:pt>
                <c:pt idx="9">
                  <c:v>California*</c:v>
                </c:pt>
                <c:pt idx="10">
                  <c:v>Montana</c:v>
                </c:pt>
                <c:pt idx="11">
                  <c:v>Nevada</c:v>
                </c:pt>
                <c:pt idx="12">
                  <c:v>Wisconsin*</c:v>
                </c:pt>
                <c:pt idx="13">
                  <c:v>Rhode Island</c:v>
                </c:pt>
                <c:pt idx="14">
                  <c:v>Alaska*</c:v>
                </c:pt>
                <c:pt idx="15">
                  <c:v>Maine</c:v>
                </c:pt>
                <c:pt idx="16">
                  <c:v>Pennsylvania*</c:v>
                </c:pt>
                <c:pt idx="17">
                  <c:v>South Dakota*</c:v>
                </c:pt>
                <c:pt idx="18">
                  <c:v>Vermont*</c:v>
                </c:pt>
                <c:pt idx="19">
                  <c:v>Wyoming</c:v>
                </c:pt>
                <c:pt idx="20">
                  <c:v>Georgia*</c:v>
                </c:pt>
                <c:pt idx="21">
                  <c:v>Iowa*</c:v>
                </c:pt>
                <c:pt idx="22">
                  <c:v>Nebraska*</c:v>
                </c:pt>
                <c:pt idx="23">
                  <c:v>South Carolina*</c:v>
                </c:pt>
                <c:pt idx="24">
                  <c:v>Florida</c:v>
                </c:pt>
                <c:pt idx="25">
                  <c:v>New Hampshire</c:v>
                </c:pt>
                <c:pt idx="26">
                  <c:v>Ohio*</c:v>
                </c:pt>
                <c:pt idx="27">
                  <c:v>Texas*</c:v>
                </c:pt>
                <c:pt idx="28">
                  <c:v>North Carolina*</c:v>
                </c:pt>
                <c:pt idx="29">
                  <c:v>North Dakota*</c:v>
                </c:pt>
                <c:pt idx="30">
                  <c:v>New York*</c:v>
                </c:pt>
                <c:pt idx="31">
                  <c:v>Kansas*</c:v>
                </c:pt>
                <c:pt idx="32">
                  <c:v>Missouri*</c:v>
                </c:pt>
                <c:pt idx="33">
                  <c:v>Tennessee*</c:v>
                </c:pt>
                <c:pt idx="34">
                  <c:v>Alabama*</c:v>
                </c:pt>
                <c:pt idx="35">
                  <c:v>Connecticut*</c:v>
                </c:pt>
                <c:pt idx="36">
                  <c:v>Delaware</c:v>
                </c:pt>
                <c:pt idx="37">
                  <c:v>Indiana*</c:v>
                </c:pt>
                <c:pt idx="38">
                  <c:v>Louisiana*</c:v>
                </c:pt>
                <c:pt idx="39">
                  <c:v>Oklahoma*</c:v>
                </c:pt>
                <c:pt idx="40">
                  <c:v>Virginia*</c:v>
                </c:pt>
                <c:pt idx="41">
                  <c:v>Massachusetts*</c:v>
                </c:pt>
                <c:pt idx="42">
                  <c:v>Arkansas*</c:v>
                </c:pt>
                <c:pt idx="43">
                  <c:v>Michigan*</c:v>
                </c:pt>
                <c:pt idx="44">
                  <c:v>West Virginia*</c:v>
                </c:pt>
                <c:pt idx="45">
                  <c:v>New Jersey*</c:v>
                </c:pt>
                <c:pt idx="46">
                  <c:v>Mississippi*</c:v>
                </c:pt>
                <c:pt idx="47">
                  <c:v>Maryland*</c:v>
                </c:pt>
                <c:pt idx="48">
                  <c:v>Kentucky*</c:v>
                </c:pt>
                <c:pt idx="49">
                  <c:v>Illinois*</c:v>
                </c:pt>
                <c:pt idx="50">
                  <c:v>District of Columbia*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12</c:v>
                </c:pt>
                <c:pt idx="1">
                  <c:v>15</c:v>
                </c:pt>
                <c:pt idx="2">
                  <c:v>17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22</c:v>
                </c:pt>
                <c:pt idx="7">
                  <c:v>23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26</c:v>
                </c:pt>
                <c:pt idx="13">
                  <c:v>28</c:v>
                </c:pt>
                <c:pt idx="14">
                  <c:v>29</c:v>
                </c:pt>
                <c:pt idx="15">
                  <c:v>31</c:v>
                </c:pt>
                <c:pt idx="16">
                  <c:v>31</c:v>
                </c:pt>
                <c:pt idx="17">
                  <c:v>31</c:v>
                </c:pt>
                <c:pt idx="18">
                  <c:v>31</c:v>
                </c:pt>
                <c:pt idx="19">
                  <c:v>32</c:v>
                </c:pt>
                <c:pt idx="20">
                  <c:v>33</c:v>
                </c:pt>
                <c:pt idx="21">
                  <c:v>33</c:v>
                </c:pt>
                <c:pt idx="22">
                  <c:v>33</c:v>
                </c:pt>
                <c:pt idx="23">
                  <c:v>33</c:v>
                </c:pt>
                <c:pt idx="24">
                  <c:v>34</c:v>
                </c:pt>
                <c:pt idx="25">
                  <c:v>34</c:v>
                </c:pt>
                <c:pt idx="26">
                  <c:v>34</c:v>
                </c:pt>
                <c:pt idx="27">
                  <c:v>34</c:v>
                </c:pt>
                <c:pt idx="28">
                  <c:v>35</c:v>
                </c:pt>
                <c:pt idx="29">
                  <c:v>35</c:v>
                </c:pt>
                <c:pt idx="30">
                  <c:v>36</c:v>
                </c:pt>
                <c:pt idx="31">
                  <c:v>37</c:v>
                </c:pt>
                <c:pt idx="32">
                  <c:v>37</c:v>
                </c:pt>
                <c:pt idx="33">
                  <c:v>37</c:v>
                </c:pt>
                <c:pt idx="34">
                  <c:v>39</c:v>
                </c:pt>
                <c:pt idx="35">
                  <c:v>39</c:v>
                </c:pt>
                <c:pt idx="36">
                  <c:v>40</c:v>
                </c:pt>
                <c:pt idx="37">
                  <c:v>40</c:v>
                </c:pt>
                <c:pt idx="38">
                  <c:v>40</c:v>
                </c:pt>
                <c:pt idx="39">
                  <c:v>40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42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490-49FD-BB5D-414890803A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bg2">
                  <a:lumMod val="75000"/>
                </a:schemeClr>
              </a:solidFill>
              <a:ln w="9525">
                <a:noFill/>
              </a:ln>
              <a:effectLst/>
            </c:spPr>
          </c:marker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876-4902-B3AC-734C5FB7EC3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1490-49FD-BB5D-414890803A8A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876-4902-B3AC-734C5FB7EC38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1490-49FD-BB5D-414890803A8A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1490-49FD-BB5D-414890803A8A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1490-49FD-BB5D-414890803A8A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1490-49FD-BB5D-414890803A8A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D876-4902-B3AC-734C5FB7EC38}"/>
              </c:ext>
            </c:extLst>
          </c:dPt>
          <c:dPt>
            <c:idx val="1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1490-49FD-BB5D-414890803A8A}"/>
              </c:ext>
            </c:extLst>
          </c:dPt>
          <c:dPt>
            <c:idx val="1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1490-49FD-BB5D-414890803A8A}"/>
              </c:ext>
            </c:extLst>
          </c:dPt>
          <c:dPt>
            <c:idx val="1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D876-4902-B3AC-734C5FB7EC38}"/>
              </c:ext>
            </c:extLst>
          </c:dPt>
          <c:dPt>
            <c:idx val="1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1490-49FD-BB5D-414890803A8A}"/>
              </c:ext>
            </c:extLst>
          </c:dPt>
          <c:dPt>
            <c:idx val="2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876-4902-B3AC-734C5FB7EC38}"/>
              </c:ext>
            </c:extLst>
          </c:dPt>
          <c:dPt>
            <c:idx val="2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1490-49FD-BB5D-414890803A8A}"/>
              </c:ext>
            </c:extLst>
          </c:dPt>
          <c:dPt>
            <c:idx val="2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D876-4902-B3AC-734C5FB7EC38}"/>
              </c:ext>
            </c:extLst>
          </c:dPt>
          <c:dPt>
            <c:idx val="2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1490-49FD-BB5D-414890803A8A}"/>
              </c:ext>
            </c:extLst>
          </c:dPt>
          <c:dPt>
            <c:idx val="3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1490-49FD-BB5D-414890803A8A}"/>
              </c:ext>
            </c:extLst>
          </c:dPt>
          <c:dPt>
            <c:idx val="3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1490-49FD-BB5D-414890803A8A}"/>
              </c:ext>
            </c:extLst>
          </c:dPt>
          <c:dPt>
            <c:idx val="3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1490-49FD-BB5D-414890803A8A}"/>
              </c:ext>
            </c:extLst>
          </c:dPt>
          <c:dPt>
            <c:idx val="3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D876-4902-B3AC-734C5FB7EC38}"/>
              </c:ext>
            </c:extLst>
          </c:dPt>
          <c:dPt>
            <c:idx val="3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1490-49FD-BB5D-414890803A8A}"/>
              </c:ext>
            </c:extLst>
          </c:dPt>
          <c:dPt>
            <c:idx val="3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1490-49FD-BB5D-414890803A8A}"/>
              </c:ext>
            </c:extLst>
          </c:dPt>
          <c:dPt>
            <c:idx val="4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D876-4902-B3AC-734C5FB7EC38}"/>
              </c:ext>
            </c:extLst>
          </c:dPt>
          <c:dPt>
            <c:idx val="4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1490-49FD-BB5D-414890803A8A}"/>
              </c:ext>
            </c:extLst>
          </c:dPt>
          <c:dPt>
            <c:idx val="4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1490-49FD-BB5D-414890803A8A}"/>
              </c:ext>
            </c:extLst>
          </c:dPt>
          <c:dPt>
            <c:idx val="4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1490-49FD-BB5D-414890803A8A}"/>
              </c:ext>
            </c:extLst>
          </c:dPt>
          <c:dPt>
            <c:idx val="4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D876-4902-B3AC-734C5FB7EC38}"/>
              </c:ext>
            </c:extLst>
          </c:dPt>
          <c:dPt>
            <c:idx val="4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1490-49FD-BB5D-414890803A8A}"/>
              </c:ext>
            </c:extLst>
          </c:dPt>
          <c:cat>
            <c:strRef>
              <c:f>Sheet1!$A$2:$A$52</c:f>
              <c:strCache>
                <c:ptCount val="51"/>
                <c:pt idx="0">
                  <c:v>Hawaii</c:v>
                </c:pt>
                <c:pt idx="1">
                  <c:v>Oregon</c:v>
                </c:pt>
                <c:pt idx="2">
                  <c:v>Idaho</c:v>
                </c:pt>
                <c:pt idx="3">
                  <c:v>Utah</c:v>
                </c:pt>
                <c:pt idx="4">
                  <c:v>Minnesota</c:v>
                </c:pt>
                <c:pt idx="5">
                  <c:v>Colorado</c:v>
                </c:pt>
                <c:pt idx="6">
                  <c:v>New Mexico</c:v>
                </c:pt>
                <c:pt idx="7">
                  <c:v>Arizona</c:v>
                </c:pt>
                <c:pt idx="8">
                  <c:v>Washington</c:v>
                </c:pt>
                <c:pt idx="9">
                  <c:v>California*</c:v>
                </c:pt>
                <c:pt idx="10">
                  <c:v>Montana</c:v>
                </c:pt>
                <c:pt idx="11">
                  <c:v>Nevada</c:v>
                </c:pt>
                <c:pt idx="12">
                  <c:v>Wisconsin*</c:v>
                </c:pt>
                <c:pt idx="13">
                  <c:v>Rhode Island</c:v>
                </c:pt>
                <c:pt idx="14">
                  <c:v>Alaska*</c:v>
                </c:pt>
                <c:pt idx="15">
                  <c:v>Maine</c:v>
                </c:pt>
                <c:pt idx="16">
                  <c:v>Pennsylvania*</c:v>
                </c:pt>
                <c:pt idx="17">
                  <c:v>South Dakota*</c:v>
                </c:pt>
                <c:pt idx="18">
                  <c:v>Vermont*</c:v>
                </c:pt>
                <c:pt idx="19">
                  <c:v>Wyoming</c:v>
                </c:pt>
                <c:pt idx="20">
                  <c:v>Georgia*</c:v>
                </c:pt>
                <c:pt idx="21">
                  <c:v>Iowa*</c:v>
                </c:pt>
                <c:pt idx="22">
                  <c:v>Nebraska*</c:v>
                </c:pt>
                <c:pt idx="23">
                  <c:v>South Carolina*</c:v>
                </c:pt>
                <c:pt idx="24">
                  <c:v>Florida</c:v>
                </c:pt>
                <c:pt idx="25">
                  <c:v>New Hampshire</c:v>
                </c:pt>
                <c:pt idx="26">
                  <c:v>Ohio*</c:v>
                </c:pt>
                <c:pt idx="27">
                  <c:v>Texas*</c:v>
                </c:pt>
                <c:pt idx="28">
                  <c:v>North Carolina*</c:v>
                </c:pt>
                <c:pt idx="29">
                  <c:v>North Dakota*</c:v>
                </c:pt>
                <c:pt idx="30">
                  <c:v>New York*</c:v>
                </c:pt>
                <c:pt idx="31">
                  <c:v>Kansas*</c:v>
                </c:pt>
                <c:pt idx="32">
                  <c:v>Missouri*</c:v>
                </c:pt>
                <c:pt idx="33">
                  <c:v>Tennessee*</c:v>
                </c:pt>
                <c:pt idx="34">
                  <c:v>Alabama*</c:v>
                </c:pt>
                <c:pt idx="35">
                  <c:v>Connecticut*</c:v>
                </c:pt>
                <c:pt idx="36">
                  <c:v>Delaware</c:v>
                </c:pt>
                <c:pt idx="37">
                  <c:v>Indiana*</c:v>
                </c:pt>
                <c:pt idx="38">
                  <c:v>Louisiana*</c:v>
                </c:pt>
                <c:pt idx="39">
                  <c:v>Oklahoma*</c:v>
                </c:pt>
                <c:pt idx="40">
                  <c:v>Virginia*</c:v>
                </c:pt>
                <c:pt idx="41">
                  <c:v>Massachusetts*</c:v>
                </c:pt>
                <c:pt idx="42">
                  <c:v>Arkansas*</c:v>
                </c:pt>
                <c:pt idx="43">
                  <c:v>Michigan*</c:v>
                </c:pt>
                <c:pt idx="44">
                  <c:v>West Virginia*</c:v>
                </c:pt>
                <c:pt idx="45">
                  <c:v>New Jersey*</c:v>
                </c:pt>
                <c:pt idx="46">
                  <c:v>Mississippi*</c:v>
                </c:pt>
                <c:pt idx="47">
                  <c:v>Maryland*</c:v>
                </c:pt>
                <c:pt idx="48">
                  <c:v>Kentucky*</c:v>
                </c:pt>
                <c:pt idx="49">
                  <c:v>Illinois*</c:v>
                </c:pt>
                <c:pt idx="50">
                  <c:v>District of Columbia*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10</c:v>
                </c:pt>
                <c:pt idx="1">
                  <c:v>14</c:v>
                </c:pt>
                <c:pt idx="2">
                  <c:v>15</c:v>
                </c:pt>
                <c:pt idx="3">
                  <c:v>15</c:v>
                </c:pt>
                <c:pt idx="4">
                  <c:v>14</c:v>
                </c:pt>
                <c:pt idx="5">
                  <c:v>16</c:v>
                </c:pt>
                <c:pt idx="6">
                  <c:v>19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21</c:v>
                </c:pt>
                <c:pt idx="11">
                  <c:v>23</c:v>
                </c:pt>
                <c:pt idx="12">
                  <c:v>21</c:v>
                </c:pt>
                <c:pt idx="13">
                  <c:v>26</c:v>
                </c:pt>
                <c:pt idx="14">
                  <c:v>23</c:v>
                </c:pt>
                <c:pt idx="15">
                  <c:v>27</c:v>
                </c:pt>
                <c:pt idx="16">
                  <c:v>26</c:v>
                </c:pt>
                <c:pt idx="17">
                  <c:v>25</c:v>
                </c:pt>
                <c:pt idx="18">
                  <c:v>26</c:v>
                </c:pt>
                <c:pt idx="19">
                  <c:v>28</c:v>
                </c:pt>
                <c:pt idx="20">
                  <c:v>27</c:v>
                </c:pt>
                <c:pt idx="21">
                  <c:v>28</c:v>
                </c:pt>
                <c:pt idx="22">
                  <c:v>28</c:v>
                </c:pt>
                <c:pt idx="23">
                  <c:v>28</c:v>
                </c:pt>
                <c:pt idx="24">
                  <c:v>30</c:v>
                </c:pt>
                <c:pt idx="25">
                  <c:v>31</c:v>
                </c:pt>
                <c:pt idx="26">
                  <c:v>27</c:v>
                </c:pt>
                <c:pt idx="27">
                  <c:v>27</c:v>
                </c:pt>
                <c:pt idx="28">
                  <c:v>27</c:v>
                </c:pt>
                <c:pt idx="29">
                  <c:v>28</c:v>
                </c:pt>
                <c:pt idx="30">
                  <c:v>28</c:v>
                </c:pt>
                <c:pt idx="31">
                  <c:v>32</c:v>
                </c:pt>
                <c:pt idx="32">
                  <c:v>32</c:v>
                </c:pt>
                <c:pt idx="33">
                  <c:v>29</c:v>
                </c:pt>
                <c:pt idx="34">
                  <c:v>33</c:v>
                </c:pt>
                <c:pt idx="35">
                  <c:v>33</c:v>
                </c:pt>
                <c:pt idx="36">
                  <c:v>38</c:v>
                </c:pt>
                <c:pt idx="37">
                  <c:v>32</c:v>
                </c:pt>
                <c:pt idx="38">
                  <c:v>32</c:v>
                </c:pt>
                <c:pt idx="39">
                  <c:v>32</c:v>
                </c:pt>
                <c:pt idx="40">
                  <c:v>32</c:v>
                </c:pt>
                <c:pt idx="41">
                  <c:v>35</c:v>
                </c:pt>
                <c:pt idx="42">
                  <c:v>35</c:v>
                </c:pt>
                <c:pt idx="43">
                  <c:v>36</c:v>
                </c:pt>
                <c:pt idx="44">
                  <c:v>35</c:v>
                </c:pt>
                <c:pt idx="45">
                  <c:v>40</c:v>
                </c:pt>
                <c:pt idx="46">
                  <c:v>41</c:v>
                </c:pt>
                <c:pt idx="47">
                  <c:v>40</c:v>
                </c:pt>
                <c:pt idx="48">
                  <c:v>37</c:v>
                </c:pt>
                <c:pt idx="49">
                  <c:v>38</c:v>
                </c:pt>
                <c:pt idx="50">
                  <c:v>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F-1490-49FD-BB5D-414890803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12700" cap="flat" cmpd="sng" algn="ctr">
              <a:solidFill>
                <a:schemeClr val="tx1">
                  <a:lumMod val="20000"/>
                  <a:lumOff val="80000"/>
                </a:schemeClr>
              </a:solidFill>
              <a:round/>
            </a:ln>
            <a:effectLst/>
          </c:spPr>
        </c:dropLines>
        <c:marker val="1"/>
        <c:smooth val="0"/>
        <c:axId val="357834904"/>
        <c:axId val="357838432"/>
      </c:lineChart>
      <c:catAx>
        <c:axId val="357834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838432"/>
        <c:crosses val="autoZero"/>
        <c:auto val="1"/>
        <c:lblAlgn val="ctr"/>
        <c:lblOffset val="100"/>
        <c:noMultiLvlLbl val="0"/>
      </c:catAx>
      <c:valAx>
        <c:axId val="357838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7834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>
                <a:latin typeface="Trebuchet MS Regular" charset="0"/>
              </a:rPr>
              <a:t>3/15/2017</a:t>
            </a:fld>
            <a:endParaRPr lang="en-US" dirty="0">
              <a:latin typeface="Trebuchet MS Regular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Trebuchet MS Regular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>
                <a:latin typeface="Trebuchet MS Regular" charset="0"/>
              </a:rPr>
              <a:t>‹#›</a:t>
            </a:fld>
            <a:endParaRPr lang="en-US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03A1D146-B4E0-1741-B9EE-9789392EFCC4}" type="datetimeFigureOut">
              <a:rPr lang="en-US" smtClean="0"/>
              <a:pPr/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 Regular" charset="0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1pPr>
    <a:lvl2pPr marL="609585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2pPr>
    <a:lvl3pPr marL="1219170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3pPr>
    <a:lvl4pPr marL="1828754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4pPr>
    <a:lvl5pPr marL="2438339" algn="l" defTabSz="609585" rtl="0" eaLnBrk="1" latinLnBrk="0" hangingPunct="1">
      <a:defRPr sz="1600" b="0" i="0" kern="1200">
        <a:solidFill>
          <a:schemeClr val="tx1"/>
        </a:solidFill>
        <a:latin typeface="Trebuchet MS Regular" charset="0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FE42A-B280-4FC2-B7E7-C1F0AEC4890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160803859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3" name="Arrow: Pentagon 12"/>
          <p:cNvSpPr/>
          <p:nvPr/>
        </p:nvSpPr>
        <p:spPr>
          <a:xfrm>
            <a:off x="705855" y="1710332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14" name="Chevron 6"/>
          <p:cNvSpPr/>
          <p:nvPr/>
        </p:nvSpPr>
        <p:spPr>
          <a:xfrm>
            <a:off x="2034022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2032000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705855" y="3032954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372744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370722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98653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96631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6024216" y="1700808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6022194" y="3032954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367239" y="1700808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365218" y="3032954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 Regular" charset="0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1710332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791581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715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120727" y="3104964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3721750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470927" y="3104964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502576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4774944" y="3104964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338517" y="1710332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6087694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7704398" y="1710332"/>
            <a:ext cx="98557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7425000" y="3104964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4" name="Oval 73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75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103086"/>
            <a:ext cx="8480231" cy="463005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150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" name="Table Placeholder 3"/>
          <p:cNvSpPr>
            <a:spLocks noGrp="1"/>
          </p:cNvSpPr>
          <p:nvPr>
            <p:ph type="tbl" sz="quarter" idx="21"/>
          </p:nvPr>
        </p:nvSpPr>
        <p:spPr>
          <a:xfrm>
            <a:off x="431540" y="1644212"/>
            <a:ext cx="8480231" cy="4088931"/>
          </a:xfrm>
        </p:spPr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60" name="Picture Placeholder 3"/>
          <p:cNvSpPr>
            <a:spLocks noGrp="1"/>
          </p:cNvSpPr>
          <p:nvPr>
            <p:ph type="pic" sz="quarter" idx="33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62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759720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ter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/>
          <p:cNvGrpSpPr/>
          <p:nvPr userDrawn="1"/>
        </p:nvGrpSpPr>
        <p:grpSpPr>
          <a:xfrm>
            <a:off x="527148" y="565926"/>
            <a:ext cx="6595082" cy="2674624"/>
            <a:chOff x="527148" y="1658361"/>
            <a:chExt cx="6595082" cy="2674624"/>
          </a:xfrm>
        </p:grpSpPr>
        <p:sp>
          <p:nvSpPr>
            <p:cNvPr id="43" name="Rectangle 42"/>
            <p:cNvSpPr/>
            <p:nvPr userDrawn="1"/>
          </p:nvSpPr>
          <p:spPr>
            <a:xfrm>
              <a:off x="527148" y="1932926"/>
              <a:ext cx="658873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Engaging Federal &amp;</a:t>
              </a:r>
            </a:p>
            <a:p>
              <a:r>
                <a:rPr lang="en-US" sz="4000" b="0" i="0" dirty="0">
                  <a:solidFill>
                    <a:srgbClr val="FF0000"/>
                  </a:solidFill>
                  <a:latin typeface="Georgia Regular" charset="0"/>
                </a:rPr>
                <a:t>State Health Policymakers</a:t>
              </a:r>
            </a:p>
          </p:txBody>
        </p:sp>
        <p:sp>
          <p:nvSpPr>
            <p:cNvPr id="44" name="Rectangle 43"/>
            <p:cNvSpPr/>
            <p:nvPr userDrawn="1"/>
          </p:nvSpPr>
          <p:spPr>
            <a:xfrm>
              <a:off x="533498" y="1658361"/>
              <a:ext cx="6588732" cy="3000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rtl="0"/>
              <a:r>
                <a:rPr lang="en-US" sz="1350" b="0" i="0" dirty="0">
                  <a:solidFill>
                    <a:srgbClr val="FF0000"/>
                  </a:solidFill>
                  <a:latin typeface="Trebuchet MS Regular" charset="0"/>
                </a:rPr>
                <a:t>SECTION ONE</a:t>
              </a:r>
            </a:p>
          </p:txBody>
        </p:sp>
        <p:sp>
          <p:nvSpPr>
            <p:cNvPr id="45" name="Rectangle 44"/>
            <p:cNvSpPr/>
            <p:nvPr userDrawn="1"/>
          </p:nvSpPr>
          <p:spPr>
            <a:xfrm>
              <a:off x="533498" y="3255767"/>
              <a:ext cx="6588732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Summary description lorem ipsum.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Rcil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ipsument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ugiae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mint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res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esed</a:t>
              </a:r>
              <a:endParaRPr lang="en-US" sz="1600" b="0" i="0" dirty="0">
                <a:solidFill>
                  <a:srgbClr val="FF0000"/>
                </a:solidFill>
                <a:latin typeface="Trebuchet MS Regular" charset="0"/>
              </a:endParaRPr>
            </a:p>
            <a:p>
              <a:pPr marL="285750" indent="-285750" rtl="0">
                <a:buFont typeface="Arial" panose="020B0604020202020204" pitchFamily="34" charset="0"/>
                <a:buChar char="•"/>
              </a:pP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essitatatiis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dus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sandam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,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offici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quasperum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qui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blabo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remque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</a:t>
              </a:r>
              <a:r>
                <a:rPr lang="en-US" sz="1600" b="0" i="0" dirty="0" err="1">
                  <a:solidFill>
                    <a:srgbClr val="FF0000"/>
                  </a:solidFill>
                  <a:latin typeface="Trebuchet MS Regular" charset="0"/>
                </a:rPr>
                <a:t>plaut</a:t>
              </a:r>
              <a:r>
                <a:rPr lang="en-US" sz="1600" b="0" i="0" dirty="0">
                  <a:solidFill>
                    <a:srgbClr val="FF0000"/>
                  </a:solidFill>
                  <a:latin typeface="Trebuchet MS Regular" charset="0"/>
                </a:rPr>
                <a:t> do.</a:t>
              </a:r>
            </a:p>
          </p:txBody>
        </p:sp>
      </p:grpSp>
      <p:cxnSp>
        <p:nvCxnSpPr>
          <p:cNvPr id="49" name="Straight Connector 48"/>
          <p:cNvCxnSpPr/>
          <p:nvPr userDrawn="1"/>
        </p:nvCxnSpPr>
        <p:spPr>
          <a:xfrm>
            <a:off x="486594" y="6509279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 userDrawn="1"/>
        </p:nvCxnSpPr>
        <p:spPr>
          <a:xfrm>
            <a:off x="486594" y="6182254"/>
            <a:ext cx="19713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 userDrawn="1"/>
        </p:nvCxnSpPr>
        <p:spPr>
          <a:xfrm>
            <a:off x="0" y="6201308"/>
            <a:ext cx="99865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 userDrawn="1"/>
        </p:nvSpPr>
        <p:spPr>
          <a:xfrm>
            <a:off x="5399268" y="6217187"/>
            <a:ext cx="19442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Board of Directors Update</a:t>
            </a:r>
          </a:p>
        </p:txBody>
      </p:sp>
      <p:sp>
        <p:nvSpPr>
          <p:cNvPr id="67" name="Rectangle 66"/>
          <p:cNvSpPr/>
          <p:nvPr userDrawn="1"/>
        </p:nvSpPr>
        <p:spPr>
          <a:xfrm>
            <a:off x="7268205" y="6217187"/>
            <a:ext cx="103000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900" b="0" i="0" dirty="0">
                <a:solidFill>
                  <a:srgbClr val="4C515A"/>
                </a:solidFill>
                <a:latin typeface="Trebuchet MS Regular" charset="0"/>
              </a:rPr>
              <a:t>November 2016</a:t>
            </a:r>
          </a:p>
        </p:txBody>
      </p:sp>
      <p:cxnSp>
        <p:nvCxnSpPr>
          <p:cNvPr id="70" name="Straight Connector 69"/>
          <p:cNvCxnSpPr>
            <a:cxnSpLocks/>
          </p:cNvCxnSpPr>
          <p:nvPr userDrawn="1"/>
        </p:nvCxnSpPr>
        <p:spPr>
          <a:xfrm>
            <a:off x="7305923" y="6296610"/>
            <a:ext cx="0" cy="97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 userDrawn="1"/>
        </p:nvSpPr>
        <p:spPr>
          <a:xfrm>
            <a:off x="8576808" y="6224954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900" b="0" i="0" dirty="0">
                <a:solidFill>
                  <a:srgbClr val="4C515A"/>
                </a:solidFill>
                <a:latin typeface="Trebuchet MS Regular" charset="0"/>
                <a:cs typeface="Trebuchet MS Regular" charset="0"/>
              </a:rPr>
              <a:t>2</a:t>
            </a:r>
            <a:endParaRPr lang="en-US" sz="900" b="0" i="0" dirty="0">
              <a:solidFill>
                <a:srgbClr val="4C515A"/>
              </a:solidFill>
              <a:latin typeface="Trebuchet MS Regular" charset="0"/>
            </a:endParaRPr>
          </a:p>
        </p:txBody>
      </p:sp>
      <p:grpSp>
        <p:nvGrpSpPr>
          <p:cNvPr id="47" name="Group 46"/>
          <p:cNvGrpSpPr/>
          <p:nvPr userDrawn="1"/>
        </p:nvGrpSpPr>
        <p:grpSpPr>
          <a:xfrm>
            <a:off x="-1686595" y="-39648"/>
            <a:ext cx="1545400" cy="6863569"/>
            <a:chOff x="-1684265" y="-187412"/>
            <a:chExt cx="1545400" cy="6863569"/>
          </a:xfrm>
        </p:grpSpPr>
        <p:grpSp>
          <p:nvGrpSpPr>
            <p:cNvPr id="48" name="Group 47"/>
            <p:cNvGrpSpPr/>
            <p:nvPr/>
          </p:nvGrpSpPr>
          <p:grpSpPr>
            <a:xfrm>
              <a:off x="-1684265" y="200118"/>
              <a:ext cx="1545400" cy="6476039"/>
              <a:chOff x="5233838" y="1329860"/>
              <a:chExt cx="1545400" cy="6476039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68918" y="1342086"/>
                <a:ext cx="710320" cy="6463813"/>
                <a:chOff x="4457518" y="1337197"/>
                <a:chExt cx="710320" cy="6463813"/>
              </a:xfrm>
            </p:grpSpPr>
            <p:sp>
              <p:nvSpPr>
                <p:cNvPr id="73" name="Rectangle 72"/>
                <p:cNvSpPr/>
                <p:nvPr/>
              </p:nvSpPr>
              <p:spPr>
                <a:xfrm>
                  <a:off x="4457518" y="4568713"/>
                  <a:ext cx="709684" cy="589111"/>
                </a:xfrm>
                <a:prstGeom prst="rect">
                  <a:avLst/>
                </a:prstGeom>
                <a:solidFill>
                  <a:srgbClr val="4ABDB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03</a:t>
                  </a:r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457518" y="3927048"/>
                  <a:ext cx="709684" cy="589111"/>
                </a:xfrm>
                <a:prstGeom prst="rect">
                  <a:avLst/>
                </a:prstGeom>
                <a:solidFill>
                  <a:srgbClr val="71B25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04</a:t>
                  </a: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4457518" y="5238051"/>
                  <a:ext cx="709684" cy="589111"/>
                </a:xfrm>
                <a:prstGeom prst="rect">
                  <a:avLst/>
                </a:prstGeom>
                <a:solidFill>
                  <a:srgbClr val="F4792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02</a:t>
                  </a: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4458154" y="3266831"/>
                  <a:ext cx="709684" cy="589111"/>
                </a:xfrm>
                <a:prstGeom prst="rect">
                  <a:avLst/>
                </a:prstGeom>
                <a:solidFill>
                  <a:srgbClr val="5F5A9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05</a:t>
                  </a: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4458154" y="2621301"/>
                  <a:ext cx="709684" cy="589111"/>
                </a:xfrm>
                <a:prstGeom prst="rect">
                  <a:avLst/>
                </a:prstGeom>
                <a:solidFill>
                  <a:srgbClr val="E6C27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06</a:t>
                  </a:r>
                </a:p>
              </p:txBody>
            </p:sp>
            <p:sp>
              <p:nvSpPr>
                <p:cNvPr id="78" name="Rectangle 77"/>
                <p:cNvSpPr/>
                <p:nvPr/>
              </p:nvSpPr>
              <p:spPr>
                <a:xfrm>
                  <a:off x="4457518" y="5894753"/>
                  <a:ext cx="709684" cy="589111"/>
                </a:xfrm>
                <a:prstGeom prst="rect">
                  <a:avLst/>
                </a:prstGeom>
                <a:solidFill>
                  <a:srgbClr val="044C7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01</a:t>
                  </a: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4458154" y="1982726"/>
                  <a:ext cx="709684" cy="589111"/>
                </a:xfrm>
                <a:prstGeom prst="rect">
                  <a:avLst/>
                </a:prstGeom>
                <a:solidFill>
                  <a:srgbClr val="B6ADA8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07</a:t>
                  </a: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4458154" y="1337197"/>
                  <a:ext cx="709684" cy="589111"/>
                </a:xfrm>
                <a:prstGeom prst="rect">
                  <a:avLst/>
                </a:prstGeom>
                <a:solidFill>
                  <a:srgbClr val="575B64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08</a:t>
                  </a: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4457518" y="7211899"/>
                  <a:ext cx="709684" cy="589111"/>
                </a:xfrm>
                <a:prstGeom prst="rect">
                  <a:avLst/>
                </a:prstGeom>
                <a:solidFill>
                  <a:srgbClr val="D0BD8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457518" y="6566368"/>
                  <a:ext cx="709684" cy="589111"/>
                </a:xfrm>
                <a:prstGeom prst="rect">
                  <a:avLst/>
                </a:prstGeom>
                <a:solidFill>
                  <a:srgbClr val="C6AE6C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endParaRPr lang="en-US" sz="1100" b="0" i="0" kern="0" dirty="0">
                    <a:solidFill>
                      <a:prstClr val="white"/>
                    </a:solidFill>
                    <a:latin typeface="Trebuchet MS Regular" charset="0"/>
                  </a:endParaRPr>
                </a:p>
              </p:txBody>
            </p:sp>
          </p:grpSp>
          <p:grpSp>
            <p:nvGrpSpPr>
              <p:cNvPr id="56" name="Group 55"/>
              <p:cNvGrpSpPr/>
              <p:nvPr/>
            </p:nvGrpSpPr>
            <p:grpSpPr>
              <a:xfrm>
                <a:off x="5233838" y="1329860"/>
                <a:ext cx="731866" cy="6476039"/>
                <a:chOff x="5233838" y="1329860"/>
                <a:chExt cx="731866" cy="647603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5243402" y="4997325"/>
                  <a:ext cx="709684" cy="589111"/>
                </a:xfrm>
                <a:prstGeom prst="rect">
                  <a:avLst/>
                </a:prstGeom>
                <a:solidFill>
                  <a:srgbClr val="BCB8D6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Purple</a:t>
                  </a:r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5243402" y="5654027"/>
                  <a:ext cx="709684" cy="589111"/>
                </a:xfrm>
                <a:prstGeom prst="rect">
                  <a:avLst/>
                </a:prstGeom>
                <a:solidFill>
                  <a:srgbClr val="FCD4B5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2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Orange</a:t>
                  </a:r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5256020" y="3983092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Text</a:t>
                  </a:r>
                </a:p>
              </p:txBody>
            </p:sp>
            <p:sp>
              <p:nvSpPr>
                <p:cNvPr id="60" name="Rectangle 59"/>
                <p:cNvSpPr/>
                <p:nvPr/>
              </p:nvSpPr>
              <p:spPr>
                <a:xfrm>
                  <a:off x="5256020" y="3337563"/>
                  <a:ext cx="709684" cy="589111"/>
                </a:xfrm>
                <a:prstGeom prst="rect">
                  <a:avLst/>
                </a:prstGeom>
                <a:solidFill>
                  <a:srgbClr val="4C515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CMW</a:t>
                  </a:r>
                </a:p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256020" y="3017353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Whi-08</a:t>
                  </a:r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5256020" y="2333700"/>
                  <a:ext cx="709684" cy="589112"/>
                </a:xfrm>
                <a:prstGeom prst="rect">
                  <a:avLst/>
                </a:prstGeom>
                <a:solidFill>
                  <a:srgbClr val="84838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Footer Text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5256020" y="1688170"/>
                  <a:ext cx="709684" cy="589112"/>
                </a:xfrm>
                <a:prstGeom prst="rect">
                  <a:avLst/>
                </a:prstGeom>
                <a:solidFill>
                  <a:srgbClr val="CBCBCB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Heading</a:t>
                  </a:r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256020" y="1329860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BLA-08</a:t>
                  </a:r>
                </a:p>
              </p:txBody>
            </p:sp>
            <p:sp>
              <p:nvSpPr>
                <p:cNvPr id="65" name="Rectangle 64"/>
                <p:cNvSpPr/>
                <p:nvPr/>
              </p:nvSpPr>
              <p:spPr>
                <a:xfrm>
                  <a:off x="5243402" y="6310729"/>
                  <a:ext cx="709684" cy="589111"/>
                </a:xfrm>
                <a:prstGeom prst="rect">
                  <a:avLst/>
                </a:prstGeom>
                <a:solidFill>
                  <a:srgbClr val="D3E3B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Green</a:t>
                  </a: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5233838" y="6945971"/>
                  <a:ext cx="709684" cy="478134"/>
                </a:xfrm>
                <a:prstGeom prst="rect">
                  <a:avLst/>
                </a:prstGeom>
                <a:solidFill>
                  <a:srgbClr val="C9DEE3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Light Blue</a:t>
                  </a:r>
                </a:p>
              </p:txBody>
            </p:sp>
            <p:sp>
              <p:nvSpPr>
                <p:cNvPr id="69" name="Rectangle 68"/>
                <p:cNvSpPr/>
                <p:nvPr/>
              </p:nvSpPr>
              <p:spPr>
                <a:xfrm>
                  <a:off x="5256020" y="4653089"/>
                  <a:ext cx="709684" cy="276685"/>
                </a:xfrm>
                <a:prstGeom prst="rect">
                  <a:avLst/>
                </a:prstGeom>
                <a:solidFill>
                  <a:sysClr val="windowText" lastClr="000000">
                    <a:lumMod val="85000"/>
                    <a:lumOff val="15000"/>
                  </a:sys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prstClr val="white"/>
                      </a:solidFill>
                      <a:latin typeface="Trebuchet MS Regular" charset="0"/>
                    </a:rPr>
                    <a:t>3rd</a:t>
                  </a: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5233838" y="7460708"/>
                  <a:ext cx="709684" cy="345191"/>
                </a:xfrm>
                <a:prstGeom prst="rect">
                  <a:avLst/>
                </a:prstGeom>
                <a:solidFill>
                  <a:srgbClr val="B9D6DA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400">
                    <a:defRPr/>
                  </a:pPr>
                  <a:r>
                    <a:rPr lang="en-US" sz="1100" b="0" i="0" kern="0" dirty="0">
                      <a:solidFill>
                        <a:schemeClr val="tx1"/>
                      </a:solidFill>
                      <a:latin typeface="Trebuchet MS Regular" charset="0"/>
                    </a:rPr>
                    <a:t>Blue</a:t>
                  </a:r>
                </a:p>
              </p:txBody>
            </p:sp>
          </p:grpSp>
        </p:grpSp>
        <p:grpSp>
          <p:nvGrpSpPr>
            <p:cNvPr id="51" name="Group 50"/>
            <p:cNvGrpSpPr/>
            <p:nvPr/>
          </p:nvGrpSpPr>
          <p:grpSpPr>
            <a:xfrm>
              <a:off x="-1684265" y="-187412"/>
              <a:ext cx="1544765" cy="343336"/>
              <a:chOff x="6563900" y="1161195"/>
              <a:chExt cx="1544765" cy="343336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6563900" y="1196521"/>
                <a:ext cx="1544764" cy="30801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en-US" sz="1800" b="0" i="0" kern="0" dirty="0">
                  <a:solidFill>
                    <a:prstClr val="white"/>
                  </a:solidFill>
                  <a:latin typeface="Trebuchet MS Regular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563901" y="1161195"/>
                <a:ext cx="1544764" cy="338554"/>
              </a:xfrm>
              <a:prstGeom prst="rect">
                <a:avLst/>
              </a:prstGeom>
              <a:solidFill>
                <a:srgbClr val="044C7F"/>
              </a:solidFill>
            </p:spPr>
            <p:txBody>
              <a:bodyPr wrap="square" rtlCol="0">
                <a:spAutoFit/>
              </a:bodyPr>
              <a:lstStyle/>
              <a:p>
                <a:pPr algn="ctr" defTabSz="914400">
                  <a:defRPr/>
                </a:pPr>
                <a:r>
                  <a:rPr lang="en-US" sz="1600" b="0" i="0" kern="0" dirty="0">
                    <a:solidFill>
                      <a:prstClr val="white"/>
                    </a:solidFill>
                    <a:latin typeface="Trebuchet MS Regular" charset="0"/>
                  </a:rPr>
                  <a:t>CMW</a:t>
                </a:r>
              </a:p>
            </p:txBody>
          </p:sp>
        </p:grpSp>
      </p:grpSp>
      <p:sp>
        <p:nvSpPr>
          <p:cNvPr id="10" name="TextBox 9"/>
          <p:cNvSpPr txBox="1"/>
          <p:nvPr userDrawn="1"/>
        </p:nvSpPr>
        <p:spPr>
          <a:xfrm>
            <a:off x="387352" y="757623"/>
            <a:ext cx="6880410" cy="293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“ Any institution in existence for close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to a hundred years has likely borne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witness to a lot of transition. That is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particularly true for a philanthropy, like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The Commonwealth Fund, whose purpose</a:t>
            </a:r>
          </a:p>
          <a:p>
            <a:pPr>
              <a:lnSpc>
                <a:spcPct val="110000"/>
              </a:lnSpc>
            </a:pPr>
            <a:r>
              <a:rPr lang="en-US" sz="2800" b="0" i="0" dirty="0">
                <a:solidFill>
                  <a:srgbClr val="FF0000"/>
                </a:solidFill>
                <a:latin typeface="Trebuchet MS Regular" charset="0"/>
              </a:rPr>
              <a:t>is to bring about positive social change.”</a:t>
            </a:r>
          </a:p>
        </p:txBody>
      </p:sp>
      <p:sp>
        <p:nvSpPr>
          <p:cNvPr id="2" name="Oval 1"/>
          <p:cNvSpPr/>
          <p:nvPr userDrawn="1"/>
        </p:nvSpPr>
        <p:spPr>
          <a:xfrm>
            <a:off x="521878" y="3800209"/>
            <a:ext cx="772617" cy="772617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83" name="TextBox 82"/>
          <p:cNvSpPr txBox="1"/>
          <p:nvPr userDrawn="1"/>
        </p:nvSpPr>
        <p:spPr>
          <a:xfrm>
            <a:off x="1357971" y="3888560"/>
            <a:ext cx="2117887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David </a:t>
            </a:r>
            <a:r>
              <a:rPr lang="en-US" sz="1500" b="0" i="0" spc="0" baseline="0" dirty="0" err="1">
                <a:solidFill>
                  <a:srgbClr val="FF0000"/>
                </a:solidFill>
                <a:latin typeface="Trebuchet MS Regular" charset="0"/>
              </a:rPr>
              <a:t>Blumethal</a:t>
            </a: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, M.D.</a:t>
            </a:r>
          </a:p>
        </p:txBody>
      </p:sp>
      <p:sp>
        <p:nvSpPr>
          <p:cNvPr id="84" name="TextBox 83"/>
          <p:cNvSpPr txBox="1"/>
          <p:nvPr userDrawn="1"/>
        </p:nvSpPr>
        <p:spPr>
          <a:xfrm>
            <a:off x="1357971" y="4131230"/>
            <a:ext cx="2859244" cy="3269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500" b="0" i="0" spc="0" baseline="0" dirty="0">
                <a:solidFill>
                  <a:srgbClr val="FF0000"/>
                </a:solidFill>
                <a:latin typeface="Trebuchet MS Regular" charset="0"/>
              </a:rPr>
              <a:t>Commonwealth Fund President</a:t>
            </a:r>
          </a:p>
        </p:txBody>
      </p:sp>
      <p:cxnSp>
        <p:nvCxnSpPr>
          <p:cNvPr id="4" name="Straight Connector 3"/>
          <p:cNvCxnSpPr>
            <a:cxnSpLocks/>
          </p:cNvCxnSpPr>
          <p:nvPr userDrawn="1"/>
        </p:nvCxnSpPr>
        <p:spPr>
          <a:xfrm>
            <a:off x="511149" y="437578"/>
            <a:ext cx="0" cy="61402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 userDrawn="1"/>
        </p:nvSpPr>
        <p:spPr>
          <a:xfrm>
            <a:off x="443010" y="5231482"/>
            <a:ext cx="2989921" cy="233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900" b="0" i="0" spc="0" baseline="0" dirty="0">
                <a:solidFill>
                  <a:schemeClr val="bg1"/>
                </a:solidFill>
                <a:latin typeface="Trebuchet MS Regular" charset="0"/>
              </a:rPr>
              <a:t>Source: National Center for Education Statistics, 2016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87524" y="355853"/>
            <a:ext cx="8632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Exhibit 1. There Is Room for Improvement in</a:t>
            </a:r>
          </a:p>
          <a:p>
            <a:pPr algn="ctr"/>
            <a:r>
              <a:rPr lang="en-US" sz="2400" b="0" i="0" dirty="0">
                <a:solidFill>
                  <a:srgbClr val="FF0000"/>
                </a:solidFill>
                <a:latin typeface="Georgia Regular" charset="0"/>
              </a:rPr>
              <a:t>Patient-Centered Communication for High-Need Patients</a:t>
            </a: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2248694" y="5928127"/>
            <a:ext cx="65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Note: Significantly different from not high-need adults at the p&lt;0.05 level. Data: The 2016 Commonwealth Fund Survey of High-Need Patients, June–September 2016.*</a:t>
            </a:r>
          </a:p>
          <a:p>
            <a:r>
              <a:rPr lang="en-US" sz="900" b="0" i="0" dirty="0">
                <a:solidFill>
                  <a:srgbClr val="FF0000"/>
                </a:solidFill>
                <a:latin typeface="Trebuchet MS Regular" charset="0"/>
              </a:rPr>
              <a:t>Source: J. Ryan, M. K. Abrams, M. M. Doty, T. Shah, and E. C. Schneider, How High-Need Patients Experience Health Care in the United States, The Commonwealth Fund, December 2016.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9144000" y="3140968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latin typeface="Trebuchet MS Regular" charset="0"/>
              </a:rPr>
              <a:t>15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508" y="0"/>
            <a:ext cx="914450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5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 Section Thre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850963"/>
            <a:ext cx="7772400" cy="1470025"/>
          </a:xfrm>
          <a:effectLst/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4000" spc="0" baseline="0">
                <a:solidFill>
                  <a:schemeClr val="bg1"/>
                </a:solidFill>
                <a:effectLst>
                  <a:outerShdw blurRad="25400" dist="6350" dir="2700000" algn="ctr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1694904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i="0" spc="100" baseline="0">
                <a:solidFill>
                  <a:srgbClr val="D3E3BF"/>
                </a:solidFill>
                <a:latin typeface="Trebuchet MS Bold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6" y="3270684"/>
            <a:ext cx="7256932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sp>
        <p:nvSpPr>
          <p:cNvPr id="48" name="Text Placeholder 43"/>
          <p:cNvSpPr>
            <a:spLocks noGrp="1"/>
          </p:cNvSpPr>
          <p:nvPr>
            <p:ph type="body" sz="quarter" idx="11"/>
          </p:nvPr>
        </p:nvSpPr>
        <p:spPr>
          <a:xfrm>
            <a:off x="5112060" y="6263653"/>
            <a:ext cx="2132714" cy="178474"/>
          </a:xfrm>
        </p:spPr>
        <p:txBody>
          <a:bodyPr>
            <a:normAutofit/>
          </a:bodyPr>
          <a:lstStyle>
            <a:lvl1pPr marL="0" indent="0" algn="r">
              <a:buNone/>
              <a:defRPr sz="9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9" name="Text Placeholder 43"/>
          <p:cNvSpPr>
            <a:spLocks noGrp="1"/>
          </p:cNvSpPr>
          <p:nvPr>
            <p:ph type="body" sz="quarter" idx="12"/>
          </p:nvPr>
        </p:nvSpPr>
        <p:spPr>
          <a:xfrm>
            <a:off x="7369969" y="6263653"/>
            <a:ext cx="1198475" cy="178474"/>
          </a:xfrm>
        </p:spPr>
        <p:txBody>
          <a:bodyPr>
            <a:normAutofit/>
          </a:bodyPr>
          <a:lstStyle>
            <a:lvl1pPr marL="0" indent="0" algn="l">
              <a:buNone/>
              <a:defRPr sz="9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704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2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Layout: 02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B9D6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6253" y="6188178"/>
            <a:ext cx="1163972" cy="334915"/>
          </a:xfrm>
          <a:prstGeom prst="rect">
            <a:avLst/>
          </a:prstGeom>
        </p:spPr>
      </p:pic>
      <p:sp>
        <p:nvSpPr>
          <p:cNvPr id="47" name="Slide Number Placeholder 5"/>
          <p:cNvSpPr txBox="1">
            <a:spLocks/>
          </p:cNvSpPr>
          <p:nvPr userDrawn="1"/>
        </p:nvSpPr>
        <p:spPr>
          <a:xfrm>
            <a:off x="8536609" y="6175612"/>
            <a:ext cx="32918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900" b="0" i="0" smtClean="0">
                <a:solidFill>
                  <a:schemeClr val="bg1"/>
                </a:solidFill>
                <a:latin typeface="Trebuchet MS Regular" charset="0"/>
              </a:rPr>
              <a:pPr algn="ctr"/>
              <a:t>‹#›</a:t>
            </a:fld>
            <a:endParaRPr lang="en-US" sz="900" b="0" i="0" dirty="0">
              <a:solidFill>
                <a:schemeClr val="bg1"/>
              </a:solidFill>
              <a:latin typeface="Trebuchet MS Regular" charset="0"/>
            </a:endParaRP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7305923" y="6289467"/>
            <a:ext cx="0" cy="9144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27434" y="3002506"/>
            <a:ext cx="4005072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TextBox 29"/>
          <p:cNvSpPr txBox="1"/>
          <p:nvPr userDrawn="1"/>
        </p:nvSpPr>
        <p:spPr>
          <a:xfrm>
            <a:off x="5107299" y="6216043"/>
            <a:ext cx="2225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Board of Directors Update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7279123" y="6214532"/>
            <a:ext cx="13386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44C7F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900" b="0" i="0" u="none" strike="noStrike" kern="8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 Regular" charset="0"/>
                <a:ea typeface="+mn-ea"/>
                <a:cs typeface="+mn-cs"/>
              </a:rPr>
              <a:t>November 2016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775953" y="3002506"/>
            <a:ext cx="4008515" cy="2714165"/>
          </a:xfrm>
        </p:spPr>
        <p:txBody>
          <a:bodyPr/>
          <a:lstStyle>
            <a:lvl1pPr marL="171446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1pPr>
            <a:lvl2pPr marL="344480" indent="-173034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515925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300">
                <a:solidFill>
                  <a:schemeClr val="bg1"/>
                </a:solidFill>
              </a:defRPr>
            </a:lvl3pPr>
            <a:lvl4pPr marL="687371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4pPr>
            <a:lvl5pPr marL="858817" indent="-171446" rtl="0">
              <a:lnSpc>
                <a:spcPct val="120000"/>
              </a:lnSpc>
              <a:spcBef>
                <a:spcPts val="800"/>
              </a:spcBef>
              <a:buClr>
                <a:srgbClr val="8CBCC2"/>
              </a:buClr>
              <a:buFont typeface="Arial" panose="020B0604020202020204" pitchFamily="34" charset="0"/>
              <a:buChar char="•"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914860"/>
            <a:ext cx="7868336" cy="125533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5" y="332656"/>
            <a:ext cx="7133854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0" i="0" spc="100" baseline="0">
                <a:solidFill>
                  <a:srgbClr val="B9D6DA"/>
                </a:solidFill>
                <a:latin typeface="Trebuchet MS Regular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22"/>
          </p:nvPr>
        </p:nvSpPr>
        <p:spPr>
          <a:xfrm>
            <a:off x="627434" y="2246675"/>
            <a:ext cx="7556446" cy="246221"/>
          </a:xfrm>
        </p:spPr>
        <p:txBody>
          <a:bodyPr wrap="square" anchor="t">
            <a:sp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600" b="0" i="0" spc="0">
                <a:solidFill>
                  <a:schemeClr val="bg1"/>
                </a:solidFill>
                <a:latin typeface="Trebuchet MS Regular" charset="0"/>
                <a:ea typeface="Trebuchet MS Regular" charset="0"/>
                <a:cs typeface="Trebuchet MS Regular" charset="0"/>
              </a:defRPr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3934048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91202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56169542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157150" y="148083"/>
            <a:ext cx="8838200" cy="947956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149948" y="1306135"/>
            <a:ext cx="8846134" cy="4103087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158101" y="6093296"/>
            <a:ext cx="8837248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948" y="6237312"/>
            <a:ext cx="1390167" cy="399999"/>
          </a:xfrm>
          <a:prstGeom prst="rect">
            <a:avLst/>
          </a:prstGeom>
        </p:spPr>
      </p:pic>
      <p:sp>
        <p:nvSpPr>
          <p:cNvPr id="10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57150" y="5553236"/>
            <a:ext cx="8838199" cy="399999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871137" y="6237256"/>
            <a:ext cx="7124212" cy="400110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lvl="0"/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Source: D. C. Radley, D. McCarthy, and S. L. Hayes, Aiming Higher: Results from the Commonwealth</a:t>
            </a:r>
            <a:r>
              <a:rPr lang="en-US" sz="1000" b="0" i="0" baseline="0" dirty="0" smtClean="0">
                <a:solidFill>
                  <a:schemeClr val="tx1"/>
                </a:solidFill>
                <a:latin typeface="Trebuchet MS Regular" charset="0"/>
              </a:rPr>
              <a:t> Fund</a:t>
            </a:r>
            <a:r>
              <a:rPr lang="en-US" sz="1000" b="0" i="0" dirty="0" smtClean="0">
                <a:solidFill>
                  <a:schemeClr val="tx1"/>
                </a:solidFill>
                <a:latin typeface="Trebuchet MS Regular" charset="0"/>
              </a:rPr>
              <a:t> Scorecard on State Health System Performance 2017 Edition, The Commonwealth Fund, March 2017.</a:t>
            </a:r>
            <a:endParaRPr lang="en-US" sz="1000" b="0" i="0" dirty="0">
              <a:solidFill>
                <a:schemeClr val="tx1"/>
              </a:solidFill>
              <a:latin typeface="Trebuchet MS Regular" charset="0"/>
            </a:endParaRPr>
          </a:p>
        </p:txBody>
      </p:sp>
    </p:spTree>
    <p:extLst/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1522715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2" name="Chart Placeholder 5"/>
          <p:cNvSpPr>
            <a:spLocks noGrp="1"/>
          </p:cNvSpPr>
          <p:nvPr>
            <p:ph type="chart" sz="quarter" idx="21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81595465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0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575556" y="1700808"/>
            <a:ext cx="3925591" cy="3448401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5171905"/>
            <a:ext cx="8240898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sp>
        <p:nvSpPr>
          <p:cNvPr id="12" name="Chart Placeholder 5"/>
          <p:cNvSpPr>
            <a:spLocks noGrp="1"/>
          </p:cNvSpPr>
          <p:nvPr>
            <p:ph type="chart" sz="quarter" idx="22"/>
          </p:nvPr>
        </p:nvSpPr>
        <p:spPr>
          <a:xfrm>
            <a:off x="4860032" y="1700808"/>
            <a:ext cx="3932090" cy="3448402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2341784" y="5999997"/>
            <a:ext cx="6578590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</p:spTree>
    <p:extLst>
      <p:ext uri="{BB962C8B-B14F-4D97-AF65-F5344CB8AC3E}">
        <p14:creationId xmlns:p14="http://schemas.microsoft.com/office/powerpoint/2010/main" val="335557561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73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2232003145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8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46" name="Oval 45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39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713217"/>
            <a:ext cx="8030173" cy="3697835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1087078" y="5569780"/>
            <a:ext cx="7563690" cy="343496"/>
          </a:xfrm>
        </p:spPr>
        <p:txBody>
          <a:bodyPr>
            <a:normAutofit/>
          </a:bodyPr>
          <a:lstStyle>
            <a:lvl1pPr marL="0" indent="0">
              <a:buNone/>
              <a:defRPr sz="1100" b="0"/>
            </a:lvl1pPr>
          </a:lstStyle>
          <a:p>
            <a:pPr lvl="0"/>
            <a:r>
              <a:rPr lang="en-US" dirty="0"/>
              <a:t>Insert additional text</a:t>
            </a:r>
          </a:p>
        </p:txBody>
      </p:sp>
    </p:spTree>
    <p:extLst>
      <p:ext uri="{BB962C8B-B14F-4D97-AF65-F5344CB8AC3E}">
        <p14:creationId xmlns:p14="http://schemas.microsoft.com/office/powerpoint/2010/main" val="13915288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9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287524" y="418119"/>
            <a:ext cx="8632850" cy="922649"/>
          </a:xfrm>
          <a:effectLst/>
        </p:spPr>
        <p:txBody>
          <a:bodyPr anchor="t">
            <a:normAutofit/>
          </a:bodyPr>
          <a:lstStyle>
            <a:lvl1pPr algn="ctr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295304"/>
            <a:ext cx="8030173" cy="4581968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25030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10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rgbClr val="044C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0595" y="1644212"/>
            <a:ext cx="8030173" cy="4233060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sp>
        <p:nvSpPr>
          <p:cNvPr id="5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2341784" y="5999997"/>
            <a:ext cx="6376765" cy="777375"/>
          </a:xfrm>
        </p:spPr>
        <p:txBody>
          <a:bodyPr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 dirty="0"/>
              <a:t>Place graph source here</a:t>
            </a:r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628748" y="5877272"/>
            <a:ext cx="8089802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0595" y="6042128"/>
            <a:ext cx="1390167" cy="399999"/>
          </a:xfrm>
          <a:prstGeom prst="rect">
            <a:avLst/>
          </a:prstGeom>
        </p:spPr>
      </p:pic>
      <p:sp>
        <p:nvSpPr>
          <p:cNvPr id="37" name="Title 1"/>
          <p:cNvSpPr>
            <a:spLocks noGrp="1"/>
          </p:cNvSpPr>
          <p:nvPr>
            <p:ph type="ctrTitle" hasCustomPrompt="1"/>
          </p:nvPr>
        </p:nvSpPr>
        <p:spPr>
          <a:xfrm>
            <a:off x="627797" y="418119"/>
            <a:ext cx="6068439" cy="1226093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Oval 37"/>
          <p:cNvSpPr/>
          <p:nvPr userDrawn="1"/>
        </p:nvSpPr>
        <p:spPr>
          <a:xfrm>
            <a:off x="7720595" y="409450"/>
            <a:ext cx="997955" cy="997955"/>
          </a:xfrm>
          <a:prstGeom prst="ellipse">
            <a:avLst/>
          </a:prstGeom>
          <a:solidFill>
            <a:srgbClr val="F479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Trebuchet MS Regular" charset="0"/>
            </a:endParaRP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7926324" y="581510"/>
            <a:ext cx="591093" cy="6309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6003137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694" r:id="rId14"/>
    <p:sldLayoutId id="2147483711" r:id="rId15"/>
    <p:sldLayoutId id="2147483724" r:id="rId16"/>
    <p:sldLayoutId id="2147483737" r:id="rId17"/>
    <p:sldLayoutId id="2147483738" r:id="rId18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b="0" i="0" kern="800" spc="-40">
          <a:solidFill>
            <a:schemeClr val="tx1"/>
          </a:solidFill>
          <a:latin typeface="Georgia Regular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Trebuchet MS Regular" charset="0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Trebuchet MS Regular" charset="0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515230" y="3081701"/>
            <a:ext cx="8422453" cy="0"/>
          </a:xfrm>
          <a:prstGeom prst="line">
            <a:avLst/>
          </a:prstGeom>
          <a:ln w="12700" cap="rnd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5230" y="2775209"/>
            <a:ext cx="8422453" cy="0"/>
          </a:xfrm>
          <a:prstGeom prst="line">
            <a:avLst/>
          </a:prstGeom>
          <a:ln w="12700" cap="rnd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93470777"/>
              </p:ext>
            </p:extLst>
          </p:nvPr>
        </p:nvGraphicFramePr>
        <p:xfrm>
          <a:off x="71500" y="1448780"/>
          <a:ext cx="9001000" cy="3973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Notes: States are arranged in order (lowest to highest) of their readmission rate in 2012. </a:t>
            </a:r>
            <a:endParaRPr lang="en-US" dirty="0" smtClean="0"/>
          </a:p>
          <a:p>
            <a:r>
              <a:rPr lang="en-US" dirty="0" smtClean="0"/>
              <a:t>* Denotes </a:t>
            </a:r>
            <a:r>
              <a:rPr lang="en-US" dirty="0"/>
              <a:t>states with at least -0.5 standard deviation change </a:t>
            </a:r>
            <a:r>
              <a:rPr lang="en-US" dirty="0" smtClean="0"/>
              <a:t>(at least 5 fewer readmissions </a:t>
            </a:r>
            <a:r>
              <a:rPr lang="en-US" dirty="0"/>
              <a:t>per 1,000) between 2012 and 2014.</a:t>
            </a:r>
          </a:p>
          <a:p>
            <a:r>
              <a:rPr lang="en-US" dirty="0"/>
              <a:t>Data: Medicare claims via Feb. 2016 CMS Geographic Variation Public Use File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 bwMode="white">
          <a:xfrm>
            <a:off x="7384869" y="3081701"/>
            <a:ext cx="1579619" cy="455509"/>
          </a:xfrm>
          <a:prstGeom prst="rect">
            <a:avLst/>
          </a:prstGeom>
          <a:noFill/>
        </p:spPr>
        <p:txBody>
          <a:bodyPr wrap="square" lIns="27432" tIns="27432" rIns="27432" bIns="27432" rtlCol="0">
            <a:spAutoFit/>
          </a:bodyPr>
          <a:lstStyle/>
          <a:p>
            <a:pPr algn="r"/>
            <a:r>
              <a:rPr lang="en-US" sz="1200" dirty="0">
                <a:solidFill>
                  <a:schemeClr val="bg2">
                    <a:lumMod val="75000"/>
                  </a:schemeClr>
                </a:solidFill>
                <a:latin typeface="Trebuchet MS Regular" charset="0"/>
              </a:rPr>
              <a:t>U.S. average, </a:t>
            </a:r>
            <a: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Trebuchet MS Regular" charset="0"/>
              </a:rPr>
              <a:t>2014</a:t>
            </a:r>
            <a:br>
              <a:rPr lang="en-US" sz="1200" dirty="0" smtClean="0">
                <a:solidFill>
                  <a:schemeClr val="bg2">
                    <a:lumMod val="75000"/>
                  </a:schemeClr>
                </a:solidFill>
                <a:latin typeface="Trebuchet MS Regular" charset="0"/>
              </a:rPr>
            </a:b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  <a:latin typeface="Trebuchet MS Regular" charset="0"/>
              </a:rPr>
              <a:t>27 </a:t>
            </a:r>
            <a:r>
              <a:rPr lang="en-US" sz="1400" dirty="0">
                <a:solidFill>
                  <a:schemeClr val="bg2">
                    <a:lumMod val="75000"/>
                  </a:schemeClr>
                </a:solidFill>
                <a:latin typeface="Trebuchet MS Regular" charset="0"/>
              </a:rPr>
              <a:t>per </a:t>
            </a:r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  <a:latin typeface="Trebuchet MS Regular" charset="0"/>
              </a:rPr>
              <a:t>1,000</a:t>
            </a:r>
            <a:endParaRPr lang="en-US" sz="1400" dirty="0">
              <a:solidFill>
                <a:schemeClr val="bg2">
                  <a:lumMod val="75000"/>
                </a:schemeClr>
              </a:solidFill>
              <a:latin typeface="Trebuchet MS Regular" charset="0"/>
            </a:endParaRPr>
          </a:p>
        </p:txBody>
      </p:sp>
      <p:sp>
        <p:nvSpPr>
          <p:cNvPr id="14" name="TextBox 13"/>
          <p:cNvSpPr txBox="1"/>
          <p:nvPr/>
        </p:nvSpPr>
        <p:spPr bwMode="white">
          <a:xfrm>
            <a:off x="407218" y="2276872"/>
            <a:ext cx="16044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60000"/>
                    <a:lumOff val="40000"/>
                  </a:schemeClr>
                </a:solidFill>
                <a:latin typeface="Trebuchet MS Regular" charset="0"/>
              </a:rPr>
              <a:t>U.S. average, 2012 </a:t>
            </a:r>
            <a:endParaRPr lang="en-US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Trebuchet MS Regular" charset="0"/>
            </a:endParaRPr>
          </a:p>
          <a:p>
            <a:r>
              <a:rPr lang="en-US" sz="14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rebuchet MS Regular" charset="0"/>
              </a:rPr>
              <a:t>34 </a:t>
            </a:r>
            <a:r>
              <a:rPr lang="en-US" sz="1400" dirty="0">
                <a:solidFill>
                  <a:schemeClr val="bg2">
                    <a:lumMod val="60000"/>
                    <a:lumOff val="40000"/>
                  </a:schemeClr>
                </a:solidFill>
                <a:latin typeface="Trebuchet MS Regular" charset="0"/>
              </a:rPr>
              <a:t>per 1,000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States with Highest Hospital Readmission Rates in 2012 Saw Large Improvements </a:t>
            </a:r>
            <a:r>
              <a:rPr lang="en-US" dirty="0" smtClean="0"/>
              <a:t>by </a:t>
            </a:r>
            <a:r>
              <a:rPr lang="en-US" dirty="0"/>
              <a:t>2014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653437" y="1151304"/>
            <a:ext cx="1284246" cy="277967"/>
            <a:chOff x="7403045" y="930138"/>
            <a:chExt cx="1284246" cy="277967"/>
          </a:xfrm>
        </p:grpSpPr>
        <p:sp>
          <p:nvSpPr>
            <p:cNvPr id="16" name="Oval 15"/>
            <p:cNvSpPr/>
            <p:nvPr/>
          </p:nvSpPr>
          <p:spPr bwMode="gray">
            <a:xfrm>
              <a:off x="7403045" y="1007518"/>
              <a:ext cx="137160" cy="137160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bg2"/>
                </a:solidFill>
                <a:latin typeface="Trebuchet MS Regular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 bwMode="gray">
            <a:xfrm>
              <a:off x="7488324" y="930138"/>
              <a:ext cx="5243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>
                  <a:latin typeface="Trebuchet MS Regular" charset="0"/>
                </a:rPr>
                <a:t>2012</a:t>
              </a:r>
              <a:endParaRPr lang="en-US" sz="1200" dirty="0">
                <a:latin typeface="Trebuchet MS Regular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gray">
            <a:xfrm>
              <a:off x="8077622" y="1008486"/>
              <a:ext cx="137160" cy="13716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  <a:latin typeface="Trebuchet MS Regular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gray">
            <a:xfrm>
              <a:off x="8162901" y="931106"/>
              <a:ext cx="5243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Trebuchet MS Regular" charset="0"/>
                </a:rPr>
                <a:t>2014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496" y="1124744"/>
            <a:ext cx="5976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latin typeface="Trebuchet MS Regular" charset="0"/>
              </a:rPr>
              <a:t>Rate of 30-day hospital readmissions per 1,000 Medicare beneficiaries</a:t>
            </a:r>
          </a:p>
        </p:txBody>
      </p:sp>
    </p:spTree>
    <p:extLst>
      <p:ext uri="{BB962C8B-B14F-4D97-AF65-F5344CB8AC3E}">
        <p14:creationId xmlns:p14="http://schemas.microsoft.com/office/powerpoint/2010/main" val="2775934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165781</TotalTime>
  <Words>97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 Regular</vt:lpstr>
      <vt:lpstr>Trebuchet MS Bold</vt:lpstr>
      <vt:lpstr>Trebuchet MS Regular</vt:lpstr>
      <vt:lpstr>1_Office Theme</vt:lpstr>
      <vt:lpstr>States with Highest Hospital Readmission Rates in 2012 Saw Large Improvements by 2014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1922</cp:revision>
  <cp:lastPrinted>2017-03-13T15:06:43Z</cp:lastPrinted>
  <dcterms:created xsi:type="dcterms:W3CDTF">2014-10-08T23:03:32Z</dcterms:created>
  <dcterms:modified xsi:type="dcterms:W3CDTF">2017-03-15T18:49:33Z</dcterms:modified>
</cp:coreProperties>
</file>