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62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1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116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243754295399E-2"/>
          <c:y val="0.13661795275590599"/>
          <c:w val="0.98007875624570495"/>
          <c:h val="0.84384860984480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 Expansion States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609620346134E-2"/>
                      <c:h val="0.107743276561616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Uninsured Adults</c:v>
                </c:pt>
                <c:pt idx="1">
                  <c:v>Went without Care Because of Costs</c:v>
                </c:pt>
                <c:pt idx="2">
                  <c:v>Adults without a Regular Health Care Provider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-14.07</c:v>
                </c:pt>
                <c:pt idx="1">
                  <c:v>-5.53</c:v>
                </c:pt>
                <c:pt idx="2">
                  <c:v>-2.71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AD-41F5-9482-D2EC7B04AC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Non-Expansion States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0055018463552E-3"/>
                  <c:y val="0.143421778575804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05501846356301E-3"/>
                  <c:y val="2.1557621677389401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C515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C53-4C66-996A-A30EF17B6F0D}"/>
                </c:ext>
                <c:ext xmlns:c15="http://schemas.microsoft.com/office/drawing/2012/chart" uri="{CE6537A1-D6FC-4f65-9D91-7224C49458BB}">
                  <c15:layout>
                    <c:manualLayout>
                      <c:w val="5.33609620346134E-2"/>
                      <c:h val="0.122280234392229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Uninsured Adults</c:v>
                </c:pt>
                <c:pt idx="1">
                  <c:v>Went without Care Because of Costs</c:v>
                </c:pt>
                <c:pt idx="2">
                  <c:v>Adults without a Regular Health Care Provider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-8.86</c:v>
                </c:pt>
                <c:pt idx="1">
                  <c:v>-2.2599999999999998</c:v>
                </c:pt>
                <c:pt idx="2">
                  <c:v>-0.96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AD-41F5-9482-D2EC7B04A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5"/>
        <c:axId val="358055856"/>
        <c:axId val="358056640"/>
      </c:barChart>
      <c:catAx>
        <c:axId val="35805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56640"/>
        <c:crosses val="autoZero"/>
        <c:auto val="1"/>
        <c:lblAlgn val="ctr"/>
        <c:lblOffset val="100"/>
        <c:noMultiLvlLbl val="0"/>
      </c:catAx>
      <c:valAx>
        <c:axId val="358056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805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3/15/2017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674624"/>
            <a:chOff x="527148" y="1658361"/>
            <a:chExt cx="6595082" cy="267462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Engaging Federal &amp;</a:t>
              </a:r>
            </a:p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0" i="0" dirty="0">
                  <a:solidFill>
                    <a:srgbClr val="FF0000"/>
                  </a:solidFill>
                  <a:latin typeface="Trebuchet MS Regular" charset="0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Summary description lorem ipsum.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Rcil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ipsument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ugiae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mint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res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esed</a:t>
              </a:r>
              <a:endParaRPr lang="en-US" sz="1600" b="0" i="0" dirty="0">
                <a:solidFill>
                  <a:srgbClr val="FF0000"/>
                </a:solidFill>
                <a:latin typeface="Trebuchet MS Regular" charset="0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essitatatiis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dus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sandam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offici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quasperum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qui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blabo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remque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plaut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b="0" i="0" dirty="0">
                <a:solidFill>
                  <a:srgbClr val="4C515A"/>
                </a:solidFill>
                <a:latin typeface="Trebuchet MS Regular" charset="0"/>
                <a:cs typeface="Trebuchet MS Regular" charset="0"/>
              </a:rPr>
              <a:t>2</a:t>
            </a:r>
            <a:endParaRPr lang="en-US" sz="900" b="0" i="0" dirty="0">
              <a:solidFill>
                <a:srgbClr val="4C515A"/>
              </a:solidFill>
              <a:latin typeface="Trebuchet MS Regular" charset="0"/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b="0" i="0" kern="0" dirty="0">
                  <a:solidFill>
                    <a:prstClr val="white"/>
                  </a:solidFill>
                  <a:latin typeface="Trebuchet MS Regular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0" i="0" kern="0" dirty="0">
                    <a:solidFill>
                      <a:prstClr val="white"/>
                    </a:solidFill>
                    <a:latin typeface="Trebuchet MS Regular" charset="0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80410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117887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David </a:t>
            </a:r>
            <a:r>
              <a:rPr lang="en-US" sz="1500" b="0" i="0" spc="0" baseline="0" dirty="0" err="1">
                <a:solidFill>
                  <a:srgbClr val="FF0000"/>
                </a:solidFill>
                <a:latin typeface="Trebuchet MS Regular" charset="0"/>
              </a:rPr>
              <a:t>Blumethal</a:t>
            </a: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859244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989921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0" i="0" spc="0" baseline="0" dirty="0">
                <a:solidFill>
                  <a:schemeClr val="bg1"/>
                </a:solidFill>
                <a:latin typeface="Trebuchet MS Regular" charset="0"/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Exhibit 1. There Is Room for Improvement in</a:t>
            </a:r>
          </a:p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latin typeface="Trebuchet MS Regular" charset="0"/>
              </a:rPr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i="0" spc="100" baseline="0">
                <a:solidFill>
                  <a:srgbClr val="D3E3BF"/>
                </a:solidFill>
                <a:latin typeface="Trebuchet MS Bold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0" i="0" spc="100" baseline="0">
                <a:solidFill>
                  <a:srgbClr val="B9D6DA"/>
                </a:solidFill>
                <a:latin typeface="Trebuchet MS Regular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0" i="0" spc="0">
                <a:solidFill>
                  <a:schemeClr val="bg1"/>
                </a:solidFill>
                <a:latin typeface="Trebuchet MS Regular" charset="0"/>
                <a:ea typeface="Trebuchet MS Regular" charset="0"/>
                <a:cs typeface="Trebuchet MS Regular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Source: D. C. Radley, D. McCarthy, and S. L. Hayes, Aiming Higher: Results from the Commonwealth</a:t>
            </a:r>
            <a:r>
              <a:rPr lang="en-US" sz="1000" b="0" i="0" baseline="0" dirty="0" smtClean="0">
                <a:solidFill>
                  <a:schemeClr val="tx1"/>
                </a:solidFill>
                <a:latin typeface="Trebuchet MS Regular" charset="0"/>
              </a:rPr>
              <a:t> Fund</a:t>
            </a:r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 Scorecard on State Health System Performance 2017 Edition, The Commonwealth Fund, March 2017.</a:t>
            </a:r>
            <a:endParaRPr lang="en-US" sz="1000" b="0" i="0" dirty="0">
              <a:solidFill>
                <a:schemeClr val="tx1"/>
              </a:solidFill>
              <a:latin typeface="Trebuchet MS Regular" charset="0"/>
            </a:endParaRPr>
          </a:p>
        </p:txBody>
      </p:sp>
    </p:spTree>
    <p:extLst/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7" r:id="rId17"/>
    <p:sldLayoutId id="2147483738" r:id="rId1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States That Expanded Medicaid Experienced Greater Improvement in Health Care Access Among Low-Income Populations, 2013 to 2015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Notes: Alaska, Indiana, Louisiana, and Montana expanded their Medicaid programs after Jan. 1, 2015. </a:t>
            </a:r>
            <a:r>
              <a:rPr lang="en-US" baseline="30000" dirty="0"/>
              <a:t>a</a:t>
            </a:r>
            <a:r>
              <a:rPr lang="en-US" dirty="0"/>
              <a:t> Adults with a usual source of care is reported elsewhere in the </a:t>
            </a:r>
            <a:r>
              <a:rPr lang="en-US" i="1" dirty="0"/>
              <a:t>Scorecard,</a:t>
            </a:r>
            <a:r>
              <a:rPr lang="en-US" dirty="0"/>
              <a:t> such that a higher value is favorable; for this exhibit, the share of “adults without a regular health care provider” is reported. Low income refers to household income &lt;200% of the federal poverty level.  </a:t>
            </a:r>
          </a:p>
          <a:p>
            <a:r>
              <a:rPr lang="en-US" dirty="0"/>
              <a:t>Data: Uninsured (ages 19–64): U.S. Census Bureau, 2013 and 2015 One-Year American Community Surveys. Public Use Micro Sample (ACS PUMS). Cost Barriers and Usual Source of Care (age 18 and older): 2013 and 2015 Behavioral Risk Factor Surveillance System (BRFSS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41070430"/>
              </p:ext>
            </p:extLst>
          </p:nvPr>
        </p:nvGraphicFramePr>
        <p:xfrm>
          <a:off x="-72517" y="1888214"/>
          <a:ext cx="9067865" cy="262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4686" y="1848585"/>
            <a:ext cx="1715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 Regular" charset="0"/>
              </a:rPr>
              <a:t>Uninsured adults</a:t>
            </a:r>
            <a:endParaRPr lang="en-US" sz="1400" dirty="0">
              <a:latin typeface="Trebuchet MS Regula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3175" y="1633142"/>
            <a:ext cx="233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 Regular" charset="0"/>
              </a:rPr>
              <a:t>Adults who went without care because of costs</a:t>
            </a:r>
            <a:endParaRPr lang="en-US" sz="1400" dirty="0">
              <a:latin typeface="Trebuchet MS Regular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4377" y="1633142"/>
            <a:ext cx="2752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 Regular" charset="0"/>
              </a:rPr>
              <a:t>Adults without a regular </a:t>
            </a:r>
            <a:br>
              <a:rPr lang="en-US" sz="1400" dirty="0" smtClean="0">
                <a:latin typeface="Trebuchet MS Regular" charset="0"/>
              </a:rPr>
            </a:br>
            <a:r>
              <a:rPr lang="en-US" sz="1400" dirty="0" smtClean="0">
                <a:latin typeface="Trebuchet MS Regular" charset="0"/>
              </a:rPr>
              <a:t>health care </a:t>
            </a:r>
            <a:r>
              <a:rPr lang="en-US" sz="1400" dirty="0" err="1" smtClean="0">
                <a:latin typeface="Trebuchet MS Regular" charset="0"/>
              </a:rPr>
              <a:t>provider</a:t>
            </a:r>
            <a:r>
              <a:rPr lang="en-US" sz="1400" baseline="30000" dirty="0" err="1" smtClean="0">
                <a:latin typeface="Trebuchet MS Regular" charset="0"/>
              </a:rPr>
              <a:t>a</a:t>
            </a:r>
            <a:endParaRPr lang="en-US" sz="1400" baseline="30000" dirty="0">
              <a:latin typeface="Trebuchet MS Regular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102793" y="3822634"/>
            <a:ext cx="3977833" cy="461665"/>
            <a:chOff x="7403045" y="930138"/>
            <a:chExt cx="3977833" cy="461665"/>
          </a:xfrm>
        </p:grpSpPr>
        <p:sp>
          <p:nvSpPr>
            <p:cNvPr id="18" name="Oval 17"/>
            <p:cNvSpPr/>
            <p:nvPr/>
          </p:nvSpPr>
          <p:spPr bwMode="gray">
            <a:xfrm>
              <a:off x="7403045" y="1007518"/>
              <a:ext cx="137160" cy="137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gray">
            <a:xfrm>
              <a:off x="7488323" y="930138"/>
              <a:ext cx="1987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Trebuchet MS Regular" charset="0"/>
                </a:rPr>
                <a:t>Medicaid-expansion states</a:t>
              </a:r>
              <a:br>
                <a:rPr lang="en-US" sz="1200" dirty="0" smtClean="0">
                  <a:latin typeface="Trebuchet MS Regular" charset="0"/>
                </a:rPr>
              </a:br>
              <a:r>
                <a:rPr lang="en-US" sz="1200" dirty="0" smtClean="0">
                  <a:latin typeface="Trebuchet MS Regular" charset="0"/>
                </a:rPr>
                <a:t>(as of January 1, 2015)</a:t>
              </a:r>
              <a:endParaRPr lang="en-US" sz="1200" dirty="0">
                <a:latin typeface="Trebuchet MS Regular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gray">
            <a:xfrm>
              <a:off x="9655327" y="1008486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gray">
            <a:xfrm>
              <a:off x="9740606" y="931106"/>
              <a:ext cx="16402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err="1" smtClean="0">
                  <a:latin typeface="Trebuchet MS Regular" charset="0"/>
                </a:rPr>
                <a:t>Nonexpansion</a:t>
              </a:r>
              <a:r>
                <a:rPr lang="en-US" sz="1200" dirty="0" smtClean="0">
                  <a:latin typeface="Trebuchet MS Regular" charset="0"/>
                </a:rPr>
                <a:t> states</a:t>
              </a:r>
              <a:endParaRPr lang="en-US" sz="1200" dirty="0">
                <a:latin typeface="Trebuchet MS Regular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5142" y="1124744"/>
            <a:ext cx="5855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latin typeface="Trebuchet MS Regular" charset="0"/>
              </a:rPr>
              <a:t>Average </a:t>
            </a:r>
            <a:r>
              <a:rPr lang="en-US" sz="1400" dirty="0" smtClean="0">
                <a:latin typeface="Trebuchet MS Regular" charset="0"/>
              </a:rPr>
              <a:t>percentage-point </a:t>
            </a:r>
            <a:r>
              <a:rPr lang="en-US" sz="1400" dirty="0">
                <a:latin typeface="Trebuchet MS Regular" charset="0"/>
              </a:rPr>
              <a:t>change, 2013 to 2015</a:t>
            </a:r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165787</TotalTime>
  <Words>176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Regular</vt:lpstr>
      <vt:lpstr>Trebuchet MS Bold</vt:lpstr>
      <vt:lpstr>Trebuchet MS Regular</vt:lpstr>
      <vt:lpstr>1_Office Theme</vt:lpstr>
      <vt:lpstr>States That Expanded Medicaid Experienced Greater Improvement in Health Care Access Among Low-Income Populations, 2013 to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1925</cp:revision>
  <cp:lastPrinted>2017-03-13T15:06:43Z</cp:lastPrinted>
  <dcterms:created xsi:type="dcterms:W3CDTF">2014-10-08T23:03:32Z</dcterms:created>
  <dcterms:modified xsi:type="dcterms:W3CDTF">2017-03-15T18:54:48Z</dcterms:modified>
</cp:coreProperties>
</file>