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6"/>
  </p:notesMasterIdLst>
  <p:handoutMasterIdLst>
    <p:handoutMasterId r:id="rId7"/>
  </p:handoutMasterIdLst>
  <p:sldIdLst>
    <p:sldId id="1531" r:id="rId5"/>
  </p:sldIdLst>
  <p:sldSz cx="9144000" cy="6858000" type="screen4x3"/>
  <p:notesSz cx="7315200" cy="96012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4" userDrawn="1">
          <p15:clr>
            <a:srgbClr val="A4A3A4"/>
          </p15:clr>
        </p15:guide>
        <p15:guide id="2" pos="4728" userDrawn="1">
          <p15:clr>
            <a:srgbClr val="A4A3A4"/>
          </p15:clr>
        </p15:guide>
        <p15:guide id="4" pos="48" userDrawn="1">
          <p15:clr>
            <a:srgbClr val="A4A3A4"/>
          </p15:clr>
        </p15:guide>
        <p15:guide id="5" pos="624" userDrawn="1">
          <p15:clr>
            <a:srgbClr val="A4A3A4"/>
          </p15:clr>
        </p15:guide>
        <p15:guide id="6" pos="4152" userDrawn="1">
          <p15:clr>
            <a:srgbClr val="A4A3A4"/>
          </p15:clr>
        </p15:guide>
        <p15:guide id="7" orient="horz" pos="3336" userDrawn="1">
          <p15:clr>
            <a:srgbClr val="A4A3A4"/>
          </p15:clr>
        </p15:guide>
        <p15:guide id="9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Jen Wilson" initials="JW" lastIdx="11" clrIdx="1">
    <p:extLst>
      <p:ext uri="{19B8F6BF-5375-455C-9EA6-DF929625EA0E}">
        <p15:presenceInfo xmlns:p15="http://schemas.microsoft.com/office/powerpoint/2012/main" userId="000f367a-3246-491c-88b4-803a33f58a8b" providerId="Windows Live"/>
      </p:ext>
    </p:extLst>
  </p:cmAuthor>
  <p:cmAuthor id="3" name="David" initials="D" lastIdx="8" clrIdx="2">
    <p:extLst>
      <p:ext uri="{19B8F6BF-5375-455C-9EA6-DF929625EA0E}">
        <p15:presenceInfo xmlns:p15="http://schemas.microsoft.com/office/powerpoint/2012/main" userId="David" providerId="None"/>
      </p:ext>
    </p:extLst>
  </p:cmAuthor>
  <p:cmAuthor id="4" name="David Radley" initials="DR" lastIdx="14" clrIdx="3">
    <p:extLst>
      <p:ext uri="{19B8F6BF-5375-455C-9EA6-DF929625EA0E}">
        <p15:presenceInfo xmlns:p15="http://schemas.microsoft.com/office/powerpoint/2012/main" userId="S-1-5-21-250780055-1248235729-1050716318-1004" providerId="AD"/>
      </p:ext>
    </p:extLst>
  </p:cmAuthor>
  <p:cmAuthor id="5" name="David Radley" initials="DR [2]" lastIdx="1" clrIdx="4">
    <p:extLst>
      <p:ext uri="{19B8F6BF-5375-455C-9EA6-DF929625EA0E}">
        <p15:presenceInfo xmlns:p15="http://schemas.microsoft.com/office/powerpoint/2012/main" userId="David Radl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6E6"/>
    <a:srgbClr val="A4A6AC"/>
    <a:srgbClr val="92D6D7"/>
    <a:srgbClr val="4BBDBD"/>
    <a:srgbClr val="9D9EA3"/>
    <a:srgbClr val="4ABDBC"/>
    <a:srgbClr val="5A5E67"/>
    <a:srgbClr val="474376"/>
    <a:srgbClr val="4C515A"/>
    <a:srgbClr val="5F5A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78" autoAdjust="0"/>
    <p:restoredTop sz="95491" autoAdjust="0"/>
  </p:normalViewPr>
  <p:slideViewPr>
    <p:cSldViewPr snapToGrid="0" snapToObjects="1">
      <p:cViewPr varScale="1">
        <p:scale>
          <a:sx n="76" d="100"/>
          <a:sy n="76" d="100"/>
        </p:scale>
        <p:origin x="1008" y="96"/>
      </p:cViewPr>
      <p:guideLst>
        <p:guide orient="horz" pos="1224"/>
        <p:guide pos="4728"/>
        <p:guide pos="48"/>
        <p:guide pos="624"/>
        <p:guide pos="4152"/>
        <p:guide orient="horz" pos="33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928" y="84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356493548062589E-2"/>
          <c:y val="3.3657129551750847E-2"/>
          <c:w val="0.93321942006443726"/>
          <c:h val="0.934002495941792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z1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3"/>
            <c:spPr>
              <a:solidFill>
                <a:schemeClr val="bg2"/>
              </a:solidFill>
              <a:ln w="9525">
                <a:noFill/>
              </a:ln>
              <a:effectLst/>
            </c:spPr>
          </c:marker>
          <c:dPt>
            <c:idx val="45"/>
            <c:bubble3D val="0"/>
            <c:extLst>
              <c:ext xmlns:c16="http://schemas.microsoft.com/office/drawing/2014/chart" uri="{C3380CC4-5D6E-409C-BE32-E72D297353CC}">
                <c16:uniqueId val="{00000000-09C2-3548-944D-85BF44CE7EF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D0E093C6-732C-4158-86F6-DD0DF376C41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5EDA-4CD8-9362-2CF6DB75A5D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7AAD40A-B077-422D-B211-76F0F00FEE6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5EDA-4CD8-9362-2CF6DB75A5D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D929D90-2939-4D00-8572-58AE0C22911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5EDA-4CD8-9362-2CF6DB75A5D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A38F9AF-6AB0-477C-B0A7-202D92A0F09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5EDA-4CD8-9362-2CF6DB75A5D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DD2B59F-8190-4BE7-BF3A-9AC52691B12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5EDA-4CD8-9362-2CF6DB75A5D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336A3F2-8841-453E-B5CD-42BE1523433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5EDA-4CD8-9362-2CF6DB75A5D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86FEB8A-105F-4C3B-8D3E-6F458DB22F1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5EDA-4CD8-9362-2CF6DB75A5D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456216DA-449A-48CB-988E-7F413AA4606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5EDA-4CD8-9362-2CF6DB75A5D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68D9F71B-85D6-4EEE-91B4-06A1453B989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5EDA-4CD8-9362-2CF6DB75A5D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99B8361F-C7EE-4447-B039-5348704547F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5EDA-4CD8-9362-2CF6DB75A5D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9C9084DF-7E26-4E83-9EB5-617D6169CA0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5EDA-4CD8-9362-2CF6DB75A5D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D1E4917C-D123-4484-9AC1-5D1B567B0F8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5EDA-4CD8-9362-2CF6DB75A5D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A4A9B26B-8BAA-480F-83AC-C02CCDC8455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5EDA-4CD8-9362-2CF6DB75A5D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0F2DA88E-8BAD-46FC-9C50-4BC944ABE9D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5EDA-4CD8-9362-2CF6DB75A5D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7688E956-08B5-4F00-9864-3114B37C5AF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5EDA-4CD8-9362-2CF6DB75A5D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1FE25A7A-4574-4701-908F-7D5639A4FD4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5EDA-4CD8-9362-2CF6DB75A5DA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EBF6DD15-8639-45CE-A0DF-870650F38E6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5EDA-4CD8-9362-2CF6DB75A5DA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0BEC4E18-3E7A-4A94-93CF-5E590229E7D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5EDA-4CD8-9362-2CF6DB75A5DA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699E00A3-235D-4624-A3D8-5950428A535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5EDA-4CD8-9362-2CF6DB75A5DA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DE62BE29-5134-4192-B14C-12059800103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5EDA-4CD8-9362-2CF6DB75A5DA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5FB159BA-0FE0-46BC-8A52-32A66BD9C76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5EDA-4CD8-9362-2CF6DB75A5DA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64145035-F33B-4DA5-99AB-DA666C32BD8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5EDA-4CD8-9362-2CF6DB75A5DA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795829A7-02D6-4E53-9BD0-E746B8BAAA1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5EDA-4CD8-9362-2CF6DB75A5DA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DE039D38-021C-4CAD-9BD8-046AD8BB199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5EDA-4CD8-9362-2CF6DB75A5DA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0B9020DB-C22E-47C7-ABAF-0E5DCC46699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5EDA-4CD8-9362-2CF6DB75A5DA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962A2540-BD31-4460-834B-AE687615B17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5EDA-4CD8-9362-2CF6DB75A5DA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01791393-0C56-43B7-A8C9-51CF8095767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5EDA-4CD8-9362-2CF6DB75A5DA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887C9CD2-99AB-43EE-8BBF-66571393978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5EDA-4CD8-9362-2CF6DB75A5DA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29EDBAC6-CD08-4C7D-926C-3522297D8EA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5EDA-4CD8-9362-2CF6DB75A5DA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FFE487A0-1BCB-4B4B-86A0-8615C76A583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5EDA-4CD8-9362-2CF6DB75A5DA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C6797F86-5F07-43D5-9644-93D7CF46140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5EDA-4CD8-9362-2CF6DB75A5DA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B9E9873F-B73B-4E41-9F96-5DFB42F509C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5EDA-4CD8-9362-2CF6DB75A5DA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04AE2557-85BC-46E3-ACE1-B99D4B53E85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5EDA-4CD8-9362-2CF6DB75A5DA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2BC02DB8-6602-46E4-885F-D8E9FEE7A84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5EDA-4CD8-9362-2CF6DB75A5DA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DC149652-88E2-4E65-B7DA-CE824920A65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5EDA-4CD8-9362-2CF6DB75A5DA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C30FF82E-2821-4F25-9CD3-42417864286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5EDA-4CD8-9362-2CF6DB75A5DA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fld id="{527A3894-D9D6-42F3-834A-F088281EAC8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5-5EDA-4CD8-9362-2CF6DB75A5DA}"/>
                </c:ext>
              </c:extLst>
            </c:dLbl>
            <c:dLbl>
              <c:idx val="37"/>
              <c:tx>
                <c:rich>
                  <a:bodyPr/>
                  <a:lstStyle/>
                  <a:p>
                    <a:fld id="{2DCBAA4A-DE63-44A6-85F5-D989E449928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6-5EDA-4CD8-9362-2CF6DB75A5DA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fld id="{C3B27B73-9316-432B-A4C7-D1213993E2D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7-5EDA-4CD8-9362-2CF6DB75A5DA}"/>
                </c:ext>
              </c:extLst>
            </c:dLbl>
            <c:dLbl>
              <c:idx val="39"/>
              <c:tx>
                <c:rich>
                  <a:bodyPr/>
                  <a:lstStyle/>
                  <a:p>
                    <a:fld id="{0101D5DD-C2AF-4759-AC07-1D72C9BC1CE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8-5EDA-4CD8-9362-2CF6DB75A5DA}"/>
                </c:ext>
              </c:extLst>
            </c:dLbl>
            <c:dLbl>
              <c:idx val="40"/>
              <c:tx>
                <c:rich>
                  <a:bodyPr/>
                  <a:lstStyle/>
                  <a:p>
                    <a:fld id="{CBB1C315-C1CC-4755-BFD0-F8929980855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9-5EDA-4CD8-9362-2CF6DB75A5DA}"/>
                </c:ext>
              </c:extLst>
            </c:dLbl>
            <c:dLbl>
              <c:idx val="41"/>
              <c:tx>
                <c:rich>
                  <a:bodyPr/>
                  <a:lstStyle/>
                  <a:p>
                    <a:fld id="{C0E23FEB-9797-4194-9A8E-12A3AC70027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5EDA-4CD8-9362-2CF6DB75A5DA}"/>
                </c:ext>
              </c:extLst>
            </c:dLbl>
            <c:dLbl>
              <c:idx val="42"/>
              <c:tx>
                <c:rich>
                  <a:bodyPr/>
                  <a:lstStyle/>
                  <a:p>
                    <a:fld id="{F82F3CF5-3747-4493-8675-F628AB2A6EE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B-5EDA-4CD8-9362-2CF6DB75A5DA}"/>
                </c:ext>
              </c:extLst>
            </c:dLbl>
            <c:dLbl>
              <c:idx val="43"/>
              <c:tx>
                <c:rich>
                  <a:bodyPr/>
                  <a:lstStyle/>
                  <a:p>
                    <a:fld id="{C091BB56-DD15-44CC-A562-59EEE502B4C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5EDA-4CD8-9362-2CF6DB75A5DA}"/>
                </c:ext>
              </c:extLst>
            </c:dLbl>
            <c:dLbl>
              <c:idx val="44"/>
              <c:tx>
                <c:rich>
                  <a:bodyPr/>
                  <a:lstStyle/>
                  <a:p>
                    <a:fld id="{38E0CB53-734D-47E3-BB86-763179229F5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5EDA-4CD8-9362-2CF6DB75A5DA}"/>
                </c:ext>
              </c:extLst>
            </c:dLbl>
            <c:dLbl>
              <c:idx val="45"/>
              <c:tx>
                <c:rich>
                  <a:bodyPr/>
                  <a:lstStyle/>
                  <a:p>
                    <a:fld id="{787C8393-AD4D-49D9-BA95-F006160F563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09C2-3548-944D-85BF44CE7EF2}"/>
                </c:ext>
              </c:extLst>
            </c:dLbl>
            <c:dLbl>
              <c:idx val="46"/>
              <c:tx>
                <c:rich>
                  <a:bodyPr/>
                  <a:lstStyle/>
                  <a:p>
                    <a:fld id="{F6B6F462-2AF8-4DFB-B9B5-6C319A8C859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5EDA-4CD8-9362-2CF6DB75A5DA}"/>
                </c:ext>
              </c:extLst>
            </c:dLbl>
            <c:dLbl>
              <c:idx val="47"/>
              <c:tx>
                <c:rich>
                  <a:bodyPr/>
                  <a:lstStyle/>
                  <a:p>
                    <a:fld id="{46C28188-9352-410F-BA8E-F2308AF4C9F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F-5EDA-4CD8-9362-2CF6DB75A5DA}"/>
                </c:ext>
              </c:extLst>
            </c:dLbl>
            <c:dLbl>
              <c:idx val="48"/>
              <c:tx>
                <c:rich>
                  <a:bodyPr/>
                  <a:lstStyle/>
                  <a:p>
                    <a:fld id="{DA4B0681-54D8-4ADD-B81F-10A21569749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0-5EDA-4CD8-9362-2CF6DB75A5DA}"/>
                </c:ext>
              </c:extLst>
            </c:dLbl>
            <c:dLbl>
              <c:idx val="49"/>
              <c:tx>
                <c:rich>
                  <a:bodyPr/>
                  <a:lstStyle/>
                  <a:p>
                    <a:fld id="{FCFF0BE6-3A5C-4CE0-9799-86D7C1578BB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1-5EDA-4CD8-9362-2CF6DB75A5DA}"/>
                </c:ext>
              </c:extLst>
            </c:dLbl>
            <c:dLbl>
              <c:idx val="50"/>
              <c:tx>
                <c:rich>
                  <a:bodyPr/>
                  <a:lstStyle/>
                  <a:p>
                    <a:fld id="{43DD4F1C-9B6B-4204-87A9-552E55EBB7A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2-5EDA-4CD8-9362-2CF6DB75A5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Sheet1!$A$2:$A$52</c:f>
              <c:strCache>
                <c:ptCount val="51"/>
                <c:pt idx="0">
                  <c:v>HI</c:v>
                </c:pt>
                <c:pt idx="1">
                  <c:v>MA</c:v>
                </c:pt>
                <c:pt idx="2">
                  <c:v>MN</c:v>
                </c:pt>
                <c:pt idx="3">
                  <c:v>VT</c:v>
                </c:pt>
                <c:pt idx="4">
                  <c:v>UT</c:v>
                </c:pt>
                <c:pt idx="5">
                  <c:v>IA</c:v>
                </c:pt>
                <c:pt idx="6">
                  <c:v>WA</c:v>
                </c:pt>
                <c:pt idx="7">
                  <c:v>WI</c:v>
                </c:pt>
                <c:pt idx="8">
                  <c:v>CT</c:v>
                </c:pt>
                <c:pt idx="9">
                  <c:v>CO</c:v>
                </c:pt>
                <c:pt idx="10">
                  <c:v>NH</c:v>
                </c:pt>
                <c:pt idx="11">
                  <c:v>OR</c:v>
                </c:pt>
                <c:pt idx="12">
                  <c:v>RI</c:v>
                </c:pt>
                <c:pt idx="13">
                  <c:v>CA</c:v>
                </c:pt>
                <c:pt idx="14">
                  <c:v>ID</c:v>
                </c:pt>
                <c:pt idx="15">
                  <c:v>ME</c:v>
                </c:pt>
                <c:pt idx="16">
                  <c:v>SD</c:v>
                </c:pt>
                <c:pt idx="17">
                  <c:v>MT</c:v>
                </c:pt>
                <c:pt idx="18">
                  <c:v>NY</c:v>
                </c:pt>
                <c:pt idx="19">
                  <c:v>MD</c:v>
                </c:pt>
                <c:pt idx="20">
                  <c:v>NE</c:v>
                </c:pt>
                <c:pt idx="21">
                  <c:v>DE</c:v>
                </c:pt>
                <c:pt idx="22">
                  <c:v>ND</c:v>
                </c:pt>
                <c:pt idx="23">
                  <c:v>PA</c:v>
                </c:pt>
                <c:pt idx="24">
                  <c:v>NJ</c:v>
                </c:pt>
                <c:pt idx="25">
                  <c:v>IL</c:v>
                </c:pt>
                <c:pt idx="26">
                  <c:v>MI</c:v>
                </c:pt>
                <c:pt idx="27">
                  <c:v>VA</c:v>
                </c:pt>
                <c:pt idx="28">
                  <c:v>AZ</c:v>
                </c:pt>
                <c:pt idx="29">
                  <c:v>DC</c:v>
                </c:pt>
                <c:pt idx="30">
                  <c:v>NM</c:v>
                </c:pt>
                <c:pt idx="31">
                  <c:v>KS</c:v>
                </c:pt>
                <c:pt idx="32">
                  <c:v>WY</c:v>
                </c:pt>
                <c:pt idx="33">
                  <c:v>AK</c:v>
                </c:pt>
                <c:pt idx="34">
                  <c:v>NC</c:v>
                </c:pt>
                <c:pt idx="35">
                  <c:v>OH</c:v>
                </c:pt>
                <c:pt idx="36">
                  <c:v>IN</c:v>
                </c:pt>
                <c:pt idx="37">
                  <c:v>SC</c:v>
                </c:pt>
                <c:pt idx="38">
                  <c:v>NV</c:v>
                </c:pt>
                <c:pt idx="39">
                  <c:v>GA</c:v>
                </c:pt>
                <c:pt idx="40">
                  <c:v>TN</c:v>
                </c:pt>
                <c:pt idx="41">
                  <c:v>KY</c:v>
                </c:pt>
                <c:pt idx="42">
                  <c:v>AL</c:v>
                </c:pt>
                <c:pt idx="43">
                  <c:v>MO</c:v>
                </c:pt>
                <c:pt idx="44">
                  <c:v>TX</c:v>
                </c:pt>
                <c:pt idx="45">
                  <c:v>AR</c:v>
                </c:pt>
                <c:pt idx="46">
                  <c:v>WV</c:v>
                </c:pt>
                <c:pt idx="47">
                  <c:v>FL</c:v>
                </c:pt>
                <c:pt idx="48">
                  <c:v>LA</c:v>
                </c:pt>
                <c:pt idx="49">
                  <c:v>OK</c:v>
                </c:pt>
                <c:pt idx="50">
                  <c:v>MS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1.1100000000000001</c:v>
                </c:pt>
                <c:pt idx="1">
                  <c:v>0.81</c:v>
                </c:pt>
                <c:pt idx="2">
                  <c:v>0.74</c:v>
                </c:pt>
                <c:pt idx="3">
                  <c:v>0.69</c:v>
                </c:pt>
                <c:pt idx="4">
                  <c:v>0.65</c:v>
                </c:pt>
                <c:pt idx="5">
                  <c:v>0.56999999999999995</c:v>
                </c:pt>
                <c:pt idx="6">
                  <c:v>0.55000000000000004</c:v>
                </c:pt>
                <c:pt idx="7">
                  <c:v>0.47</c:v>
                </c:pt>
                <c:pt idx="8">
                  <c:v>0.44</c:v>
                </c:pt>
                <c:pt idx="9">
                  <c:v>0.4</c:v>
                </c:pt>
                <c:pt idx="10">
                  <c:v>0.39</c:v>
                </c:pt>
                <c:pt idx="11">
                  <c:v>0.39</c:v>
                </c:pt>
                <c:pt idx="12">
                  <c:v>0.39</c:v>
                </c:pt>
                <c:pt idx="13">
                  <c:v>0.3</c:v>
                </c:pt>
                <c:pt idx="14">
                  <c:v>0.28999999999999998</c:v>
                </c:pt>
                <c:pt idx="15">
                  <c:v>0.28000000000000003</c:v>
                </c:pt>
                <c:pt idx="16">
                  <c:v>0.28000000000000003</c:v>
                </c:pt>
                <c:pt idx="17">
                  <c:v>0.22</c:v>
                </c:pt>
                <c:pt idx="18">
                  <c:v>0.22</c:v>
                </c:pt>
                <c:pt idx="19">
                  <c:v>0.19</c:v>
                </c:pt>
                <c:pt idx="20">
                  <c:v>0.17</c:v>
                </c:pt>
                <c:pt idx="21">
                  <c:v>0.16</c:v>
                </c:pt>
                <c:pt idx="22">
                  <c:v>0.16</c:v>
                </c:pt>
                <c:pt idx="23">
                  <c:v>0.15</c:v>
                </c:pt>
                <c:pt idx="24">
                  <c:v>0.11</c:v>
                </c:pt>
                <c:pt idx="25">
                  <c:v>0.09</c:v>
                </c:pt>
                <c:pt idx="26">
                  <c:v>-0.01</c:v>
                </c:pt>
                <c:pt idx="27">
                  <c:v>-0.02</c:v>
                </c:pt>
                <c:pt idx="28">
                  <c:v>-0.03</c:v>
                </c:pt>
                <c:pt idx="29">
                  <c:v>-0.08</c:v>
                </c:pt>
                <c:pt idx="30">
                  <c:v>-0.09</c:v>
                </c:pt>
                <c:pt idx="31">
                  <c:v>-0.12</c:v>
                </c:pt>
                <c:pt idx="32">
                  <c:v>-0.15</c:v>
                </c:pt>
                <c:pt idx="33">
                  <c:v>-0.18</c:v>
                </c:pt>
                <c:pt idx="34">
                  <c:v>-0.21</c:v>
                </c:pt>
                <c:pt idx="35">
                  <c:v>-0.26</c:v>
                </c:pt>
                <c:pt idx="36">
                  <c:v>-0.33</c:v>
                </c:pt>
                <c:pt idx="37">
                  <c:v>-0.36</c:v>
                </c:pt>
                <c:pt idx="38">
                  <c:v>-0.45</c:v>
                </c:pt>
                <c:pt idx="39">
                  <c:v>-0.51</c:v>
                </c:pt>
                <c:pt idx="40">
                  <c:v>-0.51</c:v>
                </c:pt>
                <c:pt idx="41">
                  <c:v>-0.52</c:v>
                </c:pt>
                <c:pt idx="42">
                  <c:v>-0.54</c:v>
                </c:pt>
                <c:pt idx="43">
                  <c:v>-0.59</c:v>
                </c:pt>
                <c:pt idx="44">
                  <c:v>-0.59</c:v>
                </c:pt>
                <c:pt idx="45">
                  <c:v>-0.62</c:v>
                </c:pt>
                <c:pt idx="46">
                  <c:v>-0.62</c:v>
                </c:pt>
                <c:pt idx="47">
                  <c:v>-0.66</c:v>
                </c:pt>
                <c:pt idx="48">
                  <c:v>-0.78</c:v>
                </c:pt>
                <c:pt idx="49">
                  <c:v>-0.82</c:v>
                </c:pt>
                <c:pt idx="50">
                  <c:v>-1.0900000000000001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Sheet1!$A$2:$A$52</c15:f>
                <c15:dlblRangeCache>
                  <c:ptCount val="51"/>
                  <c:pt idx="0">
                    <c:v>HI</c:v>
                  </c:pt>
                  <c:pt idx="1">
                    <c:v>MA</c:v>
                  </c:pt>
                  <c:pt idx="2">
                    <c:v>MN</c:v>
                  </c:pt>
                  <c:pt idx="3">
                    <c:v>VT</c:v>
                  </c:pt>
                  <c:pt idx="4">
                    <c:v>UT</c:v>
                  </c:pt>
                  <c:pt idx="5">
                    <c:v>IA</c:v>
                  </c:pt>
                  <c:pt idx="6">
                    <c:v>WA</c:v>
                  </c:pt>
                  <c:pt idx="7">
                    <c:v>WI</c:v>
                  </c:pt>
                  <c:pt idx="8">
                    <c:v>CT</c:v>
                  </c:pt>
                  <c:pt idx="9">
                    <c:v>CO</c:v>
                  </c:pt>
                  <c:pt idx="10">
                    <c:v>NH</c:v>
                  </c:pt>
                  <c:pt idx="11">
                    <c:v>OR</c:v>
                  </c:pt>
                  <c:pt idx="12">
                    <c:v>RI</c:v>
                  </c:pt>
                  <c:pt idx="13">
                    <c:v>CA</c:v>
                  </c:pt>
                  <c:pt idx="14">
                    <c:v>ID</c:v>
                  </c:pt>
                  <c:pt idx="15">
                    <c:v>ME</c:v>
                  </c:pt>
                  <c:pt idx="16">
                    <c:v>SD</c:v>
                  </c:pt>
                  <c:pt idx="17">
                    <c:v>MT</c:v>
                  </c:pt>
                  <c:pt idx="18">
                    <c:v>NY</c:v>
                  </c:pt>
                  <c:pt idx="19">
                    <c:v>MD</c:v>
                  </c:pt>
                  <c:pt idx="20">
                    <c:v>NE</c:v>
                  </c:pt>
                  <c:pt idx="21">
                    <c:v>DE</c:v>
                  </c:pt>
                  <c:pt idx="22">
                    <c:v>ND</c:v>
                  </c:pt>
                  <c:pt idx="23">
                    <c:v>PA</c:v>
                  </c:pt>
                  <c:pt idx="24">
                    <c:v>NJ</c:v>
                  </c:pt>
                  <c:pt idx="25">
                    <c:v>IL</c:v>
                  </c:pt>
                  <c:pt idx="26">
                    <c:v>MI</c:v>
                  </c:pt>
                  <c:pt idx="27">
                    <c:v>VA</c:v>
                  </c:pt>
                  <c:pt idx="28">
                    <c:v>AZ</c:v>
                  </c:pt>
                  <c:pt idx="29">
                    <c:v>DC</c:v>
                  </c:pt>
                  <c:pt idx="30">
                    <c:v>NM</c:v>
                  </c:pt>
                  <c:pt idx="31">
                    <c:v>KS</c:v>
                  </c:pt>
                  <c:pt idx="32">
                    <c:v>WY</c:v>
                  </c:pt>
                  <c:pt idx="33">
                    <c:v>AK</c:v>
                  </c:pt>
                  <c:pt idx="34">
                    <c:v>NC</c:v>
                  </c:pt>
                  <c:pt idx="35">
                    <c:v>OH</c:v>
                  </c:pt>
                  <c:pt idx="36">
                    <c:v>IN</c:v>
                  </c:pt>
                  <c:pt idx="37">
                    <c:v>SC</c:v>
                  </c:pt>
                  <c:pt idx="38">
                    <c:v>NV</c:v>
                  </c:pt>
                  <c:pt idx="39">
                    <c:v>GA</c:v>
                  </c:pt>
                  <c:pt idx="40">
                    <c:v>TN</c:v>
                  </c:pt>
                  <c:pt idx="41">
                    <c:v>KY</c:v>
                  </c:pt>
                  <c:pt idx="42">
                    <c:v>AL</c:v>
                  </c:pt>
                  <c:pt idx="43">
                    <c:v>MO</c:v>
                  </c:pt>
                  <c:pt idx="44">
                    <c:v>TX</c:v>
                  </c:pt>
                  <c:pt idx="45">
                    <c:v>AR</c:v>
                  </c:pt>
                  <c:pt idx="46">
                    <c:v>WV</c:v>
                  </c:pt>
                  <c:pt idx="47">
                    <c:v>FL</c:v>
                  </c:pt>
                  <c:pt idx="48">
                    <c:v>LA</c:v>
                  </c:pt>
                  <c:pt idx="49">
                    <c:v>OK</c:v>
                  </c:pt>
                  <c:pt idx="50">
                    <c:v>MS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33-09C2-3548-944D-85BF44CE7EF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3099528"/>
        <c:axId val="442222176"/>
      </c:lineChart>
      <c:catAx>
        <c:axId val="443099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0000"/>
                <a:lumOff val="80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222176"/>
        <c:crosses val="autoZero"/>
        <c:auto val="1"/>
        <c:lblAlgn val="ctr"/>
        <c:lblOffset val="100"/>
        <c:noMultiLvlLbl val="0"/>
      </c:catAx>
      <c:valAx>
        <c:axId val="442222176"/>
        <c:scaling>
          <c:orientation val="minMax"/>
          <c:max val="1.2"/>
          <c:min val="-1.1000000000000001"/>
        </c:scaling>
        <c:delete val="1"/>
        <c:axPos val="l"/>
        <c:numFmt formatCode="General" sourceLinked="1"/>
        <c:majorTickMark val="out"/>
        <c:minorTickMark val="none"/>
        <c:tickLblPos val="nextTo"/>
        <c:crossAx val="44309952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4E75CA9-D3DC-4CC4-B26F-4572B05774C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3A1D146-B4E0-1741-B9EE-9789392EFCC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16080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4" name="Oval 73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103086"/>
            <a:ext cx="8480231" cy="463005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644212"/>
            <a:ext cx="8480231" cy="4088931"/>
          </a:xfrm>
        </p:spPr>
        <p:txBody>
          <a:bodyPr/>
          <a:lstStyle/>
          <a:p>
            <a:endParaRPr lang="en-US"/>
          </a:p>
        </p:txBody>
      </p:sp>
      <p:sp>
        <p:nvSpPr>
          <p:cNvPr id="59" name="Oval 58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62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759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 userDrawn="1"/>
        </p:nvGrpSpPr>
        <p:grpSpPr>
          <a:xfrm>
            <a:off x="527148" y="565926"/>
            <a:ext cx="6595082" cy="2197570"/>
            <a:chOff x="527148" y="1658361"/>
            <a:chExt cx="6595082" cy="2197570"/>
          </a:xfrm>
        </p:grpSpPr>
        <p:sp>
          <p:nvSpPr>
            <p:cNvPr id="43" name="Rectangle 42"/>
            <p:cNvSpPr/>
            <p:nvPr userDrawn="1"/>
          </p:nvSpPr>
          <p:spPr>
            <a:xfrm>
              <a:off x="527148" y="1932926"/>
              <a:ext cx="658873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dirty="0">
                  <a:solidFill>
                    <a:srgbClr val="FF0000"/>
                  </a:solidFill>
                  <a:latin typeface="+mj-lt"/>
                </a:rPr>
                <a:t>Engaging Federal &amp;</a:t>
              </a:r>
            </a:p>
            <a:p>
              <a:r>
                <a:rPr lang="en-US" sz="4000" dirty="0">
                  <a:solidFill>
                    <a:srgbClr val="FF0000"/>
                  </a:solidFill>
                  <a:latin typeface="+mj-lt"/>
                </a:rPr>
                <a:t>State Health Policymakers</a:t>
              </a:r>
            </a:p>
          </p:txBody>
        </p:sp>
        <p:sp>
          <p:nvSpPr>
            <p:cNvPr id="44" name="Rectangle 43"/>
            <p:cNvSpPr/>
            <p:nvPr userDrawn="1"/>
          </p:nvSpPr>
          <p:spPr>
            <a:xfrm>
              <a:off x="533498" y="1658361"/>
              <a:ext cx="6588732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rtl="0"/>
              <a:r>
                <a:rPr lang="en-US" sz="1350" b="1" dirty="0">
                  <a:solidFill>
                    <a:srgbClr val="FF0000"/>
                  </a:solidFill>
                  <a:latin typeface="+mn-lt"/>
                </a:rPr>
                <a:t>SECTION ONE</a:t>
              </a:r>
            </a:p>
          </p:txBody>
        </p:sp>
        <p:sp>
          <p:nvSpPr>
            <p:cNvPr id="45" name="Rectangle 44"/>
            <p:cNvSpPr/>
            <p:nvPr userDrawn="1"/>
          </p:nvSpPr>
          <p:spPr>
            <a:xfrm>
              <a:off x="533498" y="3255767"/>
              <a:ext cx="6588732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Summary description lorem ipsum.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Rcil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ipsument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ugiae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mint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ut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res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esed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essitatatiis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dus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,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sandam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,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offici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quasperum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qui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blabo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remque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+mn-lt"/>
                </a:rPr>
                <a:t>plaut</a:t>
              </a:r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 do.</a:t>
              </a:r>
            </a:p>
          </p:txBody>
        </p:sp>
      </p:grpSp>
      <p:cxnSp>
        <p:nvCxnSpPr>
          <p:cNvPr id="49" name="Straight Connector 48"/>
          <p:cNvCxnSpPr/>
          <p:nvPr userDrawn="1"/>
        </p:nvCxnSpPr>
        <p:spPr>
          <a:xfrm>
            <a:off x="486594" y="6509279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486594" y="6182254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 userDrawn="1"/>
        </p:nvCxnSpPr>
        <p:spPr>
          <a:xfrm>
            <a:off x="0" y="6201308"/>
            <a:ext cx="99865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 userDrawn="1"/>
        </p:nvSpPr>
        <p:spPr>
          <a:xfrm>
            <a:off x="5399268" y="6217187"/>
            <a:ext cx="19442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en-US" sz="900" b="1" dirty="0">
                <a:solidFill>
                  <a:srgbClr val="4C515A"/>
                </a:solidFill>
                <a:latin typeface="+mn-lt"/>
              </a:rPr>
              <a:t>Board of Directors Update</a:t>
            </a:r>
          </a:p>
        </p:txBody>
      </p:sp>
      <p:sp>
        <p:nvSpPr>
          <p:cNvPr id="67" name="Rectangle 66"/>
          <p:cNvSpPr/>
          <p:nvPr userDrawn="1"/>
        </p:nvSpPr>
        <p:spPr>
          <a:xfrm>
            <a:off x="7268205" y="6217187"/>
            <a:ext cx="10300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900" b="1" dirty="0">
                <a:solidFill>
                  <a:srgbClr val="4C515A"/>
                </a:solidFill>
                <a:latin typeface="+mn-lt"/>
              </a:rPr>
              <a:t>November 2016</a:t>
            </a:r>
          </a:p>
        </p:txBody>
      </p:sp>
      <p:cxnSp>
        <p:nvCxnSpPr>
          <p:cNvPr id="70" name="Straight Connector 69"/>
          <p:cNvCxnSpPr>
            <a:cxnSpLocks/>
          </p:cNvCxnSpPr>
          <p:nvPr userDrawn="1"/>
        </p:nvCxnSpPr>
        <p:spPr>
          <a:xfrm>
            <a:off x="7305923" y="6296610"/>
            <a:ext cx="0" cy="97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 userDrawn="1"/>
        </p:nvSpPr>
        <p:spPr>
          <a:xfrm>
            <a:off x="8576808" y="622495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900" dirty="0">
                <a:solidFill>
                  <a:srgbClr val="4C515A"/>
                </a:solidFill>
              </a:rPr>
              <a:t>2</a:t>
            </a:r>
            <a:endParaRPr lang="en-US" sz="900" dirty="0">
              <a:solidFill>
                <a:srgbClr val="4C515A"/>
              </a:solidFill>
            </a:endParaRPr>
          </a:p>
        </p:txBody>
      </p:sp>
      <p:grpSp>
        <p:nvGrpSpPr>
          <p:cNvPr id="47" name="Group 46"/>
          <p:cNvGrpSpPr/>
          <p:nvPr userDrawn="1"/>
        </p:nvGrpSpPr>
        <p:grpSpPr>
          <a:xfrm>
            <a:off x="-1686595" y="-39648"/>
            <a:ext cx="1545400" cy="6863569"/>
            <a:chOff x="-1684265" y="-187412"/>
            <a:chExt cx="1545400" cy="6863569"/>
          </a:xfrm>
        </p:grpSpPr>
        <p:grpSp>
          <p:nvGrpSpPr>
            <p:cNvPr id="48" name="Group 47"/>
            <p:cNvGrpSpPr/>
            <p:nvPr/>
          </p:nvGrpSpPr>
          <p:grpSpPr>
            <a:xfrm>
              <a:off x="-1684265" y="200118"/>
              <a:ext cx="1545400" cy="6476039"/>
              <a:chOff x="5233838" y="1329860"/>
              <a:chExt cx="1545400" cy="6476039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6068918" y="1342086"/>
                <a:ext cx="710320" cy="6463813"/>
                <a:chOff x="4457518" y="1337197"/>
                <a:chExt cx="710320" cy="6463813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4457518" y="4568713"/>
                  <a:ext cx="709684" cy="589111"/>
                </a:xfrm>
                <a:prstGeom prst="rect">
                  <a:avLst/>
                </a:prstGeom>
                <a:solidFill>
                  <a:srgbClr val="4ABDB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03</a:t>
                  </a: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4457518" y="3927048"/>
                  <a:ext cx="709684" cy="589111"/>
                </a:xfrm>
                <a:prstGeom prst="rect">
                  <a:avLst/>
                </a:prstGeom>
                <a:solidFill>
                  <a:srgbClr val="71B2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04</a:t>
                  </a: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4457518" y="5238051"/>
                  <a:ext cx="709684" cy="589111"/>
                </a:xfrm>
                <a:prstGeom prst="rect">
                  <a:avLst/>
                </a:prstGeom>
                <a:solidFill>
                  <a:srgbClr val="F4792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kern="0" dirty="0">
                      <a:solidFill>
                        <a:prstClr val="white"/>
                      </a:solidFill>
                      <a:latin typeface="Segoe UI Light"/>
                    </a:rPr>
                    <a:t>02</a:t>
                  </a: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4458154" y="3266831"/>
                  <a:ext cx="709684" cy="589111"/>
                </a:xfrm>
                <a:prstGeom prst="rect">
                  <a:avLst/>
                </a:prstGeom>
                <a:solidFill>
                  <a:srgbClr val="5F5A9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05</a:t>
                  </a: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4458154" y="2621301"/>
                  <a:ext cx="709684" cy="589111"/>
                </a:xfrm>
                <a:prstGeom prst="rect">
                  <a:avLst/>
                </a:prstGeom>
                <a:solidFill>
                  <a:srgbClr val="E6C27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06</a:t>
                  </a: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4457518" y="5894753"/>
                  <a:ext cx="709684" cy="589111"/>
                </a:xfrm>
                <a:prstGeom prst="rect">
                  <a:avLst/>
                </a:prstGeom>
                <a:solidFill>
                  <a:srgbClr val="044C7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kern="0" dirty="0">
                      <a:solidFill>
                        <a:prstClr val="white"/>
                      </a:solidFill>
                      <a:latin typeface="Segoe UI Light"/>
                    </a:rPr>
                    <a:t>01</a:t>
                  </a: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458154" y="1982726"/>
                  <a:ext cx="709684" cy="589111"/>
                </a:xfrm>
                <a:prstGeom prst="rect">
                  <a:avLst/>
                </a:prstGeom>
                <a:solidFill>
                  <a:srgbClr val="B6ADA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07</a:t>
                  </a: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4458154" y="1337197"/>
                  <a:ext cx="709684" cy="589111"/>
                </a:xfrm>
                <a:prstGeom prst="rect">
                  <a:avLst/>
                </a:prstGeom>
                <a:solidFill>
                  <a:srgbClr val="575B6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08</a:t>
                  </a: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4457518" y="7211899"/>
                  <a:ext cx="709684" cy="589111"/>
                </a:xfrm>
                <a:prstGeom prst="rect">
                  <a:avLst/>
                </a:prstGeom>
                <a:solidFill>
                  <a:srgbClr val="D0BD8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kern="0" dirty="0">
                    <a:solidFill>
                      <a:prstClr val="white"/>
                    </a:solidFill>
                    <a:latin typeface="Segoe UI Light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4457518" y="6566368"/>
                  <a:ext cx="709684" cy="589111"/>
                </a:xfrm>
                <a:prstGeom prst="rect">
                  <a:avLst/>
                </a:prstGeom>
                <a:solidFill>
                  <a:srgbClr val="C6AE6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kern="0" dirty="0">
                    <a:solidFill>
                      <a:prstClr val="white"/>
                    </a:solidFill>
                    <a:latin typeface="Segoe UI Light"/>
                  </a:endParaRPr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5233838" y="1329860"/>
                <a:ext cx="731866" cy="6476039"/>
                <a:chOff x="5233838" y="1329860"/>
                <a:chExt cx="731866" cy="647603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5243402" y="4997325"/>
                  <a:ext cx="709684" cy="589111"/>
                </a:xfrm>
                <a:prstGeom prst="rect">
                  <a:avLst/>
                </a:prstGeom>
                <a:solidFill>
                  <a:srgbClr val="BCB8D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kern="0" dirty="0">
                      <a:solidFill>
                        <a:schemeClr val="tx1"/>
                      </a:solidFill>
                      <a:latin typeface="Segoe UI Light"/>
                    </a:rPr>
                    <a:t>Purple</a:t>
                  </a: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5243402" y="5654027"/>
                  <a:ext cx="709684" cy="589111"/>
                </a:xfrm>
                <a:prstGeom prst="rect">
                  <a:avLst/>
                </a:prstGeom>
                <a:solidFill>
                  <a:srgbClr val="FCD4B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kern="0" dirty="0">
                      <a:solidFill>
                        <a:schemeClr val="tx1"/>
                      </a:solidFill>
                      <a:latin typeface="Segoe UI Light"/>
                    </a:rPr>
                    <a:t>Orange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5256020" y="3983092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Text</a:t>
                  </a: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5256020" y="3337563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Heading</a:t>
                  </a: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256020" y="3017353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Whi-08</a:t>
                  </a: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256020" y="2333700"/>
                  <a:ext cx="709684" cy="589112"/>
                </a:xfrm>
                <a:prstGeom prst="rect">
                  <a:avLst/>
                </a:prstGeom>
                <a:solidFill>
                  <a:srgbClr val="84838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Footer Text</a:t>
                  </a: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256020" y="1688170"/>
                  <a:ext cx="709684" cy="589112"/>
                </a:xfrm>
                <a:prstGeom prst="rect">
                  <a:avLst/>
                </a:prstGeom>
                <a:solidFill>
                  <a:srgbClr val="CBCBC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Heading</a:t>
                  </a: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5256020" y="1329860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BLA-08</a:t>
                  </a: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5243402" y="6310729"/>
                  <a:ext cx="709684" cy="589111"/>
                </a:xfrm>
                <a:prstGeom prst="rect">
                  <a:avLst/>
                </a:prstGeom>
                <a:solidFill>
                  <a:srgbClr val="D3E3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schemeClr val="tx1"/>
                      </a:solidFill>
                      <a:latin typeface="Segoe UI Light"/>
                    </a:rPr>
                    <a:t>Green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233838" y="6945971"/>
                  <a:ext cx="709684" cy="478134"/>
                </a:xfrm>
                <a:prstGeom prst="rect">
                  <a:avLst/>
                </a:prstGeom>
                <a:solidFill>
                  <a:srgbClr val="C9DEE3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schemeClr val="tx1"/>
                      </a:solidFill>
                      <a:latin typeface="Segoe UI Light"/>
                    </a:rPr>
                    <a:t>Light Blue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5256020" y="4653089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prstClr val="white"/>
                      </a:solidFill>
                      <a:latin typeface="Segoe UI Light"/>
                    </a:rPr>
                    <a:t>3rd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5233838" y="7460708"/>
                  <a:ext cx="709684" cy="345191"/>
                </a:xfrm>
                <a:prstGeom prst="rect">
                  <a:avLst/>
                </a:prstGeom>
                <a:solidFill>
                  <a:srgbClr val="B9D6D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kern="0" dirty="0">
                      <a:solidFill>
                        <a:schemeClr val="tx1"/>
                      </a:solidFill>
                      <a:latin typeface="Segoe UI Light"/>
                    </a:rPr>
                    <a:t>Blue</a:t>
                  </a:r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-1684265" y="-187412"/>
              <a:ext cx="1544765" cy="343336"/>
              <a:chOff x="6563900" y="1161195"/>
              <a:chExt cx="1544765" cy="34333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6563900" y="1196521"/>
                <a:ext cx="1544764" cy="30801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en-US" sz="1800" kern="0" dirty="0">
                  <a:solidFill>
                    <a:prstClr val="white"/>
                  </a:solidFill>
                  <a:latin typeface="Segoe UI Light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563901" y="1161195"/>
                <a:ext cx="1544764" cy="338554"/>
              </a:xfrm>
              <a:prstGeom prst="rect">
                <a:avLst/>
              </a:prstGeom>
              <a:solidFill>
                <a:srgbClr val="044C7F"/>
              </a:solidFill>
            </p:spPr>
            <p:txBody>
              <a:bodyPr wrap="square" rtlCol="0">
                <a:spAutoFit/>
              </a:bodyPr>
              <a:lstStyle/>
              <a:p>
                <a:pPr algn="ctr" defTabSz="914400">
                  <a:defRPr/>
                </a:pPr>
                <a:r>
                  <a:rPr lang="en-US" sz="1600" b="1" kern="0" dirty="0">
                    <a:solidFill>
                      <a:prstClr val="white"/>
                    </a:solidFill>
                    <a:latin typeface="Segoe UI Light"/>
                  </a:rPr>
                  <a:t>CMW</a:t>
                </a:r>
              </a:p>
            </p:txBody>
          </p:sp>
        </p:grpSp>
      </p:grpSp>
      <p:sp>
        <p:nvSpPr>
          <p:cNvPr id="10" name="TextBox 9"/>
          <p:cNvSpPr txBox="1"/>
          <p:nvPr userDrawn="1"/>
        </p:nvSpPr>
        <p:spPr>
          <a:xfrm>
            <a:off x="387352" y="757623"/>
            <a:ext cx="6811480" cy="2898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“ Any institution in existence for close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to a hundred years has likely borne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witness to a lot of transition. That is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particularly true for a philanthropy, like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The Commonwealth Fund, whose purpose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is to bring about positive social change.”</a:t>
            </a:r>
          </a:p>
        </p:txBody>
      </p:sp>
      <p:sp>
        <p:nvSpPr>
          <p:cNvPr id="2" name="Oval 1"/>
          <p:cNvSpPr/>
          <p:nvPr userDrawn="1"/>
        </p:nvSpPr>
        <p:spPr>
          <a:xfrm>
            <a:off x="521878" y="3800209"/>
            <a:ext cx="772617" cy="772617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 userDrawn="1"/>
        </p:nvSpPr>
        <p:spPr>
          <a:xfrm>
            <a:off x="1357971" y="3888560"/>
            <a:ext cx="203773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1" spc="0" baseline="0" dirty="0">
                <a:solidFill>
                  <a:srgbClr val="FF0000"/>
                </a:solidFill>
              </a:rPr>
              <a:t>David </a:t>
            </a:r>
            <a:r>
              <a:rPr lang="en-US" sz="1500" b="1" spc="0" baseline="0" dirty="0" err="1">
                <a:solidFill>
                  <a:srgbClr val="FF0000"/>
                </a:solidFill>
              </a:rPr>
              <a:t>Blumethal</a:t>
            </a:r>
            <a:r>
              <a:rPr lang="en-US" sz="1500" b="1" spc="0" baseline="0" dirty="0">
                <a:solidFill>
                  <a:srgbClr val="FF0000"/>
                </a:solidFill>
              </a:rPr>
              <a:t>, M.D.</a:t>
            </a:r>
          </a:p>
        </p:txBody>
      </p:sp>
      <p:sp>
        <p:nvSpPr>
          <p:cNvPr id="84" name="TextBox 83"/>
          <p:cNvSpPr txBox="1"/>
          <p:nvPr userDrawn="1"/>
        </p:nvSpPr>
        <p:spPr>
          <a:xfrm>
            <a:off x="1357971" y="4131230"/>
            <a:ext cx="2667718" cy="325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spc="0" baseline="0" dirty="0">
                <a:solidFill>
                  <a:srgbClr val="FF0000"/>
                </a:solidFill>
              </a:rPr>
              <a:t>Commonwealth Fund President</a:t>
            </a:r>
          </a:p>
        </p:txBody>
      </p:sp>
      <p:cxnSp>
        <p:nvCxnSpPr>
          <p:cNvPr id="4" name="Straight Connector 3"/>
          <p:cNvCxnSpPr>
            <a:cxnSpLocks/>
          </p:cNvCxnSpPr>
          <p:nvPr userDrawn="1"/>
        </p:nvCxnSpPr>
        <p:spPr>
          <a:xfrm>
            <a:off x="511149" y="437578"/>
            <a:ext cx="0" cy="61402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 userDrawn="1"/>
        </p:nvSpPr>
        <p:spPr>
          <a:xfrm>
            <a:off x="443010" y="5231482"/>
            <a:ext cx="2896947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b="1" i="0" spc="0" baseline="0" dirty="0">
                <a:solidFill>
                  <a:schemeClr val="bg1"/>
                </a:solidFill>
              </a:rPr>
              <a:t>Source: National Center for Education Statistics, 2016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87524" y="355853"/>
            <a:ext cx="8632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j-lt"/>
              </a:rPr>
              <a:t>Exhibit 1. There Is Room for Improvement in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+mj-lt"/>
              </a:rPr>
              <a:t>Patient-Centered Communication for High-Need Patients</a:t>
            </a: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248694" y="5928127"/>
            <a:ext cx="65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FF0000"/>
                </a:solidFill>
              </a:rPr>
              <a:t>Note: Significantly different from not high-need adults at the p&lt;0.05 level. Data: The 2016 Commonwealth Fund Survey of High-Need Patients, June–September 2016.*</a:t>
            </a:r>
          </a:p>
          <a:p>
            <a:r>
              <a:rPr lang="en-US" sz="900" dirty="0">
                <a:solidFill>
                  <a:srgbClr val="FF0000"/>
                </a:solidFill>
              </a:rPr>
              <a:t>Source: J. Ryan, M. K. Abrams, M. M. Doty, T. Shah, and E. C. Schneider, How High-Need Patients Experience Health Care in the United States, The Commonwealth Fund, December 2016.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144000" y="3140968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8" y="0"/>
            <a:ext cx="9144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85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 Section Thre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850963"/>
            <a:ext cx="7772400" cy="1470025"/>
          </a:xfrm>
          <a:effectLst/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4000" spc="0" baseline="0">
                <a:solidFill>
                  <a:schemeClr val="bg1"/>
                </a:solidFill>
                <a:effectLst>
                  <a:outerShdw blurRad="25400" dist="6350" dir="2700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694904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300" spc="100" baseline="0">
                <a:solidFill>
                  <a:srgbClr val="D3E3BF"/>
                </a:solidFill>
                <a:latin typeface="InterFace XBold" panose="020B09030302030200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256932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5112060" y="6263653"/>
            <a:ext cx="2132714" cy="178474"/>
          </a:xfrm>
        </p:spPr>
        <p:txBody>
          <a:bodyPr>
            <a:normAutofit/>
          </a:bodyPr>
          <a:lstStyle>
            <a:lvl1pPr marL="0" indent="0" algn="r">
              <a:buNone/>
              <a:defRPr sz="9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9" name="Text Placeholder 43"/>
          <p:cNvSpPr>
            <a:spLocks noGrp="1"/>
          </p:cNvSpPr>
          <p:nvPr>
            <p:ph type="body" sz="quarter" idx="12"/>
          </p:nvPr>
        </p:nvSpPr>
        <p:spPr>
          <a:xfrm>
            <a:off x="7369969" y="6263653"/>
            <a:ext cx="1198475" cy="178474"/>
          </a:xfrm>
        </p:spPr>
        <p:txBody>
          <a:bodyPr>
            <a:normAutofit/>
          </a:bodyPr>
          <a:lstStyle>
            <a:lvl1pPr marL="0" indent="0" algn="l">
              <a:buNone/>
              <a:defRPr sz="9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704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29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: 02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B9D6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1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4" y="3002506"/>
            <a:ext cx="4005072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5107299" y="6216043"/>
            <a:ext cx="2225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1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Board of Directors Update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7279123" y="6214532"/>
            <a:ext cx="13386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November 2016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775953" y="3002506"/>
            <a:ext cx="4008515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914860"/>
            <a:ext cx="7868336" cy="12553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332656"/>
            <a:ext cx="7133854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rgbClr val="B9D6DA"/>
                </a:solidFill>
                <a:latin typeface="+mn-lt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22"/>
          </p:nvPr>
        </p:nvSpPr>
        <p:spPr>
          <a:xfrm>
            <a:off x="627434" y="2246675"/>
            <a:ext cx="7556446" cy="246221"/>
          </a:xfrm>
        </p:spPr>
        <p:txBody>
          <a:bodyPr wrap="square" anchor="t">
            <a:sp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600" b="1" spc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934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56169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28917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158101" y="6093296"/>
            <a:ext cx="8837248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57150" y="5553236"/>
            <a:ext cx="8838199" cy="399999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7150" y="78497"/>
            <a:ext cx="1713988" cy="210676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</a:t>
            </a:r>
            <a:fld id="{3B406555-91FE-4F2C-B289-054179A4C5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369573" y="6279591"/>
            <a:ext cx="6625775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/>
            <a:r>
              <a:rPr lang="en-US" sz="1000" b="0" i="0" dirty="0">
                <a:solidFill>
                  <a:schemeClr val="tx1"/>
                </a:solidFill>
              </a:rPr>
              <a:t>Source: David C. Radley, Douglas McCarthy, and Susan L. Hayes, </a:t>
            </a:r>
            <a:r>
              <a:rPr lang="en-US" sz="1000" b="0" i="1" dirty="0">
                <a:solidFill>
                  <a:schemeClr val="tx1"/>
                </a:solidFill>
              </a:rPr>
              <a:t>2018 Scorecard on State Health System Performance</a:t>
            </a:r>
            <a:r>
              <a:rPr lang="en-US" sz="1000" b="0" i="0" dirty="0">
                <a:solidFill>
                  <a:schemeClr val="tx1"/>
                </a:solidFill>
              </a:rPr>
              <a:t> </a:t>
            </a:r>
            <a:br>
              <a:rPr lang="en-US" sz="1000" b="0" i="0" dirty="0">
                <a:solidFill>
                  <a:schemeClr val="tx1"/>
                </a:solidFill>
              </a:rPr>
            </a:br>
            <a:r>
              <a:rPr lang="en-US" sz="1000" b="0" i="0" dirty="0">
                <a:solidFill>
                  <a:schemeClr val="tx1"/>
                </a:solidFill>
              </a:rPr>
              <a:t>(The Commonwealth Fund, May 2018).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8" y="6237094"/>
            <a:ext cx="2043113" cy="45720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1522715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hart Placeholder 5"/>
          <p:cNvSpPr>
            <a:spLocks noGrp="1"/>
          </p:cNvSpPr>
          <p:nvPr>
            <p:ph type="chart" sz="quarter" idx="21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8" y="6237094"/>
            <a:ext cx="204311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10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2" name="Chart Placeholder 5"/>
          <p:cNvSpPr>
            <a:spLocks noGrp="1"/>
          </p:cNvSpPr>
          <p:nvPr>
            <p:ph type="chart" sz="quarter" idx="22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8" y="6237094"/>
            <a:ext cx="204311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57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73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223200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39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3915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295304"/>
            <a:ext cx="8030173" cy="4581968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644212"/>
            <a:ext cx="8030173" cy="423306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37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Oval 37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F479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6003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36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694" r:id="rId14"/>
    <p:sldLayoutId id="2147483711" r:id="rId15"/>
    <p:sldLayoutId id="2147483724" r:id="rId16"/>
    <p:sldLayoutId id="2147483738" r:id="rId17"/>
  </p:sldLayoutIdLst>
  <p:hf hdr="0" ftr="0" dt="0"/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Overall health system performance varies greatly among states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States are arranged in rank order from left (best) to right (worst), based on their overall 2018 </a:t>
            </a:r>
            <a:r>
              <a:rPr lang="en-US" i="1" dirty="0"/>
              <a:t>Scorecard</a:t>
            </a:r>
            <a:r>
              <a:rPr lang="en-US" dirty="0"/>
              <a:t> rank.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5251" y="787813"/>
            <a:ext cx="2890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</a:rPr>
              <a:t>Better performance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5251" y="5340878"/>
            <a:ext cx="2964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Worse performance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281E291-965A-034E-ACAE-363BCA40D5DD}"/>
              </a:ext>
            </a:extLst>
          </p:cNvPr>
          <p:cNvCxnSpPr>
            <a:cxnSpLocks/>
          </p:cNvCxnSpPr>
          <p:nvPr/>
        </p:nvCxnSpPr>
        <p:spPr>
          <a:xfrm flipV="1">
            <a:off x="270780" y="1173332"/>
            <a:ext cx="0" cy="4072128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tx1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B7C1C34-B6DC-744D-ACD3-35A4B2DB8B6A}"/>
              </a:ext>
            </a:extLst>
          </p:cNvPr>
          <p:cNvGraphicFramePr/>
          <p:nvPr>
            <p:extLst/>
          </p:nvPr>
        </p:nvGraphicFramePr>
        <p:xfrm>
          <a:off x="71499" y="1173332"/>
          <a:ext cx="8923849" cy="407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893082D-0235-E947-A9C8-0D35B91F283F}"/>
              </a:ext>
            </a:extLst>
          </p:cNvPr>
          <p:cNvSpPr txBox="1"/>
          <p:nvPr/>
        </p:nvSpPr>
        <p:spPr>
          <a:xfrm>
            <a:off x="7845175" y="3017106"/>
            <a:ext cx="1053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U.S. average</a:t>
            </a:r>
          </a:p>
        </p:txBody>
      </p:sp>
    </p:spTree>
    <p:extLst>
      <p:ext uri="{BB962C8B-B14F-4D97-AF65-F5344CB8AC3E}">
        <p14:creationId xmlns:p14="http://schemas.microsoft.com/office/powerpoint/2010/main" val="22910270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5280056E7BB49893E7034D705AB26" ma:contentTypeVersion="9" ma:contentTypeDescription="Create a new document." ma:contentTypeScope="" ma:versionID="b6a88f02b802af46952357b2c0a3c7a7">
  <xsd:schema xmlns:xsd="http://www.w3.org/2001/XMLSchema" xmlns:xs="http://www.w3.org/2001/XMLSchema" xmlns:p="http://schemas.microsoft.com/office/2006/metadata/properties" xmlns:ns2="29bc6a8d-14dd-4a95-baab-e16a8c685bba" xmlns:ns3="5ce553e6-b527-4fc2-9a17-c704894d1c64" targetNamespace="http://schemas.microsoft.com/office/2006/metadata/properties" ma:root="true" ma:fieldsID="8c3d0f0286a014fec4cf1105435e230c" ns2:_="" ns3:_="">
    <xsd:import namespace="29bc6a8d-14dd-4a95-baab-e16a8c685bba"/>
    <xsd:import namespace="5ce553e6-b527-4fc2-9a17-c704894d1c64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08d887b3-530c-4858-8ab3-c8c35b27a87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690f1226-ed51-43c4-a7d5-930a1683902b}" ma:internalName="TaxCatchAll" ma:showField="CatchAllData" ma:web="29bc6a8d-14dd-4a95-baab-e16a8c685b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553e6-b527-4fc2-9a17-c704894d1c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bc6a8d-14dd-4a95-baab-e16a8c685bba"/>
    <TaxKeywordTaxHTField xmlns="29bc6a8d-14dd-4a95-baab-e16a8c685bba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418E0117-DDB4-45F5-8271-32276C2F21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5ce553e6-b527-4fc2-9a17-c704894d1c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BB0A77-9362-468F-82BA-80BB36D08E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F013D4-06D4-44FA-968B-E4CCA573B85B}">
  <ds:schemaRefs>
    <ds:schemaRef ds:uri="http://purl.org/dc/dcmitype/"/>
    <ds:schemaRef ds:uri="29bc6a8d-14dd-4a95-baab-e16a8c685bba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5ce553e6-b527-4fc2-9a17-c704894d1c6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177496</TotalTime>
  <Words>41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Berlingske Serif Text</vt:lpstr>
      <vt:lpstr>Calibri</vt:lpstr>
      <vt:lpstr>InterFace</vt:lpstr>
      <vt:lpstr>InterFace XBold</vt:lpstr>
      <vt:lpstr>Open Sans</vt:lpstr>
      <vt:lpstr>Open Sans Light</vt:lpstr>
      <vt:lpstr>Segoe UI Light</vt:lpstr>
      <vt:lpstr>1_Office Theme</vt:lpstr>
      <vt:lpstr>Overall health system performance varies greatly among states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2370</cp:revision>
  <cp:lastPrinted>2018-04-23T21:57:18Z</cp:lastPrinted>
  <dcterms:created xsi:type="dcterms:W3CDTF">2014-10-08T23:03:32Z</dcterms:created>
  <dcterms:modified xsi:type="dcterms:W3CDTF">2018-05-03T15:20:11Z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0x0101006935280056E7BB49893E7034D705AB26</vt:lpwstr>
  </property>
  <property fmtid="{D5CDD505-2E9C-101B-9397-08002B2CF9AE}" pid="3" name="TaxKeyword">
    <vt:lpwstr/>
  </property>
</Properties>
</file>