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0" r:id="rId4"/>
  </p:sldMasterIdLst>
  <p:notesMasterIdLst>
    <p:notesMasterId r:id="rId6"/>
  </p:notesMasterIdLst>
  <p:handoutMasterIdLst>
    <p:handoutMasterId r:id="rId7"/>
  </p:handoutMasterIdLst>
  <p:sldIdLst>
    <p:sldId id="1531" r:id="rId5"/>
  </p:sldIdLst>
  <p:sldSz cx="9144000" cy="6858000" type="screen4x3"/>
  <p:notesSz cx="7315200" cy="9601200"/>
  <p:defaultTextStyle>
    <a:defPPr>
      <a:defRPr lang="en-US"/>
    </a:defPPr>
    <a:lvl1pPr marL="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24" userDrawn="1">
          <p15:clr>
            <a:srgbClr val="A4A3A4"/>
          </p15:clr>
        </p15:guide>
        <p15:guide id="2" pos="4728" userDrawn="1">
          <p15:clr>
            <a:srgbClr val="A4A3A4"/>
          </p15:clr>
        </p15:guide>
        <p15:guide id="4" pos="48" userDrawn="1">
          <p15:clr>
            <a:srgbClr val="A4A3A4"/>
          </p15:clr>
        </p15:guide>
        <p15:guide id="5" pos="624" userDrawn="1">
          <p15:clr>
            <a:srgbClr val="A4A3A4"/>
          </p15:clr>
        </p15:guide>
        <p15:guide id="6" pos="4152" userDrawn="1">
          <p15:clr>
            <a:srgbClr val="A4A3A4"/>
          </p15:clr>
        </p15:guide>
        <p15:guide id="7" orient="horz" pos="3336" userDrawn="1">
          <p15:clr>
            <a:srgbClr val="A4A3A4"/>
          </p15:clr>
        </p15:guide>
        <p15:guide id="9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urnendu Biswas" initials="PB" lastIdx="1" clrIdx="0">
    <p:extLst/>
  </p:cmAuthor>
  <p:cmAuthor id="2" name="Jen Wilson" initials="JW" lastIdx="11" clrIdx="1">
    <p:extLst>
      <p:ext uri="{19B8F6BF-5375-455C-9EA6-DF929625EA0E}">
        <p15:presenceInfo xmlns:p15="http://schemas.microsoft.com/office/powerpoint/2012/main" userId="000f367a-3246-491c-88b4-803a33f58a8b" providerId="Windows Live"/>
      </p:ext>
    </p:extLst>
  </p:cmAuthor>
  <p:cmAuthor id="3" name="David" initials="D" lastIdx="8" clrIdx="2">
    <p:extLst>
      <p:ext uri="{19B8F6BF-5375-455C-9EA6-DF929625EA0E}">
        <p15:presenceInfo xmlns:p15="http://schemas.microsoft.com/office/powerpoint/2012/main" userId="David" providerId="None"/>
      </p:ext>
    </p:extLst>
  </p:cmAuthor>
  <p:cmAuthor id="4" name="David Radley" initials="DR" lastIdx="14" clrIdx="3">
    <p:extLst>
      <p:ext uri="{19B8F6BF-5375-455C-9EA6-DF929625EA0E}">
        <p15:presenceInfo xmlns:p15="http://schemas.microsoft.com/office/powerpoint/2012/main" userId="S-1-5-21-250780055-1248235729-1050716318-1004" providerId="AD"/>
      </p:ext>
    </p:extLst>
  </p:cmAuthor>
  <p:cmAuthor id="5" name="David Radley" initials="DR [2]" lastIdx="1" clrIdx="4">
    <p:extLst>
      <p:ext uri="{19B8F6BF-5375-455C-9EA6-DF929625EA0E}">
        <p15:presenceInfo xmlns:p15="http://schemas.microsoft.com/office/powerpoint/2012/main" userId="David Radley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E6E6"/>
    <a:srgbClr val="A4A6AC"/>
    <a:srgbClr val="92D6D7"/>
    <a:srgbClr val="4BBDBD"/>
    <a:srgbClr val="9D9EA3"/>
    <a:srgbClr val="4ABDBC"/>
    <a:srgbClr val="5A5E67"/>
    <a:srgbClr val="474376"/>
    <a:srgbClr val="4C515A"/>
    <a:srgbClr val="5F5A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078" autoAdjust="0"/>
    <p:restoredTop sz="95491" autoAdjust="0"/>
  </p:normalViewPr>
  <p:slideViewPr>
    <p:cSldViewPr snapToGrid="0" snapToObjects="1">
      <p:cViewPr varScale="1">
        <p:scale>
          <a:sx n="76" d="100"/>
          <a:sy n="76" d="100"/>
        </p:scale>
        <p:origin x="1008" y="96"/>
      </p:cViewPr>
      <p:guideLst>
        <p:guide orient="horz" pos="1224"/>
        <p:guide pos="4728"/>
        <p:guide pos="48"/>
        <p:guide pos="624"/>
        <p:guide pos="4152"/>
        <p:guide orient="horz" pos="333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86" d="100"/>
          <a:sy n="86" d="100"/>
        </p:scale>
        <p:origin x="2928" y="84"/>
      </p:cViewPr>
      <p:guideLst>
        <p:guide orient="horz" pos="3024"/>
        <p:guide pos="2304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8356493548062589E-2"/>
          <c:y val="3.3657129551750847E-2"/>
          <c:w val="0.93321942006443726"/>
          <c:h val="0.9340024959417929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z1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13"/>
            <c:spPr>
              <a:solidFill>
                <a:schemeClr val="bg2"/>
              </a:solidFill>
              <a:ln w="9525">
                <a:noFill/>
              </a:ln>
              <a:effectLst/>
            </c:spPr>
          </c:marker>
          <c:dPt>
            <c:idx val="45"/>
            <c:bubble3D val="0"/>
            <c:extLst>
              <c:ext xmlns:c16="http://schemas.microsoft.com/office/drawing/2014/chart" uri="{C3380CC4-5D6E-409C-BE32-E72D297353CC}">
                <c16:uniqueId val="{00000000-09C2-3548-944D-85BF44CE7EF2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D0E093C6-732C-4158-86F6-DD0DF376C412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5EDA-4CD8-9362-2CF6DB75A5D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17AAD40A-B077-422D-B211-76F0F00FEE6A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5EDA-4CD8-9362-2CF6DB75A5DA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4D929D90-2939-4D00-8572-58AE0C22911E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5EDA-4CD8-9362-2CF6DB75A5DA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DA38F9AF-6AB0-477C-B0A7-202D92A0F09A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5EDA-4CD8-9362-2CF6DB75A5DA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3DD2B59F-8190-4BE7-BF3A-9AC52691B12B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5EDA-4CD8-9362-2CF6DB75A5DA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3336A3F2-8841-453E-B5CD-42BE15234332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6-5EDA-4CD8-9362-2CF6DB75A5DA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886FEB8A-105F-4C3B-8D3E-6F458DB22F15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7-5EDA-4CD8-9362-2CF6DB75A5DA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456216DA-449A-48CB-988E-7F413AA46065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8-5EDA-4CD8-9362-2CF6DB75A5DA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fld id="{68D9F71B-85D6-4EEE-91B4-06A1453B989C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9-5EDA-4CD8-9362-2CF6DB75A5DA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fld id="{99B8361F-C7EE-4447-B039-5348704547F4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A-5EDA-4CD8-9362-2CF6DB75A5DA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fld id="{9C9084DF-7E26-4E83-9EB5-617D6169CA0E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B-5EDA-4CD8-9362-2CF6DB75A5DA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fld id="{D1E4917C-D123-4484-9AC1-5D1B567B0F89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C-5EDA-4CD8-9362-2CF6DB75A5DA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fld id="{A4A9B26B-8BAA-480F-83AC-C02CCDC84554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D-5EDA-4CD8-9362-2CF6DB75A5DA}"/>
                </c:ext>
              </c:extLst>
            </c:dLbl>
            <c:dLbl>
              <c:idx val="13"/>
              <c:tx>
                <c:rich>
                  <a:bodyPr/>
                  <a:lstStyle/>
                  <a:p>
                    <a:fld id="{0F2DA88E-8BAD-46FC-9C50-4BC944ABE9D2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E-5EDA-4CD8-9362-2CF6DB75A5DA}"/>
                </c:ext>
              </c:extLst>
            </c:dLbl>
            <c:dLbl>
              <c:idx val="14"/>
              <c:tx>
                <c:rich>
                  <a:bodyPr/>
                  <a:lstStyle/>
                  <a:p>
                    <a:fld id="{7688E956-08B5-4F00-9864-3114B37C5AF5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F-5EDA-4CD8-9362-2CF6DB75A5DA}"/>
                </c:ext>
              </c:extLst>
            </c:dLbl>
            <c:dLbl>
              <c:idx val="15"/>
              <c:tx>
                <c:rich>
                  <a:bodyPr/>
                  <a:lstStyle/>
                  <a:p>
                    <a:fld id="{1FE25A7A-4574-4701-908F-7D5639A4FD4C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0-5EDA-4CD8-9362-2CF6DB75A5DA}"/>
                </c:ext>
              </c:extLst>
            </c:dLbl>
            <c:dLbl>
              <c:idx val="16"/>
              <c:tx>
                <c:rich>
                  <a:bodyPr/>
                  <a:lstStyle/>
                  <a:p>
                    <a:fld id="{EBF6DD15-8639-45CE-A0DF-870650F38E6C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1-5EDA-4CD8-9362-2CF6DB75A5DA}"/>
                </c:ext>
              </c:extLst>
            </c:dLbl>
            <c:dLbl>
              <c:idx val="17"/>
              <c:tx>
                <c:rich>
                  <a:bodyPr/>
                  <a:lstStyle/>
                  <a:p>
                    <a:fld id="{0BEC4E18-3E7A-4A94-93CF-5E590229E7D4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2-5EDA-4CD8-9362-2CF6DB75A5DA}"/>
                </c:ext>
              </c:extLst>
            </c:dLbl>
            <c:dLbl>
              <c:idx val="18"/>
              <c:tx>
                <c:rich>
                  <a:bodyPr/>
                  <a:lstStyle/>
                  <a:p>
                    <a:fld id="{699E00A3-235D-4624-A3D8-5950428A535F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3-5EDA-4CD8-9362-2CF6DB75A5DA}"/>
                </c:ext>
              </c:extLst>
            </c:dLbl>
            <c:dLbl>
              <c:idx val="19"/>
              <c:tx>
                <c:rich>
                  <a:bodyPr/>
                  <a:lstStyle/>
                  <a:p>
                    <a:fld id="{DE62BE29-5134-4192-B14C-12059800103E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4-5EDA-4CD8-9362-2CF6DB75A5DA}"/>
                </c:ext>
              </c:extLst>
            </c:dLbl>
            <c:dLbl>
              <c:idx val="20"/>
              <c:tx>
                <c:rich>
                  <a:bodyPr/>
                  <a:lstStyle/>
                  <a:p>
                    <a:fld id="{5FB159BA-0FE0-46BC-8A52-32A66BD9C76B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5-5EDA-4CD8-9362-2CF6DB75A5DA}"/>
                </c:ext>
              </c:extLst>
            </c:dLbl>
            <c:dLbl>
              <c:idx val="21"/>
              <c:tx>
                <c:rich>
                  <a:bodyPr/>
                  <a:lstStyle/>
                  <a:p>
                    <a:fld id="{64145035-F33B-4DA5-99AB-DA666C32BD8B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6-5EDA-4CD8-9362-2CF6DB75A5DA}"/>
                </c:ext>
              </c:extLst>
            </c:dLbl>
            <c:dLbl>
              <c:idx val="22"/>
              <c:tx>
                <c:rich>
                  <a:bodyPr/>
                  <a:lstStyle/>
                  <a:p>
                    <a:fld id="{795829A7-02D6-4E53-9BD0-E746B8BAAA1C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7-5EDA-4CD8-9362-2CF6DB75A5DA}"/>
                </c:ext>
              </c:extLst>
            </c:dLbl>
            <c:dLbl>
              <c:idx val="23"/>
              <c:tx>
                <c:rich>
                  <a:bodyPr/>
                  <a:lstStyle/>
                  <a:p>
                    <a:fld id="{DE039D38-021C-4CAD-9BD8-046AD8BB1997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8-5EDA-4CD8-9362-2CF6DB75A5DA}"/>
                </c:ext>
              </c:extLst>
            </c:dLbl>
            <c:dLbl>
              <c:idx val="24"/>
              <c:tx>
                <c:rich>
                  <a:bodyPr/>
                  <a:lstStyle/>
                  <a:p>
                    <a:fld id="{0B9020DB-C22E-47C7-ABAF-0E5DCC466994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9-5EDA-4CD8-9362-2CF6DB75A5DA}"/>
                </c:ext>
              </c:extLst>
            </c:dLbl>
            <c:dLbl>
              <c:idx val="25"/>
              <c:tx>
                <c:rich>
                  <a:bodyPr/>
                  <a:lstStyle/>
                  <a:p>
                    <a:fld id="{962A2540-BD31-4460-834B-AE687615B179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A-5EDA-4CD8-9362-2CF6DB75A5DA}"/>
                </c:ext>
              </c:extLst>
            </c:dLbl>
            <c:dLbl>
              <c:idx val="26"/>
              <c:tx>
                <c:rich>
                  <a:bodyPr/>
                  <a:lstStyle/>
                  <a:p>
                    <a:fld id="{01791393-0C56-43B7-A8C9-51CF8095767F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B-5EDA-4CD8-9362-2CF6DB75A5DA}"/>
                </c:ext>
              </c:extLst>
            </c:dLbl>
            <c:dLbl>
              <c:idx val="27"/>
              <c:tx>
                <c:rich>
                  <a:bodyPr/>
                  <a:lstStyle/>
                  <a:p>
                    <a:fld id="{887C9CD2-99AB-43EE-8BBF-66571393978B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C-5EDA-4CD8-9362-2CF6DB75A5DA}"/>
                </c:ext>
              </c:extLst>
            </c:dLbl>
            <c:dLbl>
              <c:idx val="28"/>
              <c:tx>
                <c:rich>
                  <a:bodyPr/>
                  <a:lstStyle/>
                  <a:p>
                    <a:fld id="{29EDBAC6-CD08-4C7D-926C-3522297D8EA0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D-5EDA-4CD8-9362-2CF6DB75A5DA}"/>
                </c:ext>
              </c:extLst>
            </c:dLbl>
            <c:dLbl>
              <c:idx val="29"/>
              <c:tx>
                <c:rich>
                  <a:bodyPr/>
                  <a:lstStyle/>
                  <a:p>
                    <a:fld id="{FFE487A0-1BCB-4B4B-86A0-8615C76A583C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E-5EDA-4CD8-9362-2CF6DB75A5DA}"/>
                </c:ext>
              </c:extLst>
            </c:dLbl>
            <c:dLbl>
              <c:idx val="30"/>
              <c:tx>
                <c:rich>
                  <a:bodyPr/>
                  <a:lstStyle/>
                  <a:p>
                    <a:fld id="{C6797F86-5F07-43D5-9644-93D7CF46140C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F-5EDA-4CD8-9362-2CF6DB75A5DA}"/>
                </c:ext>
              </c:extLst>
            </c:dLbl>
            <c:dLbl>
              <c:idx val="31"/>
              <c:tx>
                <c:rich>
                  <a:bodyPr/>
                  <a:lstStyle/>
                  <a:p>
                    <a:fld id="{B9E9873F-B73B-4E41-9F96-5DFB42F509C9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0-5EDA-4CD8-9362-2CF6DB75A5DA}"/>
                </c:ext>
              </c:extLst>
            </c:dLbl>
            <c:dLbl>
              <c:idx val="32"/>
              <c:tx>
                <c:rich>
                  <a:bodyPr/>
                  <a:lstStyle/>
                  <a:p>
                    <a:fld id="{04AE2557-85BC-46E3-ACE1-B99D4B53E858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1-5EDA-4CD8-9362-2CF6DB75A5DA}"/>
                </c:ext>
              </c:extLst>
            </c:dLbl>
            <c:dLbl>
              <c:idx val="33"/>
              <c:tx>
                <c:rich>
                  <a:bodyPr/>
                  <a:lstStyle/>
                  <a:p>
                    <a:fld id="{2BC02DB8-6602-46E4-885F-D8E9FEE7A847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2-5EDA-4CD8-9362-2CF6DB75A5DA}"/>
                </c:ext>
              </c:extLst>
            </c:dLbl>
            <c:dLbl>
              <c:idx val="34"/>
              <c:tx>
                <c:rich>
                  <a:bodyPr/>
                  <a:lstStyle/>
                  <a:p>
                    <a:fld id="{DC149652-88E2-4E65-B7DA-CE824920A655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3-5EDA-4CD8-9362-2CF6DB75A5DA}"/>
                </c:ext>
              </c:extLst>
            </c:dLbl>
            <c:dLbl>
              <c:idx val="35"/>
              <c:tx>
                <c:rich>
                  <a:bodyPr/>
                  <a:lstStyle/>
                  <a:p>
                    <a:fld id="{C30FF82E-2821-4F25-9CD3-424178642867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4-5EDA-4CD8-9362-2CF6DB75A5DA}"/>
                </c:ext>
              </c:extLst>
            </c:dLbl>
            <c:dLbl>
              <c:idx val="36"/>
              <c:tx>
                <c:rich>
                  <a:bodyPr/>
                  <a:lstStyle/>
                  <a:p>
                    <a:fld id="{527A3894-D9D6-42F3-834A-F088281EAC82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5-5EDA-4CD8-9362-2CF6DB75A5DA}"/>
                </c:ext>
              </c:extLst>
            </c:dLbl>
            <c:dLbl>
              <c:idx val="37"/>
              <c:tx>
                <c:rich>
                  <a:bodyPr/>
                  <a:lstStyle/>
                  <a:p>
                    <a:fld id="{2DCBAA4A-DE63-44A6-85F5-D989E4499283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6-5EDA-4CD8-9362-2CF6DB75A5DA}"/>
                </c:ext>
              </c:extLst>
            </c:dLbl>
            <c:dLbl>
              <c:idx val="38"/>
              <c:tx>
                <c:rich>
                  <a:bodyPr/>
                  <a:lstStyle/>
                  <a:p>
                    <a:fld id="{C3B27B73-9316-432B-A4C7-D1213993E2D9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7-5EDA-4CD8-9362-2CF6DB75A5DA}"/>
                </c:ext>
              </c:extLst>
            </c:dLbl>
            <c:dLbl>
              <c:idx val="39"/>
              <c:tx>
                <c:rich>
                  <a:bodyPr/>
                  <a:lstStyle/>
                  <a:p>
                    <a:fld id="{0101D5DD-C2AF-4759-AC07-1D72C9BC1CEE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8-5EDA-4CD8-9362-2CF6DB75A5DA}"/>
                </c:ext>
              </c:extLst>
            </c:dLbl>
            <c:dLbl>
              <c:idx val="40"/>
              <c:tx>
                <c:rich>
                  <a:bodyPr/>
                  <a:lstStyle/>
                  <a:p>
                    <a:fld id="{CBB1C315-C1CC-4755-BFD0-F8929980855B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9-5EDA-4CD8-9362-2CF6DB75A5DA}"/>
                </c:ext>
              </c:extLst>
            </c:dLbl>
            <c:dLbl>
              <c:idx val="41"/>
              <c:tx>
                <c:rich>
                  <a:bodyPr/>
                  <a:lstStyle/>
                  <a:p>
                    <a:fld id="{C0E23FEB-9797-4194-9A8E-12A3AC70027E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A-5EDA-4CD8-9362-2CF6DB75A5DA}"/>
                </c:ext>
              </c:extLst>
            </c:dLbl>
            <c:dLbl>
              <c:idx val="42"/>
              <c:tx>
                <c:rich>
                  <a:bodyPr/>
                  <a:lstStyle/>
                  <a:p>
                    <a:fld id="{F82F3CF5-3747-4493-8675-F628AB2A6EE1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B-5EDA-4CD8-9362-2CF6DB75A5DA}"/>
                </c:ext>
              </c:extLst>
            </c:dLbl>
            <c:dLbl>
              <c:idx val="43"/>
              <c:tx>
                <c:rich>
                  <a:bodyPr/>
                  <a:lstStyle/>
                  <a:p>
                    <a:fld id="{C091BB56-DD15-44CC-A562-59EEE502B4CE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C-5EDA-4CD8-9362-2CF6DB75A5DA}"/>
                </c:ext>
              </c:extLst>
            </c:dLbl>
            <c:dLbl>
              <c:idx val="44"/>
              <c:tx>
                <c:rich>
                  <a:bodyPr/>
                  <a:lstStyle/>
                  <a:p>
                    <a:fld id="{38E0CB53-734D-47E3-BB86-763179229F53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D-5EDA-4CD8-9362-2CF6DB75A5DA}"/>
                </c:ext>
              </c:extLst>
            </c:dLbl>
            <c:dLbl>
              <c:idx val="45"/>
              <c:tx>
                <c:rich>
                  <a:bodyPr/>
                  <a:lstStyle/>
                  <a:p>
                    <a:fld id="{787C8393-AD4D-49D9-BA95-F006160F563C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0-09C2-3548-944D-85BF44CE7EF2}"/>
                </c:ext>
              </c:extLst>
            </c:dLbl>
            <c:dLbl>
              <c:idx val="46"/>
              <c:tx>
                <c:rich>
                  <a:bodyPr/>
                  <a:lstStyle/>
                  <a:p>
                    <a:fld id="{F6B6F462-2AF8-4DFB-B9B5-6C319A8C8594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E-5EDA-4CD8-9362-2CF6DB75A5DA}"/>
                </c:ext>
              </c:extLst>
            </c:dLbl>
            <c:dLbl>
              <c:idx val="47"/>
              <c:tx>
                <c:rich>
                  <a:bodyPr/>
                  <a:lstStyle/>
                  <a:p>
                    <a:fld id="{46C28188-9352-410F-BA8E-F2308AF4C9FB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F-5EDA-4CD8-9362-2CF6DB75A5DA}"/>
                </c:ext>
              </c:extLst>
            </c:dLbl>
            <c:dLbl>
              <c:idx val="48"/>
              <c:tx>
                <c:rich>
                  <a:bodyPr/>
                  <a:lstStyle/>
                  <a:p>
                    <a:fld id="{DA4B0681-54D8-4ADD-B81F-10A215697493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0-5EDA-4CD8-9362-2CF6DB75A5DA}"/>
                </c:ext>
              </c:extLst>
            </c:dLbl>
            <c:dLbl>
              <c:idx val="49"/>
              <c:tx>
                <c:rich>
                  <a:bodyPr/>
                  <a:lstStyle/>
                  <a:p>
                    <a:fld id="{FCFF0BE6-3A5C-4CE0-9799-86D7C1578BBF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1-5EDA-4CD8-9362-2CF6DB75A5DA}"/>
                </c:ext>
              </c:extLst>
            </c:dLbl>
            <c:dLbl>
              <c:idx val="50"/>
              <c:tx>
                <c:rich>
                  <a:bodyPr/>
                  <a:lstStyle/>
                  <a:p>
                    <a:fld id="{43DD4F1C-9B6B-4204-87A9-552E55EBB7AD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2-5EDA-4CD8-9362-2CF6DB75A5D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0"/>
              </c:ext>
            </c:extLst>
          </c:dLbls>
          <c:cat>
            <c:strRef>
              <c:f>Sheet1!$A$2:$A$52</c:f>
              <c:strCache>
                <c:ptCount val="51"/>
                <c:pt idx="0">
                  <c:v>HI</c:v>
                </c:pt>
                <c:pt idx="1">
                  <c:v>MA</c:v>
                </c:pt>
                <c:pt idx="2">
                  <c:v>MN</c:v>
                </c:pt>
                <c:pt idx="3">
                  <c:v>VT</c:v>
                </c:pt>
                <c:pt idx="4">
                  <c:v>UT</c:v>
                </c:pt>
                <c:pt idx="5">
                  <c:v>IA</c:v>
                </c:pt>
                <c:pt idx="6">
                  <c:v>WA</c:v>
                </c:pt>
                <c:pt idx="7">
                  <c:v>WI</c:v>
                </c:pt>
                <c:pt idx="8">
                  <c:v>CT</c:v>
                </c:pt>
                <c:pt idx="9">
                  <c:v>CO</c:v>
                </c:pt>
                <c:pt idx="10">
                  <c:v>NH</c:v>
                </c:pt>
                <c:pt idx="11">
                  <c:v>OR</c:v>
                </c:pt>
                <c:pt idx="12">
                  <c:v>RI</c:v>
                </c:pt>
                <c:pt idx="13">
                  <c:v>CA</c:v>
                </c:pt>
                <c:pt idx="14">
                  <c:v>ID</c:v>
                </c:pt>
                <c:pt idx="15">
                  <c:v>ME</c:v>
                </c:pt>
                <c:pt idx="16">
                  <c:v>SD</c:v>
                </c:pt>
                <c:pt idx="17">
                  <c:v>MT</c:v>
                </c:pt>
                <c:pt idx="18">
                  <c:v>NY</c:v>
                </c:pt>
                <c:pt idx="19">
                  <c:v>MD</c:v>
                </c:pt>
                <c:pt idx="20">
                  <c:v>NE</c:v>
                </c:pt>
                <c:pt idx="21">
                  <c:v>DE</c:v>
                </c:pt>
                <c:pt idx="22">
                  <c:v>ND</c:v>
                </c:pt>
                <c:pt idx="23">
                  <c:v>PA</c:v>
                </c:pt>
                <c:pt idx="24">
                  <c:v>NJ</c:v>
                </c:pt>
                <c:pt idx="25">
                  <c:v>IL</c:v>
                </c:pt>
                <c:pt idx="26">
                  <c:v>MI</c:v>
                </c:pt>
                <c:pt idx="27">
                  <c:v>VA</c:v>
                </c:pt>
                <c:pt idx="28">
                  <c:v>AZ</c:v>
                </c:pt>
                <c:pt idx="29">
                  <c:v>DC</c:v>
                </c:pt>
                <c:pt idx="30">
                  <c:v>NM</c:v>
                </c:pt>
                <c:pt idx="31">
                  <c:v>KS</c:v>
                </c:pt>
                <c:pt idx="32">
                  <c:v>WY</c:v>
                </c:pt>
                <c:pt idx="33">
                  <c:v>AK</c:v>
                </c:pt>
                <c:pt idx="34">
                  <c:v>NC</c:v>
                </c:pt>
                <c:pt idx="35">
                  <c:v>OH</c:v>
                </c:pt>
                <c:pt idx="36">
                  <c:v>IN</c:v>
                </c:pt>
                <c:pt idx="37">
                  <c:v>SC</c:v>
                </c:pt>
                <c:pt idx="38">
                  <c:v>NV</c:v>
                </c:pt>
                <c:pt idx="39">
                  <c:v>GA</c:v>
                </c:pt>
                <c:pt idx="40">
                  <c:v>TN</c:v>
                </c:pt>
                <c:pt idx="41">
                  <c:v>KY</c:v>
                </c:pt>
                <c:pt idx="42">
                  <c:v>AL</c:v>
                </c:pt>
                <c:pt idx="43">
                  <c:v>MO</c:v>
                </c:pt>
                <c:pt idx="44">
                  <c:v>TX</c:v>
                </c:pt>
                <c:pt idx="45">
                  <c:v>AR</c:v>
                </c:pt>
                <c:pt idx="46">
                  <c:v>WV</c:v>
                </c:pt>
                <c:pt idx="47">
                  <c:v>FL</c:v>
                </c:pt>
                <c:pt idx="48">
                  <c:v>LA</c:v>
                </c:pt>
                <c:pt idx="49">
                  <c:v>OK</c:v>
                </c:pt>
                <c:pt idx="50">
                  <c:v>MS</c:v>
                </c:pt>
              </c:strCache>
            </c:strRef>
          </c:cat>
          <c:val>
            <c:numRef>
              <c:f>Sheet1!$B$2:$B$52</c:f>
              <c:numCache>
                <c:formatCode>General</c:formatCode>
                <c:ptCount val="51"/>
                <c:pt idx="0">
                  <c:v>1.1100000000000001</c:v>
                </c:pt>
                <c:pt idx="1">
                  <c:v>0.81</c:v>
                </c:pt>
                <c:pt idx="2">
                  <c:v>0.74</c:v>
                </c:pt>
                <c:pt idx="3">
                  <c:v>0.69</c:v>
                </c:pt>
                <c:pt idx="4">
                  <c:v>0.65</c:v>
                </c:pt>
                <c:pt idx="5">
                  <c:v>0.56999999999999995</c:v>
                </c:pt>
                <c:pt idx="6">
                  <c:v>0.55000000000000004</c:v>
                </c:pt>
                <c:pt idx="7">
                  <c:v>0.47</c:v>
                </c:pt>
                <c:pt idx="8">
                  <c:v>0.44</c:v>
                </c:pt>
                <c:pt idx="9">
                  <c:v>0.4</c:v>
                </c:pt>
                <c:pt idx="10">
                  <c:v>0.39</c:v>
                </c:pt>
                <c:pt idx="11">
                  <c:v>0.39</c:v>
                </c:pt>
                <c:pt idx="12">
                  <c:v>0.39</c:v>
                </c:pt>
                <c:pt idx="13">
                  <c:v>0.3</c:v>
                </c:pt>
                <c:pt idx="14">
                  <c:v>0.28999999999999998</c:v>
                </c:pt>
                <c:pt idx="15">
                  <c:v>0.28000000000000003</c:v>
                </c:pt>
                <c:pt idx="16">
                  <c:v>0.28000000000000003</c:v>
                </c:pt>
                <c:pt idx="17">
                  <c:v>0.22</c:v>
                </c:pt>
                <c:pt idx="18">
                  <c:v>0.22</c:v>
                </c:pt>
                <c:pt idx="19">
                  <c:v>0.19</c:v>
                </c:pt>
                <c:pt idx="20">
                  <c:v>0.17</c:v>
                </c:pt>
                <c:pt idx="21">
                  <c:v>0.16</c:v>
                </c:pt>
                <c:pt idx="22">
                  <c:v>0.16</c:v>
                </c:pt>
                <c:pt idx="23">
                  <c:v>0.15</c:v>
                </c:pt>
                <c:pt idx="24">
                  <c:v>0.11</c:v>
                </c:pt>
                <c:pt idx="25">
                  <c:v>0.09</c:v>
                </c:pt>
                <c:pt idx="26">
                  <c:v>-0.01</c:v>
                </c:pt>
                <c:pt idx="27">
                  <c:v>-0.02</c:v>
                </c:pt>
                <c:pt idx="28">
                  <c:v>-0.03</c:v>
                </c:pt>
                <c:pt idx="29">
                  <c:v>-0.08</c:v>
                </c:pt>
                <c:pt idx="30">
                  <c:v>-0.09</c:v>
                </c:pt>
                <c:pt idx="31">
                  <c:v>-0.12</c:v>
                </c:pt>
                <c:pt idx="32">
                  <c:v>-0.15</c:v>
                </c:pt>
                <c:pt idx="33">
                  <c:v>-0.18</c:v>
                </c:pt>
                <c:pt idx="34">
                  <c:v>-0.21</c:v>
                </c:pt>
                <c:pt idx="35">
                  <c:v>-0.26</c:v>
                </c:pt>
                <c:pt idx="36">
                  <c:v>-0.33</c:v>
                </c:pt>
                <c:pt idx="37">
                  <c:v>-0.36</c:v>
                </c:pt>
                <c:pt idx="38">
                  <c:v>-0.45</c:v>
                </c:pt>
                <c:pt idx="39">
                  <c:v>-0.51</c:v>
                </c:pt>
                <c:pt idx="40">
                  <c:v>-0.51</c:v>
                </c:pt>
                <c:pt idx="41">
                  <c:v>-0.52</c:v>
                </c:pt>
                <c:pt idx="42">
                  <c:v>-0.54</c:v>
                </c:pt>
                <c:pt idx="43">
                  <c:v>-0.59</c:v>
                </c:pt>
                <c:pt idx="44">
                  <c:v>-0.59</c:v>
                </c:pt>
                <c:pt idx="45">
                  <c:v>-0.62</c:v>
                </c:pt>
                <c:pt idx="46">
                  <c:v>-0.62</c:v>
                </c:pt>
                <c:pt idx="47">
                  <c:v>-0.66</c:v>
                </c:pt>
                <c:pt idx="48">
                  <c:v>-0.78</c:v>
                </c:pt>
                <c:pt idx="49">
                  <c:v>-0.82</c:v>
                </c:pt>
                <c:pt idx="50">
                  <c:v>-1.0900000000000001</c:v>
                </c:pt>
              </c:numCache>
            </c:numRef>
          </c:val>
          <c:smooth val="0"/>
          <c:extLst>
            <c:ext xmlns:c15="http://schemas.microsoft.com/office/drawing/2012/chart" uri="{02D57815-91ED-43cb-92C2-25804820EDAC}">
              <c15:datalabelsRange>
                <c15:f>Sheet1!$A$2:$A$52</c15:f>
                <c15:dlblRangeCache>
                  <c:ptCount val="51"/>
                  <c:pt idx="0">
                    <c:v>HI</c:v>
                  </c:pt>
                  <c:pt idx="1">
                    <c:v>MA</c:v>
                  </c:pt>
                  <c:pt idx="2">
                    <c:v>MN</c:v>
                  </c:pt>
                  <c:pt idx="3">
                    <c:v>VT</c:v>
                  </c:pt>
                  <c:pt idx="4">
                    <c:v>UT</c:v>
                  </c:pt>
                  <c:pt idx="5">
                    <c:v>IA</c:v>
                  </c:pt>
                  <c:pt idx="6">
                    <c:v>WA</c:v>
                  </c:pt>
                  <c:pt idx="7">
                    <c:v>WI</c:v>
                  </c:pt>
                  <c:pt idx="8">
                    <c:v>CT</c:v>
                  </c:pt>
                  <c:pt idx="9">
                    <c:v>CO</c:v>
                  </c:pt>
                  <c:pt idx="10">
                    <c:v>NH</c:v>
                  </c:pt>
                  <c:pt idx="11">
                    <c:v>OR</c:v>
                  </c:pt>
                  <c:pt idx="12">
                    <c:v>RI</c:v>
                  </c:pt>
                  <c:pt idx="13">
                    <c:v>CA</c:v>
                  </c:pt>
                  <c:pt idx="14">
                    <c:v>ID</c:v>
                  </c:pt>
                  <c:pt idx="15">
                    <c:v>ME</c:v>
                  </c:pt>
                  <c:pt idx="16">
                    <c:v>SD</c:v>
                  </c:pt>
                  <c:pt idx="17">
                    <c:v>MT</c:v>
                  </c:pt>
                  <c:pt idx="18">
                    <c:v>NY</c:v>
                  </c:pt>
                  <c:pt idx="19">
                    <c:v>MD</c:v>
                  </c:pt>
                  <c:pt idx="20">
                    <c:v>NE</c:v>
                  </c:pt>
                  <c:pt idx="21">
                    <c:v>DE</c:v>
                  </c:pt>
                  <c:pt idx="22">
                    <c:v>ND</c:v>
                  </c:pt>
                  <c:pt idx="23">
                    <c:v>PA</c:v>
                  </c:pt>
                  <c:pt idx="24">
                    <c:v>NJ</c:v>
                  </c:pt>
                  <c:pt idx="25">
                    <c:v>IL</c:v>
                  </c:pt>
                  <c:pt idx="26">
                    <c:v>MI</c:v>
                  </c:pt>
                  <c:pt idx="27">
                    <c:v>VA</c:v>
                  </c:pt>
                  <c:pt idx="28">
                    <c:v>AZ</c:v>
                  </c:pt>
                  <c:pt idx="29">
                    <c:v>DC</c:v>
                  </c:pt>
                  <c:pt idx="30">
                    <c:v>NM</c:v>
                  </c:pt>
                  <c:pt idx="31">
                    <c:v>KS</c:v>
                  </c:pt>
                  <c:pt idx="32">
                    <c:v>WY</c:v>
                  </c:pt>
                  <c:pt idx="33">
                    <c:v>AK</c:v>
                  </c:pt>
                  <c:pt idx="34">
                    <c:v>NC</c:v>
                  </c:pt>
                  <c:pt idx="35">
                    <c:v>OH</c:v>
                  </c:pt>
                  <c:pt idx="36">
                    <c:v>IN</c:v>
                  </c:pt>
                  <c:pt idx="37">
                    <c:v>SC</c:v>
                  </c:pt>
                  <c:pt idx="38">
                    <c:v>NV</c:v>
                  </c:pt>
                  <c:pt idx="39">
                    <c:v>GA</c:v>
                  </c:pt>
                  <c:pt idx="40">
                    <c:v>TN</c:v>
                  </c:pt>
                  <c:pt idx="41">
                    <c:v>KY</c:v>
                  </c:pt>
                  <c:pt idx="42">
                    <c:v>AL</c:v>
                  </c:pt>
                  <c:pt idx="43">
                    <c:v>MO</c:v>
                  </c:pt>
                  <c:pt idx="44">
                    <c:v>TX</c:v>
                  </c:pt>
                  <c:pt idx="45">
                    <c:v>AR</c:v>
                  </c:pt>
                  <c:pt idx="46">
                    <c:v>WV</c:v>
                  </c:pt>
                  <c:pt idx="47">
                    <c:v>FL</c:v>
                  </c:pt>
                  <c:pt idx="48">
                    <c:v>LA</c:v>
                  </c:pt>
                  <c:pt idx="49">
                    <c:v>OK</c:v>
                  </c:pt>
                  <c:pt idx="50">
                    <c:v>MS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33-09C2-3548-944D-85BF44CE7EF2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443099528"/>
        <c:axId val="442222176"/>
      </c:lineChart>
      <c:catAx>
        <c:axId val="443099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noFill/>
          <a:ln w="9525" cap="flat" cmpd="sng" algn="ctr">
            <a:solidFill>
              <a:schemeClr val="tx1">
                <a:lumMod val="20000"/>
                <a:lumOff val="80000"/>
              </a:schemeClr>
            </a:solidFill>
            <a:round/>
          </a:ln>
          <a:effectLst/>
        </c:spPr>
        <c:txPr>
          <a:bodyPr rot="-54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2222176"/>
        <c:crosses val="autoZero"/>
        <c:auto val="1"/>
        <c:lblAlgn val="ctr"/>
        <c:lblOffset val="100"/>
        <c:noMultiLvlLbl val="0"/>
      </c:catAx>
      <c:valAx>
        <c:axId val="442222176"/>
        <c:scaling>
          <c:orientation val="minMax"/>
          <c:max val="1.2"/>
          <c:min val="-1.1000000000000001"/>
        </c:scaling>
        <c:delete val="1"/>
        <c:axPos val="l"/>
        <c:numFmt formatCode="General" sourceLinked="1"/>
        <c:majorTickMark val="out"/>
        <c:minorTickMark val="none"/>
        <c:tickLblPos val="nextTo"/>
        <c:crossAx val="443099528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34E75CA9-D3DC-4CC4-B26F-4572B05774CA}" type="datetimeFigureOut">
              <a:rPr lang="en-US" smtClean="0"/>
              <a:t>5/3/2018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551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03A1D146-B4E0-1741-B9EE-9789392EFCC4}" type="datetimeFigureOut">
              <a:rPr lang="en-US" smtClean="0"/>
              <a:t>5/3/2018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97863621-2E60-B848-8968-B0341E26A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024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Layout: 0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itle 1"/>
          <p:cNvSpPr>
            <a:spLocks noGrp="1"/>
          </p:cNvSpPr>
          <p:nvPr>
            <p:ph type="ctrTitle" hasCustomPrompt="1"/>
          </p:nvPr>
        </p:nvSpPr>
        <p:spPr>
          <a:xfrm>
            <a:off x="287524" y="418119"/>
            <a:ext cx="8632850" cy="922649"/>
          </a:xfrm>
          <a:effectLst/>
        </p:spPr>
        <p:txBody>
          <a:bodyPr anchor="t">
            <a:normAutofit/>
          </a:bodyPr>
          <a:lstStyle>
            <a:lvl1pPr algn="ctr">
              <a:lnSpc>
                <a:spcPct val="110000"/>
              </a:lnSpc>
              <a:defRPr sz="2400" spc="0" baseline="0">
                <a:solidFill>
                  <a:srgbClr val="4C515A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620595" y="1713217"/>
            <a:ext cx="8030173" cy="3912027"/>
          </a:xfrm>
        </p:spPr>
        <p:txBody>
          <a:bodyPr>
            <a:normAutofit/>
          </a:bodyPr>
          <a:lstStyle>
            <a:lvl1pPr>
              <a:defRPr sz="1300">
                <a:solidFill>
                  <a:srgbClr val="4C515A"/>
                </a:solidFill>
              </a:defRPr>
            </a:lvl1pPr>
          </a:lstStyle>
          <a:p>
            <a:endParaRPr lang="en-US"/>
          </a:p>
        </p:txBody>
      </p:sp>
      <p:sp>
        <p:nvSpPr>
          <p:cNvPr id="5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2341784" y="5999997"/>
            <a:ext cx="6376765" cy="777375"/>
          </a:xfrm>
        </p:spPr>
        <p:txBody>
          <a:bodyPr>
            <a:normAutofit/>
          </a:bodyPr>
          <a:lstStyle>
            <a:lvl1pPr marL="0" indent="0">
              <a:buNone/>
              <a:defRPr sz="900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cxnSp>
        <p:nvCxnSpPr>
          <p:cNvPr id="61" name="Straight Connector 60"/>
          <p:cNvCxnSpPr>
            <a:cxnSpLocks/>
          </p:cNvCxnSpPr>
          <p:nvPr userDrawn="1"/>
        </p:nvCxnSpPr>
        <p:spPr>
          <a:xfrm flipH="1">
            <a:off x="628748" y="5877272"/>
            <a:ext cx="8089802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3" name="Picture 6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0595" y="6042128"/>
            <a:ext cx="1390167" cy="399999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rgbClr val="5F5A9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687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rt Art Layout: 0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rgbClr val="044C7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itle 1"/>
          <p:cNvSpPr>
            <a:spLocks noGrp="1"/>
          </p:cNvSpPr>
          <p:nvPr>
            <p:ph type="ctrTitle" hasCustomPrompt="1"/>
          </p:nvPr>
        </p:nvSpPr>
        <p:spPr>
          <a:xfrm>
            <a:off x="287524" y="418119"/>
            <a:ext cx="8632850" cy="922649"/>
          </a:xfrm>
          <a:effectLst/>
        </p:spPr>
        <p:txBody>
          <a:bodyPr anchor="t">
            <a:normAutofit/>
          </a:bodyPr>
          <a:lstStyle>
            <a:lvl1pPr algn="ctr">
              <a:lnSpc>
                <a:spcPct val="110000"/>
              </a:lnSpc>
              <a:defRPr sz="2400" spc="0" baseline="0">
                <a:solidFill>
                  <a:srgbClr val="4C515A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2341784" y="5999997"/>
            <a:ext cx="6376765" cy="777375"/>
          </a:xfrm>
        </p:spPr>
        <p:txBody>
          <a:bodyPr>
            <a:normAutofit/>
          </a:bodyPr>
          <a:lstStyle>
            <a:lvl1pPr marL="0" indent="0">
              <a:buNone/>
              <a:defRPr sz="900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cxnSp>
        <p:nvCxnSpPr>
          <p:cNvPr id="61" name="Straight Connector 60"/>
          <p:cNvCxnSpPr>
            <a:cxnSpLocks/>
          </p:cNvCxnSpPr>
          <p:nvPr userDrawn="1"/>
        </p:nvCxnSpPr>
        <p:spPr>
          <a:xfrm flipH="1">
            <a:off x="628748" y="5877272"/>
            <a:ext cx="8089802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3" name="Picture 6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0595" y="6042128"/>
            <a:ext cx="1390167" cy="399999"/>
          </a:xfrm>
          <a:prstGeom prst="rect">
            <a:avLst/>
          </a:prstGeom>
        </p:spPr>
      </p:pic>
      <p:sp>
        <p:nvSpPr>
          <p:cNvPr id="13" name="Arrow: Pentagon 12"/>
          <p:cNvSpPr/>
          <p:nvPr/>
        </p:nvSpPr>
        <p:spPr>
          <a:xfrm>
            <a:off x="705855" y="1710332"/>
            <a:ext cx="1475370" cy="1322623"/>
          </a:xfrm>
          <a:prstGeom prst="homePlate">
            <a:avLst>
              <a:gd name="adj" fmla="val 19033"/>
            </a:avLst>
          </a:prstGeom>
          <a:solidFill>
            <a:srgbClr val="9CDCD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Chevron 6"/>
          <p:cNvSpPr/>
          <p:nvPr/>
        </p:nvSpPr>
        <p:spPr>
          <a:xfrm>
            <a:off x="2034022" y="1700808"/>
            <a:ext cx="1493862" cy="1332148"/>
          </a:xfrm>
          <a:prstGeom prst="chevron">
            <a:avLst>
              <a:gd name="adj" fmla="val 20758"/>
            </a:avLst>
          </a:prstGeom>
          <a:solidFill>
            <a:srgbClr val="72CECC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5" name="Chevron 6"/>
          <p:cNvSpPr/>
          <p:nvPr/>
        </p:nvSpPr>
        <p:spPr>
          <a:xfrm>
            <a:off x="2032000" y="3032954"/>
            <a:ext cx="1225550" cy="2009876"/>
          </a:xfrm>
          <a:prstGeom prst="chevron">
            <a:avLst>
              <a:gd name="adj" fmla="val 0"/>
            </a:avLst>
          </a:prstGeom>
          <a:solidFill>
            <a:srgbClr val="DFF5F3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6" name="Chevron 6"/>
          <p:cNvSpPr/>
          <p:nvPr/>
        </p:nvSpPr>
        <p:spPr>
          <a:xfrm>
            <a:off x="705855" y="3032954"/>
            <a:ext cx="1222958" cy="2009876"/>
          </a:xfrm>
          <a:prstGeom prst="chevron">
            <a:avLst>
              <a:gd name="adj" fmla="val 0"/>
            </a:avLst>
          </a:prstGeom>
          <a:solidFill>
            <a:srgbClr val="EDF9F8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5" name="Chevron 6"/>
          <p:cNvSpPr/>
          <p:nvPr/>
        </p:nvSpPr>
        <p:spPr>
          <a:xfrm>
            <a:off x="3372744" y="1700808"/>
            <a:ext cx="1493862" cy="1332148"/>
          </a:xfrm>
          <a:prstGeom prst="chevron">
            <a:avLst>
              <a:gd name="adj" fmla="val 20758"/>
            </a:avLst>
          </a:prstGeom>
          <a:solidFill>
            <a:srgbClr val="4ABDBC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6" name="Chevron 6"/>
          <p:cNvSpPr/>
          <p:nvPr/>
        </p:nvSpPr>
        <p:spPr>
          <a:xfrm>
            <a:off x="3370722" y="3032954"/>
            <a:ext cx="1225550" cy="2009876"/>
          </a:xfrm>
          <a:prstGeom prst="chevron">
            <a:avLst>
              <a:gd name="adj" fmla="val 0"/>
            </a:avLst>
          </a:prstGeom>
          <a:solidFill>
            <a:srgbClr val="CDEFEC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8" name="Chevron 6"/>
          <p:cNvSpPr/>
          <p:nvPr/>
        </p:nvSpPr>
        <p:spPr>
          <a:xfrm>
            <a:off x="4698653" y="1700808"/>
            <a:ext cx="1493862" cy="1332148"/>
          </a:xfrm>
          <a:prstGeom prst="chevron">
            <a:avLst>
              <a:gd name="adj" fmla="val 20758"/>
            </a:avLst>
          </a:prstGeom>
          <a:solidFill>
            <a:srgbClr val="088FEA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9" name="Chevron 6"/>
          <p:cNvSpPr/>
          <p:nvPr/>
        </p:nvSpPr>
        <p:spPr>
          <a:xfrm>
            <a:off x="4696631" y="3032954"/>
            <a:ext cx="1225550" cy="2009876"/>
          </a:xfrm>
          <a:prstGeom prst="chevron">
            <a:avLst>
              <a:gd name="adj" fmla="val 0"/>
            </a:avLst>
          </a:prstGeom>
          <a:solidFill>
            <a:srgbClr val="B6E8E3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3" name="Chevron 6"/>
          <p:cNvSpPr/>
          <p:nvPr/>
        </p:nvSpPr>
        <p:spPr>
          <a:xfrm>
            <a:off x="6024216" y="1700808"/>
            <a:ext cx="1493862" cy="1332148"/>
          </a:xfrm>
          <a:prstGeom prst="chevron">
            <a:avLst>
              <a:gd name="adj" fmla="val 20758"/>
            </a:avLst>
          </a:prstGeom>
          <a:solidFill>
            <a:srgbClr val="0676C2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4" name="Chevron 6"/>
          <p:cNvSpPr/>
          <p:nvPr/>
        </p:nvSpPr>
        <p:spPr>
          <a:xfrm>
            <a:off x="6022194" y="3032954"/>
            <a:ext cx="1225550" cy="2009876"/>
          </a:xfrm>
          <a:prstGeom prst="chevron">
            <a:avLst>
              <a:gd name="adj" fmla="val 0"/>
            </a:avLst>
          </a:prstGeom>
          <a:solidFill>
            <a:srgbClr val="9FE1DB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1" name="Chevron 6"/>
          <p:cNvSpPr/>
          <p:nvPr/>
        </p:nvSpPr>
        <p:spPr>
          <a:xfrm>
            <a:off x="7367239" y="1700808"/>
            <a:ext cx="1296219" cy="1332942"/>
          </a:xfrm>
          <a:custGeom>
            <a:avLst/>
            <a:gdLst>
              <a:gd name="connsiteX0" fmla="*/ 0 w 1493862"/>
              <a:gd name="connsiteY0" fmla="*/ 0 h 1332148"/>
              <a:gd name="connsiteX1" fmla="*/ 1217335 w 1493862"/>
              <a:gd name="connsiteY1" fmla="*/ 0 h 1332148"/>
              <a:gd name="connsiteX2" fmla="*/ 1493862 w 1493862"/>
              <a:gd name="connsiteY2" fmla="*/ 666074 h 1332148"/>
              <a:gd name="connsiteX3" fmla="*/ 1217335 w 1493862"/>
              <a:gd name="connsiteY3" fmla="*/ 1332148 h 1332148"/>
              <a:gd name="connsiteX4" fmla="*/ 0 w 1493862"/>
              <a:gd name="connsiteY4" fmla="*/ 1332148 h 1332148"/>
              <a:gd name="connsiteX5" fmla="*/ 276527 w 1493862"/>
              <a:gd name="connsiteY5" fmla="*/ 666074 h 1332148"/>
              <a:gd name="connsiteX6" fmla="*/ 0 w 1493862"/>
              <a:gd name="connsiteY6" fmla="*/ 0 h 1332148"/>
              <a:gd name="connsiteX0" fmla="*/ 0 w 1493862"/>
              <a:gd name="connsiteY0" fmla="*/ 0 h 1332148"/>
              <a:gd name="connsiteX1" fmla="*/ 1295916 w 1493862"/>
              <a:gd name="connsiteY1" fmla="*/ 0 h 1332148"/>
              <a:gd name="connsiteX2" fmla="*/ 1493862 w 1493862"/>
              <a:gd name="connsiteY2" fmla="*/ 666074 h 1332148"/>
              <a:gd name="connsiteX3" fmla="*/ 1217335 w 1493862"/>
              <a:gd name="connsiteY3" fmla="*/ 1332148 h 1332148"/>
              <a:gd name="connsiteX4" fmla="*/ 0 w 1493862"/>
              <a:gd name="connsiteY4" fmla="*/ 1332148 h 1332148"/>
              <a:gd name="connsiteX5" fmla="*/ 276527 w 1493862"/>
              <a:gd name="connsiteY5" fmla="*/ 666074 h 1332148"/>
              <a:gd name="connsiteX6" fmla="*/ 0 w 1493862"/>
              <a:gd name="connsiteY6" fmla="*/ 0 h 1332148"/>
              <a:gd name="connsiteX0" fmla="*/ 0 w 1493862"/>
              <a:gd name="connsiteY0" fmla="*/ 0 h 1332148"/>
              <a:gd name="connsiteX1" fmla="*/ 1295916 w 1493862"/>
              <a:gd name="connsiteY1" fmla="*/ 0 h 1332148"/>
              <a:gd name="connsiteX2" fmla="*/ 1493862 w 1493862"/>
              <a:gd name="connsiteY2" fmla="*/ 666074 h 1332148"/>
              <a:gd name="connsiteX3" fmla="*/ 1293535 w 1493862"/>
              <a:gd name="connsiteY3" fmla="*/ 1329767 h 1332148"/>
              <a:gd name="connsiteX4" fmla="*/ 0 w 1493862"/>
              <a:gd name="connsiteY4" fmla="*/ 1332148 h 1332148"/>
              <a:gd name="connsiteX5" fmla="*/ 276527 w 1493862"/>
              <a:gd name="connsiteY5" fmla="*/ 666074 h 1332148"/>
              <a:gd name="connsiteX6" fmla="*/ 0 w 1493862"/>
              <a:gd name="connsiteY6" fmla="*/ 0 h 1332148"/>
              <a:gd name="connsiteX0" fmla="*/ 0 w 1296219"/>
              <a:gd name="connsiteY0" fmla="*/ 0 h 1332148"/>
              <a:gd name="connsiteX1" fmla="*/ 1295916 w 1296219"/>
              <a:gd name="connsiteY1" fmla="*/ 0 h 1332148"/>
              <a:gd name="connsiteX2" fmla="*/ 1296219 w 1296219"/>
              <a:gd name="connsiteY2" fmla="*/ 661312 h 1332148"/>
              <a:gd name="connsiteX3" fmla="*/ 1293535 w 1296219"/>
              <a:gd name="connsiteY3" fmla="*/ 1329767 h 1332148"/>
              <a:gd name="connsiteX4" fmla="*/ 0 w 1296219"/>
              <a:gd name="connsiteY4" fmla="*/ 1332148 h 1332148"/>
              <a:gd name="connsiteX5" fmla="*/ 276527 w 1296219"/>
              <a:gd name="connsiteY5" fmla="*/ 666074 h 1332148"/>
              <a:gd name="connsiteX6" fmla="*/ 0 w 1296219"/>
              <a:gd name="connsiteY6" fmla="*/ 0 h 1332148"/>
              <a:gd name="connsiteX0" fmla="*/ 0 w 1296219"/>
              <a:gd name="connsiteY0" fmla="*/ 0 h 1332148"/>
              <a:gd name="connsiteX1" fmla="*/ 1295916 w 1296219"/>
              <a:gd name="connsiteY1" fmla="*/ 0 h 1332148"/>
              <a:gd name="connsiteX2" fmla="*/ 1296219 w 1296219"/>
              <a:gd name="connsiteY2" fmla="*/ 661312 h 1332148"/>
              <a:gd name="connsiteX3" fmla="*/ 1293535 w 1296219"/>
              <a:gd name="connsiteY3" fmla="*/ 1329767 h 1332148"/>
              <a:gd name="connsiteX4" fmla="*/ 0 w 1296219"/>
              <a:gd name="connsiteY4" fmla="*/ 1332148 h 1332148"/>
              <a:gd name="connsiteX5" fmla="*/ 276527 w 1296219"/>
              <a:gd name="connsiteY5" fmla="*/ 666074 h 1332148"/>
              <a:gd name="connsiteX6" fmla="*/ 0 w 1296219"/>
              <a:gd name="connsiteY6" fmla="*/ 0 h 1332148"/>
              <a:gd name="connsiteX0" fmla="*/ 0 w 1296219"/>
              <a:gd name="connsiteY0" fmla="*/ 0 h 1332942"/>
              <a:gd name="connsiteX1" fmla="*/ 1295916 w 1296219"/>
              <a:gd name="connsiteY1" fmla="*/ 0 h 1332942"/>
              <a:gd name="connsiteX2" fmla="*/ 1296219 w 1296219"/>
              <a:gd name="connsiteY2" fmla="*/ 661312 h 1332942"/>
              <a:gd name="connsiteX3" fmla="*/ 1293535 w 1296219"/>
              <a:gd name="connsiteY3" fmla="*/ 1332942 h 1332942"/>
              <a:gd name="connsiteX4" fmla="*/ 0 w 1296219"/>
              <a:gd name="connsiteY4" fmla="*/ 1332148 h 1332942"/>
              <a:gd name="connsiteX5" fmla="*/ 276527 w 1296219"/>
              <a:gd name="connsiteY5" fmla="*/ 666074 h 1332942"/>
              <a:gd name="connsiteX6" fmla="*/ 0 w 1296219"/>
              <a:gd name="connsiteY6" fmla="*/ 0 h 1332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96219" h="1332942">
                <a:moveTo>
                  <a:pt x="0" y="0"/>
                </a:moveTo>
                <a:lnTo>
                  <a:pt x="1295916" y="0"/>
                </a:lnTo>
                <a:lnTo>
                  <a:pt x="1296219" y="661312"/>
                </a:lnTo>
                <a:cubicBezTo>
                  <a:pt x="1295324" y="884130"/>
                  <a:pt x="1294430" y="1110124"/>
                  <a:pt x="1293535" y="1332942"/>
                </a:cubicBezTo>
                <a:lnTo>
                  <a:pt x="0" y="1332148"/>
                </a:lnTo>
                <a:lnTo>
                  <a:pt x="276527" y="666074"/>
                </a:lnTo>
                <a:lnTo>
                  <a:pt x="0" y="0"/>
                </a:lnTo>
                <a:close/>
              </a:path>
            </a:pathLst>
          </a:custGeom>
          <a:solidFill>
            <a:srgbClr val="044C7F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2" name="Chevron 6"/>
          <p:cNvSpPr/>
          <p:nvPr/>
        </p:nvSpPr>
        <p:spPr>
          <a:xfrm>
            <a:off x="7365218" y="3032954"/>
            <a:ext cx="1296182" cy="2009876"/>
          </a:xfrm>
          <a:prstGeom prst="chevron">
            <a:avLst>
              <a:gd name="adj" fmla="val 0"/>
            </a:avLst>
          </a:prstGeom>
          <a:solidFill>
            <a:srgbClr val="8ADAD2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5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791580" y="1710332"/>
            <a:ext cx="1312271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sp>
        <p:nvSpPr>
          <p:cNvPr id="60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791581" y="3104964"/>
            <a:ext cx="1160050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sp>
        <p:nvSpPr>
          <p:cNvPr id="62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2371550" y="1710332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sp>
        <p:nvSpPr>
          <p:cNvPr id="64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2120727" y="3104964"/>
            <a:ext cx="1132521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sp>
        <p:nvSpPr>
          <p:cNvPr id="65" name="Text Placeholder 4"/>
          <p:cNvSpPr>
            <a:spLocks noGrp="1"/>
          </p:cNvSpPr>
          <p:nvPr>
            <p:ph type="body" sz="quarter" idx="25" hasCustomPrompt="1"/>
          </p:nvPr>
        </p:nvSpPr>
        <p:spPr>
          <a:xfrm>
            <a:off x="3721750" y="1710332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sp>
        <p:nvSpPr>
          <p:cNvPr id="66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3470927" y="3104964"/>
            <a:ext cx="1108230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sp>
        <p:nvSpPr>
          <p:cNvPr id="67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5025767" y="1710332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sp>
        <p:nvSpPr>
          <p:cNvPr id="68" name="Text Placeholder 4"/>
          <p:cNvSpPr>
            <a:spLocks noGrp="1"/>
          </p:cNvSpPr>
          <p:nvPr>
            <p:ph type="body" sz="quarter" idx="28" hasCustomPrompt="1"/>
          </p:nvPr>
        </p:nvSpPr>
        <p:spPr>
          <a:xfrm>
            <a:off x="4774944" y="3104964"/>
            <a:ext cx="1147237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sp>
        <p:nvSpPr>
          <p:cNvPr id="69" name="Text Placeholder 4"/>
          <p:cNvSpPr>
            <a:spLocks noGrp="1"/>
          </p:cNvSpPr>
          <p:nvPr>
            <p:ph type="body" sz="quarter" idx="29" hasCustomPrompt="1"/>
          </p:nvPr>
        </p:nvSpPr>
        <p:spPr>
          <a:xfrm>
            <a:off x="6338517" y="1710332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sp>
        <p:nvSpPr>
          <p:cNvPr id="70" name="Text Placeholder 4"/>
          <p:cNvSpPr>
            <a:spLocks noGrp="1"/>
          </p:cNvSpPr>
          <p:nvPr>
            <p:ph type="body" sz="quarter" idx="30" hasCustomPrompt="1"/>
          </p:nvPr>
        </p:nvSpPr>
        <p:spPr>
          <a:xfrm>
            <a:off x="6087694" y="3104964"/>
            <a:ext cx="1160050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sp>
        <p:nvSpPr>
          <p:cNvPr id="71" name="Text Placeholder 4"/>
          <p:cNvSpPr>
            <a:spLocks noGrp="1"/>
          </p:cNvSpPr>
          <p:nvPr>
            <p:ph type="body" sz="quarter" idx="31" hasCustomPrompt="1"/>
          </p:nvPr>
        </p:nvSpPr>
        <p:spPr>
          <a:xfrm>
            <a:off x="7704398" y="1710332"/>
            <a:ext cx="98557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sp>
        <p:nvSpPr>
          <p:cNvPr id="72" name="Text Placeholder 4"/>
          <p:cNvSpPr>
            <a:spLocks noGrp="1"/>
          </p:cNvSpPr>
          <p:nvPr>
            <p:ph type="body" sz="quarter" idx="32" hasCustomPrompt="1"/>
          </p:nvPr>
        </p:nvSpPr>
        <p:spPr>
          <a:xfrm>
            <a:off x="7425000" y="3104964"/>
            <a:ext cx="1160050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</p:spTree>
    <p:extLst>
      <p:ext uri="{BB962C8B-B14F-4D97-AF65-F5344CB8AC3E}">
        <p14:creationId xmlns:p14="http://schemas.microsoft.com/office/powerpoint/2010/main" val="160803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rt Art Layout: 0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rgbClr val="044C7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2341784" y="5999997"/>
            <a:ext cx="6376765" cy="777375"/>
          </a:xfrm>
        </p:spPr>
        <p:txBody>
          <a:bodyPr>
            <a:normAutofit/>
          </a:bodyPr>
          <a:lstStyle>
            <a:lvl1pPr marL="0" indent="0">
              <a:buNone/>
              <a:defRPr sz="900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cxnSp>
        <p:nvCxnSpPr>
          <p:cNvPr id="61" name="Straight Connector 60"/>
          <p:cNvCxnSpPr>
            <a:cxnSpLocks/>
          </p:cNvCxnSpPr>
          <p:nvPr userDrawn="1"/>
        </p:nvCxnSpPr>
        <p:spPr>
          <a:xfrm flipH="1">
            <a:off x="628748" y="5877272"/>
            <a:ext cx="8089802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3" name="Picture 6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0595" y="6042128"/>
            <a:ext cx="1390167" cy="399999"/>
          </a:xfrm>
          <a:prstGeom prst="rect">
            <a:avLst/>
          </a:prstGeom>
        </p:spPr>
      </p:pic>
      <p:sp>
        <p:nvSpPr>
          <p:cNvPr id="13" name="Arrow: Pentagon 12"/>
          <p:cNvSpPr/>
          <p:nvPr/>
        </p:nvSpPr>
        <p:spPr>
          <a:xfrm>
            <a:off x="705855" y="1710332"/>
            <a:ext cx="1475370" cy="1322623"/>
          </a:xfrm>
          <a:prstGeom prst="homePlate">
            <a:avLst>
              <a:gd name="adj" fmla="val 19033"/>
            </a:avLst>
          </a:prstGeom>
          <a:solidFill>
            <a:srgbClr val="9CDCD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Chevron 6"/>
          <p:cNvSpPr/>
          <p:nvPr/>
        </p:nvSpPr>
        <p:spPr>
          <a:xfrm>
            <a:off x="2034022" y="1700808"/>
            <a:ext cx="1493862" cy="1332148"/>
          </a:xfrm>
          <a:prstGeom prst="chevron">
            <a:avLst>
              <a:gd name="adj" fmla="val 20758"/>
            </a:avLst>
          </a:prstGeom>
          <a:solidFill>
            <a:srgbClr val="72CECC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5" name="Chevron 6"/>
          <p:cNvSpPr/>
          <p:nvPr/>
        </p:nvSpPr>
        <p:spPr>
          <a:xfrm>
            <a:off x="2032000" y="3032954"/>
            <a:ext cx="1225550" cy="2009876"/>
          </a:xfrm>
          <a:prstGeom prst="chevron">
            <a:avLst>
              <a:gd name="adj" fmla="val 0"/>
            </a:avLst>
          </a:prstGeom>
          <a:solidFill>
            <a:srgbClr val="DFF5F3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6" name="Chevron 6"/>
          <p:cNvSpPr/>
          <p:nvPr/>
        </p:nvSpPr>
        <p:spPr>
          <a:xfrm>
            <a:off x="705855" y="3032954"/>
            <a:ext cx="1222958" cy="2009876"/>
          </a:xfrm>
          <a:prstGeom prst="chevron">
            <a:avLst>
              <a:gd name="adj" fmla="val 0"/>
            </a:avLst>
          </a:prstGeom>
          <a:solidFill>
            <a:srgbClr val="EDF9F8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5" name="Chevron 6"/>
          <p:cNvSpPr/>
          <p:nvPr/>
        </p:nvSpPr>
        <p:spPr>
          <a:xfrm>
            <a:off x="3372744" y="1700808"/>
            <a:ext cx="1493862" cy="1332148"/>
          </a:xfrm>
          <a:prstGeom prst="chevron">
            <a:avLst>
              <a:gd name="adj" fmla="val 20758"/>
            </a:avLst>
          </a:prstGeom>
          <a:solidFill>
            <a:srgbClr val="4ABDBC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6" name="Chevron 6"/>
          <p:cNvSpPr/>
          <p:nvPr/>
        </p:nvSpPr>
        <p:spPr>
          <a:xfrm>
            <a:off x="3370722" y="3032954"/>
            <a:ext cx="1225550" cy="2009876"/>
          </a:xfrm>
          <a:prstGeom prst="chevron">
            <a:avLst>
              <a:gd name="adj" fmla="val 0"/>
            </a:avLst>
          </a:prstGeom>
          <a:solidFill>
            <a:srgbClr val="CDEFEC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8" name="Chevron 6"/>
          <p:cNvSpPr/>
          <p:nvPr/>
        </p:nvSpPr>
        <p:spPr>
          <a:xfrm>
            <a:off x="4698653" y="1700808"/>
            <a:ext cx="1493862" cy="1332148"/>
          </a:xfrm>
          <a:prstGeom prst="chevron">
            <a:avLst>
              <a:gd name="adj" fmla="val 20758"/>
            </a:avLst>
          </a:prstGeom>
          <a:solidFill>
            <a:srgbClr val="088FEA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9" name="Chevron 6"/>
          <p:cNvSpPr/>
          <p:nvPr/>
        </p:nvSpPr>
        <p:spPr>
          <a:xfrm>
            <a:off x="4696631" y="3032954"/>
            <a:ext cx="1225550" cy="2009876"/>
          </a:xfrm>
          <a:prstGeom prst="chevron">
            <a:avLst>
              <a:gd name="adj" fmla="val 0"/>
            </a:avLst>
          </a:prstGeom>
          <a:solidFill>
            <a:srgbClr val="B6E8E3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3" name="Chevron 6"/>
          <p:cNvSpPr/>
          <p:nvPr/>
        </p:nvSpPr>
        <p:spPr>
          <a:xfrm>
            <a:off x="6024216" y="1700808"/>
            <a:ext cx="1493862" cy="1332148"/>
          </a:xfrm>
          <a:prstGeom prst="chevron">
            <a:avLst>
              <a:gd name="adj" fmla="val 20758"/>
            </a:avLst>
          </a:prstGeom>
          <a:solidFill>
            <a:srgbClr val="0676C2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4" name="Chevron 6"/>
          <p:cNvSpPr/>
          <p:nvPr/>
        </p:nvSpPr>
        <p:spPr>
          <a:xfrm>
            <a:off x="6022194" y="3032954"/>
            <a:ext cx="1225550" cy="2009876"/>
          </a:xfrm>
          <a:prstGeom prst="chevron">
            <a:avLst>
              <a:gd name="adj" fmla="val 0"/>
            </a:avLst>
          </a:prstGeom>
          <a:solidFill>
            <a:srgbClr val="9FE1DB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1" name="Chevron 6"/>
          <p:cNvSpPr/>
          <p:nvPr/>
        </p:nvSpPr>
        <p:spPr>
          <a:xfrm>
            <a:off x="7367239" y="1700808"/>
            <a:ext cx="1296219" cy="1332942"/>
          </a:xfrm>
          <a:custGeom>
            <a:avLst/>
            <a:gdLst>
              <a:gd name="connsiteX0" fmla="*/ 0 w 1493862"/>
              <a:gd name="connsiteY0" fmla="*/ 0 h 1332148"/>
              <a:gd name="connsiteX1" fmla="*/ 1217335 w 1493862"/>
              <a:gd name="connsiteY1" fmla="*/ 0 h 1332148"/>
              <a:gd name="connsiteX2" fmla="*/ 1493862 w 1493862"/>
              <a:gd name="connsiteY2" fmla="*/ 666074 h 1332148"/>
              <a:gd name="connsiteX3" fmla="*/ 1217335 w 1493862"/>
              <a:gd name="connsiteY3" fmla="*/ 1332148 h 1332148"/>
              <a:gd name="connsiteX4" fmla="*/ 0 w 1493862"/>
              <a:gd name="connsiteY4" fmla="*/ 1332148 h 1332148"/>
              <a:gd name="connsiteX5" fmla="*/ 276527 w 1493862"/>
              <a:gd name="connsiteY5" fmla="*/ 666074 h 1332148"/>
              <a:gd name="connsiteX6" fmla="*/ 0 w 1493862"/>
              <a:gd name="connsiteY6" fmla="*/ 0 h 1332148"/>
              <a:gd name="connsiteX0" fmla="*/ 0 w 1493862"/>
              <a:gd name="connsiteY0" fmla="*/ 0 h 1332148"/>
              <a:gd name="connsiteX1" fmla="*/ 1295916 w 1493862"/>
              <a:gd name="connsiteY1" fmla="*/ 0 h 1332148"/>
              <a:gd name="connsiteX2" fmla="*/ 1493862 w 1493862"/>
              <a:gd name="connsiteY2" fmla="*/ 666074 h 1332148"/>
              <a:gd name="connsiteX3" fmla="*/ 1217335 w 1493862"/>
              <a:gd name="connsiteY3" fmla="*/ 1332148 h 1332148"/>
              <a:gd name="connsiteX4" fmla="*/ 0 w 1493862"/>
              <a:gd name="connsiteY4" fmla="*/ 1332148 h 1332148"/>
              <a:gd name="connsiteX5" fmla="*/ 276527 w 1493862"/>
              <a:gd name="connsiteY5" fmla="*/ 666074 h 1332148"/>
              <a:gd name="connsiteX6" fmla="*/ 0 w 1493862"/>
              <a:gd name="connsiteY6" fmla="*/ 0 h 1332148"/>
              <a:gd name="connsiteX0" fmla="*/ 0 w 1493862"/>
              <a:gd name="connsiteY0" fmla="*/ 0 h 1332148"/>
              <a:gd name="connsiteX1" fmla="*/ 1295916 w 1493862"/>
              <a:gd name="connsiteY1" fmla="*/ 0 h 1332148"/>
              <a:gd name="connsiteX2" fmla="*/ 1493862 w 1493862"/>
              <a:gd name="connsiteY2" fmla="*/ 666074 h 1332148"/>
              <a:gd name="connsiteX3" fmla="*/ 1293535 w 1493862"/>
              <a:gd name="connsiteY3" fmla="*/ 1329767 h 1332148"/>
              <a:gd name="connsiteX4" fmla="*/ 0 w 1493862"/>
              <a:gd name="connsiteY4" fmla="*/ 1332148 h 1332148"/>
              <a:gd name="connsiteX5" fmla="*/ 276527 w 1493862"/>
              <a:gd name="connsiteY5" fmla="*/ 666074 h 1332148"/>
              <a:gd name="connsiteX6" fmla="*/ 0 w 1493862"/>
              <a:gd name="connsiteY6" fmla="*/ 0 h 1332148"/>
              <a:gd name="connsiteX0" fmla="*/ 0 w 1296219"/>
              <a:gd name="connsiteY0" fmla="*/ 0 h 1332148"/>
              <a:gd name="connsiteX1" fmla="*/ 1295916 w 1296219"/>
              <a:gd name="connsiteY1" fmla="*/ 0 h 1332148"/>
              <a:gd name="connsiteX2" fmla="*/ 1296219 w 1296219"/>
              <a:gd name="connsiteY2" fmla="*/ 661312 h 1332148"/>
              <a:gd name="connsiteX3" fmla="*/ 1293535 w 1296219"/>
              <a:gd name="connsiteY3" fmla="*/ 1329767 h 1332148"/>
              <a:gd name="connsiteX4" fmla="*/ 0 w 1296219"/>
              <a:gd name="connsiteY4" fmla="*/ 1332148 h 1332148"/>
              <a:gd name="connsiteX5" fmla="*/ 276527 w 1296219"/>
              <a:gd name="connsiteY5" fmla="*/ 666074 h 1332148"/>
              <a:gd name="connsiteX6" fmla="*/ 0 w 1296219"/>
              <a:gd name="connsiteY6" fmla="*/ 0 h 1332148"/>
              <a:gd name="connsiteX0" fmla="*/ 0 w 1296219"/>
              <a:gd name="connsiteY0" fmla="*/ 0 h 1332148"/>
              <a:gd name="connsiteX1" fmla="*/ 1295916 w 1296219"/>
              <a:gd name="connsiteY1" fmla="*/ 0 h 1332148"/>
              <a:gd name="connsiteX2" fmla="*/ 1296219 w 1296219"/>
              <a:gd name="connsiteY2" fmla="*/ 661312 h 1332148"/>
              <a:gd name="connsiteX3" fmla="*/ 1293535 w 1296219"/>
              <a:gd name="connsiteY3" fmla="*/ 1329767 h 1332148"/>
              <a:gd name="connsiteX4" fmla="*/ 0 w 1296219"/>
              <a:gd name="connsiteY4" fmla="*/ 1332148 h 1332148"/>
              <a:gd name="connsiteX5" fmla="*/ 276527 w 1296219"/>
              <a:gd name="connsiteY5" fmla="*/ 666074 h 1332148"/>
              <a:gd name="connsiteX6" fmla="*/ 0 w 1296219"/>
              <a:gd name="connsiteY6" fmla="*/ 0 h 1332148"/>
              <a:gd name="connsiteX0" fmla="*/ 0 w 1296219"/>
              <a:gd name="connsiteY0" fmla="*/ 0 h 1332942"/>
              <a:gd name="connsiteX1" fmla="*/ 1295916 w 1296219"/>
              <a:gd name="connsiteY1" fmla="*/ 0 h 1332942"/>
              <a:gd name="connsiteX2" fmla="*/ 1296219 w 1296219"/>
              <a:gd name="connsiteY2" fmla="*/ 661312 h 1332942"/>
              <a:gd name="connsiteX3" fmla="*/ 1293535 w 1296219"/>
              <a:gd name="connsiteY3" fmla="*/ 1332942 h 1332942"/>
              <a:gd name="connsiteX4" fmla="*/ 0 w 1296219"/>
              <a:gd name="connsiteY4" fmla="*/ 1332148 h 1332942"/>
              <a:gd name="connsiteX5" fmla="*/ 276527 w 1296219"/>
              <a:gd name="connsiteY5" fmla="*/ 666074 h 1332942"/>
              <a:gd name="connsiteX6" fmla="*/ 0 w 1296219"/>
              <a:gd name="connsiteY6" fmla="*/ 0 h 1332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96219" h="1332942">
                <a:moveTo>
                  <a:pt x="0" y="0"/>
                </a:moveTo>
                <a:lnTo>
                  <a:pt x="1295916" y="0"/>
                </a:lnTo>
                <a:lnTo>
                  <a:pt x="1296219" y="661312"/>
                </a:lnTo>
                <a:cubicBezTo>
                  <a:pt x="1295324" y="884130"/>
                  <a:pt x="1294430" y="1110124"/>
                  <a:pt x="1293535" y="1332942"/>
                </a:cubicBezTo>
                <a:lnTo>
                  <a:pt x="0" y="1332148"/>
                </a:lnTo>
                <a:lnTo>
                  <a:pt x="276527" y="666074"/>
                </a:lnTo>
                <a:lnTo>
                  <a:pt x="0" y="0"/>
                </a:lnTo>
                <a:close/>
              </a:path>
            </a:pathLst>
          </a:custGeom>
          <a:solidFill>
            <a:srgbClr val="044C7F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2" name="Chevron 6"/>
          <p:cNvSpPr/>
          <p:nvPr/>
        </p:nvSpPr>
        <p:spPr>
          <a:xfrm>
            <a:off x="7365218" y="3032954"/>
            <a:ext cx="1296182" cy="2009876"/>
          </a:xfrm>
          <a:prstGeom prst="chevron">
            <a:avLst>
              <a:gd name="adj" fmla="val 0"/>
            </a:avLst>
          </a:prstGeom>
          <a:solidFill>
            <a:srgbClr val="8ADAD2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5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791580" y="1710332"/>
            <a:ext cx="1312271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sp>
        <p:nvSpPr>
          <p:cNvPr id="60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791581" y="3104964"/>
            <a:ext cx="1160050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sp>
        <p:nvSpPr>
          <p:cNvPr id="62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2371550" y="1710332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sp>
        <p:nvSpPr>
          <p:cNvPr id="64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2120727" y="3104964"/>
            <a:ext cx="1132521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sp>
        <p:nvSpPr>
          <p:cNvPr id="65" name="Text Placeholder 4"/>
          <p:cNvSpPr>
            <a:spLocks noGrp="1"/>
          </p:cNvSpPr>
          <p:nvPr>
            <p:ph type="body" sz="quarter" idx="25" hasCustomPrompt="1"/>
          </p:nvPr>
        </p:nvSpPr>
        <p:spPr>
          <a:xfrm>
            <a:off x="3721750" y="1710332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sp>
        <p:nvSpPr>
          <p:cNvPr id="66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3470927" y="3104964"/>
            <a:ext cx="1108230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sp>
        <p:nvSpPr>
          <p:cNvPr id="67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5025767" y="1710332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sp>
        <p:nvSpPr>
          <p:cNvPr id="68" name="Text Placeholder 4"/>
          <p:cNvSpPr>
            <a:spLocks noGrp="1"/>
          </p:cNvSpPr>
          <p:nvPr>
            <p:ph type="body" sz="quarter" idx="28" hasCustomPrompt="1"/>
          </p:nvPr>
        </p:nvSpPr>
        <p:spPr>
          <a:xfrm>
            <a:off x="4774944" y="3104964"/>
            <a:ext cx="1147237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sp>
        <p:nvSpPr>
          <p:cNvPr id="69" name="Text Placeholder 4"/>
          <p:cNvSpPr>
            <a:spLocks noGrp="1"/>
          </p:cNvSpPr>
          <p:nvPr>
            <p:ph type="body" sz="quarter" idx="29" hasCustomPrompt="1"/>
          </p:nvPr>
        </p:nvSpPr>
        <p:spPr>
          <a:xfrm>
            <a:off x="6338517" y="1710332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sp>
        <p:nvSpPr>
          <p:cNvPr id="70" name="Text Placeholder 4"/>
          <p:cNvSpPr>
            <a:spLocks noGrp="1"/>
          </p:cNvSpPr>
          <p:nvPr>
            <p:ph type="body" sz="quarter" idx="30" hasCustomPrompt="1"/>
          </p:nvPr>
        </p:nvSpPr>
        <p:spPr>
          <a:xfrm>
            <a:off x="6087694" y="3104964"/>
            <a:ext cx="1160050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sp>
        <p:nvSpPr>
          <p:cNvPr id="71" name="Text Placeholder 4"/>
          <p:cNvSpPr>
            <a:spLocks noGrp="1"/>
          </p:cNvSpPr>
          <p:nvPr>
            <p:ph type="body" sz="quarter" idx="31" hasCustomPrompt="1"/>
          </p:nvPr>
        </p:nvSpPr>
        <p:spPr>
          <a:xfrm>
            <a:off x="7704398" y="1710332"/>
            <a:ext cx="98557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sp>
        <p:nvSpPr>
          <p:cNvPr id="72" name="Text Placeholder 4"/>
          <p:cNvSpPr>
            <a:spLocks noGrp="1"/>
          </p:cNvSpPr>
          <p:nvPr>
            <p:ph type="body" sz="quarter" idx="32" hasCustomPrompt="1"/>
          </p:nvPr>
        </p:nvSpPr>
        <p:spPr>
          <a:xfrm>
            <a:off x="7425000" y="3104964"/>
            <a:ext cx="1160050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sp>
        <p:nvSpPr>
          <p:cNvPr id="73" name="Title 1"/>
          <p:cNvSpPr>
            <a:spLocks noGrp="1"/>
          </p:cNvSpPr>
          <p:nvPr>
            <p:ph type="ctrTitle" hasCustomPrompt="1"/>
          </p:nvPr>
        </p:nvSpPr>
        <p:spPr>
          <a:xfrm>
            <a:off x="627797" y="418119"/>
            <a:ext cx="6068439" cy="1226093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10000"/>
              </a:lnSpc>
              <a:defRPr sz="2400" spc="0" baseline="0">
                <a:solidFill>
                  <a:srgbClr val="4C515A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4" name="Oval 73"/>
          <p:cNvSpPr/>
          <p:nvPr userDrawn="1"/>
        </p:nvSpPr>
        <p:spPr>
          <a:xfrm>
            <a:off x="7720595" y="409450"/>
            <a:ext cx="997955" cy="997955"/>
          </a:xfrm>
          <a:prstGeom prst="ellipse">
            <a:avLst/>
          </a:prstGeom>
          <a:solidFill>
            <a:srgbClr val="4ABDB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Picture Placeholder 3"/>
          <p:cNvSpPr>
            <a:spLocks noGrp="1"/>
          </p:cNvSpPr>
          <p:nvPr>
            <p:ph type="pic" sz="quarter" idx="33" hasCustomPrompt="1"/>
          </p:nvPr>
        </p:nvSpPr>
        <p:spPr>
          <a:xfrm>
            <a:off x="7926324" y="581510"/>
            <a:ext cx="591093" cy="630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Icon</a:t>
            </a:r>
          </a:p>
        </p:txBody>
      </p:sp>
    </p:spTree>
    <p:extLst>
      <p:ext uri="{BB962C8B-B14F-4D97-AF65-F5344CB8AC3E}">
        <p14:creationId xmlns:p14="http://schemas.microsoft.com/office/powerpoint/2010/main" val="6187093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Layout: 0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rgbClr val="5F5A9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itle 1"/>
          <p:cNvSpPr>
            <a:spLocks noGrp="1"/>
          </p:cNvSpPr>
          <p:nvPr>
            <p:ph type="ctrTitle" hasCustomPrompt="1"/>
          </p:nvPr>
        </p:nvSpPr>
        <p:spPr>
          <a:xfrm>
            <a:off x="287524" y="418119"/>
            <a:ext cx="8632850" cy="922649"/>
          </a:xfrm>
          <a:effectLst/>
        </p:spPr>
        <p:txBody>
          <a:bodyPr anchor="t">
            <a:normAutofit/>
          </a:bodyPr>
          <a:lstStyle>
            <a:lvl1pPr algn="ctr">
              <a:lnSpc>
                <a:spcPct val="110000"/>
              </a:lnSpc>
              <a:defRPr sz="2400" spc="0" baseline="0">
                <a:solidFill>
                  <a:srgbClr val="4C515A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2341784" y="5999997"/>
            <a:ext cx="6376765" cy="777375"/>
          </a:xfrm>
        </p:spPr>
        <p:txBody>
          <a:bodyPr>
            <a:normAutofit/>
          </a:bodyPr>
          <a:lstStyle>
            <a:lvl1pPr marL="0" indent="0">
              <a:buNone/>
              <a:defRPr sz="900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cxnSp>
        <p:nvCxnSpPr>
          <p:cNvPr id="61" name="Straight Connector 60"/>
          <p:cNvCxnSpPr>
            <a:cxnSpLocks/>
          </p:cNvCxnSpPr>
          <p:nvPr userDrawn="1"/>
        </p:nvCxnSpPr>
        <p:spPr>
          <a:xfrm flipH="1">
            <a:off x="628748" y="5877272"/>
            <a:ext cx="8089802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3" name="Picture 6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0595" y="6042128"/>
            <a:ext cx="1390167" cy="399999"/>
          </a:xfrm>
          <a:prstGeom prst="rect">
            <a:avLst/>
          </a:prstGeom>
        </p:spPr>
      </p:pic>
      <p:sp>
        <p:nvSpPr>
          <p:cNvPr id="4" name="Table Placeholder 3"/>
          <p:cNvSpPr>
            <a:spLocks noGrp="1"/>
          </p:cNvSpPr>
          <p:nvPr>
            <p:ph type="tbl" sz="quarter" idx="21"/>
          </p:nvPr>
        </p:nvSpPr>
        <p:spPr>
          <a:xfrm>
            <a:off x="431540" y="1103086"/>
            <a:ext cx="8480231" cy="4630057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7150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Layout: 0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rgbClr val="5F5A9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2341784" y="5999997"/>
            <a:ext cx="6376765" cy="777375"/>
          </a:xfrm>
        </p:spPr>
        <p:txBody>
          <a:bodyPr>
            <a:normAutofit/>
          </a:bodyPr>
          <a:lstStyle>
            <a:lvl1pPr marL="0" indent="0">
              <a:buNone/>
              <a:defRPr sz="900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cxnSp>
        <p:nvCxnSpPr>
          <p:cNvPr id="61" name="Straight Connector 60"/>
          <p:cNvCxnSpPr>
            <a:cxnSpLocks/>
          </p:cNvCxnSpPr>
          <p:nvPr userDrawn="1"/>
        </p:nvCxnSpPr>
        <p:spPr>
          <a:xfrm flipH="1">
            <a:off x="628748" y="5877272"/>
            <a:ext cx="8089802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3" name="Picture 6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0595" y="6042128"/>
            <a:ext cx="1390167" cy="399999"/>
          </a:xfrm>
          <a:prstGeom prst="rect">
            <a:avLst/>
          </a:prstGeom>
        </p:spPr>
      </p:pic>
      <p:sp>
        <p:nvSpPr>
          <p:cNvPr id="4" name="Table Placeholder 3"/>
          <p:cNvSpPr>
            <a:spLocks noGrp="1"/>
          </p:cNvSpPr>
          <p:nvPr>
            <p:ph type="tbl" sz="quarter" idx="21"/>
          </p:nvPr>
        </p:nvSpPr>
        <p:spPr>
          <a:xfrm>
            <a:off x="431540" y="1644212"/>
            <a:ext cx="8480231" cy="4088931"/>
          </a:xfrm>
        </p:spPr>
        <p:txBody>
          <a:bodyPr/>
          <a:lstStyle/>
          <a:p>
            <a:endParaRPr lang="en-US"/>
          </a:p>
        </p:txBody>
      </p:sp>
      <p:sp>
        <p:nvSpPr>
          <p:cNvPr id="59" name="Oval 58"/>
          <p:cNvSpPr/>
          <p:nvPr userDrawn="1"/>
        </p:nvSpPr>
        <p:spPr>
          <a:xfrm>
            <a:off x="7720595" y="409450"/>
            <a:ext cx="997955" cy="997955"/>
          </a:xfrm>
          <a:prstGeom prst="ellipse">
            <a:avLst/>
          </a:prstGeom>
          <a:solidFill>
            <a:srgbClr val="5F5A9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Picture Placeholder 3"/>
          <p:cNvSpPr>
            <a:spLocks noGrp="1"/>
          </p:cNvSpPr>
          <p:nvPr>
            <p:ph type="pic" sz="quarter" idx="33" hasCustomPrompt="1"/>
          </p:nvPr>
        </p:nvSpPr>
        <p:spPr>
          <a:xfrm>
            <a:off x="7926324" y="581510"/>
            <a:ext cx="591093" cy="630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Icon</a:t>
            </a:r>
          </a:p>
        </p:txBody>
      </p:sp>
      <p:sp>
        <p:nvSpPr>
          <p:cNvPr id="62" name="Title 1"/>
          <p:cNvSpPr>
            <a:spLocks noGrp="1"/>
          </p:cNvSpPr>
          <p:nvPr>
            <p:ph type="ctrTitle" hasCustomPrompt="1"/>
          </p:nvPr>
        </p:nvSpPr>
        <p:spPr>
          <a:xfrm>
            <a:off x="627797" y="418119"/>
            <a:ext cx="6068439" cy="1226093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10000"/>
              </a:lnSpc>
              <a:defRPr sz="2400" spc="0" baseline="0">
                <a:solidFill>
                  <a:srgbClr val="4C515A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507597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Utter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Group 45"/>
          <p:cNvGrpSpPr/>
          <p:nvPr userDrawn="1"/>
        </p:nvGrpSpPr>
        <p:grpSpPr>
          <a:xfrm>
            <a:off x="527148" y="565926"/>
            <a:ext cx="6595082" cy="2197570"/>
            <a:chOff x="527148" y="1658361"/>
            <a:chExt cx="6595082" cy="2197570"/>
          </a:xfrm>
        </p:grpSpPr>
        <p:sp>
          <p:nvSpPr>
            <p:cNvPr id="43" name="Rectangle 42"/>
            <p:cNvSpPr/>
            <p:nvPr userDrawn="1"/>
          </p:nvSpPr>
          <p:spPr>
            <a:xfrm>
              <a:off x="527148" y="1932926"/>
              <a:ext cx="6588732" cy="13234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4000" dirty="0">
                  <a:solidFill>
                    <a:srgbClr val="FF0000"/>
                  </a:solidFill>
                  <a:latin typeface="+mj-lt"/>
                </a:rPr>
                <a:t>Engaging Federal &amp;</a:t>
              </a:r>
            </a:p>
            <a:p>
              <a:r>
                <a:rPr lang="en-US" sz="4000" dirty="0">
                  <a:solidFill>
                    <a:srgbClr val="FF0000"/>
                  </a:solidFill>
                  <a:latin typeface="+mj-lt"/>
                </a:rPr>
                <a:t>State Health Policymakers</a:t>
              </a:r>
            </a:p>
          </p:txBody>
        </p:sp>
        <p:sp>
          <p:nvSpPr>
            <p:cNvPr id="44" name="Rectangle 43"/>
            <p:cNvSpPr/>
            <p:nvPr userDrawn="1"/>
          </p:nvSpPr>
          <p:spPr>
            <a:xfrm>
              <a:off x="533498" y="1658361"/>
              <a:ext cx="6588732" cy="30008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rtl="0"/>
              <a:r>
                <a:rPr lang="en-US" sz="1350" b="1" dirty="0">
                  <a:solidFill>
                    <a:srgbClr val="FF0000"/>
                  </a:solidFill>
                  <a:latin typeface="+mn-lt"/>
                </a:rPr>
                <a:t>SECTION ONE</a:t>
              </a:r>
            </a:p>
          </p:txBody>
        </p:sp>
        <p:sp>
          <p:nvSpPr>
            <p:cNvPr id="45" name="Rectangle 44"/>
            <p:cNvSpPr/>
            <p:nvPr userDrawn="1"/>
          </p:nvSpPr>
          <p:spPr>
            <a:xfrm>
              <a:off x="533498" y="3255767"/>
              <a:ext cx="6588732" cy="6001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285750" rtl="0">
                <a:buFont typeface="Arial" panose="020B0604020202020204" pitchFamily="34" charset="0"/>
                <a:buChar char="•"/>
              </a:pPr>
              <a:r>
                <a:rPr lang="en-US" sz="1600" dirty="0">
                  <a:solidFill>
                    <a:srgbClr val="FF0000"/>
                  </a:solidFill>
                  <a:latin typeface="+mn-lt"/>
                </a:rPr>
                <a:t>Summary description lorem ipsum. </a:t>
              </a:r>
              <a:r>
                <a:rPr lang="en-US" sz="1600" dirty="0" err="1">
                  <a:solidFill>
                    <a:srgbClr val="FF0000"/>
                  </a:solidFill>
                  <a:latin typeface="+mn-lt"/>
                </a:rPr>
                <a:t>Rcil</a:t>
              </a:r>
              <a:r>
                <a:rPr lang="en-US" sz="1600" dirty="0">
                  <a:solidFill>
                    <a:srgbClr val="FF0000"/>
                  </a:solidFill>
                  <a:latin typeface="+mn-lt"/>
                </a:rPr>
                <a:t> </a:t>
              </a:r>
              <a:r>
                <a:rPr lang="en-US" sz="1600" dirty="0" err="1">
                  <a:solidFill>
                    <a:srgbClr val="FF0000"/>
                  </a:solidFill>
                  <a:latin typeface="+mn-lt"/>
                </a:rPr>
                <a:t>ipsument</a:t>
              </a:r>
              <a:r>
                <a:rPr lang="en-US" sz="1600" dirty="0">
                  <a:solidFill>
                    <a:srgbClr val="FF0000"/>
                  </a:solidFill>
                  <a:latin typeface="+mn-lt"/>
                </a:rPr>
                <a:t> </a:t>
              </a:r>
              <a:r>
                <a:rPr lang="en-US" sz="1600" dirty="0" err="1">
                  <a:solidFill>
                    <a:srgbClr val="FF0000"/>
                  </a:solidFill>
                  <a:latin typeface="+mn-lt"/>
                </a:rPr>
                <a:t>ugiae</a:t>
              </a:r>
              <a:r>
                <a:rPr lang="en-US" sz="1600" dirty="0">
                  <a:solidFill>
                    <a:srgbClr val="FF0000"/>
                  </a:solidFill>
                  <a:latin typeface="+mn-lt"/>
                </a:rPr>
                <a:t> mint </a:t>
              </a:r>
              <a:r>
                <a:rPr lang="en-US" sz="1600" dirty="0" err="1">
                  <a:solidFill>
                    <a:srgbClr val="FF0000"/>
                  </a:solidFill>
                  <a:latin typeface="+mn-lt"/>
                </a:rPr>
                <a:t>ut</a:t>
              </a:r>
              <a:r>
                <a:rPr lang="en-US" sz="1600" dirty="0">
                  <a:solidFill>
                    <a:srgbClr val="FF0000"/>
                  </a:solidFill>
                  <a:latin typeface="+mn-lt"/>
                </a:rPr>
                <a:t> res </a:t>
              </a:r>
              <a:r>
                <a:rPr lang="en-US" sz="1600" dirty="0" err="1">
                  <a:solidFill>
                    <a:srgbClr val="FF0000"/>
                  </a:solidFill>
                  <a:latin typeface="+mn-lt"/>
                </a:rPr>
                <a:t>esed</a:t>
              </a:r>
              <a:endParaRPr lang="en-US" sz="1600" dirty="0">
                <a:solidFill>
                  <a:srgbClr val="FF0000"/>
                </a:solidFill>
                <a:latin typeface="+mn-lt"/>
              </a:endParaRPr>
            </a:p>
            <a:p>
              <a:pPr marL="285750" indent="-285750" rtl="0">
                <a:buFont typeface="Arial" panose="020B0604020202020204" pitchFamily="34" charset="0"/>
                <a:buChar char="•"/>
              </a:pPr>
              <a:r>
                <a:rPr lang="en-US" sz="1600" dirty="0" err="1">
                  <a:solidFill>
                    <a:srgbClr val="FF0000"/>
                  </a:solidFill>
                  <a:latin typeface="+mn-lt"/>
                </a:rPr>
                <a:t>essitatatiis</a:t>
              </a:r>
              <a:r>
                <a:rPr lang="en-US" sz="1600" dirty="0">
                  <a:solidFill>
                    <a:srgbClr val="FF0000"/>
                  </a:solidFill>
                  <a:latin typeface="+mn-lt"/>
                </a:rPr>
                <a:t> </a:t>
              </a:r>
              <a:r>
                <a:rPr lang="en-US" sz="1600" dirty="0" err="1">
                  <a:solidFill>
                    <a:srgbClr val="FF0000"/>
                  </a:solidFill>
                  <a:latin typeface="+mn-lt"/>
                </a:rPr>
                <a:t>dus</a:t>
              </a:r>
              <a:r>
                <a:rPr lang="en-US" sz="1600" dirty="0">
                  <a:solidFill>
                    <a:srgbClr val="FF0000"/>
                  </a:solidFill>
                  <a:latin typeface="+mn-lt"/>
                </a:rPr>
                <a:t>, </a:t>
              </a:r>
              <a:r>
                <a:rPr lang="en-US" sz="1600" dirty="0" err="1">
                  <a:solidFill>
                    <a:srgbClr val="FF0000"/>
                  </a:solidFill>
                  <a:latin typeface="+mn-lt"/>
                </a:rPr>
                <a:t>sandam</a:t>
              </a:r>
              <a:r>
                <a:rPr lang="en-US" sz="1600" dirty="0">
                  <a:solidFill>
                    <a:srgbClr val="FF0000"/>
                  </a:solidFill>
                  <a:latin typeface="+mn-lt"/>
                </a:rPr>
                <a:t>, </a:t>
              </a:r>
              <a:r>
                <a:rPr lang="en-US" sz="1600" dirty="0" err="1">
                  <a:solidFill>
                    <a:srgbClr val="FF0000"/>
                  </a:solidFill>
                  <a:latin typeface="+mn-lt"/>
                </a:rPr>
                <a:t>offici</a:t>
              </a:r>
              <a:r>
                <a:rPr lang="en-US" sz="1600" dirty="0">
                  <a:solidFill>
                    <a:srgbClr val="FF0000"/>
                  </a:solidFill>
                  <a:latin typeface="+mn-lt"/>
                </a:rPr>
                <a:t> </a:t>
              </a:r>
              <a:r>
                <a:rPr lang="en-US" sz="1600" dirty="0" err="1">
                  <a:solidFill>
                    <a:srgbClr val="FF0000"/>
                  </a:solidFill>
                  <a:latin typeface="+mn-lt"/>
                </a:rPr>
                <a:t>quasperum</a:t>
              </a:r>
              <a:r>
                <a:rPr lang="en-US" sz="1600" dirty="0">
                  <a:solidFill>
                    <a:srgbClr val="FF0000"/>
                  </a:solidFill>
                  <a:latin typeface="+mn-lt"/>
                </a:rPr>
                <a:t> qui </a:t>
              </a:r>
              <a:r>
                <a:rPr lang="en-US" sz="1600" dirty="0" err="1">
                  <a:solidFill>
                    <a:srgbClr val="FF0000"/>
                  </a:solidFill>
                  <a:latin typeface="+mn-lt"/>
                </a:rPr>
                <a:t>blabo</a:t>
              </a:r>
              <a:r>
                <a:rPr lang="en-US" sz="1600" dirty="0">
                  <a:solidFill>
                    <a:srgbClr val="FF0000"/>
                  </a:solidFill>
                  <a:latin typeface="+mn-lt"/>
                </a:rPr>
                <a:t> </a:t>
              </a:r>
              <a:r>
                <a:rPr lang="en-US" sz="1600" dirty="0" err="1">
                  <a:solidFill>
                    <a:srgbClr val="FF0000"/>
                  </a:solidFill>
                  <a:latin typeface="+mn-lt"/>
                </a:rPr>
                <a:t>remque</a:t>
              </a:r>
              <a:r>
                <a:rPr lang="en-US" sz="1600" dirty="0">
                  <a:solidFill>
                    <a:srgbClr val="FF0000"/>
                  </a:solidFill>
                  <a:latin typeface="+mn-lt"/>
                </a:rPr>
                <a:t> </a:t>
              </a:r>
              <a:r>
                <a:rPr lang="en-US" sz="1600" dirty="0" err="1">
                  <a:solidFill>
                    <a:srgbClr val="FF0000"/>
                  </a:solidFill>
                  <a:latin typeface="+mn-lt"/>
                </a:rPr>
                <a:t>plaut</a:t>
              </a:r>
              <a:r>
                <a:rPr lang="en-US" sz="1600" dirty="0">
                  <a:solidFill>
                    <a:srgbClr val="FF0000"/>
                  </a:solidFill>
                  <a:latin typeface="+mn-lt"/>
                </a:rPr>
                <a:t> do.</a:t>
              </a:r>
            </a:p>
          </p:txBody>
        </p:sp>
      </p:grpSp>
      <p:cxnSp>
        <p:nvCxnSpPr>
          <p:cNvPr id="49" name="Straight Connector 48"/>
          <p:cNvCxnSpPr/>
          <p:nvPr userDrawn="1"/>
        </p:nvCxnSpPr>
        <p:spPr>
          <a:xfrm>
            <a:off x="486594" y="6509279"/>
            <a:ext cx="197135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 userDrawn="1"/>
        </p:nvCxnSpPr>
        <p:spPr>
          <a:xfrm>
            <a:off x="486594" y="6182254"/>
            <a:ext cx="197135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cxnSpLocks/>
          </p:cNvCxnSpPr>
          <p:nvPr userDrawn="1"/>
        </p:nvCxnSpPr>
        <p:spPr>
          <a:xfrm>
            <a:off x="0" y="6201308"/>
            <a:ext cx="998657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 userDrawn="1"/>
        </p:nvSpPr>
        <p:spPr>
          <a:xfrm>
            <a:off x="5399268" y="6217187"/>
            <a:ext cx="194421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0"/>
            <a:r>
              <a:rPr lang="en-US" sz="900" b="1" dirty="0">
                <a:solidFill>
                  <a:srgbClr val="4C515A"/>
                </a:solidFill>
                <a:latin typeface="+mn-lt"/>
              </a:rPr>
              <a:t>Board of Directors Update</a:t>
            </a:r>
          </a:p>
        </p:txBody>
      </p:sp>
      <p:sp>
        <p:nvSpPr>
          <p:cNvPr id="67" name="Rectangle 66"/>
          <p:cNvSpPr/>
          <p:nvPr userDrawn="1"/>
        </p:nvSpPr>
        <p:spPr>
          <a:xfrm>
            <a:off x="7268205" y="6217187"/>
            <a:ext cx="1030008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900" b="1" dirty="0">
                <a:solidFill>
                  <a:srgbClr val="4C515A"/>
                </a:solidFill>
                <a:latin typeface="+mn-lt"/>
              </a:rPr>
              <a:t>November 2016</a:t>
            </a:r>
          </a:p>
        </p:txBody>
      </p:sp>
      <p:cxnSp>
        <p:nvCxnSpPr>
          <p:cNvPr id="70" name="Straight Connector 69"/>
          <p:cNvCxnSpPr>
            <a:cxnSpLocks/>
          </p:cNvCxnSpPr>
          <p:nvPr userDrawn="1"/>
        </p:nvCxnSpPr>
        <p:spPr>
          <a:xfrm>
            <a:off x="7305923" y="6296610"/>
            <a:ext cx="0" cy="9704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 userDrawn="1"/>
        </p:nvSpPr>
        <p:spPr>
          <a:xfrm>
            <a:off x="8576808" y="6224954"/>
            <a:ext cx="24878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SA" sz="900" dirty="0">
                <a:solidFill>
                  <a:srgbClr val="4C515A"/>
                </a:solidFill>
              </a:rPr>
              <a:t>2</a:t>
            </a:r>
            <a:endParaRPr lang="en-US" sz="900" dirty="0">
              <a:solidFill>
                <a:srgbClr val="4C515A"/>
              </a:solidFill>
            </a:endParaRPr>
          </a:p>
        </p:txBody>
      </p:sp>
      <p:grpSp>
        <p:nvGrpSpPr>
          <p:cNvPr id="47" name="Group 46"/>
          <p:cNvGrpSpPr/>
          <p:nvPr userDrawn="1"/>
        </p:nvGrpSpPr>
        <p:grpSpPr>
          <a:xfrm>
            <a:off x="-1686595" y="-39648"/>
            <a:ext cx="1545400" cy="6863569"/>
            <a:chOff x="-1684265" y="-187412"/>
            <a:chExt cx="1545400" cy="6863569"/>
          </a:xfrm>
        </p:grpSpPr>
        <p:grpSp>
          <p:nvGrpSpPr>
            <p:cNvPr id="48" name="Group 47"/>
            <p:cNvGrpSpPr/>
            <p:nvPr/>
          </p:nvGrpSpPr>
          <p:grpSpPr>
            <a:xfrm>
              <a:off x="-1684265" y="200118"/>
              <a:ext cx="1545400" cy="6476039"/>
              <a:chOff x="5233838" y="1329860"/>
              <a:chExt cx="1545400" cy="6476039"/>
            </a:xfrm>
          </p:grpSpPr>
          <p:grpSp>
            <p:nvGrpSpPr>
              <p:cNvPr id="55" name="Group 54"/>
              <p:cNvGrpSpPr/>
              <p:nvPr/>
            </p:nvGrpSpPr>
            <p:grpSpPr>
              <a:xfrm>
                <a:off x="6068918" y="1342086"/>
                <a:ext cx="710320" cy="6463813"/>
                <a:chOff x="4457518" y="1337197"/>
                <a:chExt cx="710320" cy="6463813"/>
              </a:xfrm>
            </p:grpSpPr>
            <p:sp>
              <p:nvSpPr>
                <p:cNvPr id="73" name="Rectangle 72"/>
                <p:cNvSpPr/>
                <p:nvPr/>
              </p:nvSpPr>
              <p:spPr>
                <a:xfrm>
                  <a:off x="4457518" y="4568713"/>
                  <a:ext cx="709684" cy="589111"/>
                </a:xfrm>
                <a:prstGeom prst="rect">
                  <a:avLst/>
                </a:prstGeom>
                <a:solidFill>
                  <a:srgbClr val="4ABDBC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914400">
                    <a:defRPr/>
                  </a:pPr>
                  <a:r>
                    <a:rPr lang="en-US" sz="1100" kern="0" dirty="0">
                      <a:solidFill>
                        <a:prstClr val="white"/>
                      </a:solidFill>
                      <a:latin typeface="Segoe UI Light"/>
                    </a:rPr>
                    <a:t>03</a:t>
                  </a:r>
                </a:p>
              </p:txBody>
            </p:sp>
            <p:sp>
              <p:nvSpPr>
                <p:cNvPr id="74" name="Rectangle 73"/>
                <p:cNvSpPr/>
                <p:nvPr/>
              </p:nvSpPr>
              <p:spPr>
                <a:xfrm>
                  <a:off x="4457518" y="3927048"/>
                  <a:ext cx="709684" cy="589111"/>
                </a:xfrm>
                <a:prstGeom prst="rect">
                  <a:avLst/>
                </a:prstGeom>
                <a:solidFill>
                  <a:srgbClr val="71B254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914400">
                    <a:defRPr/>
                  </a:pPr>
                  <a:r>
                    <a:rPr lang="en-US" sz="1100" kern="0" dirty="0">
                      <a:solidFill>
                        <a:prstClr val="white"/>
                      </a:solidFill>
                      <a:latin typeface="Segoe UI Light"/>
                    </a:rPr>
                    <a:t>04</a:t>
                  </a:r>
                </a:p>
              </p:txBody>
            </p:sp>
            <p:sp>
              <p:nvSpPr>
                <p:cNvPr id="75" name="Rectangle 74"/>
                <p:cNvSpPr/>
                <p:nvPr/>
              </p:nvSpPr>
              <p:spPr>
                <a:xfrm>
                  <a:off x="4457518" y="5238051"/>
                  <a:ext cx="709684" cy="589111"/>
                </a:xfrm>
                <a:prstGeom prst="rect">
                  <a:avLst/>
                </a:prstGeom>
                <a:solidFill>
                  <a:srgbClr val="F47920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914400">
                    <a:defRPr/>
                  </a:pPr>
                  <a:r>
                    <a:rPr lang="en-US" sz="1200" kern="0" dirty="0">
                      <a:solidFill>
                        <a:prstClr val="white"/>
                      </a:solidFill>
                      <a:latin typeface="Segoe UI Light"/>
                    </a:rPr>
                    <a:t>02</a:t>
                  </a:r>
                </a:p>
              </p:txBody>
            </p:sp>
            <p:sp>
              <p:nvSpPr>
                <p:cNvPr id="76" name="Rectangle 75"/>
                <p:cNvSpPr/>
                <p:nvPr/>
              </p:nvSpPr>
              <p:spPr>
                <a:xfrm>
                  <a:off x="4458154" y="3266831"/>
                  <a:ext cx="709684" cy="589111"/>
                </a:xfrm>
                <a:prstGeom prst="rect">
                  <a:avLst/>
                </a:prstGeom>
                <a:solidFill>
                  <a:srgbClr val="5F5A9D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914400">
                    <a:defRPr/>
                  </a:pPr>
                  <a:r>
                    <a:rPr lang="en-US" sz="1100" kern="0" dirty="0">
                      <a:solidFill>
                        <a:prstClr val="white"/>
                      </a:solidFill>
                      <a:latin typeface="Segoe UI Light"/>
                    </a:rPr>
                    <a:t>05</a:t>
                  </a:r>
                </a:p>
              </p:txBody>
            </p:sp>
            <p:sp>
              <p:nvSpPr>
                <p:cNvPr id="77" name="Rectangle 76"/>
                <p:cNvSpPr/>
                <p:nvPr/>
              </p:nvSpPr>
              <p:spPr>
                <a:xfrm>
                  <a:off x="4458154" y="2621301"/>
                  <a:ext cx="709684" cy="589111"/>
                </a:xfrm>
                <a:prstGeom prst="rect">
                  <a:avLst/>
                </a:prstGeom>
                <a:solidFill>
                  <a:srgbClr val="E6C278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914400">
                    <a:defRPr/>
                  </a:pPr>
                  <a:r>
                    <a:rPr lang="en-US" sz="1100" kern="0" dirty="0">
                      <a:solidFill>
                        <a:prstClr val="white"/>
                      </a:solidFill>
                      <a:latin typeface="Segoe UI Light"/>
                    </a:rPr>
                    <a:t>06</a:t>
                  </a:r>
                </a:p>
              </p:txBody>
            </p:sp>
            <p:sp>
              <p:nvSpPr>
                <p:cNvPr id="78" name="Rectangle 77"/>
                <p:cNvSpPr/>
                <p:nvPr/>
              </p:nvSpPr>
              <p:spPr>
                <a:xfrm>
                  <a:off x="4457518" y="5894753"/>
                  <a:ext cx="709684" cy="589111"/>
                </a:xfrm>
                <a:prstGeom prst="rect">
                  <a:avLst/>
                </a:prstGeom>
                <a:solidFill>
                  <a:srgbClr val="044C7F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914400">
                    <a:defRPr/>
                  </a:pPr>
                  <a:r>
                    <a:rPr lang="en-US" sz="1200" kern="0" dirty="0">
                      <a:solidFill>
                        <a:prstClr val="white"/>
                      </a:solidFill>
                      <a:latin typeface="Segoe UI Light"/>
                    </a:rPr>
                    <a:t>01</a:t>
                  </a:r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4458154" y="1982726"/>
                  <a:ext cx="709684" cy="589111"/>
                </a:xfrm>
                <a:prstGeom prst="rect">
                  <a:avLst/>
                </a:prstGeom>
                <a:solidFill>
                  <a:srgbClr val="B6ADA8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914400">
                    <a:defRPr/>
                  </a:pPr>
                  <a:r>
                    <a:rPr lang="en-US" sz="1100" kern="0" dirty="0">
                      <a:solidFill>
                        <a:prstClr val="white"/>
                      </a:solidFill>
                      <a:latin typeface="Segoe UI Light"/>
                    </a:rPr>
                    <a:t>07</a:t>
                  </a:r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4458154" y="1337197"/>
                  <a:ext cx="709684" cy="589111"/>
                </a:xfrm>
                <a:prstGeom prst="rect">
                  <a:avLst/>
                </a:prstGeom>
                <a:solidFill>
                  <a:srgbClr val="575B64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914400">
                    <a:defRPr/>
                  </a:pPr>
                  <a:r>
                    <a:rPr lang="en-US" sz="1100" kern="0" dirty="0">
                      <a:solidFill>
                        <a:prstClr val="white"/>
                      </a:solidFill>
                      <a:latin typeface="Segoe UI Light"/>
                    </a:rPr>
                    <a:t>08</a:t>
                  </a:r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4457518" y="7211899"/>
                  <a:ext cx="709684" cy="589111"/>
                </a:xfrm>
                <a:prstGeom prst="rect">
                  <a:avLst/>
                </a:prstGeom>
                <a:solidFill>
                  <a:srgbClr val="D0BD86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914400">
                    <a:defRPr/>
                  </a:pPr>
                  <a:endParaRPr lang="en-US" sz="1100" kern="0" dirty="0">
                    <a:solidFill>
                      <a:prstClr val="white"/>
                    </a:solidFill>
                    <a:latin typeface="Segoe UI Light"/>
                  </a:endParaRPr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4457518" y="6566368"/>
                  <a:ext cx="709684" cy="589111"/>
                </a:xfrm>
                <a:prstGeom prst="rect">
                  <a:avLst/>
                </a:prstGeom>
                <a:solidFill>
                  <a:srgbClr val="C6AE6C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914400">
                    <a:defRPr/>
                  </a:pPr>
                  <a:endParaRPr lang="en-US" sz="1100" kern="0" dirty="0">
                    <a:solidFill>
                      <a:prstClr val="white"/>
                    </a:solidFill>
                    <a:latin typeface="Segoe UI Light"/>
                  </a:endParaRPr>
                </a:p>
              </p:txBody>
            </p:sp>
          </p:grpSp>
          <p:grpSp>
            <p:nvGrpSpPr>
              <p:cNvPr id="56" name="Group 55"/>
              <p:cNvGrpSpPr/>
              <p:nvPr/>
            </p:nvGrpSpPr>
            <p:grpSpPr>
              <a:xfrm>
                <a:off x="5233838" y="1329860"/>
                <a:ext cx="731866" cy="6476039"/>
                <a:chOff x="5233838" y="1329860"/>
                <a:chExt cx="731866" cy="6476039"/>
              </a:xfrm>
            </p:grpSpPr>
            <p:sp>
              <p:nvSpPr>
                <p:cNvPr id="57" name="Rectangle 56"/>
                <p:cNvSpPr/>
                <p:nvPr/>
              </p:nvSpPr>
              <p:spPr>
                <a:xfrm>
                  <a:off x="5243402" y="4997325"/>
                  <a:ext cx="709684" cy="589111"/>
                </a:xfrm>
                <a:prstGeom prst="rect">
                  <a:avLst/>
                </a:prstGeom>
                <a:solidFill>
                  <a:srgbClr val="BCB8D6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914400">
                    <a:defRPr/>
                  </a:pPr>
                  <a:r>
                    <a:rPr lang="en-US" sz="1200" kern="0" dirty="0">
                      <a:solidFill>
                        <a:schemeClr val="tx1"/>
                      </a:solidFill>
                      <a:latin typeface="Segoe UI Light"/>
                    </a:rPr>
                    <a:t>Purple</a:t>
                  </a:r>
                </a:p>
              </p:txBody>
            </p:sp>
            <p:sp>
              <p:nvSpPr>
                <p:cNvPr id="58" name="Rectangle 57"/>
                <p:cNvSpPr/>
                <p:nvPr/>
              </p:nvSpPr>
              <p:spPr>
                <a:xfrm>
                  <a:off x="5243402" y="5654027"/>
                  <a:ext cx="709684" cy="589111"/>
                </a:xfrm>
                <a:prstGeom prst="rect">
                  <a:avLst/>
                </a:prstGeom>
                <a:solidFill>
                  <a:srgbClr val="FCD4B5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914400">
                    <a:defRPr/>
                  </a:pPr>
                  <a:r>
                    <a:rPr lang="en-US" sz="1200" kern="0" dirty="0">
                      <a:solidFill>
                        <a:schemeClr val="tx1"/>
                      </a:solidFill>
                      <a:latin typeface="Segoe UI Light"/>
                    </a:rPr>
                    <a:t>Orange</a:t>
                  </a:r>
                </a:p>
              </p:txBody>
            </p:sp>
            <p:sp>
              <p:nvSpPr>
                <p:cNvPr id="59" name="Rectangle 58"/>
                <p:cNvSpPr/>
                <p:nvPr/>
              </p:nvSpPr>
              <p:spPr>
                <a:xfrm>
                  <a:off x="5256020" y="3983092"/>
                  <a:ext cx="709684" cy="589111"/>
                </a:xfrm>
                <a:prstGeom prst="rect">
                  <a:avLst/>
                </a:prstGeom>
                <a:solidFill>
                  <a:srgbClr val="4C515A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914400">
                    <a:defRPr/>
                  </a:pPr>
                  <a:r>
                    <a:rPr lang="en-US" sz="1100" kern="0" dirty="0">
                      <a:solidFill>
                        <a:prstClr val="white"/>
                      </a:solidFill>
                      <a:latin typeface="Segoe UI Light"/>
                    </a:rPr>
                    <a:t>CMW</a:t>
                  </a:r>
                </a:p>
                <a:p>
                  <a:pPr algn="ctr" defTabSz="914400">
                    <a:defRPr/>
                  </a:pPr>
                  <a:r>
                    <a:rPr lang="en-US" sz="1100" kern="0" dirty="0">
                      <a:solidFill>
                        <a:prstClr val="white"/>
                      </a:solidFill>
                      <a:latin typeface="Segoe UI Light"/>
                    </a:rPr>
                    <a:t>Text</a:t>
                  </a:r>
                </a:p>
              </p:txBody>
            </p:sp>
            <p:sp>
              <p:nvSpPr>
                <p:cNvPr id="60" name="Rectangle 59"/>
                <p:cNvSpPr/>
                <p:nvPr/>
              </p:nvSpPr>
              <p:spPr>
                <a:xfrm>
                  <a:off x="5256020" y="3337563"/>
                  <a:ext cx="709684" cy="589111"/>
                </a:xfrm>
                <a:prstGeom prst="rect">
                  <a:avLst/>
                </a:prstGeom>
                <a:solidFill>
                  <a:srgbClr val="4C515A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914400">
                    <a:defRPr/>
                  </a:pPr>
                  <a:r>
                    <a:rPr lang="en-US" sz="1100" kern="0" dirty="0">
                      <a:solidFill>
                        <a:prstClr val="white"/>
                      </a:solidFill>
                      <a:latin typeface="Segoe UI Light"/>
                    </a:rPr>
                    <a:t>CMW</a:t>
                  </a:r>
                </a:p>
                <a:p>
                  <a:pPr algn="ctr" defTabSz="914400">
                    <a:defRPr/>
                  </a:pPr>
                  <a:r>
                    <a:rPr lang="en-US" sz="1100" kern="0" dirty="0">
                      <a:solidFill>
                        <a:prstClr val="white"/>
                      </a:solidFill>
                      <a:latin typeface="Segoe UI Light"/>
                    </a:rPr>
                    <a:t>Heading</a:t>
                  </a:r>
                </a:p>
              </p:txBody>
            </p:sp>
            <p:sp>
              <p:nvSpPr>
                <p:cNvPr id="61" name="Rectangle 60"/>
                <p:cNvSpPr/>
                <p:nvPr/>
              </p:nvSpPr>
              <p:spPr>
                <a:xfrm>
                  <a:off x="5256020" y="3017353"/>
                  <a:ext cx="709684" cy="276685"/>
                </a:xfrm>
                <a:prstGeom prst="rect">
                  <a:avLst/>
                </a:prstGeom>
                <a:solidFill>
                  <a:sysClr val="windowText" lastClr="000000">
                    <a:lumMod val="85000"/>
                    <a:lumOff val="15000"/>
                  </a:sysClr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914400">
                    <a:defRPr/>
                  </a:pPr>
                  <a:r>
                    <a:rPr lang="en-US" sz="1100" kern="0" dirty="0">
                      <a:solidFill>
                        <a:prstClr val="white"/>
                      </a:solidFill>
                      <a:latin typeface="Segoe UI Light"/>
                    </a:rPr>
                    <a:t>Whi-08</a:t>
                  </a:r>
                </a:p>
              </p:txBody>
            </p:sp>
            <p:sp>
              <p:nvSpPr>
                <p:cNvPr id="62" name="Rectangle 61"/>
                <p:cNvSpPr/>
                <p:nvPr/>
              </p:nvSpPr>
              <p:spPr>
                <a:xfrm>
                  <a:off x="5256020" y="2333700"/>
                  <a:ext cx="709684" cy="589112"/>
                </a:xfrm>
                <a:prstGeom prst="rect">
                  <a:avLst/>
                </a:prstGeom>
                <a:solidFill>
                  <a:srgbClr val="84838A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914400">
                    <a:defRPr/>
                  </a:pPr>
                  <a:r>
                    <a:rPr lang="en-US" sz="1100" kern="0" dirty="0">
                      <a:solidFill>
                        <a:prstClr val="white"/>
                      </a:solidFill>
                      <a:latin typeface="Segoe UI Light"/>
                    </a:rPr>
                    <a:t>Footer Text</a:t>
                  </a:r>
                </a:p>
              </p:txBody>
            </p:sp>
            <p:sp>
              <p:nvSpPr>
                <p:cNvPr id="63" name="Rectangle 62"/>
                <p:cNvSpPr/>
                <p:nvPr/>
              </p:nvSpPr>
              <p:spPr>
                <a:xfrm>
                  <a:off x="5256020" y="1688170"/>
                  <a:ext cx="709684" cy="589112"/>
                </a:xfrm>
                <a:prstGeom prst="rect">
                  <a:avLst/>
                </a:prstGeom>
                <a:solidFill>
                  <a:srgbClr val="CBCBCB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914400">
                    <a:defRPr/>
                  </a:pPr>
                  <a:r>
                    <a:rPr lang="en-US" sz="1100" kern="0" dirty="0">
                      <a:solidFill>
                        <a:prstClr val="white"/>
                      </a:solidFill>
                      <a:latin typeface="Segoe UI Light"/>
                    </a:rPr>
                    <a:t>Heading</a:t>
                  </a:r>
                </a:p>
              </p:txBody>
            </p:sp>
            <p:sp>
              <p:nvSpPr>
                <p:cNvPr id="64" name="Rectangle 63"/>
                <p:cNvSpPr/>
                <p:nvPr/>
              </p:nvSpPr>
              <p:spPr>
                <a:xfrm>
                  <a:off x="5256020" y="1329860"/>
                  <a:ext cx="709684" cy="276685"/>
                </a:xfrm>
                <a:prstGeom prst="rect">
                  <a:avLst/>
                </a:prstGeom>
                <a:solidFill>
                  <a:sysClr val="windowText" lastClr="000000">
                    <a:lumMod val="85000"/>
                    <a:lumOff val="15000"/>
                  </a:sysClr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914400">
                    <a:defRPr/>
                  </a:pPr>
                  <a:r>
                    <a:rPr lang="en-US" sz="1100" kern="0" dirty="0">
                      <a:solidFill>
                        <a:prstClr val="white"/>
                      </a:solidFill>
                      <a:latin typeface="Segoe UI Light"/>
                    </a:rPr>
                    <a:t>BLA-08</a:t>
                  </a:r>
                </a:p>
              </p:txBody>
            </p:sp>
            <p:sp>
              <p:nvSpPr>
                <p:cNvPr id="65" name="Rectangle 64"/>
                <p:cNvSpPr/>
                <p:nvPr/>
              </p:nvSpPr>
              <p:spPr>
                <a:xfrm>
                  <a:off x="5243402" y="6310729"/>
                  <a:ext cx="709684" cy="589111"/>
                </a:xfrm>
                <a:prstGeom prst="rect">
                  <a:avLst/>
                </a:prstGeom>
                <a:solidFill>
                  <a:srgbClr val="D3E3BF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914400">
                    <a:defRPr/>
                  </a:pPr>
                  <a:r>
                    <a:rPr lang="en-US" sz="1100" kern="0" dirty="0">
                      <a:solidFill>
                        <a:schemeClr val="tx1"/>
                      </a:solidFill>
                      <a:latin typeface="Segoe UI Light"/>
                    </a:rPr>
                    <a:t>Green</a:t>
                  </a:r>
                </a:p>
              </p:txBody>
            </p:sp>
            <p:sp>
              <p:nvSpPr>
                <p:cNvPr id="68" name="Rectangle 67"/>
                <p:cNvSpPr/>
                <p:nvPr/>
              </p:nvSpPr>
              <p:spPr>
                <a:xfrm>
                  <a:off x="5233838" y="6945971"/>
                  <a:ext cx="709684" cy="478134"/>
                </a:xfrm>
                <a:prstGeom prst="rect">
                  <a:avLst/>
                </a:prstGeom>
                <a:solidFill>
                  <a:srgbClr val="C9DEE3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914400">
                    <a:defRPr/>
                  </a:pPr>
                  <a:r>
                    <a:rPr lang="en-US" sz="1100" kern="0" dirty="0">
                      <a:solidFill>
                        <a:schemeClr val="tx1"/>
                      </a:solidFill>
                      <a:latin typeface="Segoe UI Light"/>
                    </a:rPr>
                    <a:t>Light Blue</a:t>
                  </a:r>
                </a:p>
              </p:txBody>
            </p:sp>
            <p:sp>
              <p:nvSpPr>
                <p:cNvPr id="69" name="Rectangle 68"/>
                <p:cNvSpPr/>
                <p:nvPr/>
              </p:nvSpPr>
              <p:spPr>
                <a:xfrm>
                  <a:off x="5256020" y="4653089"/>
                  <a:ext cx="709684" cy="276685"/>
                </a:xfrm>
                <a:prstGeom prst="rect">
                  <a:avLst/>
                </a:prstGeom>
                <a:solidFill>
                  <a:sysClr val="windowText" lastClr="000000">
                    <a:lumMod val="85000"/>
                    <a:lumOff val="15000"/>
                  </a:sysClr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914400">
                    <a:defRPr/>
                  </a:pPr>
                  <a:r>
                    <a:rPr lang="en-US" sz="1100" kern="0" dirty="0">
                      <a:solidFill>
                        <a:prstClr val="white"/>
                      </a:solidFill>
                      <a:latin typeface="Segoe UI Light"/>
                    </a:rPr>
                    <a:t>3rd</a:t>
                  </a:r>
                </a:p>
              </p:txBody>
            </p:sp>
            <p:sp>
              <p:nvSpPr>
                <p:cNvPr id="72" name="Rectangle 71"/>
                <p:cNvSpPr/>
                <p:nvPr/>
              </p:nvSpPr>
              <p:spPr>
                <a:xfrm>
                  <a:off x="5233838" y="7460708"/>
                  <a:ext cx="709684" cy="345191"/>
                </a:xfrm>
                <a:prstGeom prst="rect">
                  <a:avLst/>
                </a:prstGeom>
                <a:solidFill>
                  <a:srgbClr val="B9D6DA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914400">
                    <a:defRPr/>
                  </a:pPr>
                  <a:r>
                    <a:rPr lang="en-US" sz="1100" kern="0" dirty="0">
                      <a:solidFill>
                        <a:schemeClr val="tx1"/>
                      </a:solidFill>
                      <a:latin typeface="Segoe UI Light"/>
                    </a:rPr>
                    <a:t>Blue</a:t>
                  </a:r>
                </a:p>
              </p:txBody>
            </p:sp>
          </p:grpSp>
        </p:grpSp>
        <p:grpSp>
          <p:nvGrpSpPr>
            <p:cNvPr id="51" name="Group 50"/>
            <p:cNvGrpSpPr/>
            <p:nvPr/>
          </p:nvGrpSpPr>
          <p:grpSpPr>
            <a:xfrm>
              <a:off x="-1684265" y="-187412"/>
              <a:ext cx="1544765" cy="343336"/>
              <a:chOff x="6563900" y="1161195"/>
              <a:chExt cx="1544765" cy="343336"/>
            </a:xfrm>
          </p:grpSpPr>
          <p:sp>
            <p:nvSpPr>
              <p:cNvPr id="52" name="Rectangle 51"/>
              <p:cNvSpPr/>
              <p:nvPr/>
            </p:nvSpPr>
            <p:spPr>
              <a:xfrm>
                <a:off x="6563900" y="1196521"/>
                <a:ext cx="1544764" cy="308010"/>
              </a:xfrm>
              <a:prstGeom prst="rect">
                <a:avLst/>
              </a:prstGeom>
              <a:solidFill>
                <a:srgbClr val="4F81BD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algn="ctr" defTabSz="914400">
                  <a:defRPr/>
                </a:pPr>
                <a:endParaRPr lang="en-US" sz="1800" kern="0" dirty="0">
                  <a:solidFill>
                    <a:prstClr val="white"/>
                  </a:solidFill>
                  <a:latin typeface="Segoe UI Light"/>
                </a:endParaRPr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6563901" y="1161195"/>
                <a:ext cx="1544764" cy="338554"/>
              </a:xfrm>
              <a:prstGeom prst="rect">
                <a:avLst/>
              </a:prstGeom>
              <a:solidFill>
                <a:srgbClr val="044C7F"/>
              </a:solidFill>
            </p:spPr>
            <p:txBody>
              <a:bodyPr wrap="square" rtlCol="0">
                <a:spAutoFit/>
              </a:bodyPr>
              <a:lstStyle/>
              <a:p>
                <a:pPr algn="ctr" defTabSz="914400">
                  <a:defRPr/>
                </a:pPr>
                <a:r>
                  <a:rPr lang="en-US" sz="1600" b="1" kern="0" dirty="0">
                    <a:solidFill>
                      <a:prstClr val="white"/>
                    </a:solidFill>
                    <a:latin typeface="Segoe UI Light"/>
                  </a:rPr>
                  <a:t>CMW</a:t>
                </a:r>
              </a:p>
            </p:txBody>
          </p:sp>
        </p:grpSp>
      </p:grpSp>
      <p:sp>
        <p:nvSpPr>
          <p:cNvPr id="10" name="TextBox 9"/>
          <p:cNvSpPr txBox="1"/>
          <p:nvPr userDrawn="1"/>
        </p:nvSpPr>
        <p:spPr>
          <a:xfrm>
            <a:off x="387352" y="757623"/>
            <a:ext cx="6811480" cy="28982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800" b="1" dirty="0">
                <a:solidFill>
                  <a:srgbClr val="FF0000"/>
                </a:solidFill>
              </a:rPr>
              <a:t>“ Any institution in existence for close</a:t>
            </a:r>
          </a:p>
          <a:p>
            <a:pPr>
              <a:lnSpc>
                <a:spcPct val="110000"/>
              </a:lnSpc>
            </a:pPr>
            <a:r>
              <a:rPr lang="en-US" sz="2800" b="1" dirty="0">
                <a:solidFill>
                  <a:srgbClr val="FF0000"/>
                </a:solidFill>
              </a:rPr>
              <a:t>to a hundred years has likely borne</a:t>
            </a:r>
          </a:p>
          <a:p>
            <a:pPr>
              <a:lnSpc>
                <a:spcPct val="110000"/>
              </a:lnSpc>
            </a:pPr>
            <a:r>
              <a:rPr lang="en-US" sz="2800" b="1" dirty="0">
                <a:solidFill>
                  <a:srgbClr val="FF0000"/>
                </a:solidFill>
              </a:rPr>
              <a:t>witness to a lot of transition. That is</a:t>
            </a:r>
          </a:p>
          <a:p>
            <a:pPr>
              <a:lnSpc>
                <a:spcPct val="110000"/>
              </a:lnSpc>
            </a:pPr>
            <a:r>
              <a:rPr lang="en-US" sz="2800" b="1" dirty="0">
                <a:solidFill>
                  <a:srgbClr val="FF0000"/>
                </a:solidFill>
              </a:rPr>
              <a:t>particularly true for a philanthropy, like</a:t>
            </a:r>
          </a:p>
          <a:p>
            <a:pPr>
              <a:lnSpc>
                <a:spcPct val="110000"/>
              </a:lnSpc>
            </a:pPr>
            <a:r>
              <a:rPr lang="en-US" sz="2800" b="1" dirty="0">
                <a:solidFill>
                  <a:srgbClr val="FF0000"/>
                </a:solidFill>
              </a:rPr>
              <a:t>The Commonwealth Fund, whose purpose</a:t>
            </a:r>
          </a:p>
          <a:p>
            <a:pPr>
              <a:lnSpc>
                <a:spcPct val="110000"/>
              </a:lnSpc>
            </a:pPr>
            <a:r>
              <a:rPr lang="en-US" sz="2800" b="1" dirty="0">
                <a:solidFill>
                  <a:srgbClr val="FF0000"/>
                </a:solidFill>
              </a:rPr>
              <a:t>is to bring about positive social change.”</a:t>
            </a:r>
          </a:p>
        </p:txBody>
      </p:sp>
      <p:sp>
        <p:nvSpPr>
          <p:cNvPr id="2" name="Oval 1"/>
          <p:cNvSpPr/>
          <p:nvPr userDrawn="1"/>
        </p:nvSpPr>
        <p:spPr>
          <a:xfrm>
            <a:off x="521878" y="3800209"/>
            <a:ext cx="772617" cy="772617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25400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TextBox 82"/>
          <p:cNvSpPr txBox="1"/>
          <p:nvPr userDrawn="1"/>
        </p:nvSpPr>
        <p:spPr>
          <a:xfrm>
            <a:off x="1357971" y="3888560"/>
            <a:ext cx="2037737" cy="346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1500" b="1" spc="0" baseline="0" dirty="0">
                <a:solidFill>
                  <a:srgbClr val="FF0000"/>
                </a:solidFill>
              </a:rPr>
              <a:t>David </a:t>
            </a:r>
            <a:r>
              <a:rPr lang="en-US" sz="1500" b="1" spc="0" baseline="0" dirty="0" err="1">
                <a:solidFill>
                  <a:srgbClr val="FF0000"/>
                </a:solidFill>
              </a:rPr>
              <a:t>Blumethal</a:t>
            </a:r>
            <a:r>
              <a:rPr lang="en-US" sz="1500" b="1" spc="0" baseline="0" dirty="0">
                <a:solidFill>
                  <a:srgbClr val="FF0000"/>
                </a:solidFill>
              </a:rPr>
              <a:t>, M.D.</a:t>
            </a:r>
          </a:p>
        </p:txBody>
      </p:sp>
      <p:sp>
        <p:nvSpPr>
          <p:cNvPr id="84" name="TextBox 83"/>
          <p:cNvSpPr txBox="1"/>
          <p:nvPr userDrawn="1"/>
        </p:nvSpPr>
        <p:spPr>
          <a:xfrm>
            <a:off x="1357971" y="4131230"/>
            <a:ext cx="2667718" cy="3259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1500" b="0" spc="0" baseline="0" dirty="0">
                <a:solidFill>
                  <a:srgbClr val="FF0000"/>
                </a:solidFill>
              </a:rPr>
              <a:t>Commonwealth Fund President</a:t>
            </a:r>
          </a:p>
        </p:txBody>
      </p:sp>
      <p:cxnSp>
        <p:nvCxnSpPr>
          <p:cNvPr id="4" name="Straight Connector 3"/>
          <p:cNvCxnSpPr>
            <a:cxnSpLocks/>
          </p:cNvCxnSpPr>
          <p:nvPr userDrawn="1"/>
        </p:nvCxnSpPr>
        <p:spPr>
          <a:xfrm>
            <a:off x="511149" y="437578"/>
            <a:ext cx="0" cy="614028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 userDrawn="1"/>
        </p:nvSpPr>
        <p:spPr>
          <a:xfrm>
            <a:off x="443010" y="5231482"/>
            <a:ext cx="2896947" cy="2446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900" b="1" i="0" spc="0" baseline="0" dirty="0">
                <a:solidFill>
                  <a:schemeClr val="bg1"/>
                </a:solidFill>
              </a:rPr>
              <a:t>Source: National Center for Education Statistics, 2016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287524" y="355853"/>
            <a:ext cx="863285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+mj-lt"/>
              </a:rPr>
              <a:t>Exhibit 1. There Is Room for Improvement in</a:t>
            </a:r>
          </a:p>
          <a:p>
            <a:pPr algn="ctr"/>
            <a:r>
              <a:rPr lang="en-US" sz="2400" dirty="0">
                <a:solidFill>
                  <a:srgbClr val="FF0000"/>
                </a:solidFill>
                <a:latin typeface="+mj-lt"/>
              </a:rPr>
              <a:t>Patient-Centered Communication for High-Need Patients</a:t>
            </a:r>
          </a:p>
        </p:txBody>
      </p:sp>
      <p:cxnSp>
        <p:nvCxnSpPr>
          <p:cNvPr id="7" name="Straight Connector 6"/>
          <p:cNvCxnSpPr>
            <a:cxnSpLocks/>
          </p:cNvCxnSpPr>
          <p:nvPr userDrawn="1"/>
        </p:nvCxnSpPr>
        <p:spPr>
          <a:xfrm flipH="1">
            <a:off x="628748" y="5877272"/>
            <a:ext cx="8089802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0595" y="6042128"/>
            <a:ext cx="1390167" cy="399999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2248694" y="5928127"/>
            <a:ext cx="65578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>
                <a:solidFill>
                  <a:srgbClr val="FF0000"/>
                </a:solidFill>
              </a:rPr>
              <a:t>Note: Significantly different from not high-need adults at the p&lt;0.05 level. Data: The 2016 Commonwealth Fund Survey of High-Need Patients, June–September 2016.*</a:t>
            </a:r>
          </a:p>
          <a:p>
            <a:r>
              <a:rPr lang="en-US" sz="900" dirty="0">
                <a:solidFill>
                  <a:srgbClr val="FF0000"/>
                </a:solidFill>
              </a:rPr>
              <a:t>Source: J. Ryan, M. K. Abrams, M. M. Doty, T. Shah, and E. C. Schneider, How High-Need Patients Experience Health Care in the United States, The Commonwealth Fund, December 2016.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9144000" y="3140968"/>
            <a:ext cx="5180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15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508" y="0"/>
            <a:ext cx="914450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17857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MW Section Thre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217054" y="1138"/>
            <a:ext cx="8928484" cy="6858000"/>
          </a:xfrm>
          <a:prstGeom prst="rect">
            <a:avLst/>
          </a:prstGeom>
          <a:solidFill>
            <a:srgbClr val="71B25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rgbClr val="D3E3B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1850963"/>
            <a:ext cx="7772400" cy="1470025"/>
          </a:xfrm>
          <a:effectLst/>
        </p:spPr>
        <p:txBody>
          <a:bodyPr>
            <a:normAutofit/>
          </a:bodyPr>
          <a:lstStyle>
            <a:lvl1pPr algn="l">
              <a:lnSpc>
                <a:spcPct val="100000"/>
              </a:lnSpc>
              <a:defRPr sz="4000" spc="0" baseline="0">
                <a:solidFill>
                  <a:schemeClr val="bg1"/>
                </a:solidFill>
                <a:effectLst>
                  <a:outerShdw blurRad="25400" dist="6350" dir="2700000" algn="ctr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5" y="1694904"/>
            <a:ext cx="7133854" cy="493860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1300" spc="100" baseline="0">
                <a:solidFill>
                  <a:srgbClr val="D3E3BF"/>
                </a:solidFill>
                <a:latin typeface="InterFace XBold" panose="020B0903030203020004" pitchFamily="34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Insert section number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6" y="3270684"/>
            <a:ext cx="7256932" cy="914400"/>
          </a:xfrm>
        </p:spPr>
        <p:txBody>
          <a:bodyPr>
            <a:normAutofit/>
          </a:bodyPr>
          <a:lstStyle>
            <a:lvl1pPr marL="0" indent="0">
              <a:buNone/>
              <a:defRPr sz="160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sub text</a:t>
            </a:r>
          </a:p>
        </p:txBody>
      </p:sp>
      <p:pic>
        <p:nvPicPr>
          <p:cNvPr id="46" name="Picture 4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36253" y="6188178"/>
            <a:ext cx="1163972" cy="334915"/>
          </a:xfrm>
          <a:prstGeom prst="rect">
            <a:avLst/>
          </a:prstGeom>
        </p:spPr>
      </p:pic>
      <p:sp>
        <p:nvSpPr>
          <p:cNvPr id="47" name="Slide Number Placeholder 5"/>
          <p:cNvSpPr txBox="1">
            <a:spLocks/>
          </p:cNvSpPr>
          <p:nvPr userDrawn="1"/>
        </p:nvSpPr>
        <p:spPr>
          <a:xfrm>
            <a:off x="8536609" y="6175612"/>
            <a:ext cx="329184" cy="328295"/>
          </a:xfrm>
          <a:prstGeom prst="rect">
            <a:avLst/>
          </a:prstGeom>
        </p:spPr>
        <p:txBody>
          <a:bodyPr vert="horz" wrap="none" lIns="121920" tIns="60960" rIns="121920" bIns="6096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900" smtClean="0">
                <a:solidFill>
                  <a:schemeClr val="bg1"/>
                </a:solidFill>
                <a:latin typeface="+mn-lt"/>
              </a:rPr>
              <a:pPr algn="ctr"/>
              <a:t>‹#›</a:t>
            </a:fld>
            <a:endParaRPr lang="en-US" sz="9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8" name="Text Placeholder 43"/>
          <p:cNvSpPr>
            <a:spLocks noGrp="1"/>
          </p:cNvSpPr>
          <p:nvPr>
            <p:ph type="body" sz="quarter" idx="11"/>
          </p:nvPr>
        </p:nvSpPr>
        <p:spPr>
          <a:xfrm>
            <a:off x="5112060" y="6263653"/>
            <a:ext cx="2132714" cy="178474"/>
          </a:xfrm>
        </p:spPr>
        <p:txBody>
          <a:bodyPr>
            <a:normAutofit/>
          </a:bodyPr>
          <a:lstStyle>
            <a:lvl1pPr marL="0" indent="0" algn="r">
              <a:buNone/>
              <a:defRPr sz="900" b="1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9" name="Text Placeholder 43"/>
          <p:cNvSpPr>
            <a:spLocks noGrp="1"/>
          </p:cNvSpPr>
          <p:nvPr>
            <p:ph type="body" sz="quarter" idx="12"/>
          </p:nvPr>
        </p:nvSpPr>
        <p:spPr>
          <a:xfrm>
            <a:off x="7369969" y="6263653"/>
            <a:ext cx="1198475" cy="178474"/>
          </a:xfrm>
        </p:spPr>
        <p:txBody>
          <a:bodyPr>
            <a:normAutofit/>
          </a:bodyPr>
          <a:lstStyle>
            <a:lvl1pPr marL="0" indent="0" algn="l">
              <a:buNone/>
              <a:defRPr sz="90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cxnSp>
        <p:nvCxnSpPr>
          <p:cNvPr id="50" name="Straight Connector 49"/>
          <p:cNvCxnSpPr>
            <a:cxnSpLocks/>
          </p:cNvCxnSpPr>
          <p:nvPr userDrawn="1"/>
        </p:nvCxnSpPr>
        <p:spPr>
          <a:xfrm>
            <a:off x="7305923" y="6289467"/>
            <a:ext cx="0" cy="9704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62983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Layout: 02">
    <p:bg>
      <p:bgPr>
        <a:solidFill>
          <a:srgbClr val="044C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rgbClr val="B9D6D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6" name="Picture 4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36253" y="6188178"/>
            <a:ext cx="1163972" cy="334915"/>
          </a:xfrm>
          <a:prstGeom prst="rect">
            <a:avLst/>
          </a:prstGeom>
        </p:spPr>
      </p:pic>
      <p:sp>
        <p:nvSpPr>
          <p:cNvPr id="47" name="Slide Number Placeholder 5"/>
          <p:cNvSpPr txBox="1">
            <a:spLocks/>
          </p:cNvSpPr>
          <p:nvPr userDrawn="1"/>
        </p:nvSpPr>
        <p:spPr>
          <a:xfrm>
            <a:off x="8536609" y="6175612"/>
            <a:ext cx="329184" cy="328295"/>
          </a:xfrm>
          <a:prstGeom prst="rect">
            <a:avLst/>
          </a:prstGeom>
        </p:spPr>
        <p:txBody>
          <a:bodyPr vert="horz" wrap="none" lIns="121920" tIns="60960" rIns="121920" bIns="6096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900" smtClean="0">
                <a:solidFill>
                  <a:schemeClr val="bg1"/>
                </a:solidFill>
                <a:latin typeface="+mn-lt"/>
              </a:rPr>
              <a:pPr algn="ctr"/>
              <a:t>‹#›</a:t>
            </a:fld>
            <a:endParaRPr lang="en-US" sz="900" dirty="0">
              <a:solidFill>
                <a:schemeClr val="bg1"/>
              </a:solidFill>
              <a:latin typeface="+mn-lt"/>
            </a:endParaRPr>
          </a:p>
        </p:txBody>
      </p:sp>
      <p:cxnSp>
        <p:nvCxnSpPr>
          <p:cNvPr id="50" name="Straight Connector 49"/>
          <p:cNvCxnSpPr>
            <a:cxnSpLocks/>
          </p:cNvCxnSpPr>
          <p:nvPr userDrawn="1"/>
        </p:nvCxnSpPr>
        <p:spPr>
          <a:xfrm>
            <a:off x="7305923" y="6289467"/>
            <a:ext cx="0" cy="9144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627434" y="3002506"/>
            <a:ext cx="4005072" cy="2714165"/>
          </a:xfrm>
        </p:spPr>
        <p:txBody>
          <a:bodyPr/>
          <a:lstStyle>
            <a:lvl1pPr marL="171446" indent="-171446" rtl="0">
              <a:lnSpc>
                <a:spcPct val="120000"/>
              </a:lnSpc>
              <a:spcBef>
                <a:spcPts val="800"/>
              </a:spcBef>
              <a:buClr>
                <a:srgbClr val="8CBCC2"/>
              </a:buClr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</a:defRPr>
            </a:lvl1pPr>
            <a:lvl2pPr marL="344480" indent="-173034" rtl="0">
              <a:lnSpc>
                <a:spcPct val="120000"/>
              </a:lnSpc>
              <a:spcBef>
                <a:spcPts val="800"/>
              </a:spcBef>
              <a:buClr>
                <a:srgbClr val="8CBCC2"/>
              </a:buClr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2pPr>
            <a:lvl3pPr marL="515925" indent="-171446" rtl="0">
              <a:lnSpc>
                <a:spcPct val="120000"/>
              </a:lnSpc>
              <a:spcBef>
                <a:spcPts val="800"/>
              </a:spcBef>
              <a:buClr>
                <a:srgbClr val="8CBCC2"/>
              </a:buClr>
              <a:buFont typeface="Arial" panose="020B0604020202020204" pitchFamily="34" charset="0"/>
              <a:buChar char="•"/>
              <a:defRPr sz="1300">
                <a:solidFill>
                  <a:schemeClr val="bg1"/>
                </a:solidFill>
              </a:defRPr>
            </a:lvl3pPr>
            <a:lvl4pPr marL="687371" indent="-171446" rtl="0">
              <a:lnSpc>
                <a:spcPct val="120000"/>
              </a:lnSpc>
              <a:spcBef>
                <a:spcPts val="800"/>
              </a:spcBef>
              <a:buClr>
                <a:srgbClr val="8CBCC2"/>
              </a:buClr>
              <a:buFont typeface="Arial" panose="020B0604020202020204" pitchFamily="34" charset="0"/>
              <a:buChar char="•"/>
              <a:defRPr sz="1200">
                <a:solidFill>
                  <a:schemeClr val="bg1"/>
                </a:solidFill>
              </a:defRPr>
            </a:lvl4pPr>
            <a:lvl5pPr marL="858817" indent="-171446" rtl="0">
              <a:lnSpc>
                <a:spcPct val="120000"/>
              </a:lnSpc>
              <a:spcBef>
                <a:spcPts val="800"/>
              </a:spcBef>
              <a:buClr>
                <a:srgbClr val="8CBCC2"/>
              </a:buClr>
              <a:buFont typeface="Arial" panose="020B0604020202020204" pitchFamily="34" charset="0"/>
              <a:buChar char="•"/>
              <a:defRPr sz="11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0" name="TextBox 29"/>
          <p:cNvSpPr txBox="1"/>
          <p:nvPr userDrawn="1"/>
        </p:nvSpPr>
        <p:spPr>
          <a:xfrm>
            <a:off x="5107299" y="6216043"/>
            <a:ext cx="222588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37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44C7F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900" b="1" i="0" u="none" strike="noStrike" kern="8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Board of Directors Update</a:t>
            </a:r>
          </a:p>
        </p:txBody>
      </p:sp>
      <p:sp>
        <p:nvSpPr>
          <p:cNvPr id="31" name="TextBox 30"/>
          <p:cNvSpPr txBox="1"/>
          <p:nvPr userDrawn="1"/>
        </p:nvSpPr>
        <p:spPr>
          <a:xfrm>
            <a:off x="7279123" y="6214532"/>
            <a:ext cx="133862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37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44C7F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900" b="0" i="0" u="none" strike="noStrike" kern="8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November 2016</a:t>
            </a:r>
          </a:p>
        </p:txBody>
      </p:sp>
      <p:sp>
        <p:nvSpPr>
          <p:cNvPr id="14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4775953" y="3002506"/>
            <a:ext cx="4008515" cy="2714165"/>
          </a:xfrm>
        </p:spPr>
        <p:txBody>
          <a:bodyPr/>
          <a:lstStyle>
            <a:lvl1pPr marL="171446" indent="-171446" rtl="0">
              <a:lnSpc>
                <a:spcPct val="120000"/>
              </a:lnSpc>
              <a:spcBef>
                <a:spcPts val="800"/>
              </a:spcBef>
              <a:buClr>
                <a:srgbClr val="8CBCC2"/>
              </a:buClr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</a:defRPr>
            </a:lvl1pPr>
            <a:lvl2pPr marL="344480" indent="-173034" rtl="0">
              <a:lnSpc>
                <a:spcPct val="120000"/>
              </a:lnSpc>
              <a:spcBef>
                <a:spcPts val="800"/>
              </a:spcBef>
              <a:buClr>
                <a:srgbClr val="8CBCC2"/>
              </a:buClr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2pPr>
            <a:lvl3pPr marL="515925" indent="-171446" rtl="0">
              <a:lnSpc>
                <a:spcPct val="120000"/>
              </a:lnSpc>
              <a:spcBef>
                <a:spcPts val="800"/>
              </a:spcBef>
              <a:buClr>
                <a:srgbClr val="8CBCC2"/>
              </a:buClr>
              <a:buFont typeface="Arial" panose="020B0604020202020204" pitchFamily="34" charset="0"/>
              <a:buChar char="•"/>
              <a:defRPr sz="1300">
                <a:solidFill>
                  <a:schemeClr val="bg1"/>
                </a:solidFill>
              </a:defRPr>
            </a:lvl3pPr>
            <a:lvl4pPr marL="687371" indent="-171446" rtl="0">
              <a:lnSpc>
                <a:spcPct val="120000"/>
              </a:lnSpc>
              <a:spcBef>
                <a:spcPts val="800"/>
              </a:spcBef>
              <a:buClr>
                <a:srgbClr val="8CBCC2"/>
              </a:buClr>
              <a:buFont typeface="Arial" panose="020B0604020202020204" pitchFamily="34" charset="0"/>
              <a:buChar char="•"/>
              <a:defRPr sz="1200">
                <a:solidFill>
                  <a:schemeClr val="bg1"/>
                </a:solidFill>
              </a:defRPr>
            </a:lvl4pPr>
            <a:lvl5pPr marL="858817" indent="-171446" rtl="0">
              <a:lnSpc>
                <a:spcPct val="120000"/>
              </a:lnSpc>
              <a:spcBef>
                <a:spcPts val="800"/>
              </a:spcBef>
              <a:buClr>
                <a:srgbClr val="8CBCC2"/>
              </a:buClr>
              <a:buFont typeface="Arial" panose="020B0604020202020204" pitchFamily="34" charset="0"/>
              <a:buChar char="•"/>
              <a:defRPr sz="11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914860"/>
            <a:ext cx="7868336" cy="125533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900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5" y="332656"/>
            <a:ext cx="7133854" cy="49386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rgbClr val="B9D6DA"/>
                </a:solidFill>
                <a:latin typeface="+mn-lt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Insert section number</a:t>
            </a:r>
          </a:p>
        </p:txBody>
      </p:sp>
      <p:sp>
        <p:nvSpPr>
          <p:cNvPr id="29" name="Text Placeholder 2"/>
          <p:cNvSpPr>
            <a:spLocks noGrp="1"/>
          </p:cNvSpPr>
          <p:nvPr>
            <p:ph type="body" idx="22"/>
          </p:nvPr>
        </p:nvSpPr>
        <p:spPr>
          <a:xfrm>
            <a:off x="627434" y="2246675"/>
            <a:ext cx="7556446" cy="246221"/>
          </a:xfrm>
        </p:spPr>
        <p:txBody>
          <a:bodyPr wrap="square" anchor="t">
            <a:sp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600" b="1" spc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139340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518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Layout: 0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rgbClr val="5F5A9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itle 1"/>
          <p:cNvSpPr>
            <a:spLocks noGrp="1"/>
          </p:cNvSpPr>
          <p:nvPr>
            <p:ph type="ctrTitle" hasCustomPrompt="1"/>
          </p:nvPr>
        </p:nvSpPr>
        <p:spPr>
          <a:xfrm>
            <a:off x="627797" y="418119"/>
            <a:ext cx="6068439" cy="1226093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10000"/>
              </a:lnSpc>
              <a:defRPr sz="2400" spc="0" baseline="0">
                <a:solidFill>
                  <a:srgbClr val="4C515A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620595" y="1713217"/>
            <a:ext cx="8030173" cy="3912027"/>
          </a:xfrm>
        </p:spPr>
        <p:txBody>
          <a:bodyPr>
            <a:normAutofit/>
          </a:bodyPr>
          <a:lstStyle>
            <a:lvl1pPr>
              <a:defRPr sz="1300">
                <a:solidFill>
                  <a:srgbClr val="4C515A"/>
                </a:solidFill>
              </a:defRPr>
            </a:lvl1pPr>
          </a:lstStyle>
          <a:p>
            <a:endParaRPr lang="en-US"/>
          </a:p>
        </p:txBody>
      </p:sp>
      <p:sp>
        <p:nvSpPr>
          <p:cNvPr id="5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2341784" y="5999997"/>
            <a:ext cx="6376765" cy="777375"/>
          </a:xfrm>
        </p:spPr>
        <p:txBody>
          <a:bodyPr>
            <a:normAutofit/>
          </a:bodyPr>
          <a:lstStyle>
            <a:lvl1pPr marL="0" indent="0">
              <a:buNone/>
              <a:defRPr sz="900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cxnSp>
        <p:nvCxnSpPr>
          <p:cNvPr id="61" name="Straight Connector 60"/>
          <p:cNvCxnSpPr>
            <a:cxnSpLocks/>
          </p:cNvCxnSpPr>
          <p:nvPr userDrawn="1"/>
        </p:nvCxnSpPr>
        <p:spPr>
          <a:xfrm flipH="1">
            <a:off x="628748" y="5877272"/>
            <a:ext cx="8089802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3" name="Picture 6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0595" y="6042128"/>
            <a:ext cx="1390167" cy="399999"/>
          </a:xfrm>
          <a:prstGeom prst="rect">
            <a:avLst/>
          </a:prstGeom>
        </p:spPr>
      </p:pic>
      <p:sp>
        <p:nvSpPr>
          <p:cNvPr id="46" name="Oval 45"/>
          <p:cNvSpPr/>
          <p:nvPr userDrawn="1"/>
        </p:nvSpPr>
        <p:spPr>
          <a:xfrm>
            <a:off x="7720595" y="409450"/>
            <a:ext cx="997955" cy="997955"/>
          </a:xfrm>
          <a:prstGeom prst="ellipse">
            <a:avLst/>
          </a:prstGeom>
          <a:solidFill>
            <a:srgbClr val="5F5A9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21" hasCustomPrompt="1"/>
          </p:nvPr>
        </p:nvSpPr>
        <p:spPr>
          <a:xfrm>
            <a:off x="7926324" y="581510"/>
            <a:ext cx="591093" cy="630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Icon</a:t>
            </a:r>
          </a:p>
        </p:txBody>
      </p:sp>
    </p:spTree>
    <p:extLst>
      <p:ext uri="{BB962C8B-B14F-4D97-AF65-F5344CB8AC3E}">
        <p14:creationId xmlns:p14="http://schemas.microsoft.com/office/powerpoint/2010/main" val="2561695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Graph Layout: 0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itle 1"/>
          <p:cNvSpPr>
            <a:spLocks noGrp="1"/>
          </p:cNvSpPr>
          <p:nvPr>
            <p:ph type="ctrTitle"/>
          </p:nvPr>
        </p:nvSpPr>
        <p:spPr>
          <a:xfrm>
            <a:off x="157150" y="289173"/>
            <a:ext cx="8838200" cy="947956"/>
          </a:xfrm>
          <a:effectLst/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2400" spc="0" baseline="0">
                <a:solidFill>
                  <a:srgbClr val="4C515A"/>
                </a:solidFill>
                <a:effectLst/>
              </a:defRPr>
            </a:lvl1pPr>
          </a:lstStyle>
          <a:p>
            <a:endParaRPr lang="en-US" dirty="0"/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149948" y="1306135"/>
            <a:ext cx="8846134" cy="4103087"/>
          </a:xfrm>
        </p:spPr>
        <p:txBody>
          <a:bodyPr>
            <a:normAutofit/>
          </a:bodyPr>
          <a:lstStyle>
            <a:lvl1pPr>
              <a:defRPr sz="1300">
                <a:solidFill>
                  <a:srgbClr val="4C515A"/>
                </a:solidFill>
              </a:defRPr>
            </a:lvl1pPr>
          </a:lstStyle>
          <a:p>
            <a:endParaRPr lang="en-US"/>
          </a:p>
        </p:txBody>
      </p:sp>
      <p:cxnSp>
        <p:nvCxnSpPr>
          <p:cNvPr id="61" name="Straight Connector 60"/>
          <p:cNvCxnSpPr>
            <a:cxnSpLocks/>
          </p:cNvCxnSpPr>
          <p:nvPr userDrawn="1"/>
        </p:nvCxnSpPr>
        <p:spPr>
          <a:xfrm flipH="1">
            <a:off x="158101" y="6093296"/>
            <a:ext cx="8837248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157150" y="5553236"/>
            <a:ext cx="8838199" cy="399999"/>
          </a:xfrm>
        </p:spPr>
        <p:txBody>
          <a:bodyPr anchor="b" anchorCtr="0">
            <a:noAutofit/>
          </a:bodyPr>
          <a:lstStyle>
            <a:lvl1pPr marL="0" indent="0">
              <a:buNone/>
              <a:defRPr sz="1000" spc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157150" y="78497"/>
            <a:ext cx="1713988" cy="210676"/>
          </a:xfrm>
        </p:spPr>
        <p:txBody>
          <a:bodyPr>
            <a:noAutofit/>
          </a:bodyPr>
          <a:lstStyle>
            <a:lvl1pPr marL="0" indent="0">
              <a:buNone/>
              <a:defRPr sz="1200" b="0">
                <a:solidFill>
                  <a:schemeClr val="tx1">
                    <a:lumMod val="60000"/>
                    <a:lumOff val="40000"/>
                  </a:schemeClr>
                </a:solidFill>
                <a:latin typeface="Calibri" panose="020F0502020204030204" pitchFamily="34" charset="0"/>
              </a:defRPr>
            </a:lvl1pPr>
            <a:lvl2pPr marL="171446" indent="0">
              <a:buNone/>
              <a:defRPr sz="1200"/>
            </a:lvl2pPr>
            <a:lvl3pPr marL="344479" indent="0">
              <a:buNone/>
              <a:defRPr sz="1200"/>
            </a:lvl3pPr>
            <a:lvl4pPr marL="515925" indent="0">
              <a:buNone/>
              <a:defRPr sz="1200"/>
            </a:lvl4pPr>
            <a:lvl5pPr marL="687371" indent="0">
              <a:buNone/>
              <a:defRPr sz="1200"/>
            </a:lvl5pPr>
          </a:lstStyle>
          <a:p>
            <a:pPr lvl="0"/>
            <a:r>
              <a:rPr lang="en-US" dirty="0"/>
              <a:t>Exhibit </a:t>
            </a:r>
            <a:fld id="{3B406555-91FE-4F2C-B289-054179A4C52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2369573" y="6279591"/>
            <a:ext cx="6625775" cy="400110"/>
          </a:xfrm>
          <a:prstGeom prst="rect">
            <a:avLst/>
          </a:prstGeom>
        </p:spPr>
        <p:txBody>
          <a:bodyPr wrap="square" anchor="ctr" anchorCtr="0">
            <a:spAutoFit/>
          </a:bodyPr>
          <a:lstStyle/>
          <a:p>
            <a:pPr lvl="0"/>
            <a:r>
              <a:rPr lang="en-US" sz="1000" b="0" i="0" dirty="0">
                <a:solidFill>
                  <a:schemeClr val="tx1"/>
                </a:solidFill>
              </a:rPr>
              <a:t>Source: David C. Radley, Douglas McCarthy, and Susan L. Hayes, </a:t>
            </a:r>
            <a:r>
              <a:rPr lang="en-US" sz="1000" b="0" i="1" dirty="0">
                <a:solidFill>
                  <a:schemeClr val="tx1"/>
                </a:solidFill>
              </a:rPr>
              <a:t>2018 Scorecard on State Health System Performance</a:t>
            </a:r>
            <a:r>
              <a:rPr lang="en-US" sz="1000" b="0" i="0" dirty="0">
                <a:solidFill>
                  <a:schemeClr val="tx1"/>
                </a:solidFill>
              </a:rPr>
              <a:t> </a:t>
            </a:r>
            <a:br>
              <a:rPr lang="en-US" sz="1000" b="0" i="0" dirty="0">
                <a:solidFill>
                  <a:schemeClr val="tx1"/>
                </a:solidFill>
              </a:rPr>
            </a:br>
            <a:r>
              <a:rPr lang="en-US" sz="1000" b="0" i="0" dirty="0">
                <a:solidFill>
                  <a:schemeClr val="tx1"/>
                </a:solidFill>
              </a:rPr>
              <a:t>(The Commonwealth Fund, May 2018).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448" y="6237094"/>
            <a:ext cx="2043113" cy="457200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Layout: 05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itle 1"/>
          <p:cNvSpPr>
            <a:spLocks noGrp="1"/>
          </p:cNvSpPr>
          <p:nvPr>
            <p:ph type="ctrTitle" hasCustomPrompt="1"/>
          </p:nvPr>
        </p:nvSpPr>
        <p:spPr>
          <a:xfrm>
            <a:off x="287524" y="418119"/>
            <a:ext cx="8632850" cy="1522715"/>
          </a:xfrm>
          <a:effectLst/>
        </p:spPr>
        <p:txBody>
          <a:bodyPr anchor="t">
            <a:normAutofit/>
          </a:bodyPr>
          <a:lstStyle>
            <a:lvl1pPr algn="ctr">
              <a:lnSpc>
                <a:spcPct val="110000"/>
              </a:lnSpc>
              <a:defRPr sz="2400" spc="0" baseline="0">
                <a:solidFill>
                  <a:srgbClr val="4C515A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575556" y="1700808"/>
            <a:ext cx="3925591" cy="3448401"/>
          </a:xfrm>
        </p:spPr>
        <p:txBody>
          <a:bodyPr>
            <a:normAutofit/>
          </a:bodyPr>
          <a:lstStyle>
            <a:lvl1pPr>
              <a:defRPr sz="1300">
                <a:solidFill>
                  <a:srgbClr val="4C515A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611560" y="5171905"/>
            <a:ext cx="8240898" cy="777375"/>
          </a:xfrm>
        </p:spPr>
        <p:txBody>
          <a:bodyPr>
            <a:normAutofit/>
          </a:bodyPr>
          <a:lstStyle>
            <a:lvl1pPr marL="0" indent="0">
              <a:buNone/>
              <a:defRPr sz="900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cxnSp>
        <p:nvCxnSpPr>
          <p:cNvPr id="61" name="Straight Connector 60"/>
          <p:cNvCxnSpPr>
            <a:cxnSpLocks/>
          </p:cNvCxnSpPr>
          <p:nvPr userDrawn="1"/>
        </p:nvCxnSpPr>
        <p:spPr>
          <a:xfrm flipH="1">
            <a:off x="628748" y="5877272"/>
            <a:ext cx="8089802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Chart Placeholder 5"/>
          <p:cNvSpPr>
            <a:spLocks noGrp="1"/>
          </p:cNvSpPr>
          <p:nvPr>
            <p:ph type="chart" sz="quarter" idx="21"/>
          </p:nvPr>
        </p:nvSpPr>
        <p:spPr>
          <a:xfrm>
            <a:off x="4860032" y="1700808"/>
            <a:ext cx="3932090" cy="3448402"/>
          </a:xfrm>
        </p:spPr>
        <p:txBody>
          <a:bodyPr>
            <a:normAutofit/>
          </a:bodyPr>
          <a:lstStyle>
            <a:lvl1pPr>
              <a:defRPr sz="1300">
                <a:solidFill>
                  <a:srgbClr val="4C515A"/>
                </a:solidFill>
              </a:defRPr>
            </a:lvl1pPr>
          </a:lstStyle>
          <a:p>
            <a:endParaRPr lang="en-US"/>
          </a:p>
        </p:txBody>
      </p:sp>
      <p:sp>
        <p:nvSpPr>
          <p:cNvPr id="43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2341784" y="5999997"/>
            <a:ext cx="6578590" cy="777375"/>
          </a:xfrm>
        </p:spPr>
        <p:txBody>
          <a:bodyPr>
            <a:normAutofit/>
          </a:bodyPr>
          <a:lstStyle>
            <a:lvl1pPr marL="0" indent="0">
              <a:buNone/>
              <a:defRPr sz="900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448" y="6237094"/>
            <a:ext cx="2043113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5954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Layout: 06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rgbClr val="4ABDB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itle 1"/>
          <p:cNvSpPr>
            <a:spLocks noGrp="1"/>
          </p:cNvSpPr>
          <p:nvPr>
            <p:ph type="ctrTitle" hasCustomPrompt="1"/>
          </p:nvPr>
        </p:nvSpPr>
        <p:spPr>
          <a:xfrm>
            <a:off x="627797" y="418119"/>
            <a:ext cx="6068439" cy="1226093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10000"/>
              </a:lnSpc>
              <a:defRPr sz="2400" spc="0" baseline="0">
                <a:solidFill>
                  <a:srgbClr val="4C515A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61" name="Straight Connector 60"/>
          <p:cNvCxnSpPr>
            <a:cxnSpLocks/>
          </p:cNvCxnSpPr>
          <p:nvPr userDrawn="1"/>
        </p:nvCxnSpPr>
        <p:spPr>
          <a:xfrm flipH="1">
            <a:off x="628748" y="5877272"/>
            <a:ext cx="8089802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Oval 45"/>
          <p:cNvSpPr/>
          <p:nvPr userDrawn="1"/>
        </p:nvSpPr>
        <p:spPr>
          <a:xfrm>
            <a:off x="7720595" y="409450"/>
            <a:ext cx="997955" cy="997955"/>
          </a:xfrm>
          <a:prstGeom prst="ellipse">
            <a:avLst/>
          </a:prstGeom>
          <a:solidFill>
            <a:srgbClr val="044C7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21" hasCustomPrompt="1"/>
          </p:nvPr>
        </p:nvSpPr>
        <p:spPr>
          <a:xfrm>
            <a:off x="7926324" y="581510"/>
            <a:ext cx="591093" cy="630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Icon</a:t>
            </a:r>
          </a:p>
        </p:txBody>
      </p:sp>
      <p:sp>
        <p:nvSpPr>
          <p:cNvPr id="10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575556" y="1700808"/>
            <a:ext cx="3925591" cy="3448401"/>
          </a:xfrm>
        </p:spPr>
        <p:txBody>
          <a:bodyPr>
            <a:normAutofit/>
          </a:bodyPr>
          <a:lstStyle>
            <a:lvl1pPr>
              <a:defRPr sz="1300">
                <a:solidFill>
                  <a:srgbClr val="4C515A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611560" y="5171905"/>
            <a:ext cx="8240898" cy="777375"/>
          </a:xfrm>
        </p:spPr>
        <p:txBody>
          <a:bodyPr>
            <a:normAutofit/>
          </a:bodyPr>
          <a:lstStyle>
            <a:lvl1pPr marL="0" indent="0">
              <a:buNone/>
              <a:defRPr sz="900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sp>
        <p:nvSpPr>
          <p:cNvPr id="12" name="Chart Placeholder 5"/>
          <p:cNvSpPr>
            <a:spLocks noGrp="1"/>
          </p:cNvSpPr>
          <p:nvPr>
            <p:ph type="chart" sz="quarter" idx="22"/>
          </p:nvPr>
        </p:nvSpPr>
        <p:spPr>
          <a:xfrm>
            <a:off x="4860032" y="1700808"/>
            <a:ext cx="3932090" cy="3448402"/>
          </a:xfrm>
        </p:spPr>
        <p:txBody>
          <a:bodyPr>
            <a:normAutofit/>
          </a:bodyPr>
          <a:lstStyle>
            <a:lvl1pPr>
              <a:defRPr sz="1300">
                <a:solidFill>
                  <a:srgbClr val="4C515A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2341784" y="5999997"/>
            <a:ext cx="6578590" cy="777375"/>
          </a:xfrm>
        </p:spPr>
        <p:txBody>
          <a:bodyPr>
            <a:normAutofit/>
          </a:bodyPr>
          <a:lstStyle>
            <a:lvl1pPr marL="0" indent="0">
              <a:buNone/>
              <a:defRPr sz="900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448" y="6237094"/>
            <a:ext cx="2043113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575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Layout: 07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rgbClr val="4ABDB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itle 1"/>
          <p:cNvSpPr>
            <a:spLocks noGrp="1"/>
          </p:cNvSpPr>
          <p:nvPr>
            <p:ph type="ctrTitle" hasCustomPrompt="1"/>
          </p:nvPr>
        </p:nvSpPr>
        <p:spPr>
          <a:xfrm>
            <a:off x="287524" y="418119"/>
            <a:ext cx="8632850" cy="922649"/>
          </a:xfrm>
          <a:effectLst/>
        </p:spPr>
        <p:txBody>
          <a:bodyPr anchor="t">
            <a:normAutofit/>
          </a:bodyPr>
          <a:lstStyle>
            <a:lvl1pPr algn="ctr">
              <a:lnSpc>
                <a:spcPct val="110000"/>
              </a:lnSpc>
              <a:defRPr sz="2400" spc="0" baseline="0">
                <a:solidFill>
                  <a:srgbClr val="4C515A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620595" y="1713217"/>
            <a:ext cx="8030173" cy="3697835"/>
          </a:xfrm>
        </p:spPr>
        <p:txBody>
          <a:bodyPr>
            <a:normAutofit/>
          </a:bodyPr>
          <a:lstStyle>
            <a:lvl1pPr>
              <a:defRPr sz="1300">
                <a:solidFill>
                  <a:srgbClr val="4C515A"/>
                </a:solidFill>
              </a:defRPr>
            </a:lvl1pPr>
          </a:lstStyle>
          <a:p>
            <a:endParaRPr lang="en-US"/>
          </a:p>
        </p:txBody>
      </p:sp>
      <p:sp>
        <p:nvSpPr>
          <p:cNvPr id="5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2341784" y="5999997"/>
            <a:ext cx="6376765" cy="777375"/>
          </a:xfrm>
        </p:spPr>
        <p:txBody>
          <a:bodyPr>
            <a:normAutofit/>
          </a:bodyPr>
          <a:lstStyle>
            <a:lvl1pPr marL="0" indent="0">
              <a:buNone/>
              <a:defRPr sz="900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cxnSp>
        <p:nvCxnSpPr>
          <p:cNvPr id="61" name="Straight Connector 60"/>
          <p:cNvCxnSpPr>
            <a:cxnSpLocks/>
          </p:cNvCxnSpPr>
          <p:nvPr userDrawn="1"/>
        </p:nvCxnSpPr>
        <p:spPr>
          <a:xfrm flipH="1">
            <a:off x="628748" y="5877272"/>
            <a:ext cx="8089802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3" name="Picture 6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0595" y="6042128"/>
            <a:ext cx="1390167" cy="399999"/>
          </a:xfrm>
          <a:prstGeom prst="rect">
            <a:avLst/>
          </a:prstGeom>
        </p:spPr>
      </p:pic>
      <p:sp>
        <p:nvSpPr>
          <p:cNvPr id="73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1087078" y="5569780"/>
            <a:ext cx="7563690" cy="343496"/>
          </a:xfrm>
        </p:spPr>
        <p:txBody>
          <a:bodyPr>
            <a:normAutofit/>
          </a:bodyPr>
          <a:lstStyle>
            <a:lvl1pPr marL="0" indent="0">
              <a:buNone/>
              <a:defRPr sz="1100" b="0"/>
            </a:lvl1pPr>
          </a:lstStyle>
          <a:p>
            <a:pPr lvl="0"/>
            <a:r>
              <a:rPr lang="en-US" dirty="0"/>
              <a:t>Insert additional text</a:t>
            </a:r>
          </a:p>
        </p:txBody>
      </p:sp>
    </p:spTree>
    <p:extLst>
      <p:ext uri="{BB962C8B-B14F-4D97-AF65-F5344CB8AC3E}">
        <p14:creationId xmlns:p14="http://schemas.microsoft.com/office/powerpoint/2010/main" val="2232003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Layout: 08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rgbClr val="71B25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itle 1"/>
          <p:cNvSpPr>
            <a:spLocks noGrp="1"/>
          </p:cNvSpPr>
          <p:nvPr>
            <p:ph type="ctrTitle" hasCustomPrompt="1"/>
          </p:nvPr>
        </p:nvSpPr>
        <p:spPr>
          <a:xfrm>
            <a:off x="627797" y="418119"/>
            <a:ext cx="6068439" cy="1226093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10000"/>
              </a:lnSpc>
              <a:defRPr sz="2400" spc="0" baseline="0">
                <a:solidFill>
                  <a:srgbClr val="4C515A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2341784" y="5999997"/>
            <a:ext cx="6376765" cy="777375"/>
          </a:xfrm>
        </p:spPr>
        <p:txBody>
          <a:bodyPr>
            <a:normAutofit/>
          </a:bodyPr>
          <a:lstStyle>
            <a:lvl1pPr marL="0" indent="0">
              <a:buNone/>
              <a:defRPr sz="900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cxnSp>
        <p:nvCxnSpPr>
          <p:cNvPr id="61" name="Straight Connector 60"/>
          <p:cNvCxnSpPr>
            <a:cxnSpLocks/>
          </p:cNvCxnSpPr>
          <p:nvPr userDrawn="1"/>
        </p:nvCxnSpPr>
        <p:spPr>
          <a:xfrm flipH="1">
            <a:off x="628748" y="5877272"/>
            <a:ext cx="8089802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3" name="Picture 6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0595" y="6042128"/>
            <a:ext cx="1390167" cy="399999"/>
          </a:xfrm>
          <a:prstGeom prst="rect">
            <a:avLst/>
          </a:prstGeom>
        </p:spPr>
      </p:pic>
      <p:sp>
        <p:nvSpPr>
          <p:cNvPr id="46" name="Oval 45"/>
          <p:cNvSpPr/>
          <p:nvPr userDrawn="1"/>
        </p:nvSpPr>
        <p:spPr>
          <a:xfrm>
            <a:off x="7720595" y="409450"/>
            <a:ext cx="997955" cy="997955"/>
          </a:xfrm>
          <a:prstGeom prst="ellipse">
            <a:avLst/>
          </a:prstGeom>
          <a:solidFill>
            <a:srgbClr val="71B25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21" hasCustomPrompt="1"/>
          </p:nvPr>
        </p:nvSpPr>
        <p:spPr>
          <a:xfrm>
            <a:off x="7926324" y="581510"/>
            <a:ext cx="591093" cy="630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Icon</a:t>
            </a:r>
          </a:p>
        </p:txBody>
      </p:sp>
      <p:sp>
        <p:nvSpPr>
          <p:cNvPr id="39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620595" y="1713217"/>
            <a:ext cx="8030173" cy="3697835"/>
          </a:xfrm>
        </p:spPr>
        <p:txBody>
          <a:bodyPr>
            <a:normAutofit/>
          </a:bodyPr>
          <a:lstStyle>
            <a:lvl1pPr>
              <a:defRPr sz="1300">
                <a:solidFill>
                  <a:srgbClr val="4C515A"/>
                </a:solidFill>
              </a:defRPr>
            </a:lvl1pPr>
          </a:lstStyle>
          <a:p>
            <a:endParaRPr lang="en-US"/>
          </a:p>
        </p:txBody>
      </p:sp>
      <p:sp>
        <p:nvSpPr>
          <p:cNvPr id="40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1087078" y="5569780"/>
            <a:ext cx="7563690" cy="343496"/>
          </a:xfrm>
        </p:spPr>
        <p:txBody>
          <a:bodyPr>
            <a:normAutofit/>
          </a:bodyPr>
          <a:lstStyle>
            <a:lvl1pPr marL="0" indent="0">
              <a:buNone/>
              <a:defRPr sz="1100" b="0"/>
            </a:lvl1pPr>
          </a:lstStyle>
          <a:p>
            <a:pPr lvl="0"/>
            <a:r>
              <a:rPr lang="en-US" dirty="0"/>
              <a:t>Insert additional text</a:t>
            </a:r>
          </a:p>
        </p:txBody>
      </p:sp>
    </p:spTree>
    <p:extLst>
      <p:ext uri="{BB962C8B-B14F-4D97-AF65-F5344CB8AC3E}">
        <p14:creationId xmlns:p14="http://schemas.microsoft.com/office/powerpoint/2010/main" val="139152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Layout: 09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rgbClr val="044C7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itle 1"/>
          <p:cNvSpPr>
            <a:spLocks noGrp="1"/>
          </p:cNvSpPr>
          <p:nvPr>
            <p:ph type="ctrTitle" hasCustomPrompt="1"/>
          </p:nvPr>
        </p:nvSpPr>
        <p:spPr>
          <a:xfrm>
            <a:off x="287524" y="418119"/>
            <a:ext cx="8632850" cy="922649"/>
          </a:xfrm>
          <a:effectLst/>
        </p:spPr>
        <p:txBody>
          <a:bodyPr anchor="t">
            <a:normAutofit/>
          </a:bodyPr>
          <a:lstStyle>
            <a:lvl1pPr algn="ctr">
              <a:lnSpc>
                <a:spcPct val="110000"/>
              </a:lnSpc>
              <a:defRPr sz="2400" spc="0" baseline="0">
                <a:solidFill>
                  <a:srgbClr val="4C515A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620595" y="1295304"/>
            <a:ext cx="8030173" cy="4581968"/>
          </a:xfrm>
        </p:spPr>
        <p:txBody>
          <a:bodyPr>
            <a:normAutofit/>
          </a:bodyPr>
          <a:lstStyle>
            <a:lvl1pPr>
              <a:defRPr sz="1300">
                <a:solidFill>
                  <a:srgbClr val="4C515A"/>
                </a:solidFill>
              </a:defRPr>
            </a:lvl1pPr>
          </a:lstStyle>
          <a:p>
            <a:endParaRPr lang="en-US"/>
          </a:p>
        </p:txBody>
      </p:sp>
      <p:sp>
        <p:nvSpPr>
          <p:cNvPr id="5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2341784" y="5999997"/>
            <a:ext cx="6376765" cy="777375"/>
          </a:xfrm>
        </p:spPr>
        <p:txBody>
          <a:bodyPr>
            <a:normAutofit/>
          </a:bodyPr>
          <a:lstStyle>
            <a:lvl1pPr marL="0" indent="0">
              <a:buNone/>
              <a:defRPr sz="900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cxnSp>
        <p:nvCxnSpPr>
          <p:cNvPr id="61" name="Straight Connector 60"/>
          <p:cNvCxnSpPr>
            <a:cxnSpLocks/>
          </p:cNvCxnSpPr>
          <p:nvPr userDrawn="1"/>
        </p:nvCxnSpPr>
        <p:spPr>
          <a:xfrm flipH="1">
            <a:off x="628748" y="5877272"/>
            <a:ext cx="8089802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3" name="Picture 6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0595" y="6042128"/>
            <a:ext cx="1390167" cy="39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4225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Layout: 10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rgbClr val="044C7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620595" y="1644212"/>
            <a:ext cx="8030173" cy="4233060"/>
          </a:xfrm>
        </p:spPr>
        <p:txBody>
          <a:bodyPr>
            <a:normAutofit/>
          </a:bodyPr>
          <a:lstStyle>
            <a:lvl1pPr>
              <a:defRPr sz="1300">
                <a:solidFill>
                  <a:srgbClr val="4C515A"/>
                </a:solidFill>
              </a:defRPr>
            </a:lvl1pPr>
          </a:lstStyle>
          <a:p>
            <a:endParaRPr lang="en-US"/>
          </a:p>
        </p:txBody>
      </p:sp>
      <p:sp>
        <p:nvSpPr>
          <p:cNvPr id="5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2341784" y="5999997"/>
            <a:ext cx="6376765" cy="777375"/>
          </a:xfrm>
        </p:spPr>
        <p:txBody>
          <a:bodyPr>
            <a:normAutofit/>
          </a:bodyPr>
          <a:lstStyle>
            <a:lvl1pPr marL="0" indent="0">
              <a:buNone/>
              <a:defRPr sz="900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cxnSp>
        <p:nvCxnSpPr>
          <p:cNvPr id="61" name="Straight Connector 60"/>
          <p:cNvCxnSpPr>
            <a:cxnSpLocks/>
          </p:cNvCxnSpPr>
          <p:nvPr userDrawn="1"/>
        </p:nvCxnSpPr>
        <p:spPr>
          <a:xfrm flipH="1">
            <a:off x="628748" y="5877272"/>
            <a:ext cx="8089802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3" name="Picture 6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0595" y="6042128"/>
            <a:ext cx="1390167" cy="399999"/>
          </a:xfrm>
          <a:prstGeom prst="rect">
            <a:avLst/>
          </a:prstGeom>
        </p:spPr>
      </p:pic>
      <p:sp>
        <p:nvSpPr>
          <p:cNvPr id="37" name="Title 1"/>
          <p:cNvSpPr>
            <a:spLocks noGrp="1"/>
          </p:cNvSpPr>
          <p:nvPr>
            <p:ph type="ctrTitle" hasCustomPrompt="1"/>
          </p:nvPr>
        </p:nvSpPr>
        <p:spPr>
          <a:xfrm>
            <a:off x="627797" y="418119"/>
            <a:ext cx="6068439" cy="1226093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10000"/>
              </a:lnSpc>
              <a:defRPr sz="2400" spc="0" baseline="0">
                <a:solidFill>
                  <a:srgbClr val="4C515A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8" name="Oval 37"/>
          <p:cNvSpPr/>
          <p:nvPr userDrawn="1"/>
        </p:nvSpPr>
        <p:spPr>
          <a:xfrm>
            <a:off x="7720595" y="409450"/>
            <a:ext cx="997955" cy="997955"/>
          </a:xfrm>
          <a:prstGeom prst="ellipse">
            <a:avLst/>
          </a:prstGeom>
          <a:solidFill>
            <a:srgbClr val="F4792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21" hasCustomPrompt="1"/>
          </p:nvPr>
        </p:nvSpPr>
        <p:spPr>
          <a:xfrm>
            <a:off x="7926324" y="581510"/>
            <a:ext cx="591093" cy="630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Icon</a:t>
            </a:r>
          </a:p>
        </p:txBody>
      </p:sp>
    </p:spTree>
    <p:extLst>
      <p:ext uri="{BB962C8B-B14F-4D97-AF65-F5344CB8AC3E}">
        <p14:creationId xmlns:p14="http://schemas.microsoft.com/office/powerpoint/2010/main" val="260031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9962"/>
            <a:ext cx="7772400" cy="81756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219201"/>
            <a:ext cx="7772400" cy="4627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41911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36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  <p:sldLayoutId id="2147483735" r:id="rId13"/>
    <p:sldLayoutId id="2147483694" r:id="rId14"/>
    <p:sldLayoutId id="2147483711" r:id="rId15"/>
    <p:sldLayoutId id="2147483724" r:id="rId16"/>
    <p:sldLayoutId id="2147483738" r:id="rId17"/>
  </p:sldLayoutIdLst>
  <p:hf hdr="0" ftr="0" dt="0"/>
  <p:txStyles>
    <p:titleStyle>
      <a:lvl1pPr algn="ctr" defTabSz="914378" rtl="0" eaLnBrk="1" latinLnBrk="0" hangingPunct="1">
        <a:lnSpc>
          <a:spcPct val="86000"/>
        </a:lnSpc>
        <a:spcBef>
          <a:spcPct val="0"/>
        </a:spcBef>
        <a:buNone/>
        <a:defRPr sz="2100" kern="800" spc="-4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500" kern="800" spc="-10">
          <a:solidFill>
            <a:schemeClr val="tx1"/>
          </a:solidFill>
          <a:latin typeface="+mn-lt"/>
          <a:ea typeface="+mn-ea"/>
          <a:cs typeface="+mn-cs"/>
        </a:defRPr>
      </a:lvl1pPr>
      <a:lvl2pPr marL="344480" indent="-173034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2pPr>
      <a:lvl3pPr marL="515925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200" kern="800">
          <a:solidFill>
            <a:schemeClr val="tx1"/>
          </a:solidFill>
          <a:latin typeface="+mn-lt"/>
          <a:ea typeface="+mn-ea"/>
          <a:cs typeface="+mn-cs"/>
        </a:defRPr>
      </a:lvl3pPr>
      <a:lvl4pPr marL="687371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4pPr>
      <a:lvl5pPr marL="858817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1200" kern="8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Overall health system performance varies greatly among states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/>
              <a:t>States are arranged in rank order from left (best) to right (worst), based on their overall 2018 </a:t>
            </a:r>
            <a:r>
              <a:rPr lang="en-US" i="1" dirty="0"/>
              <a:t>Scorecard</a:t>
            </a:r>
            <a:r>
              <a:rPr lang="en-US" dirty="0"/>
              <a:t> rank.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25251" y="787813"/>
            <a:ext cx="28909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2"/>
                </a:solidFill>
              </a:rPr>
              <a:t>Better performance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25251" y="5340878"/>
            <a:ext cx="29647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1">
                    <a:lumMod val="60000"/>
                    <a:lumOff val="40000"/>
                  </a:schemeClr>
                </a:solidFill>
              </a:rPr>
              <a:t>Worse performance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0281E291-965A-034E-ACAE-363BCA40D5DD}"/>
              </a:ext>
            </a:extLst>
          </p:cNvPr>
          <p:cNvCxnSpPr>
            <a:cxnSpLocks/>
          </p:cNvCxnSpPr>
          <p:nvPr/>
        </p:nvCxnSpPr>
        <p:spPr>
          <a:xfrm flipV="1">
            <a:off x="270780" y="1173332"/>
            <a:ext cx="0" cy="4072128"/>
          </a:xfrm>
          <a:prstGeom prst="straightConnector1">
            <a:avLst/>
          </a:prstGeom>
          <a:ln w="76200">
            <a:gradFill flip="none" rotWithShape="1">
              <a:gsLst>
                <a:gs pos="0">
                  <a:schemeClr val="tx1">
                    <a:lumMod val="60000"/>
                    <a:lumOff val="40000"/>
                  </a:schemeClr>
                </a:gs>
                <a:gs pos="100000">
                  <a:schemeClr val="bg2"/>
                </a:gs>
              </a:gsLst>
              <a:lin ang="5400000" scaled="1"/>
              <a:tileRect/>
            </a:gra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6B7C1C34-B6DC-744D-ACD3-35A4B2DB8B6A}"/>
              </a:ext>
            </a:extLst>
          </p:cNvPr>
          <p:cNvGraphicFramePr/>
          <p:nvPr>
            <p:extLst/>
          </p:nvPr>
        </p:nvGraphicFramePr>
        <p:xfrm>
          <a:off x="71499" y="1173332"/>
          <a:ext cx="8923849" cy="40721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B893082D-0235-E947-A9C8-0D35B91F283F}"/>
              </a:ext>
            </a:extLst>
          </p:cNvPr>
          <p:cNvSpPr txBox="1"/>
          <p:nvPr/>
        </p:nvSpPr>
        <p:spPr>
          <a:xfrm>
            <a:off x="7845175" y="3017106"/>
            <a:ext cx="10532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solidFill>
                  <a:schemeClr val="tx1">
                    <a:lumMod val="60000"/>
                    <a:lumOff val="40000"/>
                  </a:schemeClr>
                </a:solidFill>
              </a:rPr>
              <a:t>U.S. average</a:t>
            </a:r>
          </a:p>
        </p:txBody>
      </p:sp>
    </p:spTree>
    <p:extLst>
      <p:ext uri="{BB962C8B-B14F-4D97-AF65-F5344CB8AC3E}">
        <p14:creationId xmlns:p14="http://schemas.microsoft.com/office/powerpoint/2010/main" val="229102706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MW V1.0">
      <a:dk1>
        <a:srgbClr val="4C515A"/>
      </a:dk1>
      <a:lt1>
        <a:sysClr val="window" lastClr="FFFFFF"/>
      </a:lt1>
      <a:dk2>
        <a:srgbClr val="044C7F"/>
      </a:dk2>
      <a:lt2>
        <a:srgbClr val="4ABDBC"/>
      </a:lt2>
      <a:accent1>
        <a:srgbClr val="044C7F"/>
      </a:accent1>
      <a:accent2>
        <a:srgbClr val="F47920"/>
      </a:accent2>
      <a:accent3>
        <a:srgbClr val="4ABDBC"/>
      </a:accent3>
      <a:accent4>
        <a:srgbClr val="71B254"/>
      </a:accent4>
      <a:accent5>
        <a:srgbClr val="5F5A9D"/>
      </a:accent5>
      <a:accent6>
        <a:srgbClr val="E6C278"/>
      </a:accent6>
      <a:hlink>
        <a:srgbClr val="044C7F"/>
      </a:hlink>
      <a:folHlink>
        <a:srgbClr val="4ABDBC"/>
      </a:folHlink>
    </a:clrScheme>
    <a:fontScheme name="CMW (Brand Fonts) V1.0">
      <a:majorFont>
        <a:latin typeface="Berlingske Serif Text"/>
        <a:ea typeface=""/>
        <a:cs typeface=""/>
      </a:majorFont>
      <a:minorFont>
        <a:latin typeface="InterFac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35280056E7BB49893E7034D705AB26" ma:contentTypeVersion="9" ma:contentTypeDescription="Create a new document." ma:contentTypeScope="" ma:versionID="b6a88f02b802af46952357b2c0a3c7a7">
  <xsd:schema xmlns:xsd="http://www.w3.org/2001/XMLSchema" xmlns:xs="http://www.w3.org/2001/XMLSchema" xmlns:p="http://schemas.microsoft.com/office/2006/metadata/properties" xmlns:ns2="29bc6a8d-14dd-4a95-baab-e16a8c685bba" xmlns:ns3="5ce553e6-b527-4fc2-9a17-c704894d1c64" targetNamespace="http://schemas.microsoft.com/office/2006/metadata/properties" ma:root="true" ma:fieldsID="8c3d0f0286a014fec4cf1105435e230c" ns2:_="" ns3:_="">
    <xsd:import namespace="29bc6a8d-14dd-4a95-baab-e16a8c685bba"/>
    <xsd:import namespace="5ce553e6-b527-4fc2-9a17-c704894d1c64"/>
    <xsd:element name="properties">
      <xsd:complexType>
        <xsd:sequence>
          <xsd:element name="documentManagement">
            <xsd:complexType>
              <xsd:all>
                <xsd:element ref="ns2:TaxKeywordTaxHTField" minOccurs="0"/>
                <xsd:element ref="ns2:TaxCatchAll" minOccurs="0"/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bc6a8d-14dd-4a95-baab-e16a8c685bba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9" nillable="true" ma:taxonomy="true" ma:internalName="TaxKeywordTaxHTField" ma:taxonomyFieldName="TaxKeyword" ma:displayName="Enterprise Keywords" ma:fieldId="{23f27201-bee3-471e-b2e7-b64fd8b7ca38}" ma:taxonomyMulti="true" ma:sspId="08d887b3-530c-4858-8ab3-c8c35b27a875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0" nillable="true" ma:displayName="Taxonomy Catch All Column" ma:description="" ma:hidden="true" ma:list="{690f1226-ed51-43c4-a7d5-930a1683902b}" ma:internalName="TaxCatchAll" ma:showField="CatchAllData" ma:web="29bc6a8d-14dd-4a95-baab-e16a8c685bb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1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4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e553e6-b527-4fc2-9a17-c704894d1c6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5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6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9bc6a8d-14dd-4a95-baab-e16a8c685bba"/>
    <TaxKeywordTaxHTField xmlns="29bc6a8d-14dd-4a95-baab-e16a8c685bba">
      <Terms xmlns="http://schemas.microsoft.com/office/infopath/2007/PartnerControls"/>
    </TaxKeywordTaxHTField>
  </documentManagement>
</p:properties>
</file>

<file path=customXml/itemProps1.xml><?xml version="1.0" encoding="utf-8"?>
<ds:datastoreItem xmlns:ds="http://schemas.openxmlformats.org/officeDocument/2006/customXml" ds:itemID="{418E0117-DDB4-45F5-8271-32276C2F211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9bc6a8d-14dd-4a95-baab-e16a8c685bba"/>
    <ds:schemaRef ds:uri="5ce553e6-b527-4fc2-9a17-c704894d1c6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9BB0A77-9362-468F-82BA-80BB36D08EA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DF013D4-06D4-44FA-968B-E4CCA573B85B}">
  <ds:schemaRefs>
    <ds:schemaRef ds:uri="http://purl.org/dc/dcmitype/"/>
    <ds:schemaRef ds:uri="29bc6a8d-14dd-4a95-baab-e16a8c685bba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5ce553e6-b527-4fc2-9a17-c704894d1c64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177496</TotalTime>
  <Words>41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Berlingske Serif Text</vt:lpstr>
      <vt:lpstr>Calibri</vt:lpstr>
      <vt:lpstr>InterFace</vt:lpstr>
      <vt:lpstr>InterFace XBold</vt:lpstr>
      <vt:lpstr>Open Sans</vt:lpstr>
      <vt:lpstr>Open Sans Light</vt:lpstr>
      <vt:lpstr>Segoe UI Light</vt:lpstr>
      <vt:lpstr>1_Office Theme</vt:lpstr>
      <vt:lpstr>Overall health system performance varies greatly among states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asdf</dc:title>
  <dc:creator>DesignSmash</dc:creator>
  <cp:lastModifiedBy>Aisha Gomez</cp:lastModifiedBy>
  <cp:revision>2370</cp:revision>
  <cp:lastPrinted>2018-04-23T21:57:18Z</cp:lastPrinted>
  <dcterms:created xsi:type="dcterms:W3CDTF">2014-10-08T23:03:32Z</dcterms:created>
  <dcterms:modified xsi:type="dcterms:W3CDTF">2018-05-03T15:20:11Z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0x0101006935280056E7BB49893E7034D705AB26</vt:lpwstr>
  </property>
  <property fmtid="{D5CDD505-2E9C-101B-9397-08002B2CF9AE}" pid="3" name="TaxKeyword">
    <vt:lpwstr/>
  </property>
</Properties>
</file>