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6"/>
  </p:notesMasterIdLst>
  <p:handoutMasterIdLst>
    <p:handoutMasterId r:id="rId7"/>
  </p:handoutMasterIdLst>
  <p:sldIdLst>
    <p:sldId id="1528" r:id="rId5"/>
  </p:sldIdLst>
  <p:sldSz cx="9144000" cy="6858000" type="screen4x3"/>
  <p:notesSz cx="7315200" cy="96012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4728" userDrawn="1">
          <p15:clr>
            <a:srgbClr val="A4A3A4"/>
          </p15:clr>
        </p15:guide>
        <p15:guide id="4" pos="48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4152" userDrawn="1">
          <p15:clr>
            <a:srgbClr val="A4A3A4"/>
          </p15:clr>
        </p15:guide>
        <p15:guide id="7" orient="horz" pos="3336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  <p:cmAuthor id="2" name="Jen Wilson" initials="JW" lastIdx="11" clrIdx="1">
    <p:extLst>
      <p:ext uri="{19B8F6BF-5375-455C-9EA6-DF929625EA0E}">
        <p15:presenceInfo xmlns:p15="http://schemas.microsoft.com/office/powerpoint/2012/main" userId="000f367a-3246-491c-88b4-803a33f58a8b" providerId="Windows Live"/>
      </p:ext>
    </p:extLst>
  </p:cmAuthor>
  <p:cmAuthor id="3" name="David" initials="D" lastIdx="8" clrIdx="2">
    <p:extLst>
      <p:ext uri="{19B8F6BF-5375-455C-9EA6-DF929625EA0E}">
        <p15:presenceInfo xmlns:p15="http://schemas.microsoft.com/office/powerpoint/2012/main" userId="David" providerId="None"/>
      </p:ext>
    </p:extLst>
  </p:cmAuthor>
  <p:cmAuthor id="4" name="David Radley" initials="DR" lastIdx="14" clrIdx="3">
    <p:extLst>
      <p:ext uri="{19B8F6BF-5375-455C-9EA6-DF929625EA0E}">
        <p15:presenceInfo xmlns:p15="http://schemas.microsoft.com/office/powerpoint/2012/main" userId="S-1-5-21-250780055-1248235729-1050716318-1004" providerId="AD"/>
      </p:ext>
    </p:extLst>
  </p:cmAuthor>
  <p:cmAuthor id="5" name="David Radley" initials="DR [2]" lastIdx="1" clrIdx="4">
    <p:extLst>
      <p:ext uri="{19B8F6BF-5375-455C-9EA6-DF929625EA0E}">
        <p15:presenceInfo xmlns:p15="http://schemas.microsoft.com/office/powerpoint/2012/main" userId="David Rad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E6"/>
    <a:srgbClr val="A4A6AC"/>
    <a:srgbClr val="92D6D7"/>
    <a:srgbClr val="4BBDBD"/>
    <a:srgbClr val="9D9EA3"/>
    <a:srgbClr val="4ABDBC"/>
    <a:srgbClr val="5A5E67"/>
    <a:srgbClr val="474376"/>
    <a:srgbClr val="4C515A"/>
    <a:srgbClr val="5F5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8" autoAdjust="0"/>
    <p:restoredTop sz="95491" autoAdjust="0"/>
  </p:normalViewPr>
  <p:slideViewPr>
    <p:cSldViewPr snapToGrid="0" snapToObjects="1">
      <p:cViewPr varScale="1">
        <p:scale>
          <a:sx n="76" d="100"/>
          <a:sy n="76" d="100"/>
        </p:scale>
        <p:origin x="1008" y="96"/>
      </p:cViewPr>
      <p:guideLst>
        <p:guide orient="horz" pos="1224"/>
        <p:guide pos="4728"/>
        <p:guide pos="48"/>
        <p:guide pos="624"/>
        <p:guide pos="4152"/>
        <p:guide orient="horz" pos="3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928" y="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E75CA9-D3DC-4CC4-B26F-4572B05774C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A1D146-B4E0-1741-B9EE-9789392EFCC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1608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5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sz="1350" b="1" dirty="0">
                  <a:solidFill>
                    <a:srgbClr val="FF0000"/>
                  </a:solidFill>
                  <a:latin typeface="+mn-lt"/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esed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spc="0" baseline="0" dirty="0">
                <a:solidFill>
                  <a:srgbClr val="FF0000"/>
                </a:solidFill>
              </a:rPr>
              <a:t>David </a:t>
            </a:r>
            <a:r>
              <a:rPr lang="en-US" sz="1500" b="1" spc="0" baseline="0" dirty="0" err="1">
                <a:solidFill>
                  <a:srgbClr val="FF0000"/>
                </a:solidFill>
              </a:rPr>
              <a:t>Blumethal</a:t>
            </a:r>
            <a:r>
              <a:rPr lang="en-US" sz="1500" b="1" spc="0" baseline="0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spc="0" baseline="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i="0" spc="0" baseline="0" dirty="0">
                <a:solidFill>
                  <a:schemeClr val="bg1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Exhibit 1. There Is Room for Improvement in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3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56169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79591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>
                <a:solidFill>
                  <a:schemeClr val="tx1"/>
                </a:solidFill>
              </a:rPr>
              <a:t>Source: David C. Radley, Douglas McCarthy, and Susan L. Hayes, </a:t>
            </a:r>
            <a:r>
              <a:rPr lang="en-US" sz="1000" b="0" i="1" dirty="0">
                <a:solidFill>
                  <a:schemeClr val="tx1"/>
                </a:solidFill>
              </a:rPr>
              <a:t>2018 Scorecard on State Health System Performance</a:t>
            </a:r>
            <a:r>
              <a:rPr lang="en-US" sz="1000" b="0" i="0" dirty="0">
                <a:solidFill>
                  <a:schemeClr val="tx1"/>
                </a:solidFill>
              </a:rPr>
              <a:t> </a:t>
            </a:r>
            <a:br>
              <a:rPr lang="en-US" sz="1000" b="0" i="0" dirty="0">
                <a:solidFill>
                  <a:schemeClr val="tx1"/>
                </a:solidFill>
              </a:rPr>
            </a:br>
            <a:r>
              <a:rPr lang="en-US" sz="1000" b="0" i="0" dirty="0">
                <a:solidFill>
                  <a:schemeClr val="tx1"/>
                </a:solidFill>
              </a:rPr>
              <a:t>(The Commonwealth Fund, May 2018).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2320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915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600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6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694" r:id="rId14"/>
    <p:sldLayoutId id="2147483711" r:id="rId15"/>
    <p:sldLayoutId id="2147483724" r:id="rId16"/>
    <p:sldLayoutId id="2147483738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610653E-399B-DA4B-B9C1-17A149D92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57" y="1360937"/>
            <a:ext cx="8683412" cy="4341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Deaths from suicide, alcohol, and drug overdose on the rise and differences between states widening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039" y="1083240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i="1" dirty="0"/>
              <a:t>Deaths per 100,000 population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E9DC9-2593-5749-A848-097B17F474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Data: 2004–2016 National Vital Statistics System (NVSS), via CDC WONDER.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2E4569-7188-C345-B574-7B404B5F0474}"/>
              </a:ext>
            </a:extLst>
          </p:cNvPr>
          <p:cNvGrpSpPr/>
          <p:nvPr/>
        </p:nvGrpSpPr>
        <p:grpSpPr>
          <a:xfrm>
            <a:off x="7607552" y="1098698"/>
            <a:ext cx="1387797" cy="602767"/>
            <a:chOff x="3785896" y="4986719"/>
            <a:chExt cx="1387797" cy="6027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44FB44-3DEA-B94F-8107-754C5B077FD7}"/>
                </a:ext>
              </a:extLst>
            </p:cNvPr>
            <p:cNvSpPr/>
            <p:nvPr/>
          </p:nvSpPr>
          <p:spPr>
            <a:xfrm>
              <a:off x="3785896" y="5326472"/>
              <a:ext cx="182880" cy="182880"/>
            </a:xfrm>
            <a:prstGeom prst="ellipse">
              <a:avLst/>
            </a:prstGeom>
            <a:solidFill>
              <a:srgbClr val="A4A6A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62C6BC-E0BE-BC49-AB17-138779A66969}"/>
                </a:ext>
              </a:extLst>
            </p:cNvPr>
            <p:cNvSpPr/>
            <p:nvPr/>
          </p:nvSpPr>
          <p:spPr>
            <a:xfrm>
              <a:off x="3785896" y="5036901"/>
              <a:ext cx="182880" cy="18288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FA5B1F-9B37-2C49-9DB6-7D332547CD93}"/>
                </a:ext>
              </a:extLst>
            </p:cNvPr>
            <p:cNvSpPr txBox="1"/>
            <p:nvPr/>
          </p:nvSpPr>
          <p:spPr>
            <a:xfrm>
              <a:off x="3988091" y="5281709"/>
              <a:ext cx="1033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rial" pitchFamily="34" charset="0"/>
                </a:rPr>
                <a:t>State rates</a:t>
              </a: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900009-81C5-BB40-975E-BE1A1FAC93D1}"/>
                </a:ext>
              </a:extLst>
            </p:cNvPr>
            <p:cNvSpPr txBox="1"/>
            <p:nvPr/>
          </p:nvSpPr>
          <p:spPr>
            <a:xfrm>
              <a:off x="3988091" y="4986719"/>
              <a:ext cx="1185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rial" pitchFamily="34" charset="0"/>
                </a:rPr>
                <a:t>U.S. average</a:t>
              </a:r>
              <a:endParaRPr 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1319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5280056E7BB49893E7034D705AB26" ma:contentTypeVersion="9" ma:contentTypeDescription="Create a new document." ma:contentTypeScope="" ma:versionID="b6a88f02b802af46952357b2c0a3c7a7">
  <xsd:schema xmlns:xsd="http://www.w3.org/2001/XMLSchema" xmlns:xs="http://www.w3.org/2001/XMLSchema" xmlns:p="http://schemas.microsoft.com/office/2006/metadata/properties" xmlns:ns2="29bc6a8d-14dd-4a95-baab-e16a8c685bba" xmlns:ns3="5ce553e6-b527-4fc2-9a17-c704894d1c64" targetNamespace="http://schemas.microsoft.com/office/2006/metadata/properties" ma:root="true" ma:fieldsID="8c3d0f0286a014fec4cf1105435e230c" ns2:_="" ns3:_="">
    <xsd:import namespace="29bc6a8d-14dd-4a95-baab-e16a8c685bba"/>
    <xsd:import namespace="5ce553e6-b527-4fc2-9a17-c704894d1c6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8d887b3-530c-4858-8ab3-c8c35b27a87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690f1226-ed51-43c4-a7d5-930a1683902b}" ma:internalName="TaxCatchAll" ma:showField="CatchAllData" ma:web="29bc6a8d-14dd-4a95-baab-e16a8c685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553e6-b527-4fc2-9a17-c704894d1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c6a8d-14dd-4a95-baab-e16a8c685bba"/>
    <TaxKeywordTaxHTField xmlns="29bc6a8d-14dd-4a95-baab-e16a8c685bba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418E0117-DDB4-45F5-8271-32276C2F2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5ce553e6-b527-4fc2-9a17-c704894d1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BB0A77-9362-468F-82BA-80BB36D08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013D4-06D4-44FA-968B-E4CCA573B85B}">
  <ds:schemaRefs>
    <ds:schemaRef ds:uri="5ce553e6-b527-4fc2-9a17-c704894d1c64"/>
    <ds:schemaRef ds:uri="29bc6a8d-14dd-4a95-baab-e16a8c685bb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177501</TotalTime>
  <Words>42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Berlingske Serif Text</vt:lpstr>
      <vt:lpstr>Calibri</vt:lpstr>
      <vt:lpstr>InterFace</vt:lpstr>
      <vt:lpstr>InterFace XBold</vt:lpstr>
      <vt:lpstr>Open Sans</vt:lpstr>
      <vt:lpstr>Open Sans Light</vt:lpstr>
      <vt:lpstr>Segoe UI Light</vt:lpstr>
      <vt:lpstr>1_Office Theme</vt:lpstr>
      <vt:lpstr>Deaths from suicide, alcohol, and drug overdose on the rise and differences between states widening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Aisha Gomez</cp:lastModifiedBy>
  <cp:revision>2374</cp:revision>
  <cp:lastPrinted>2018-04-23T21:57:18Z</cp:lastPrinted>
  <dcterms:created xsi:type="dcterms:W3CDTF">2014-10-08T23:03:32Z</dcterms:created>
  <dcterms:modified xsi:type="dcterms:W3CDTF">2018-05-03T15:25:21Z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0x0101006935280056E7BB49893E7034D705AB26</vt:lpwstr>
  </property>
  <property fmtid="{D5CDD505-2E9C-101B-9397-08002B2CF9AE}" pid="3" name="TaxKeyword">
    <vt:lpwstr/>
  </property>
</Properties>
</file>