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</p:sldMasterIdLst>
  <p:notesMasterIdLst>
    <p:notesMasterId r:id="rId6"/>
  </p:notesMasterIdLst>
  <p:handoutMasterIdLst>
    <p:handoutMasterId r:id="rId7"/>
  </p:handoutMasterIdLst>
  <p:sldIdLst>
    <p:sldId id="1511" r:id="rId5"/>
  </p:sldIdLst>
  <p:sldSz cx="9144000" cy="6858000" type="screen4x3"/>
  <p:notesSz cx="7315200" cy="96012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4" userDrawn="1">
          <p15:clr>
            <a:srgbClr val="A4A3A4"/>
          </p15:clr>
        </p15:guide>
        <p15:guide id="2" pos="4728" userDrawn="1">
          <p15:clr>
            <a:srgbClr val="A4A3A4"/>
          </p15:clr>
        </p15:guide>
        <p15:guide id="4" pos="48" userDrawn="1">
          <p15:clr>
            <a:srgbClr val="A4A3A4"/>
          </p15:clr>
        </p15:guide>
        <p15:guide id="5" pos="624" userDrawn="1">
          <p15:clr>
            <a:srgbClr val="A4A3A4"/>
          </p15:clr>
        </p15:guide>
        <p15:guide id="6" pos="4152" userDrawn="1">
          <p15:clr>
            <a:srgbClr val="A4A3A4"/>
          </p15:clr>
        </p15:guide>
        <p15:guide id="7" orient="horz" pos="3336" userDrawn="1">
          <p15:clr>
            <a:srgbClr val="A4A3A4"/>
          </p15:clr>
        </p15:guide>
        <p15:guide id="9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  <p:cmAuthor id="2" name="Jen Wilson" initials="JW" lastIdx="11" clrIdx="1">
    <p:extLst>
      <p:ext uri="{19B8F6BF-5375-455C-9EA6-DF929625EA0E}">
        <p15:presenceInfo xmlns:p15="http://schemas.microsoft.com/office/powerpoint/2012/main" userId="000f367a-3246-491c-88b4-803a33f58a8b" providerId="Windows Live"/>
      </p:ext>
    </p:extLst>
  </p:cmAuthor>
  <p:cmAuthor id="3" name="David" initials="D" lastIdx="8" clrIdx="2">
    <p:extLst>
      <p:ext uri="{19B8F6BF-5375-455C-9EA6-DF929625EA0E}">
        <p15:presenceInfo xmlns:p15="http://schemas.microsoft.com/office/powerpoint/2012/main" userId="David" providerId="None"/>
      </p:ext>
    </p:extLst>
  </p:cmAuthor>
  <p:cmAuthor id="4" name="David Radley" initials="DR" lastIdx="14" clrIdx="3">
    <p:extLst>
      <p:ext uri="{19B8F6BF-5375-455C-9EA6-DF929625EA0E}">
        <p15:presenceInfo xmlns:p15="http://schemas.microsoft.com/office/powerpoint/2012/main" userId="S-1-5-21-250780055-1248235729-1050716318-1004" providerId="AD"/>
      </p:ext>
    </p:extLst>
  </p:cmAuthor>
  <p:cmAuthor id="5" name="David Radley" initials="DR [2]" lastIdx="1" clrIdx="4">
    <p:extLst>
      <p:ext uri="{19B8F6BF-5375-455C-9EA6-DF929625EA0E}">
        <p15:presenceInfo xmlns:p15="http://schemas.microsoft.com/office/powerpoint/2012/main" userId="David Radle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6E6"/>
    <a:srgbClr val="A4A6AC"/>
    <a:srgbClr val="92D6D7"/>
    <a:srgbClr val="4BBDBD"/>
    <a:srgbClr val="9D9EA3"/>
    <a:srgbClr val="4ABDBC"/>
    <a:srgbClr val="5A5E67"/>
    <a:srgbClr val="474376"/>
    <a:srgbClr val="4C515A"/>
    <a:srgbClr val="5F5A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78" autoAdjust="0"/>
    <p:restoredTop sz="95491" autoAdjust="0"/>
  </p:normalViewPr>
  <p:slideViewPr>
    <p:cSldViewPr snapToGrid="0" snapToObjects="1">
      <p:cViewPr varScale="1">
        <p:scale>
          <a:sx n="76" d="100"/>
          <a:sy n="76" d="100"/>
        </p:scale>
        <p:origin x="1008" y="96"/>
      </p:cViewPr>
      <p:guideLst>
        <p:guide orient="horz" pos="1224"/>
        <p:guide pos="4728"/>
        <p:guide pos="48"/>
        <p:guide pos="624"/>
        <p:guide pos="4152"/>
        <p:guide orient="horz" pos="33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928" y="84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457619175828384E-2"/>
          <c:y val="0.16325930017212684"/>
          <c:w val="0.97375196362936822"/>
          <c:h val="0.702817799580276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U.S. average</c:v>
                </c:pt>
                <c:pt idx="1">
                  <c:v>Nevada</c:v>
                </c:pt>
                <c:pt idx="2">
                  <c:v>Oklahoma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</c:v>
                </c:pt>
                <c:pt idx="1">
                  <c:v>0.23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94-5F46-A503-50DE40B017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U.S. average</c:v>
                </c:pt>
                <c:pt idx="1">
                  <c:v>Nevada</c:v>
                </c:pt>
                <c:pt idx="2">
                  <c:v>Oklahoma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0.18</c:v>
                </c:pt>
                <c:pt idx="1">
                  <c:v>0.19</c:v>
                </c:pt>
                <c:pt idx="2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94-5F46-A503-50DE40B017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U.S. average</c:v>
                </c:pt>
                <c:pt idx="1">
                  <c:v>Nevada</c:v>
                </c:pt>
                <c:pt idx="2">
                  <c:v>Oklahoma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0.16</c:v>
                </c:pt>
                <c:pt idx="1">
                  <c:v>0.16</c:v>
                </c:pt>
                <c:pt idx="2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94-5F46-A503-50DE40B017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85612336"/>
        <c:axId val="585616600"/>
      </c:barChart>
      <c:catAx>
        <c:axId val="58561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616600"/>
        <c:crosses val="autoZero"/>
        <c:auto val="1"/>
        <c:lblAlgn val="ctr"/>
        <c:lblOffset val="100"/>
        <c:noMultiLvlLbl val="0"/>
      </c:catAx>
      <c:valAx>
        <c:axId val="5856166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58561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7885313872124521"/>
          <c:y val="6.2564367266520093E-2"/>
          <c:w val="0.24229360952660622"/>
          <c:h val="5.75488513143904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4E75CA9-D3DC-4CC4-B26F-4572B05774C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3A1D146-B4E0-1741-B9EE-9789392EFCC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16080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4" name="Oval 73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103086"/>
            <a:ext cx="8480231" cy="463005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644212"/>
            <a:ext cx="8480231" cy="4088931"/>
          </a:xfrm>
        </p:spPr>
        <p:txBody>
          <a:bodyPr/>
          <a:lstStyle/>
          <a:p>
            <a:endParaRPr lang="en-US"/>
          </a:p>
        </p:txBody>
      </p:sp>
      <p:sp>
        <p:nvSpPr>
          <p:cNvPr id="59" name="Oval 58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62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759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 userDrawn="1"/>
        </p:nvGrpSpPr>
        <p:grpSpPr>
          <a:xfrm>
            <a:off x="527148" y="565926"/>
            <a:ext cx="6595082" cy="2197570"/>
            <a:chOff x="527148" y="1658361"/>
            <a:chExt cx="6595082" cy="2197570"/>
          </a:xfrm>
        </p:grpSpPr>
        <p:sp>
          <p:nvSpPr>
            <p:cNvPr id="43" name="Rectangle 42"/>
            <p:cNvSpPr/>
            <p:nvPr userDrawn="1"/>
          </p:nvSpPr>
          <p:spPr>
            <a:xfrm>
              <a:off x="527148" y="1932926"/>
              <a:ext cx="658873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dirty="0">
                  <a:solidFill>
                    <a:srgbClr val="FF0000"/>
                  </a:solidFill>
                  <a:latin typeface="+mj-lt"/>
                </a:rPr>
                <a:t>Engaging Federal &amp;</a:t>
              </a:r>
            </a:p>
            <a:p>
              <a:r>
                <a:rPr lang="en-US" sz="4000" dirty="0">
                  <a:solidFill>
                    <a:srgbClr val="FF0000"/>
                  </a:solidFill>
                  <a:latin typeface="+mj-lt"/>
                </a:rPr>
                <a:t>State Health Policymakers</a:t>
              </a:r>
            </a:p>
          </p:txBody>
        </p:sp>
        <p:sp>
          <p:nvSpPr>
            <p:cNvPr id="44" name="Rectangle 43"/>
            <p:cNvSpPr/>
            <p:nvPr userDrawn="1"/>
          </p:nvSpPr>
          <p:spPr>
            <a:xfrm>
              <a:off x="533498" y="1658361"/>
              <a:ext cx="6588732" cy="300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rtl="0"/>
              <a:r>
                <a:rPr lang="en-US" sz="1350" b="1" dirty="0">
                  <a:solidFill>
                    <a:srgbClr val="FF0000"/>
                  </a:solidFill>
                  <a:latin typeface="+mn-lt"/>
                </a:rPr>
                <a:t>SECTION ONE</a:t>
              </a:r>
            </a:p>
          </p:txBody>
        </p:sp>
        <p:sp>
          <p:nvSpPr>
            <p:cNvPr id="45" name="Rectangle 44"/>
            <p:cNvSpPr/>
            <p:nvPr userDrawn="1"/>
          </p:nvSpPr>
          <p:spPr>
            <a:xfrm>
              <a:off x="533498" y="3255767"/>
              <a:ext cx="6588732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Summary description lorem ipsum.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Rcil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ipsument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ugiae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mint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ut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res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esed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essitatatiis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dus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,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sandam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,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offici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quasperum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qui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blabo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remque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plaut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do.</a:t>
              </a:r>
            </a:p>
          </p:txBody>
        </p:sp>
      </p:grpSp>
      <p:cxnSp>
        <p:nvCxnSpPr>
          <p:cNvPr id="49" name="Straight Connector 48"/>
          <p:cNvCxnSpPr/>
          <p:nvPr userDrawn="1"/>
        </p:nvCxnSpPr>
        <p:spPr>
          <a:xfrm>
            <a:off x="486594" y="6509279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1"/>
        </p:nvCxnSpPr>
        <p:spPr>
          <a:xfrm>
            <a:off x="486594" y="6182254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</p:cNvCxnSpPr>
          <p:nvPr userDrawn="1"/>
        </p:nvCxnSpPr>
        <p:spPr>
          <a:xfrm>
            <a:off x="0" y="6201308"/>
            <a:ext cx="99865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 userDrawn="1"/>
        </p:nvSpPr>
        <p:spPr>
          <a:xfrm>
            <a:off x="5399268" y="6217187"/>
            <a:ext cx="194421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0"/>
            <a:r>
              <a:rPr lang="en-US" sz="900" b="1" dirty="0">
                <a:solidFill>
                  <a:srgbClr val="4C515A"/>
                </a:solidFill>
                <a:latin typeface="+mn-lt"/>
              </a:rPr>
              <a:t>Board of Directors Update</a:t>
            </a:r>
          </a:p>
        </p:txBody>
      </p:sp>
      <p:sp>
        <p:nvSpPr>
          <p:cNvPr id="67" name="Rectangle 66"/>
          <p:cNvSpPr/>
          <p:nvPr userDrawn="1"/>
        </p:nvSpPr>
        <p:spPr>
          <a:xfrm>
            <a:off x="7268205" y="6217187"/>
            <a:ext cx="10300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900" b="1" dirty="0">
                <a:solidFill>
                  <a:srgbClr val="4C515A"/>
                </a:solidFill>
                <a:latin typeface="+mn-lt"/>
              </a:rPr>
              <a:t>November 2016</a:t>
            </a:r>
          </a:p>
        </p:txBody>
      </p:sp>
      <p:cxnSp>
        <p:nvCxnSpPr>
          <p:cNvPr id="70" name="Straight Connector 69"/>
          <p:cNvCxnSpPr>
            <a:cxnSpLocks/>
          </p:cNvCxnSpPr>
          <p:nvPr userDrawn="1"/>
        </p:nvCxnSpPr>
        <p:spPr>
          <a:xfrm>
            <a:off x="7305923" y="6296610"/>
            <a:ext cx="0" cy="970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 userDrawn="1"/>
        </p:nvSpPr>
        <p:spPr>
          <a:xfrm>
            <a:off x="8576808" y="6224954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900" dirty="0">
                <a:solidFill>
                  <a:srgbClr val="4C515A"/>
                </a:solidFill>
              </a:rPr>
              <a:t>2</a:t>
            </a:r>
            <a:endParaRPr lang="en-US" sz="900" dirty="0">
              <a:solidFill>
                <a:srgbClr val="4C515A"/>
              </a:solidFill>
            </a:endParaRPr>
          </a:p>
        </p:txBody>
      </p:sp>
      <p:grpSp>
        <p:nvGrpSpPr>
          <p:cNvPr id="47" name="Group 46"/>
          <p:cNvGrpSpPr/>
          <p:nvPr userDrawn="1"/>
        </p:nvGrpSpPr>
        <p:grpSpPr>
          <a:xfrm>
            <a:off x="-1686595" y="-39648"/>
            <a:ext cx="1545400" cy="6863569"/>
            <a:chOff x="-1684265" y="-187412"/>
            <a:chExt cx="1545400" cy="6863569"/>
          </a:xfrm>
        </p:grpSpPr>
        <p:grpSp>
          <p:nvGrpSpPr>
            <p:cNvPr id="48" name="Group 47"/>
            <p:cNvGrpSpPr/>
            <p:nvPr/>
          </p:nvGrpSpPr>
          <p:grpSpPr>
            <a:xfrm>
              <a:off x="-1684265" y="200118"/>
              <a:ext cx="1545400" cy="6476039"/>
              <a:chOff x="5233838" y="1329860"/>
              <a:chExt cx="1545400" cy="6476039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6068918" y="1342086"/>
                <a:ext cx="710320" cy="6463813"/>
                <a:chOff x="4457518" y="1337197"/>
                <a:chExt cx="710320" cy="6463813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4457518" y="4568713"/>
                  <a:ext cx="709684" cy="589111"/>
                </a:xfrm>
                <a:prstGeom prst="rect">
                  <a:avLst/>
                </a:prstGeom>
                <a:solidFill>
                  <a:srgbClr val="4ABDB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03</a:t>
                  </a:r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4457518" y="3927048"/>
                  <a:ext cx="709684" cy="589111"/>
                </a:xfrm>
                <a:prstGeom prst="rect">
                  <a:avLst/>
                </a:prstGeom>
                <a:solidFill>
                  <a:srgbClr val="71B25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04</a:t>
                  </a: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4457518" y="5238051"/>
                  <a:ext cx="709684" cy="589111"/>
                </a:xfrm>
                <a:prstGeom prst="rect">
                  <a:avLst/>
                </a:prstGeom>
                <a:solidFill>
                  <a:srgbClr val="F4792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kern="0" dirty="0">
                      <a:solidFill>
                        <a:prstClr val="white"/>
                      </a:solidFill>
                      <a:latin typeface="Segoe UI Light"/>
                    </a:rPr>
                    <a:t>02</a:t>
                  </a: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4458154" y="3266831"/>
                  <a:ext cx="709684" cy="589111"/>
                </a:xfrm>
                <a:prstGeom prst="rect">
                  <a:avLst/>
                </a:prstGeom>
                <a:solidFill>
                  <a:srgbClr val="5F5A9D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05</a:t>
                  </a: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4458154" y="2621301"/>
                  <a:ext cx="709684" cy="589111"/>
                </a:xfrm>
                <a:prstGeom prst="rect">
                  <a:avLst/>
                </a:prstGeom>
                <a:solidFill>
                  <a:srgbClr val="E6C27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06</a:t>
                  </a: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4457518" y="5894753"/>
                  <a:ext cx="709684" cy="589111"/>
                </a:xfrm>
                <a:prstGeom prst="rect">
                  <a:avLst/>
                </a:prstGeom>
                <a:solidFill>
                  <a:srgbClr val="044C7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kern="0" dirty="0">
                      <a:solidFill>
                        <a:prstClr val="white"/>
                      </a:solidFill>
                      <a:latin typeface="Segoe UI Light"/>
                    </a:rPr>
                    <a:t>01</a:t>
                  </a: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458154" y="1982726"/>
                  <a:ext cx="709684" cy="589111"/>
                </a:xfrm>
                <a:prstGeom prst="rect">
                  <a:avLst/>
                </a:prstGeom>
                <a:solidFill>
                  <a:srgbClr val="B6ADA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07</a:t>
                  </a: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4458154" y="1337197"/>
                  <a:ext cx="709684" cy="589111"/>
                </a:xfrm>
                <a:prstGeom prst="rect">
                  <a:avLst/>
                </a:prstGeom>
                <a:solidFill>
                  <a:srgbClr val="575B6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08</a:t>
                  </a: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4457518" y="7211899"/>
                  <a:ext cx="709684" cy="589111"/>
                </a:xfrm>
                <a:prstGeom prst="rect">
                  <a:avLst/>
                </a:prstGeom>
                <a:solidFill>
                  <a:srgbClr val="D0BD8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kern="0" dirty="0">
                    <a:solidFill>
                      <a:prstClr val="white"/>
                    </a:solidFill>
                    <a:latin typeface="Segoe UI Light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4457518" y="6566368"/>
                  <a:ext cx="709684" cy="589111"/>
                </a:xfrm>
                <a:prstGeom prst="rect">
                  <a:avLst/>
                </a:prstGeom>
                <a:solidFill>
                  <a:srgbClr val="C6AE6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kern="0" dirty="0">
                    <a:solidFill>
                      <a:prstClr val="white"/>
                    </a:solidFill>
                    <a:latin typeface="Segoe UI Light"/>
                  </a:endParaRPr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5233838" y="1329860"/>
                <a:ext cx="731866" cy="6476039"/>
                <a:chOff x="5233838" y="1329860"/>
                <a:chExt cx="731866" cy="6476039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5243402" y="4997325"/>
                  <a:ext cx="709684" cy="589111"/>
                </a:xfrm>
                <a:prstGeom prst="rect">
                  <a:avLst/>
                </a:prstGeom>
                <a:solidFill>
                  <a:srgbClr val="BCB8D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kern="0" dirty="0">
                      <a:solidFill>
                        <a:schemeClr val="tx1"/>
                      </a:solidFill>
                      <a:latin typeface="Segoe UI Light"/>
                    </a:rPr>
                    <a:t>Purple</a:t>
                  </a: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5243402" y="5654027"/>
                  <a:ext cx="709684" cy="589111"/>
                </a:xfrm>
                <a:prstGeom prst="rect">
                  <a:avLst/>
                </a:prstGeom>
                <a:solidFill>
                  <a:srgbClr val="FCD4B5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kern="0" dirty="0">
                      <a:solidFill>
                        <a:schemeClr val="tx1"/>
                      </a:solidFill>
                      <a:latin typeface="Segoe UI Light"/>
                    </a:rPr>
                    <a:t>Orange</a:t>
                  </a: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5256020" y="3983092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Text</a:t>
                  </a: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5256020" y="3337563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Heading</a:t>
                  </a: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5256020" y="3017353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Whi-08</a:t>
                  </a:r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5256020" y="2333700"/>
                  <a:ext cx="709684" cy="589112"/>
                </a:xfrm>
                <a:prstGeom prst="rect">
                  <a:avLst/>
                </a:prstGeom>
                <a:solidFill>
                  <a:srgbClr val="84838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Footer Text</a:t>
                  </a: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5256020" y="1688170"/>
                  <a:ext cx="709684" cy="589112"/>
                </a:xfrm>
                <a:prstGeom prst="rect">
                  <a:avLst/>
                </a:prstGeom>
                <a:solidFill>
                  <a:srgbClr val="CBCBC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Heading</a:t>
                  </a: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5256020" y="1329860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BLA-08</a:t>
                  </a:r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5243402" y="6310729"/>
                  <a:ext cx="709684" cy="589111"/>
                </a:xfrm>
                <a:prstGeom prst="rect">
                  <a:avLst/>
                </a:prstGeom>
                <a:solidFill>
                  <a:srgbClr val="D3E3B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schemeClr val="tx1"/>
                      </a:solidFill>
                      <a:latin typeface="Segoe UI Light"/>
                    </a:rPr>
                    <a:t>Green</a:t>
                  </a: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5233838" y="6945971"/>
                  <a:ext cx="709684" cy="478134"/>
                </a:xfrm>
                <a:prstGeom prst="rect">
                  <a:avLst/>
                </a:prstGeom>
                <a:solidFill>
                  <a:srgbClr val="C9DEE3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schemeClr val="tx1"/>
                      </a:solidFill>
                      <a:latin typeface="Segoe UI Light"/>
                    </a:rPr>
                    <a:t>Light Blue</a:t>
                  </a: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5256020" y="4653089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3rd</a:t>
                  </a: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5233838" y="7460708"/>
                  <a:ext cx="709684" cy="345191"/>
                </a:xfrm>
                <a:prstGeom prst="rect">
                  <a:avLst/>
                </a:prstGeom>
                <a:solidFill>
                  <a:srgbClr val="B9D6D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schemeClr val="tx1"/>
                      </a:solidFill>
                      <a:latin typeface="Segoe UI Light"/>
                    </a:rPr>
                    <a:t>Blue</a:t>
                  </a:r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-1684265" y="-187412"/>
              <a:ext cx="1544765" cy="343336"/>
              <a:chOff x="6563900" y="1161195"/>
              <a:chExt cx="1544765" cy="343336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6563900" y="1196521"/>
                <a:ext cx="1544764" cy="30801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en-US" sz="1800" kern="0" dirty="0">
                  <a:solidFill>
                    <a:prstClr val="white"/>
                  </a:solidFill>
                  <a:latin typeface="Segoe UI Light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563901" y="1161195"/>
                <a:ext cx="1544764" cy="338554"/>
              </a:xfrm>
              <a:prstGeom prst="rect">
                <a:avLst/>
              </a:prstGeom>
              <a:solidFill>
                <a:srgbClr val="044C7F"/>
              </a:solidFill>
            </p:spPr>
            <p:txBody>
              <a:bodyPr wrap="square" rtlCol="0">
                <a:spAutoFit/>
              </a:bodyPr>
              <a:lstStyle/>
              <a:p>
                <a:pPr algn="ctr" defTabSz="914400">
                  <a:defRPr/>
                </a:pPr>
                <a:r>
                  <a:rPr lang="en-US" sz="1600" b="1" kern="0" dirty="0">
                    <a:solidFill>
                      <a:prstClr val="white"/>
                    </a:solidFill>
                    <a:latin typeface="Segoe UI Light"/>
                  </a:rPr>
                  <a:t>CMW</a:t>
                </a:r>
              </a:p>
            </p:txBody>
          </p:sp>
        </p:grpSp>
      </p:grpSp>
      <p:sp>
        <p:nvSpPr>
          <p:cNvPr id="10" name="TextBox 9"/>
          <p:cNvSpPr txBox="1"/>
          <p:nvPr userDrawn="1"/>
        </p:nvSpPr>
        <p:spPr>
          <a:xfrm>
            <a:off x="387352" y="757623"/>
            <a:ext cx="6811480" cy="2898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“ Any institution in existence for close</a:t>
            </a:r>
          </a:p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to a hundred years has likely borne</a:t>
            </a:r>
          </a:p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witness to a lot of transition. That is</a:t>
            </a:r>
          </a:p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particularly true for a philanthropy, like</a:t>
            </a:r>
          </a:p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The Commonwealth Fund, whose purpose</a:t>
            </a:r>
          </a:p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is to bring about positive social change.”</a:t>
            </a:r>
          </a:p>
        </p:txBody>
      </p:sp>
      <p:sp>
        <p:nvSpPr>
          <p:cNvPr id="2" name="Oval 1"/>
          <p:cNvSpPr/>
          <p:nvPr userDrawn="1"/>
        </p:nvSpPr>
        <p:spPr>
          <a:xfrm>
            <a:off x="521878" y="3800209"/>
            <a:ext cx="772617" cy="772617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 userDrawn="1"/>
        </p:nvSpPr>
        <p:spPr>
          <a:xfrm>
            <a:off x="1357971" y="3888560"/>
            <a:ext cx="203773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1" spc="0" baseline="0" dirty="0">
                <a:solidFill>
                  <a:srgbClr val="FF0000"/>
                </a:solidFill>
              </a:rPr>
              <a:t>David </a:t>
            </a:r>
            <a:r>
              <a:rPr lang="en-US" sz="1500" b="1" spc="0" baseline="0" dirty="0" err="1">
                <a:solidFill>
                  <a:srgbClr val="FF0000"/>
                </a:solidFill>
              </a:rPr>
              <a:t>Blumethal</a:t>
            </a:r>
            <a:r>
              <a:rPr lang="en-US" sz="1500" b="1" spc="0" baseline="0" dirty="0">
                <a:solidFill>
                  <a:srgbClr val="FF0000"/>
                </a:solidFill>
              </a:rPr>
              <a:t>, M.D.</a:t>
            </a:r>
          </a:p>
        </p:txBody>
      </p:sp>
      <p:sp>
        <p:nvSpPr>
          <p:cNvPr id="84" name="TextBox 83"/>
          <p:cNvSpPr txBox="1"/>
          <p:nvPr userDrawn="1"/>
        </p:nvSpPr>
        <p:spPr>
          <a:xfrm>
            <a:off x="1357971" y="4131230"/>
            <a:ext cx="2667718" cy="325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0" spc="0" baseline="0" dirty="0">
                <a:solidFill>
                  <a:srgbClr val="FF0000"/>
                </a:solidFill>
              </a:rPr>
              <a:t>Commonwealth Fund President</a:t>
            </a:r>
          </a:p>
        </p:txBody>
      </p:sp>
      <p:cxnSp>
        <p:nvCxnSpPr>
          <p:cNvPr id="4" name="Straight Connector 3"/>
          <p:cNvCxnSpPr>
            <a:cxnSpLocks/>
          </p:cNvCxnSpPr>
          <p:nvPr userDrawn="1"/>
        </p:nvCxnSpPr>
        <p:spPr>
          <a:xfrm>
            <a:off x="511149" y="437578"/>
            <a:ext cx="0" cy="61402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 userDrawn="1"/>
        </p:nvSpPr>
        <p:spPr>
          <a:xfrm>
            <a:off x="443010" y="5231482"/>
            <a:ext cx="2896947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900" b="1" i="0" spc="0" baseline="0" dirty="0">
                <a:solidFill>
                  <a:schemeClr val="bg1"/>
                </a:solidFill>
              </a:rPr>
              <a:t>Source: National Center for Education Statistics, 2016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87524" y="355853"/>
            <a:ext cx="8632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j-lt"/>
              </a:rPr>
              <a:t>Exhibit 1. There Is Room for Improvement in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+mj-lt"/>
              </a:rPr>
              <a:t>Patient-Centered Communication for High-Need Patients</a:t>
            </a: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2248694" y="5928127"/>
            <a:ext cx="6557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FF0000"/>
                </a:solidFill>
              </a:rPr>
              <a:t>Note: Significantly different from not high-need adults at the p&lt;0.05 level. Data: The 2016 Commonwealth Fund Survey of High-Need Patients, June–September 2016.*</a:t>
            </a:r>
          </a:p>
          <a:p>
            <a:r>
              <a:rPr lang="en-US" sz="900" dirty="0">
                <a:solidFill>
                  <a:srgbClr val="FF0000"/>
                </a:solidFill>
              </a:rPr>
              <a:t>Source: J. Ryan, M. K. Abrams, M. M. Doty, T. Shah, and E. C. Schneider, How High-Need Patients Experience Health Care in the United States, The Commonwealth Fund, December 2016.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144000" y="3140968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08" y="0"/>
            <a:ext cx="91445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85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 Section Thre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850963"/>
            <a:ext cx="7772400" cy="1470025"/>
          </a:xfrm>
          <a:effectLst/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4000" spc="0" baseline="0">
                <a:solidFill>
                  <a:schemeClr val="bg1"/>
                </a:solidFill>
                <a:effectLst>
                  <a:outerShdw blurRad="25400" dist="6350" dir="2700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1694904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300" spc="100" baseline="0">
                <a:solidFill>
                  <a:srgbClr val="D3E3BF"/>
                </a:solidFill>
                <a:latin typeface="InterFace XBold" panose="020B09030302030200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6" y="3270684"/>
            <a:ext cx="7256932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8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5112060" y="6263653"/>
            <a:ext cx="2132714" cy="178474"/>
          </a:xfrm>
        </p:spPr>
        <p:txBody>
          <a:bodyPr>
            <a:normAutofit/>
          </a:bodyPr>
          <a:lstStyle>
            <a:lvl1pPr marL="0" indent="0" algn="r">
              <a:buNone/>
              <a:defRPr sz="9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9" name="Text Placeholder 43"/>
          <p:cNvSpPr>
            <a:spLocks noGrp="1"/>
          </p:cNvSpPr>
          <p:nvPr>
            <p:ph type="body" sz="quarter" idx="12"/>
          </p:nvPr>
        </p:nvSpPr>
        <p:spPr>
          <a:xfrm>
            <a:off x="7369969" y="6263653"/>
            <a:ext cx="1198475" cy="178474"/>
          </a:xfrm>
        </p:spPr>
        <p:txBody>
          <a:bodyPr>
            <a:normAutofit/>
          </a:bodyPr>
          <a:lstStyle>
            <a:lvl1pPr marL="0" indent="0" algn="l">
              <a:buNone/>
              <a:defRPr sz="9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704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29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: 02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B9D6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1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4" y="3002506"/>
            <a:ext cx="4005072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5107299" y="6216043"/>
            <a:ext cx="22258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1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Board of Directors Update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7279123" y="6214532"/>
            <a:ext cx="13386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November 2016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775953" y="3002506"/>
            <a:ext cx="4008515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914860"/>
            <a:ext cx="7868336" cy="125533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332656"/>
            <a:ext cx="7133854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rgbClr val="B9D6DA"/>
                </a:solidFill>
                <a:latin typeface="+mn-lt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22"/>
          </p:nvPr>
        </p:nvSpPr>
        <p:spPr>
          <a:xfrm>
            <a:off x="627434" y="2246675"/>
            <a:ext cx="7556446" cy="246221"/>
          </a:xfrm>
        </p:spPr>
        <p:txBody>
          <a:bodyPr wrap="square" anchor="t">
            <a:sp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600" b="1" spc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934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56169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157150" y="289173"/>
            <a:ext cx="8838200" cy="947956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149948" y="1306135"/>
            <a:ext cx="8846134" cy="410308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158101" y="6093296"/>
            <a:ext cx="8837248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57150" y="5553236"/>
            <a:ext cx="8838199" cy="399999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7150" y="78497"/>
            <a:ext cx="1713988" cy="210676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</a:t>
            </a:r>
            <a:fld id="{3B406555-91FE-4F2C-B289-054179A4C52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369573" y="6279591"/>
            <a:ext cx="6625775" cy="40011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/>
            <a:r>
              <a:rPr lang="en-US" sz="1000" b="0" i="0" dirty="0">
                <a:solidFill>
                  <a:schemeClr val="tx1"/>
                </a:solidFill>
              </a:rPr>
              <a:t>Source: David C. Radley, Douglas McCarthy, and Susan L. Hayes, </a:t>
            </a:r>
            <a:r>
              <a:rPr lang="en-US" sz="1000" b="0" i="1" dirty="0">
                <a:solidFill>
                  <a:schemeClr val="tx1"/>
                </a:solidFill>
              </a:rPr>
              <a:t>2018 Scorecard on State Health System Performance</a:t>
            </a:r>
            <a:r>
              <a:rPr lang="en-US" sz="1000" b="0" i="0" dirty="0">
                <a:solidFill>
                  <a:schemeClr val="tx1"/>
                </a:solidFill>
              </a:rPr>
              <a:t> </a:t>
            </a:r>
            <a:br>
              <a:rPr lang="en-US" sz="1000" b="0" i="0" dirty="0">
                <a:solidFill>
                  <a:schemeClr val="tx1"/>
                </a:solidFill>
              </a:rPr>
            </a:br>
            <a:r>
              <a:rPr lang="en-US" sz="1000" b="0" i="0" dirty="0">
                <a:solidFill>
                  <a:schemeClr val="tx1"/>
                </a:solidFill>
              </a:rPr>
              <a:t>(The Commonwealth Fund, May 2018).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48" y="6237094"/>
            <a:ext cx="2043113" cy="45720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1522715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hart Placeholder 5"/>
          <p:cNvSpPr>
            <a:spLocks noGrp="1"/>
          </p:cNvSpPr>
          <p:nvPr>
            <p:ph type="chart" sz="quarter" idx="21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3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48" y="6237094"/>
            <a:ext cx="204311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10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2" name="Chart Placeholder 5"/>
          <p:cNvSpPr>
            <a:spLocks noGrp="1"/>
          </p:cNvSpPr>
          <p:nvPr>
            <p:ph type="chart" sz="quarter" idx="22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48" y="6237094"/>
            <a:ext cx="204311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57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73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223200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39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3915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9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295304"/>
            <a:ext cx="8030173" cy="4581968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2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644212"/>
            <a:ext cx="8030173" cy="4233060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37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Oval 37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F479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6003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36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694" r:id="rId14"/>
    <p:sldLayoutId id="2147483711" r:id="rId15"/>
    <p:sldLayoutId id="2147483724" r:id="rId16"/>
    <p:sldLayoutId id="2147483738" r:id="rId17"/>
  </p:sldLayoutIdLst>
  <p:hf hdr="0" ftr="0" dt="0"/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-60" dirty="0"/>
              <a:t>Tobacco use continues to decline: Nevada and Oklahoma had among the largest reductions in adult smoking between 2011 and 2016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Data: 2011, 2013, and 2016 Behavioral Risk Factor Surveillance System (BRFSS).</a:t>
            </a:r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9C87EBF3-E3B6-664B-82ED-27BCE91DBCF8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842356337"/>
              </p:ext>
            </p:extLst>
          </p:nvPr>
        </p:nvGraphicFramePr>
        <p:xfrm>
          <a:off x="0" y="1801166"/>
          <a:ext cx="9144000" cy="3475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6960DE3-5286-FF4A-AA9F-9C803FBE6352}"/>
              </a:ext>
            </a:extLst>
          </p:cNvPr>
          <p:cNvSpPr txBox="1"/>
          <p:nvPr/>
        </p:nvSpPr>
        <p:spPr>
          <a:xfrm>
            <a:off x="35496" y="1424342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i="1" dirty="0"/>
              <a:t>Percent of adults who smoke</a:t>
            </a:r>
          </a:p>
        </p:txBody>
      </p:sp>
    </p:spTree>
    <p:extLst>
      <p:ext uri="{BB962C8B-B14F-4D97-AF65-F5344CB8AC3E}">
        <p14:creationId xmlns:p14="http://schemas.microsoft.com/office/powerpoint/2010/main" val="37352411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35280056E7BB49893E7034D705AB26" ma:contentTypeVersion="9" ma:contentTypeDescription="Create a new document." ma:contentTypeScope="" ma:versionID="b6a88f02b802af46952357b2c0a3c7a7">
  <xsd:schema xmlns:xsd="http://www.w3.org/2001/XMLSchema" xmlns:xs="http://www.w3.org/2001/XMLSchema" xmlns:p="http://schemas.microsoft.com/office/2006/metadata/properties" xmlns:ns2="29bc6a8d-14dd-4a95-baab-e16a8c685bba" xmlns:ns3="5ce553e6-b527-4fc2-9a17-c704894d1c64" targetNamespace="http://schemas.microsoft.com/office/2006/metadata/properties" ma:root="true" ma:fieldsID="8c3d0f0286a014fec4cf1105435e230c" ns2:_="" ns3:_="">
    <xsd:import namespace="29bc6a8d-14dd-4a95-baab-e16a8c685bba"/>
    <xsd:import namespace="5ce553e6-b527-4fc2-9a17-c704894d1c64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08d887b3-530c-4858-8ab3-c8c35b27a87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690f1226-ed51-43c4-a7d5-930a1683902b}" ma:internalName="TaxCatchAll" ma:showField="CatchAllData" ma:web="29bc6a8d-14dd-4a95-baab-e16a8c685b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553e6-b527-4fc2-9a17-c704894d1c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bc6a8d-14dd-4a95-baab-e16a8c685bba"/>
    <TaxKeywordTaxHTField xmlns="29bc6a8d-14dd-4a95-baab-e16a8c685bba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418E0117-DDB4-45F5-8271-32276C2F21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5ce553e6-b527-4fc2-9a17-c704894d1c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BB0A77-9362-468F-82BA-80BB36D08E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F013D4-06D4-44FA-968B-E4CCA573B85B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5ce553e6-b527-4fc2-9a17-c704894d1c64"/>
    <ds:schemaRef ds:uri="29bc6a8d-14dd-4a95-baab-e16a8c685bba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177512</TotalTime>
  <Words>42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Berlingske Serif Text</vt:lpstr>
      <vt:lpstr>Calibri</vt:lpstr>
      <vt:lpstr>InterFace</vt:lpstr>
      <vt:lpstr>InterFace XBold</vt:lpstr>
      <vt:lpstr>Open Sans</vt:lpstr>
      <vt:lpstr>Open Sans Light</vt:lpstr>
      <vt:lpstr>Segoe UI Light</vt:lpstr>
      <vt:lpstr>1_Office Theme</vt:lpstr>
      <vt:lpstr>Tobacco use continues to decline: Nevada and Oklahoma had among the largest reductions in adult smoking between 2011 and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2382</cp:revision>
  <cp:lastPrinted>2018-04-23T21:57:18Z</cp:lastPrinted>
  <dcterms:created xsi:type="dcterms:W3CDTF">2014-10-08T23:03:32Z</dcterms:created>
  <dcterms:modified xsi:type="dcterms:W3CDTF">2018-05-03T15:36:32Z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0x0101006935280056E7BB49893E7034D705AB26</vt:lpwstr>
  </property>
  <property fmtid="{D5CDD505-2E9C-101B-9397-08002B2CF9AE}" pid="3" name="TaxKeyword">
    <vt:lpwstr/>
  </property>
</Properties>
</file>