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575959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9772" autoAdjust="0"/>
  </p:normalViewPr>
  <p:slideViewPr>
    <p:cSldViewPr snapToGrid="0">
      <p:cViewPr varScale="1">
        <p:scale>
          <a:sx n="82" d="100"/>
          <a:sy n="82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96315085950901E-2"/>
          <c:y val="1.8010883636260699E-2"/>
          <c:w val="0.895140475115487"/>
          <c:h val="0.9592863218642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500M</c:v>
                </c:pt>
                <c:pt idx="1">
                  <c:v>$6.42B</c:v>
                </c:pt>
                <c:pt idx="2">
                  <c:v>$1.08B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500000000</c:v>
                </c:pt>
                <c:pt idx="1">
                  <c:v>6420000000</c:v>
                </c:pt>
                <c:pt idx="2">
                  <c:v>1009000000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00"/>
        <c:holeSize val="65"/>
      </c:doughnutChart>
    </c:plotArea>
    <c:plotVisOnly val="1"/>
    <c:dispBlanksAs val="gap"/>
    <c:showDLblsOverMax val="0"/>
  </c:chart>
  <c:txPr>
    <a:bodyPr/>
    <a:lstStyle/>
    <a:p>
      <a:pPr>
        <a:defRPr sz="2000" b="1">
          <a:latin typeface="+mj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4/21/2016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EE090-053E-4AD4-A86D-913B8D49BB8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660" y="296226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Distribution of New York’s 1115 Waiver Funds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32660" y="5019048"/>
            <a:ext cx="9144000" cy="10645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Note: </a:t>
            </a:r>
            <a:r>
              <a:rPr lang="en-US" dirty="0" smtClean="0">
                <a:solidFill>
                  <a:schemeClr val="tx1"/>
                </a:solidFill>
              </a:rPr>
              <a:t>The federal Centers for Medicare and Medicaid Services </a:t>
            </a:r>
            <a:r>
              <a:rPr lang="en-US" dirty="0">
                <a:solidFill>
                  <a:schemeClr val="tx1"/>
                </a:solidFill>
              </a:rPr>
              <a:t>and the </a:t>
            </a:r>
            <a:r>
              <a:rPr lang="en-US" dirty="0" smtClean="0">
                <a:solidFill>
                  <a:schemeClr val="tx1"/>
                </a:solidFill>
              </a:rPr>
              <a:t>state </a:t>
            </a:r>
            <a:r>
              <a:rPr lang="en-US" dirty="0">
                <a:solidFill>
                  <a:schemeClr val="tx1"/>
                </a:solidFill>
              </a:rPr>
              <a:t>allocated an additional $1.83 billion to DSRIP, bringing total DSRIP funds to $8.25 billion. The s</a:t>
            </a:r>
            <a:r>
              <a:rPr lang="en-US" dirty="0" smtClean="0">
                <a:solidFill>
                  <a:schemeClr val="tx1"/>
                </a:solidFill>
              </a:rPr>
              <a:t>tate also is funding </a:t>
            </a:r>
            <a:r>
              <a:rPr lang="en-US" dirty="0">
                <a:solidFill>
                  <a:schemeClr val="tx1"/>
                </a:solidFill>
              </a:rPr>
              <a:t>a $1.5 billion Capital Restructuring Financing Program for DSRIP.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Sources</a:t>
            </a:r>
            <a:r>
              <a:rPr lang="en-US" dirty="0">
                <a:solidFill>
                  <a:schemeClr val="tx1"/>
                </a:solidFill>
              </a:rPr>
              <a:t>: Centers for Medicare and Medicaid Services,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York Partnership Plan Special Terms and Conditions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March 31, 2016; </a:t>
            </a:r>
            <a:r>
              <a:rPr lang="en-US" dirty="0">
                <a:solidFill>
                  <a:schemeClr val="tx1"/>
                </a:solidFill>
              </a:rPr>
              <a:t>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 DSRIP Valuation Overview</a:t>
            </a:r>
            <a:r>
              <a:rPr lang="en-US" dirty="0">
                <a:solidFill>
                  <a:schemeClr val="tx1"/>
                </a:solidFill>
              </a:rPr>
              <a:t>, June </a:t>
            </a:r>
            <a:r>
              <a:rPr lang="en-US" dirty="0" smtClean="0">
                <a:solidFill>
                  <a:schemeClr val="tx1"/>
                </a:solidFill>
              </a:rPr>
              <a:t>2015; and New </a:t>
            </a:r>
            <a:r>
              <a:rPr lang="en-US" dirty="0">
                <a:solidFill>
                  <a:schemeClr val="tx1"/>
                </a:solidFill>
              </a:rPr>
              <a:t>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Capital Restructuring Financing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</a:t>
            </a:r>
            <a:r>
              <a:rPr lang="en-US" dirty="0" smtClean="0">
                <a:solidFill>
                  <a:schemeClr val="tx1"/>
                </a:solidFill>
              </a:rPr>
              <a:t>, April 2015.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60" y="1646543"/>
            <a:ext cx="243178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ea typeface="Calibri" charset="0"/>
                <a:cs typeface="Calibri" charset="0"/>
              </a:rPr>
              <a:t>$6.42 billion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DSRIP </a:t>
            </a:r>
            <a:r>
              <a:rPr lang="en-US" b="1" dirty="0">
                <a:solidFill>
                  <a:schemeClr val="tx2"/>
                </a:solidFill>
                <a:ea typeface="Calibri" charset="0"/>
                <a:cs typeface="Calibri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rogram </a:t>
            </a:r>
            <a:r>
              <a:rPr lang="en-US" b="1" dirty="0">
                <a:solidFill>
                  <a:schemeClr val="tx2"/>
                </a:solidFill>
                <a:ea typeface="Calibri" charset="0"/>
                <a:cs typeface="Calibri" charset="0"/>
              </a:rPr>
              <a:t>f</a:t>
            </a: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unding</a:t>
            </a:r>
            <a:endParaRPr lang="en-US" b="1" dirty="0">
              <a:solidFill>
                <a:schemeClr val="tx2"/>
              </a:solidFill>
              <a:ea typeface="Calibri" charset="0"/>
              <a:cs typeface="Calibri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Planning grants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DSRIP funding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Administrative costs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75114" y="1561373"/>
            <a:ext cx="3592286" cy="3352074"/>
            <a:chOff x="2927095" y="1894087"/>
            <a:chExt cx="3289811" cy="3069827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892086236"/>
                </p:ext>
              </p:extLst>
            </p:nvPr>
          </p:nvGraphicFramePr>
          <p:xfrm>
            <a:off x="2927095" y="1894087"/>
            <a:ext cx="3289811" cy="30698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3693084" y="2899826"/>
              <a:ext cx="1757833" cy="1000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00"/>
                </a:lnSpc>
                <a:spcAft>
                  <a:spcPts val="600"/>
                </a:spcAft>
              </a:pPr>
              <a:r>
                <a:rPr lang="en-US" sz="2200" dirty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Total </a:t>
              </a:r>
              <a: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/>
              </a:r>
              <a:b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</a:br>
              <a: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waiver funds:</a:t>
              </a:r>
              <a:b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</a:br>
              <a:r>
                <a:rPr lang="en-US" sz="2200" b="1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$8 billion</a:t>
              </a:r>
              <a:endParaRPr lang="en-US" sz="2200" b="1" dirty="0">
                <a:solidFill>
                  <a:schemeClr val="accent5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82559" y="1690087"/>
            <a:ext cx="320039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2400" dirty="0">
                <a:solidFill>
                  <a:schemeClr val="accent2"/>
                </a:solidFill>
                <a:ea typeface="Calibri" charset="0"/>
                <a:cs typeface="Calibri" charset="0"/>
              </a:rPr>
              <a:t>$1.08 billion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Medicaid redesign </a:t>
            </a:r>
            <a:r>
              <a:rPr lang="en-US" b="1" dirty="0">
                <a:solidFill>
                  <a:schemeClr val="accent2"/>
                </a:solidFill>
                <a:ea typeface="Calibri" charset="0"/>
                <a:cs typeface="Calibri" charset="0"/>
              </a:rPr>
              <a:t>f</a:t>
            </a:r>
            <a:r>
              <a:rPr lang="en-US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unding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Health home development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Long-term care services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Home- and community-based services</a:t>
            </a:r>
            <a:endParaRPr lang="en-US" sz="14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5101" y="3257627"/>
            <a:ext cx="353785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2400" dirty="0" smtClean="0">
                <a:solidFill>
                  <a:schemeClr val="accent1"/>
                </a:solidFill>
                <a:ea typeface="Calibri" charset="0"/>
                <a:cs typeface="Calibri" charset="0"/>
              </a:rPr>
              <a:t>$</a:t>
            </a:r>
            <a:r>
              <a:rPr lang="en-US" sz="2400" dirty="0">
                <a:solidFill>
                  <a:schemeClr val="accent1"/>
                </a:solidFill>
                <a:ea typeface="Calibri" charset="0"/>
                <a:cs typeface="Calibri" charset="0"/>
              </a:rPr>
              <a:t>500 million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  <a:ea typeface="Calibri" charset="0"/>
                <a:cs typeface="Calibri" charset="0"/>
              </a:rPr>
              <a:t>Interim Access Assurance Fund</a:t>
            </a:r>
          </a:p>
          <a:p>
            <a:pPr algn="r">
              <a:spcAft>
                <a:spcPts val="60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Time-limited funding for safety-net providers</a:t>
            </a:r>
            <a:endParaRPr lang="en-US" sz="14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24013" y="2366554"/>
            <a:ext cx="281512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44886" y="2420982"/>
            <a:ext cx="3650984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53744" y="3966754"/>
            <a:ext cx="35421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1249" y="6110869"/>
            <a:ext cx="2037390" cy="60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7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1F497D"/>
      </a:hlink>
      <a:folHlink>
        <a:srgbClr val="FF7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RIP Exhibits and Appendices_04-18-2016_pf_jmw" id="{D62F51A2-2B39-854E-B441-C7C48DC5BEEA}" vid="{E58F214F-022B-E844-BF04-56CBB1DA91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DSRIP Exhibits and Appendices_04-18-2016_pf_jmw</Template>
  <TotalTime>575</TotalTime>
  <Words>150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Distribution of New York’s 1115 Waiver Funds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New York’s 1115 Waiver Funds</dc:title>
  <dc:creator>Jen Wilson</dc:creator>
  <cp:lastModifiedBy>Aisha Gomez</cp:lastModifiedBy>
  <cp:revision>75</cp:revision>
  <cp:lastPrinted>2016-04-21T16:51:19Z</cp:lastPrinted>
  <dcterms:created xsi:type="dcterms:W3CDTF">2016-04-19T13:51:38Z</dcterms:created>
  <dcterms:modified xsi:type="dcterms:W3CDTF">2016-04-21T19:19:10Z</dcterms:modified>
</cp:coreProperties>
</file>