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3"/>
  </p:notesMasterIdLst>
  <p:handoutMasterIdLst>
    <p:handoutMasterId r:id="rId4"/>
  </p:handoutMasterIdLst>
  <p:sldIdLst>
    <p:sldId id="404" r:id="rId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B" initials="D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3607"/>
    <a:srgbClr val="575959"/>
    <a:srgbClr val="1041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89" autoAdjust="0"/>
    <p:restoredTop sz="99772" autoAdjust="0"/>
  </p:normalViewPr>
  <p:slideViewPr>
    <p:cSldViewPr snapToGrid="0">
      <p:cViewPr varScale="1">
        <p:scale>
          <a:sx n="82" d="100"/>
          <a:sy n="82" d="100"/>
        </p:scale>
        <p:origin x="93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4554680664916897E-2"/>
          <c:y val="2.88447048359056E-2"/>
          <c:w val="0.93126716972878398"/>
          <c:h val="0.8374973034192639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Pay-for-Performance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DSRIP Year 1</c:v>
                </c:pt>
                <c:pt idx="1">
                  <c:v>DSRIP Year 2</c:v>
                </c:pt>
                <c:pt idx="2">
                  <c:v>DSRIP Year 3</c:v>
                </c:pt>
                <c:pt idx="3">
                  <c:v>DSRIP Year 4</c:v>
                </c:pt>
                <c:pt idx="4">
                  <c:v>DSRIP Year 5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</c:v>
                </c:pt>
                <c:pt idx="1">
                  <c:v>0.15</c:v>
                </c:pt>
                <c:pt idx="2">
                  <c:v>0.45</c:v>
                </c:pt>
                <c:pt idx="3">
                  <c:v>0.65</c:v>
                </c:pt>
                <c:pt idx="4">
                  <c:v>0.85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Pay for Reporting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DSRIP Year 1</c:v>
                </c:pt>
                <c:pt idx="1">
                  <c:v>DSRIP Year 2</c:v>
                </c:pt>
                <c:pt idx="2">
                  <c:v>DSRIP Year 3</c:v>
                </c:pt>
                <c:pt idx="3">
                  <c:v>DSRIP Year 4</c:v>
                </c:pt>
                <c:pt idx="4">
                  <c:v>DSRIP Year 5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0.2</c:v>
                </c:pt>
                <c:pt idx="1">
                  <c:v>0.25</c:v>
                </c:pt>
                <c:pt idx="2">
                  <c:v>0.15</c:v>
                </c:pt>
                <c:pt idx="3">
                  <c:v>0.15</c:v>
                </c:pt>
                <c:pt idx="4">
                  <c:v>0.15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Project Implementation Progress Milestones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DSRIP Year 1</c:v>
                </c:pt>
                <c:pt idx="1">
                  <c:v>DSRIP Year 2</c:v>
                </c:pt>
                <c:pt idx="2">
                  <c:v>DSRIP Year 3</c:v>
                </c:pt>
                <c:pt idx="3">
                  <c:v>DSRIP Year 4</c:v>
                </c:pt>
                <c:pt idx="4">
                  <c:v>DSRIP Year 5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0.8</c:v>
                </c:pt>
                <c:pt idx="1">
                  <c:v>0.6</c:v>
                </c:pt>
                <c:pt idx="2">
                  <c:v>0.4</c:v>
                </c:pt>
                <c:pt idx="3">
                  <c:v>0.2</c:v>
                </c:pt>
                <c:pt idx="4">
                  <c:v>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50235168"/>
        <c:axId val="250235952"/>
      </c:barChart>
      <c:catAx>
        <c:axId val="250235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accent5"/>
                </a:solidFill>
              </a:defRPr>
            </a:pPr>
            <a:endParaRPr lang="en-US"/>
          </a:p>
        </c:txPr>
        <c:crossAx val="250235952"/>
        <c:crosses val="autoZero"/>
        <c:auto val="1"/>
        <c:lblAlgn val="ctr"/>
        <c:lblOffset val="100"/>
        <c:noMultiLvlLbl val="0"/>
      </c:catAx>
      <c:valAx>
        <c:axId val="250235952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extTo"/>
        <c:crossAx val="250235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 Light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>
                <a:latin typeface="Calibri Light" charset="0"/>
              </a:rPr>
              <a:pPr>
                <a:defRPr/>
              </a:pPr>
              <a:t>4/21/2016</a:t>
            </a:fld>
            <a:endParaRPr lang="en-US" dirty="0">
              <a:latin typeface="Calibri Light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>
                <a:latin typeface="Calibri Light" charset="0"/>
              </a:rPr>
              <a:pPr>
                <a:defRPr/>
              </a:pPr>
              <a:t>‹#›</a:t>
            </a:fld>
            <a:endParaRPr lang="en-US" dirty="0">
              <a:latin typeface="Calibri Light" charset="0"/>
            </a:endParaRPr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79" y="8587423"/>
            <a:ext cx="2017889" cy="535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b="0" i="0">
                <a:latin typeface="Calibri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b="0" i="0">
                <a:latin typeface="Calibri Light" charset="0"/>
              </a:defRPr>
            </a:lvl1pPr>
          </a:lstStyle>
          <a:p>
            <a:fld id="{67756023-9739-487E-AA2B-7A78600DB984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60"/>
            <a:ext cx="5588000" cy="417766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b="0" i="0">
                <a:latin typeface="Calibri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b="0" i="0">
                <a:latin typeface="Calibri Light" charset="0"/>
              </a:defRPr>
            </a:lvl1pPr>
          </a:lstStyle>
          <a:p>
            <a:fld id="{55ADB526-017D-4E6D-A189-5702C71EF7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258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2FBCA-7041-4375-858E-3A3276AEE767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266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384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9CD9CB3-3A1F-4446-B9A7-3ED7078B9F5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329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347FF244-9096-1B45-BA69-8B241D77E41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59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86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 b="0" i="0">
                <a:latin typeface="Calibri Light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 b="0" i="0">
                <a:latin typeface="Calibri Light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055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9891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89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xhib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914400"/>
          </a:xfrm>
        </p:spPr>
        <p:txBody>
          <a:bodyPr anchor="t"/>
          <a:lstStyle>
            <a:lvl1pPr>
              <a:defRPr sz="2600" b="1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304800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accent5"/>
                </a:solidFill>
              </a:defRPr>
            </a:lvl1pPr>
            <a:lvl2pPr>
              <a:defRPr sz="1400">
                <a:solidFill>
                  <a:schemeClr val="accent5"/>
                </a:solidFill>
              </a:defRPr>
            </a:lvl2pPr>
            <a:lvl3pPr>
              <a:defRPr sz="1200">
                <a:solidFill>
                  <a:schemeClr val="accent5"/>
                </a:solidFill>
              </a:defRPr>
            </a:lvl3pPr>
            <a:lvl4pPr>
              <a:defRPr sz="1100">
                <a:solidFill>
                  <a:schemeClr val="accent5"/>
                </a:solidFill>
              </a:defRPr>
            </a:lvl4pPr>
            <a:lvl5pPr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1"/>
          </p:nvPr>
        </p:nvSpPr>
        <p:spPr>
          <a:xfrm>
            <a:off x="0" y="6128658"/>
            <a:ext cx="8991600" cy="609600"/>
          </a:xfrm>
        </p:spPr>
        <p:txBody>
          <a:bodyPr anchor="b"/>
          <a:lstStyle>
            <a:lvl1pPr marL="0" indent="0" algn="l">
              <a:buNone/>
              <a:defRPr sz="1200">
                <a:solidFill>
                  <a:schemeClr val="accent5"/>
                </a:solidFill>
              </a:defRPr>
            </a:lvl1pPr>
            <a:lvl2pPr marL="457200" indent="0" algn="l">
              <a:buNone/>
              <a:defRPr sz="1100">
                <a:solidFill>
                  <a:schemeClr val="accent5"/>
                </a:solidFill>
              </a:defRPr>
            </a:lvl2pPr>
            <a:lvl3pPr marL="914400" indent="0" algn="l">
              <a:buNone/>
              <a:defRPr sz="1100">
                <a:solidFill>
                  <a:schemeClr val="accent5"/>
                </a:solidFill>
              </a:defRPr>
            </a:lvl3pPr>
            <a:lvl4pPr marL="1371600" indent="0" algn="l">
              <a:buNone/>
              <a:defRPr sz="1100">
                <a:solidFill>
                  <a:schemeClr val="accent5"/>
                </a:solidFill>
              </a:defRPr>
            </a:lvl4pPr>
            <a:lvl5pPr marL="1828800" indent="0" algn="l">
              <a:buNone/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240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2CC6964-7B54-064A-B31D-DB278A5CB2E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855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9A48E77-557D-0441-BF24-7F0936EB945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589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4C29385-C4FE-3348-8039-ABCDCDCCBBB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12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BBB2491-389E-F04C-8008-B0E54D7E5B0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284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72B731B-4214-E947-85E0-5A691331BAE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955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3C2B94D-3879-1F42-81B0-7BF34F3F493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8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9356B36-0106-C64C-8336-6064633A72C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25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4429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324600"/>
            <a:ext cx="171509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824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0" i="0" kern="1200">
          <a:solidFill>
            <a:schemeClr val="tx1"/>
          </a:solidFill>
          <a:latin typeface="Calibri Light" charset="0"/>
          <a:ea typeface="ＭＳ Ｐゴシック" charset="-128"/>
          <a:cs typeface="Calibri Light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0" i="0" kern="1200">
          <a:solidFill>
            <a:schemeClr val="tx1"/>
          </a:solidFill>
          <a:latin typeface="Calibri Light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0" i="0" kern="1200">
          <a:solidFill>
            <a:schemeClr val="tx1"/>
          </a:solidFill>
          <a:latin typeface="Calibri Light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0" i="0" kern="1200">
          <a:solidFill>
            <a:schemeClr val="tx1"/>
          </a:solidFill>
          <a:latin typeface="Calibri Light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0" i="0" kern="1200">
          <a:solidFill>
            <a:schemeClr val="tx1"/>
          </a:solidFill>
          <a:latin typeface="Calibri Light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0" i="0" kern="1200">
          <a:solidFill>
            <a:schemeClr val="tx1"/>
          </a:solidFill>
          <a:latin typeface="Calibri Light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523220"/>
          </a:xfrm>
        </p:spPr>
        <p:txBody>
          <a:bodyPr/>
          <a:lstStyle/>
          <a:p>
            <a:r>
              <a:rPr lang="en-US" sz="2800" dirty="0">
                <a:solidFill>
                  <a:srgbClr val="575959"/>
                </a:solidFill>
              </a:rPr>
              <a:t>Shift from Pay-for-Reporting to Pay-for-Performance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1"/>
          </p:nvPr>
        </p:nvSpPr>
        <p:spPr>
          <a:xfrm>
            <a:off x="57912" y="5452547"/>
            <a:ext cx="8991600" cy="661911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Note: As part of a December 2015 waiver amendment request to </a:t>
            </a:r>
            <a:r>
              <a:rPr lang="en-US" dirty="0" smtClean="0">
                <a:solidFill>
                  <a:schemeClr val="tx1"/>
                </a:solidFill>
              </a:rPr>
              <a:t>the federal Centers for Medicare and Medicaid Services, </a:t>
            </a:r>
            <a:r>
              <a:rPr lang="en-US" dirty="0">
                <a:solidFill>
                  <a:schemeClr val="tx1"/>
                </a:solidFill>
              </a:rPr>
              <a:t>New York is seeking to slightly modify these percentages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Source: New York State Department of Health,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Attachment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I—NY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DSRIP Program Funding and Mechanics Protocol</a:t>
            </a:r>
            <a:r>
              <a:rPr lang="en-US" dirty="0">
                <a:solidFill>
                  <a:schemeClr val="tx1"/>
                </a:solidFill>
              </a:rPr>
              <a:t>, April </a:t>
            </a:r>
            <a:r>
              <a:rPr lang="en-US" dirty="0" smtClean="0">
                <a:solidFill>
                  <a:schemeClr val="tx1"/>
                </a:solidFill>
              </a:rPr>
              <a:t>2014.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357098917"/>
              </p:ext>
            </p:extLst>
          </p:nvPr>
        </p:nvGraphicFramePr>
        <p:xfrm>
          <a:off x="-121920" y="1588712"/>
          <a:ext cx="9351264" cy="3560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1269394" y="841799"/>
            <a:ext cx="6837348" cy="443142"/>
            <a:chOff x="1245948" y="4579961"/>
            <a:chExt cx="6837348" cy="443142"/>
          </a:xfrm>
        </p:grpSpPr>
        <p:sp>
          <p:nvSpPr>
            <p:cNvPr id="7" name="Freeform 6"/>
            <p:cNvSpPr/>
            <p:nvPr/>
          </p:nvSpPr>
          <p:spPr>
            <a:xfrm>
              <a:off x="1394684" y="4579961"/>
              <a:ext cx="6688612" cy="443142"/>
            </a:xfrm>
            <a:custGeom>
              <a:avLst/>
              <a:gdLst>
                <a:gd name="connsiteX0" fmla="*/ 0 w 1650875"/>
                <a:gd name="connsiteY0" fmla="*/ 0 h 721359"/>
                <a:gd name="connsiteX1" fmla="*/ 1650875 w 1650875"/>
                <a:gd name="connsiteY1" fmla="*/ 0 h 721359"/>
                <a:gd name="connsiteX2" fmla="*/ 1650875 w 1650875"/>
                <a:gd name="connsiteY2" fmla="*/ 721359 h 721359"/>
                <a:gd name="connsiteX3" fmla="*/ 0 w 1650875"/>
                <a:gd name="connsiteY3" fmla="*/ 721359 h 721359"/>
                <a:gd name="connsiteX4" fmla="*/ 0 w 1650875"/>
                <a:gd name="connsiteY4" fmla="*/ 0 h 721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0875" h="721359">
                  <a:moveTo>
                    <a:pt x="0" y="0"/>
                  </a:moveTo>
                  <a:lnTo>
                    <a:pt x="1650875" y="0"/>
                  </a:lnTo>
                  <a:lnTo>
                    <a:pt x="1650875" y="721359"/>
                  </a:lnTo>
                  <a:lnTo>
                    <a:pt x="0" y="72135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1120" tIns="71120" rIns="71120" bIns="71120" numCol="1" spcCol="1270" anchor="t" anchorCtr="0">
              <a:noAutofit/>
            </a:bodyPr>
            <a:lstStyle>
              <a:lvl1pPr marL="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44500">
                <a:lnSpc>
                  <a:spcPct val="150000"/>
                </a:lnSpc>
              </a:pPr>
              <a:r>
                <a:rPr lang="en-US" sz="1600" dirty="0" smtClean="0">
                  <a:solidFill>
                    <a:schemeClr val="accent5"/>
                  </a:solidFill>
                </a:rPr>
                <a:t>Project progress milestones             Pay-for-reporting            Pay-for-performance</a:t>
              </a:r>
              <a:endParaRPr lang="en-US" sz="1600" dirty="0">
                <a:solidFill>
                  <a:schemeClr val="accent5"/>
                </a:solidFill>
              </a:endParaRPr>
            </a:p>
          </p:txBody>
        </p:sp>
        <p:sp>
          <p:nvSpPr>
            <p:cNvPr id="8" name="Rectangle 7"/>
            <p:cNvSpPr>
              <a:spLocks noChangeAspect="1"/>
            </p:cNvSpPr>
            <p:nvPr/>
          </p:nvSpPr>
          <p:spPr bwMode="auto">
            <a:xfrm>
              <a:off x="1245948" y="4784918"/>
              <a:ext cx="170756" cy="17301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1858" tIns="50929" rIns="101858" bIns="50929" numCol="1" rtlCol="0" anchor="ctr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10191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</a:endParaRPr>
            </a:p>
          </p:txBody>
        </p:sp>
        <p:sp>
          <p:nvSpPr>
            <p:cNvPr id="9" name="Rectangle 8"/>
            <p:cNvSpPr>
              <a:spLocks noChangeAspect="1"/>
            </p:cNvSpPr>
            <p:nvPr/>
          </p:nvSpPr>
          <p:spPr bwMode="auto">
            <a:xfrm>
              <a:off x="4098876" y="4784918"/>
              <a:ext cx="170756" cy="173011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1858" tIns="50929" rIns="101858" bIns="50929" numCol="1" rtlCol="0" anchor="ctr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10191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</a:endParaRPr>
            </a:p>
          </p:txBody>
        </p:sp>
        <p:sp>
          <p:nvSpPr>
            <p:cNvPr id="10" name="Rectangle 9"/>
            <p:cNvSpPr>
              <a:spLocks noChangeAspect="1"/>
            </p:cNvSpPr>
            <p:nvPr/>
          </p:nvSpPr>
          <p:spPr bwMode="auto">
            <a:xfrm>
              <a:off x="6086172" y="4784918"/>
              <a:ext cx="170756" cy="173011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1858" tIns="50929" rIns="101858" bIns="50929" numCol="1" rtlCol="0" anchor="ctr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10191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</a:endParaRPr>
            </a:p>
          </p:txBody>
        </p:sp>
      </p:grpSp>
      <p:pic>
        <p:nvPicPr>
          <p:cNvPr id="15" name="Picture 14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06080" y="6141739"/>
            <a:ext cx="2037390" cy="604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9251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1F497D"/>
      </a:hlink>
      <a:folHlink>
        <a:srgbClr val="FF73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RIP Exhibits and Appendices_04-18-2016_pf_jmw" id="{D62F51A2-2B39-854E-B441-C7C48DC5BEEA}" vid="{E58F214F-022B-E844-BF04-56CBB1DA911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DSRIP Exhibits and Appendices_04-18-2016_pf_jmw</Template>
  <TotalTime>578</TotalTime>
  <Words>63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Georgia</vt:lpstr>
      <vt:lpstr>Trebuchet MS</vt:lpstr>
      <vt:lpstr>Theme2</vt:lpstr>
      <vt:lpstr>Shift from Pay-for-Reporting to Pay-for-Performance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Distribution of New York’s 1115 Waiver Funds</dc:title>
  <dc:creator>Jen Wilson</dc:creator>
  <cp:lastModifiedBy>Aisha Gomez</cp:lastModifiedBy>
  <cp:revision>78</cp:revision>
  <cp:lastPrinted>2016-04-21T16:51:19Z</cp:lastPrinted>
  <dcterms:created xsi:type="dcterms:W3CDTF">2016-04-19T13:51:38Z</dcterms:created>
  <dcterms:modified xsi:type="dcterms:W3CDTF">2016-04-21T19:26:35Z</dcterms:modified>
</cp:coreProperties>
</file>