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3"/>
  </p:notesMasterIdLst>
  <p:handoutMasterIdLst>
    <p:handoutMasterId r:id="rId4"/>
  </p:handoutMasterIdLst>
  <p:sldIdLst>
    <p:sldId id="286" r:id="rId2"/>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 id="2" name="CS" initials="CS" lastIdx="4" clrIdx="1"/>
  <p:cmAuthor id="3" name="Chris Hollander" initials="CH" lastIdx="3" clrIdx="2"/>
  <p:cmAuthor id="4" name="Munira Gunja" initials="MG" lastIdx="27"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C737F"/>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247" autoAdjust="0"/>
    <p:restoredTop sz="95491" autoAdjust="0"/>
  </p:normalViewPr>
  <p:slideViewPr>
    <p:cSldViewPr snapToGrid="0" snapToObjects="1">
      <p:cViewPr varScale="1">
        <p:scale>
          <a:sx n="99" d="100"/>
          <a:sy n="99" d="100"/>
        </p:scale>
        <p:origin x="1296" y="78"/>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80198980155897E-2"/>
          <c:y val="0.114806262745299"/>
          <c:w val="0.94173421556841197"/>
          <c:h val="0.64089153342216798"/>
        </c:manualLayout>
      </c:layout>
      <c:barChart>
        <c:barDir val="col"/>
        <c:grouping val="clustered"/>
        <c:varyColors val="0"/>
        <c:ser>
          <c:idx val="0"/>
          <c:order val="0"/>
          <c:tx>
            <c:strRef>
              <c:f>Sheet1!$B$1</c:f>
              <c:strCache>
                <c:ptCount val="1"/>
                <c:pt idx="0">
                  <c:v>No deductible</c:v>
                </c:pt>
              </c:strCache>
            </c:strRef>
          </c:tx>
          <c:spPr>
            <a:solidFill>
              <a:schemeClr val="tx1"/>
            </a:solidFill>
            <a:ln>
              <a:noFill/>
            </a:ln>
            <a:effectLst/>
          </c:spPr>
          <c:invertIfNegative val="0"/>
          <c:dLbls>
            <c:dLbl>
              <c:idx val="3"/>
              <c:layout>
                <c:manualLayout>
                  <c:x val="0"/>
                  <c:y val="4.0719681309853402E-3"/>
                </c:manualLayout>
              </c:layout>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Had a medical problem, but did not go to a doctor or clinic</c:v>
                </c:pt>
                <c:pt idx="1">
                  <c:v>Did not fill a prescription</c:v>
                </c:pt>
                <c:pt idx="2">
                  <c:v>Skipped a medical test, treatment, or follow-up recommended by a doctor</c:v>
                </c:pt>
                <c:pt idx="3">
                  <c:v>Did not see a specialist when you or your doctor thought you needed to see one</c:v>
                </c:pt>
                <c:pt idx="4">
                  <c:v>At least one cost-related access problem</c:v>
                </c:pt>
              </c:strCache>
            </c:strRef>
          </c:cat>
          <c:val>
            <c:numRef>
              <c:f>Sheet1!$B$2:$B$6</c:f>
              <c:numCache>
                <c:formatCode>0</c:formatCode>
                <c:ptCount val="5"/>
                <c:pt idx="0">
                  <c:v>9.59</c:v>
                </c:pt>
                <c:pt idx="1">
                  <c:v>14.08</c:v>
                </c:pt>
                <c:pt idx="2">
                  <c:v>7.6</c:v>
                </c:pt>
                <c:pt idx="3">
                  <c:v>4.68</c:v>
                </c:pt>
                <c:pt idx="4">
                  <c:v>22.34</c:v>
                </c:pt>
              </c:numCache>
            </c:numRef>
          </c:val>
          <c:extLst xmlns:c16r2="http://schemas.microsoft.com/office/drawing/2015/06/chart">
            <c:ext xmlns:c16="http://schemas.microsoft.com/office/drawing/2014/chart" uri="{C3380CC4-5D6E-409C-BE32-E72D297353CC}">
              <c16:uniqueId val="{00000000-2425-4F7B-96EC-039A49FE43F9}"/>
            </c:ext>
          </c:extLst>
        </c:ser>
        <c:ser>
          <c:idx val="1"/>
          <c:order val="1"/>
          <c:tx>
            <c:strRef>
              <c:f>Sheet1!$C$1</c:f>
              <c:strCache>
                <c:ptCount val="1"/>
                <c:pt idx="0">
                  <c:v>Deductible $3,000 or more</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Had a medical problem, but did not go to a doctor or clinic</c:v>
                </c:pt>
                <c:pt idx="1">
                  <c:v>Did not fill a prescription</c:v>
                </c:pt>
                <c:pt idx="2">
                  <c:v>Skipped a medical test, treatment, or follow-up recommended by a doctor</c:v>
                </c:pt>
                <c:pt idx="3">
                  <c:v>Did not see a specialist when you or your doctor thought you needed to see one</c:v>
                </c:pt>
                <c:pt idx="4">
                  <c:v>At least one cost-related access problem</c:v>
                </c:pt>
              </c:strCache>
            </c:strRef>
          </c:cat>
          <c:val>
            <c:numRef>
              <c:f>Sheet1!$C$2:$C$6</c:f>
              <c:numCache>
                <c:formatCode>0</c:formatCode>
                <c:ptCount val="5"/>
                <c:pt idx="0">
                  <c:v>29.53</c:v>
                </c:pt>
                <c:pt idx="1">
                  <c:v>23.09</c:v>
                </c:pt>
                <c:pt idx="2">
                  <c:v>31.56</c:v>
                </c:pt>
                <c:pt idx="3">
                  <c:v>20.13</c:v>
                </c:pt>
                <c:pt idx="4">
                  <c:v>47.37</c:v>
                </c:pt>
              </c:numCache>
            </c:numRef>
          </c:val>
          <c:extLst xmlns:c16r2="http://schemas.microsoft.com/office/drawing/2015/06/chart">
            <c:ext xmlns:c16="http://schemas.microsoft.com/office/drawing/2014/chart" uri="{C3380CC4-5D6E-409C-BE32-E72D297353CC}">
              <c16:uniqueId val="{00000001-2425-4F7B-96EC-039A49FE43F9}"/>
            </c:ext>
          </c:extLst>
        </c:ser>
        <c:dLbls>
          <c:showLegendKey val="0"/>
          <c:showVal val="0"/>
          <c:showCatName val="0"/>
          <c:showSerName val="0"/>
          <c:showPercent val="0"/>
          <c:showBubbleSize val="0"/>
        </c:dLbls>
        <c:gapWidth val="150"/>
        <c:axId val="384599448"/>
        <c:axId val="384594352"/>
      </c:barChart>
      <c:catAx>
        <c:axId val="384599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384594352"/>
        <c:crosses val="autoZero"/>
        <c:auto val="1"/>
        <c:lblAlgn val="ctr"/>
        <c:lblOffset val="100"/>
        <c:noMultiLvlLbl val="0"/>
      </c:catAx>
      <c:valAx>
        <c:axId val="384594352"/>
        <c:scaling>
          <c:orientation val="minMax"/>
          <c:max val="75"/>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4599448"/>
        <c:crosses val="autoZero"/>
        <c:crossBetween val="between"/>
        <c:majorUnit val="15"/>
      </c:valAx>
      <c:spPr>
        <a:noFill/>
        <a:ln>
          <a:noFill/>
        </a:ln>
        <a:effectLst/>
      </c:spPr>
    </c:plotArea>
    <c:legend>
      <c:legendPos val="b"/>
      <c:layout>
        <c:manualLayout>
          <c:xMode val="edge"/>
          <c:yMode val="edge"/>
          <c:x val="8.1390973006568501E-2"/>
          <c:y val="0.123693203189069"/>
          <c:w val="0.89999996292399698"/>
          <c:h val="6.970523233642400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10/17/2017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10/17/2017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9"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smtClean="0"/>
              <a:t>Notes &amp; Data</a:t>
            </a:r>
            <a:endParaRPr lang="en-US" dirty="0"/>
          </a:p>
        </p:txBody>
      </p:sp>
      <p:sp>
        <p:nvSpPr>
          <p:cNvPr id="10" name="Rectangle 9"/>
          <p:cNvSpPr/>
          <p:nvPr userDrawn="1"/>
        </p:nvSpPr>
        <p:spPr>
          <a:xfrm>
            <a:off x="1655677" y="6408040"/>
            <a:ext cx="7498079" cy="369332"/>
          </a:xfrm>
          <a:prstGeom prst="rect">
            <a:avLst/>
          </a:prstGeom>
        </p:spPr>
        <p:txBody>
          <a:bodyPr wrap="square" rIns="45720">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S. R. Collins, M. Z. </a:t>
            </a:r>
            <a:r>
              <a:rPr lang="en-US" sz="900" dirty="0" err="1" smtClean="0">
                <a:solidFill>
                  <a:schemeClr val="tx1"/>
                </a:solidFill>
              </a:rPr>
              <a:t>Gunja</a:t>
            </a:r>
            <a:r>
              <a:rPr lang="en-US" sz="900" dirty="0" smtClean="0">
                <a:solidFill>
                  <a:schemeClr val="tx1"/>
                </a:solidFill>
              </a:rPr>
              <a:t>, and M.</a:t>
            </a:r>
            <a:r>
              <a:rPr lang="en-US" sz="900" baseline="0" dirty="0" smtClean="0">
                <a:solidFill>
                  <a:schemeClr val="tx1"/>
                </a:solidFill>
              </a:rPr>
              <a:t> </a:t>
            </a:r>
            <a:r>
              <a:rPr lang="en-US" sz="900" dirty="0" smtClean="0">
                <a:solidFill>
                  <a:schemeClr val="tx1"/>
                </a:solidFill>
              </a:rPr>
              <a:t>M. Doty, </a:t>
            </a:r>
            <a:r>
              <a:rPr lang="en-US" sz="900" b="0" i="1" dirty="0" smtClean="0">
                <a:solidFill>
                  <a:schemeClr val="tx1"/>
                </a:solidFill>
                <a:latin typeface="InterFace" charset="0"/>
                <a:ea typeface="InterFace" charset="0"/>
                <a:cs typeface="InterFace" charset="0"/>
              </a:rPr>
              <a:t>How Well Does Insurance Coverage Protect Consumers from Health Care Costs? Findings from the Commonwealth Fund Biennial Health Insurance Survey, 2016, </a:t>
            </a:r>
            <a:r>
              <a:rPr lang="en-US" sz="900" dirty="0" smtClean="0">
                <a:solidFill>
                  <a:schemeClr val="tx1"/>
                </a:solidFill>
              </a:rPr>
              <a:t>The Commonwealth Fund, October</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smtClean="0"/>
              <a:t>Notes &amp; Data</a:t>
            </a:r>
            <a:endParaRPr lang="en-US" dirty="0"/>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dirty="0"/>
          </a:p>
        </p:txBody>
      </p:sp>
      <p:sp>
        <p:nvSpPr>
          <p:cNvPr id="11" name="Rectangle 10"/>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M. Z. </a:t>
            </a:r>
            <a:r>
              <a:rPr lang="en-US" sz="900" dirty="0" err="1" smtClean="0">
                <a:solidFill>
                  <a:schemeClr val="tx1"/>
                </a:solidFill>
              </a:rPr>
              <a:t>Gunja</a:t>
            </a:r>
            <a:r>
              <a:rPr lang="en-US" sz="900" dirty="0" smtClean="0">
                <a:solidFill>
                  <a:schemeClr val="tx1"/>
                </a:solidFill>
              </a:rPr>
              <a:t>, S. R. Collins, M.</a:t>
            </a:r>
            <a:r>
              <a:rPr lang="en-US" sz="900" baseline="0" dirty="0" smtClean="0">
                <a:solidFill>
                  <a:schemeClr val="tx1"/>
                </a:solidFill>
              </a:rPr>
              <a:t> </a:t>
            </a:r>
            <a:r>
              <a:rPr lang="en-US" sz="900" dirty="0" smtClean="0">
                <a:solidFill>
                  <a:schemeClr val="tx1"/>
                </a:solidFill>
              </a:rPr>
              <a:t>M. Doty, and S. Beutel, </a:t>
            </a:r>
            <a:r>
              <a:rPr lang="en-US" sz="900" b="0" i="1" dirty="0" smtClean="0">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dirty="0" smtClean="0">
                <a:solidFill>
                  <a:schemeClr val="tx1"/>
                </a:solidFill>
              </a:rPr>
              <a:t>The Commonwealth Fund, August</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81595465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smtClean="0"/>
              <a:t>Notes &amp; Data</a:t>
            </a:r>
            <a:endParaRPr lang="en-US" dirty="0"/>
          </a:p>
        </p:txBody>
      </p:sp>
      <p:sp>
        <p:nvSpPr>
          <p:cNvPr id="3" name="Rectangle 2"/>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S. R. Collins, M. Z. </a:t>
            </a:r>
            <a:r>
              <a:rPr lang="en-US" sz="900" dirty="0" err="1" smtClean="0">
                <a:solidFill>
                  <a:schemeClr val="tx1"/>
                </a:solidFill>
              </a:rPr>
              <a:t>Gunja</a:t>
            </a:r>
            <a:r>
              <a:rPr lang="en-US" sz="900" dirty="0" smtClean="0">
                <a:solidFill>
                  <a:schemeClr val="tx1"/>
                </a:solidFill>
              </a:rPr>
              <a:t>, and M.</a:t>
            </a:r>
            <a:r>
              <a:rPr lang="en-US" sz="900" baseline="0" dirty="0" smtClean="0">
                <a:solidFill>
                  <a:schemeClr val="tx1"/>
                </a:solidFill>
              </a:rPr>
              <a:t> </a:t>
            </a:r>
            <a:r>
              <a:rPr lang="en-US" sz="900" dirty="0" smtClean="0">
                <a:solidFill>
                  <a:schemeClr val="tx1"/>
                </a:solidFill>
              </a:rPr>
              <a:t>M. Doty, </a:t>
            </a:r>
            <a:r>
              <a:rPr lang="en-US" sz="900" b="0" i="1" dirty="0" smtClean="0">
                <a:solidFill>
                  <a:schemeClr val="tx1"/>
                </a:solidFill>
                <a:latin typeface="InterFace" charset="0"/>
                <a:ea typeface="InterFace" charset="0"/>
                <a:cs typeface="InterFace" charset="0"/>
              </a:rPr>
              <a:t>How Well Does Insurance Coverage Protect Consumers from Health Care Costs? Findings from the Commonwealth Fund Biennial Health Insurance Survey, 2016, </a:t>
            </a:r>
            <a:r>
              <a:rPr lang="en-US" sz="900" dirty="0" smtClean="0">
                <a:solidFill>
                  <a:schemeClr val="tx1"/>
                </a:solidFill>
              </a:rPr>
              <a:t>The Commonwealth Fund, October</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327071503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233805520"/>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13951777"/>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6" r:id="rId2"/>
    <p:sldLayoutId id="2147483734" r:id="rId3"/>
    <p:sldLayoutId id="2147483735" r:id="rId4"/>
    <p:sldLayoutId id="2147483736"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Adults with High Deductibles Reported Problems Getting Needed Care Because of Cost</a:t>
            </a:r>
            <a:endParaRPr lang="en-US" dirty="0"/>
          </a:p>
        </p:txBody>
      </p:sp>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2002377724"/>
              </p:ext>
            </p:extLst>
          </p:nvPr>
        </p:nvGraphicFramePr>
        <p:xfrm>
          <a:off x="0" y="1052513"/>
          <a:ext cx="9072563"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4" name="Subtitle 3"/>
          <p:cNvSpPr>
            <a:spLocks noGrp="1"/>
          </p:cNvSpPr>
          <p:nvPr>
            <p:ph type="body" sz="quarter" idx="23"/>
          </p:nvPr>
        </p:nvSpPr>
        <p:spPr/>
        <p:txBody>
          <a:bodyPr/>
          <a:lstStyle/>
          <a:p>
            <a:r>
              <a:rPr lang="en-US" dirty="0" smtClean="0"/>
              <a:t>Data</a:t>
            </a:r>
            <a:r>
              <a:rPr lang="en-US" dirty="0"/>
              <a:t>: </a:t>
            </a:r>
            <a:r>
              <a:rPr lang="en-US" dirty="0" smtClean="0"/>
              <a:t>Commonwealth Fund Biennial Health Insurance Survey (2016).</a:t>
            </a:r>
            <a:endParaRPr lang="en-US" dirty="0"/>
          </a:p>
        </p:txBody>
      </p:sp>
      <p:sp>
        <p:nvSpPr>
          <p:cNvPr id="10" name="TextBox 9"/>
          <p:cNvSpPr txBox="1"/>
          <p:nvPr/>
        </p:nvSpPr>
        <p:spPr>
          <a:xfrm>
            <a:off x="-66" y="1067632"/>
            <a:ext cx="709234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t>Percent adults ages </a:t>
            </a:r>
            <a:r>
              <a:rPr lang="en-US" sz="1200" i="1" dirty="0" smtClean="0"/>
              <a:t>19–64 </a:t>
            </a:r>
            <a:r>
              <a:rPr lang="en-US" sz="1200" i="1" dirty="0"/>
              <a:t>with private coverage who were insured all </a:t>
            </a:r>
            <a:r>
              <a:rPr lang="en-US" sz="1200" i="1" dirty="0" smtClean="0"/>
              <a:t>year</a:t>
            </a:r>
            <a:endParaRPr lang="en-US" sz="1200" i="1" dirty="0"/>
          </a:p>
        </p:txBody>
      </p:sp>
    </p:spTree>
    <p:extLst>
      <p:ext uri="{BB962C8B-B14F-4D97-AF65-F5344CB8AC3E}">
        <p14:creationId xmlns:p14="http://schemas.microsoft.com/office/powerpoint/2010/main" val="76914611"/>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160484</TotalTime>
  <Words>36</Words>
  <Application>Microsoft Office PowerPoint</Application>
  <PresentationFormat>On-screen Show (4:3)</PresentationFormat>
  <Paragraphs>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Berlingske Serif Text</vt:lpstr>
      <vt:lpstr>Calibri</vt:lpstr>
      <vt:lpstr>InterFace</vt:lpstr>
      <vt:lpstr>Trebuchet MS</vt:lpstr>
      <vt:lpstr>1_Office Theme</vt:lpstr>
      <vt:lpstr>Adults with High Deductibles Reported Problems Getting Needed Care Because of Cost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Well Does Insurance Coverage Protect Consumers from Health Care Costs? — Exhibits</dc:title>
  <dc:subject/>
  <dc:creator>Collins Gunja Doty</dc:creator>
  <cp:keywords/>
  <dc:description>ABSTRACT_x000d_Issue: The United States has made historic progress on insurance coverage since the Affordable Care Act became law in 2010, with 20 million fewer people uninsured. However, we must also measure progress by assessing how well people who have insurance from all coverage sources are protected from high health care costs._x000d_Goals: To estimate the number and share of U.S. insured adults who are “underinsured” or have out-of-pocket costs and deductibles that are high relative to their incomes._x000d_Method: Analysis of the Commonwealth Fund Biennial Health Insurance Surveys, 2003–2016._x000d_Findings: As of late 2016, 28 percent of U.S. adults ages 19 to 64 who were insured all year were underinsured — or an estimated 41 million people. This is more than double the rate in 2003 when the measure was first introduced in the survey, and is up significantly from 23 percent, or 31 million people, in 2014. Rates climbed across most coverage sources, and were highest among people with individual market coverage, most of whom have plans through the marketplaces. Half (52%) of underinsured adults reported problems with medical bills or debt and more than two of five (45%) reported not getting needed care because of cost.</dc:description>
  <cp:lastModifiedBy>Aisha Gomez</cp:lastModifiedBy>
  <cp:revision>2109</cp:revision>
  <cp:lastPrinted>2017-09-28T19:17:30Z</cp:lastPrinted>
  <dcterms:created xsi:type="dcterms:W3CDTF">2014-10-08T23:03:32Z</dcterms:created>
  <dcterms:modified xsi:type="dcterms:W3CDTF">2017-10-17T19:40:38Z</dcterms:modified>
  <cp:category/>
</cp:coreProperties>
</file>