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sldIdLst>
    <p:sldId id="258" r:id="rId2"/>
    <p:sldId id="261" r:id="rId3"/>
    <p:sldId id="262" r:id="rId4"/>
    <p:sldId id="263" r:id="rId5"/>
    <p:sldId id="264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219D4-BFAF-2748-B320-760570BA2D2A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FADB1-9D2D-1649-AA5D-5144588277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0949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F72CE-A39F-2A40-B30E-496768DFF69A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2079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FADB1-9D2D-1649-AA5D-51445882778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647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B0A89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60B6-C024-B143-A926-8529A50F69F9}" type="datetimeFigureOut">
              <a:rPr lang="en-US" smtClean="0">
                <a:solidFill>
                  <a:srgbClr val="175D2D">
                    <a:tint val="75000"/>
                  </a:srgbClr>
                </a:solidFill>
              </a:rPr>
              <a:pPr/>
              <a:t>4/19/2013</a:t>
            </a:fld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0383-E67E-FF44-9653-FE71B85200AB}" type="slidenum">
              <a:rPr lang="en-US" smtClean="0">
                <a:solidFill>
                  <a:srgbClr val="175D2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450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60B6-C024-B143-A926-8529A50F69F9}" type="datetimeFigureOut">
              <a:rPr lang="en-US" smtClean="0">
                <a:solidFill>
                  <a:srgbClr val="175D2D">
                    <a:tint val="75000"/>
                  </a:srgbClr>
                </a:solidFill>
              </a:rPr>
              <a:pPr/>
              <a:t>4/19/2013</a:t>
            </a:fld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0383-E67E-FF44-9653-FE71B85200AB}" type="slidenum">
              <a:rPr lang="en-US" smtClean="0">
                <a:solidFill>
                  <a:srgbClr val="175D2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1341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60B6-C024-B143-A926-8529A50F69F9}" type="datetimeFigureOut">
              <a:rPr lang="en-US" smtClean="0">
                <a:solidFill>
                  <a:srgbClr val="175D2D">
                    <a:tint val="75000"/>
                  </a:srgbClr>
                </a:solidFill>
              </a:rPr>
              <a:pPr/>
              <a:t>4/19/2013</a:t>
            </a:fld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0383-E67E-FF44-9653-FE71B85200AB}" type="slidenum">
              <a:rPr lang="en-US" smtClean="0">
                <a:solidFill>
                  <a:srgbClr val="175D2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787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60B6-C024-B143-A926-8529A50F69F9}" type="datetimeFigureOut">
              <a:rPr lang="en-US" smtClean="0">
                <a:solidFill>
                  <a:srgbClr val="175D2D">
                    <a:tint val="75000"/>
                  </a:srgbClr>
                </a:solidFill>
              </a:rPr>
              <a:pPr/>
              <a:t>4/19/2013</a:t>
            </a:fld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0383-E67E-FF44-9653-FE71B85200AB}" type="slidenum">
              <a:rPr lang="en-US" smtClean="0">
                <a:solidFill>
                  <a:srgbClr val="175D2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262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60B6-C024-B143-A926-8529A50F69F9}" type="datetimeFigureOut">
              <a:rPr lang="en-US" smtClean="0">
                <a:solidFill>
                  <a:srgbClr val="175D2D">
                    <a:tint val="75000"/>
                  </a:srgbClr>
                </a:solidFill>
              </a:rPr>
              <a:pPr/>
              <a:t>4/19/2013</a:t>
            </a:fld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0383-E67E-FF44-9653-FE71B85200AB}" type="slidenum">
              <a:rPr lang="en-US" smtClean="0">
                <a:solidFill>
                  <a:srgbClr val="175D2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103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60B6-C024-B143-A926-8529A50F69F9}" type="datetimeFigureOut">
              <a:rPr lang="en-US" smtClean="0">
                <a:solidFill>
                  <a:srgbClr val="175D2D">
                    <a:tint val="75000"/>
                  </a:srgbClr>
                </a:solidFill>
              </a:rPr>
              <a:pPr/>
              <a:t>4/19/2013</a:t>
            </a:fld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0383-E67E-FF44-9653-FE71B85200AB}" type="slidenum">
              <a:rPr lang="en-US" smtClean="0">
                <a:solidFill>
                  <a:srgbClr val="175D2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61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60B6-C024-B143-A926-8529A50F69F9}" type="datetimeFigureOut">
              <a:rPr lang="en-US" smtClean="0">
                <a:solidFill>
                  <a:srgbClr val="175D2D">
                    <a:tint val="75000"/>
                  </a:srgbClr>
                </a:solidFill>
              </a:rPr>
              <a:pPr/>
              <a:t>4/19/2013</a:t>
            </a:fld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0383-E67E-FF44-9653-FE71B85200AB}" type="slidenum">
              <a:rPr lang="en-US" smtClean="0">
                <a:solidFill>
                  <a:srgbClr val="175D2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45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60B6-C024-B143-A926-8529A50F69F9}" type="datetimeFigureOut">
              <a:rPr lang="en-US" smtClean="0">
                <a:solidFill>
                  <a:srgbClr val="175D2D">
                    <a:tint val="75000"/>
                  </a:srgbClr>
                </a:solidFill>
              </a:rPr>
              <a:pPr/>
              <a:t>4/19/2013</a:t>
            </a:fld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0383-E67E-FF44-9653-FE71B85200AB}" type="slidenum">
              <a:rPr lang="en-US" smtClean="0">
                <a:solidFill>
                  <a:srgbClr val="175D2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374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60B6-C024-B143-A926-8529A50F69F9}" type="datetimeFigureOut">
              <a:rPr lang="en-US" smtClean="0">
                <a:solidFill>
                  <a:srgbClr val="175D2D">
                    <a:tint val="75000"/>
                  </a:srgbClr>
                </a:solidFill>
              </a:rPr>
              <a:pPr/>
              <a:t>4/19/2013</a:t>
            </a:fld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0383-E67E-FF44-9653-FE71B85200AB}" type="slidenum">
              <a:rPr lang="en-US" smtClean="0">
                <a:solidFill>
                  <a:srgbClr val="175D2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086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60B6-C024-B143-A926-8529A50F69F9}" type="datetimeFigureOut">
              <a:rPr lang="en-US" smtClean="0">
                <a:solidFill>
                  <a:srgbClr val="175D2D">
                    <a:tint val="75000"/>
                  </a:srgbClr>
                </a:solidFill>
              </a:rPr>
              <a:pPr/>
              <a:t>4/19/2013</a:t>
            </a:fld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0383-E67E-FF44-9653-FE71B85200AB}" type="slidenum">
              <a:rPr lang="en-US" smtClean="0">
                <a:solidFill>
                  <a:srgbClr val="175D2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7841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60B6-C024-B143-A926-8529A50F69F9}" type="datetimeFigureOut">
              <a:rPr lang="en-US" smtClean="0">
                <a:solidFill>
                  <a:srgbClr val="175D2D">
                    <a:tint val="75000"/>
                  </a:srgbClr>
                </a:solidFill>
              </a:rPr>
              <a:pPr/>
              <a:t>4/19/2013</a:t>
            </a:fld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0383-E67E-FF44-9653-FE71B85200AB}" type="slidenum">
              <a:rPr lang="en-US" smtClean="0">
                <a:solidFill>
                  <a:srgbClr val="175D2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75D2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482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ckwell"/>
              </a:defRPr>
            </a:lvl1pPr>
          </a:lstStyle>
          <a:p>
            <a:fld id="{162060B6-C024-B143-A926-8529A50F69F9}" type="datetimeFigureOut">
              <a:rPr lang="en-US" smtClean="0">
                <a:solidFill>
                  <a:srgbClr val="175D2D">
                    <a:tint val="75000"/>
                  </a:srgbClr>
                </a:solidFill>
              </a:rPr>
              <a:pPr/>
              <a:t>4/19/2013</a:t>
            </a:fld>
            <a:endParaRPr lang="en-US" dirty="0">
              <a:solidFill>
                <a:srgbClr val="175D2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ckwell"/>
              </a:defRPr>
            </a:lvl1pPr>
          </a:lstStyle>
          <a:p>
            <a:endParaRPr lang="en-US" dirty="0">
              <a:solidFill>
                <a:srgbClr val="175D2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ckwell"/>
              </a:defRPr>
            </a:lvl1pPr>
          </a:lstStyle>
          <a:p>
            <a:fld id="{7F230383-E67E-FF44-9653-FE71B85200AB}" type="slidenum">
              <a:rPr lang="en-US" smtClean="0">
                <a:solidFill>
                  <a:srgbClr val="175D2D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75D2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541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Rockwel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0000"/>
          </a:solidFill>
          <a:latin typeface="Rockwel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0000"/>
          </a:solidFill>
          <a:latin typeface="Rockwel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0000"/>
          </a:solidFill>
          <a:latin typeface="Rockwel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0000"/>
          </a:solidFill>
          <a:latin typeface="Rockwel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0000"/>
          </a:solidFill>
          <a:latin typeface="Rockwel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atenetwork.org/wp-content/uploads/2013/03/State-Network-Manatt-Purchasing-Coverage-for-Medicaid-Beneficiaries-in-the-Exchange.pdf" TargetMode="External"/><Relationship Id="rId3" Type="http://schemas.openxmlformats.org/officeDocument/2006/relationships/notesSlide" Target="../notesSlides/notesSlide2.xml"/><Relationship Id="rId7" Type="http://schemas.openxmlformats.org/officeDocument/2006/relationships/hyperlink" Target="http://posting.arktimes.com/images/blogimages/2013/03/18/1363643232-dhs_private_option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hyperlink" Target="http://www.healthreformgps.org/resources/update-using-medicaid-to-provide-premium-assistance-for-exchange-coverage/" TargetMode="External"/><Relationship Id="rId5" Type="http://schemas.openxmlformats.org/officeDocument/2006/relationships/hyperlink" Target="http://content.govdelivery.com/attachments/USCMS/2013/03/29/file_attachments/200058/Premium+Assistance+FAQ+03-29-13.pdf" TargetMode="External"/><Relationship Id="rId4" Type="http://schemas.openxmlformats.org/officeDocument/2006/relationships/hyperlink" Target="http://www.nashp.org/onceinaweil" TargetMode="External"/><Relationship Id="rId9" Type="http://schemas.openxmlformats.org/officeDocument/2006/relationships/hyperlink" Target="http://www.statereforum.org/discussions/medicai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56906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978536"/>
            <a:ext cx="7772400" cy="1734504"/>
          </a:xfrm>
        </p:spPr>
        <p:txBody>
          <a:bodyPr>
            <a:normAutofit/>
          </a:bodyPr>
          <a:lstStyle/>
          <a:p>
            <a:pPr algn="l"/>
            <a:r>
              <a:rPr lang="en-US" sz="4900" b="1" dirty="0" smtClean="0">
                <a:solidFill>
                  <a:schemeClr val="bg1"/>
                </a:solidFill>
                <a:latin typeface="Helvetica Neue"/>
                <a:cs typeface="Helvetica Neue"/>
              </a:rPr>
              <a:t>What’s All This Talk About Arkansas? </a:t>
            </a:r>
            <a:endParaRPr lang="en-US" sz="4900" b="1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4726817"/>
            <a:ext cx="7357921" cy="2117603"/>
          </a:xfrm>
        </p:spPr>
        <p:txBody>
          <a:bodyPr>
            <a:normAutofit fontScale="70000" lnSpcReduction="20000"/>
          </a:bodyPr>
          <a:lstStyle/>
          <a:p>
            <a:pPr algn="l">
              <a:spcBef>
                <a:spcPts val="0"/>
              </a:spcBef>
            </a:pPr>
            <a:r>
              <a:rPr lang="en-US" sz="3800" dirty="0" smtClean="0">
                <a:solidFill>
                  <a:schemeClr val="bg1">
                    <a:lumMod val="50000"/>
                  </a:schemeClr>
                </a:solidFill>
                <a:cs typeface="Rockwell"/>
              </a:rPr>
              <a:t>Progressive States Network</a:t>
            </a:r>
          </a:p>
          <a:p>
            <a:pPr algn="l">
              <a:spcBef>
                <a:spcPts val="0"/>
              </a:spcBef>
            </a:pPr>
            <a:r>
              <a:rPr lang="en-US" sz="3800" dirty="0" smtClean="0">
                <a:solidFill>
                  <a:schemeClr val="bg1">
                    <a:lumMod val="50000"/>
                  </a:schemeClr>
                </a:solidFill>
                <a:cs typeface="Rockwell"/>
              </a:rPr>
              <a:t>April 22, 2013</a:t>
            </a:r>
          </a:p>
          <a:p>
            <a:pPr algn="l">
              <a:spcBef>
                <a:spcPts val="0"/>
              </a:spcBef>
            </a:pPr>
            <a:endParaRPr lang="en-US" sz="5100" dirty="0" smtClean="0">
              <a:solidFill>
                <a:schemeClr val="bg1">
                  <a:lumMod val="50000"/>
                </a:schemeClr>
              </a:solidFill>
              <a:cs typeface="Rockwell"/>
            </a:endParaRPr>
          </a:p>
          <a:p>
            <a:pPr algn="l"/>
            <a:r>
              <a:rPr lang="en-US" sz="3000" dirty="0" smtClean="0">
                <a:solidFill>
                  <a:schemeClr val="bg1">
                    <a:lumMod val="50000"/>
                  </a:schemeClr>
                </a:solidFill>
                <a:cs typeface="Rockwell"/>
              </a:rPr>
              <a:t>Alan Weil</a:t>
            </a:r>
            <a:br>
              <a:rPr lang="en-US" sz="3000" dirty="0" smtClean="0">
                <a:solidFill>
                  <a:schemeClr val="bg1">
                    <a:lumMod val="50000"/>
                  </a:schemeClr>
                </a:solidFill>
                <a:cs typeface="Rockwell"/>
              </a:rPr>
            </a:br>
            <a:r>
              <a:rPr lang="en-US" sz="3000" dirty="0" smtClean="0">
                <a:solidFill>
                  <a:schemeClr val="bg1">
                    <a:lumMod val="50000"/>
                  </a:schemeClr>
                </a:solidFill>
                <a:cs typeface="Rockwell"/>
              </a:rPr>
              <a:t>Executive Director</a:t>
            </a:r>
            <a:br>
              <a:rPr lang="en-US" sz="3000" dirty="0" smtClean="0">
                <a:solidFill>
                  <a:schemeClr val="bg1">
                    <a:lumMod val="50000"/>
                  </a:schemeClr>
                </a:solidFill>
                <a:cs typeface="Rockwell"/>
              </a:rPr>
            </a:br>
            <a:r>
              <a:rPr lang="en-US" sz="3000" dirty="0" smtClean="0">
                <a:solidFill>
                  <a:schemeClr val="bg1">
                    <a:lumMod val="50000"/>
                  </a:schemeClr>
                </a:solidFill>
                <a:cs typeface="Rockwell"/>
              </a:rPr>
              <a:t>National Academy for State Health Policy</a:t>
            </a:r>
            <a:endParaRPr lang="en-US" sz="3000" dirty="0">
              <a:solidFill>
                <a:schemeClr val="bg1">
                  <a:lumMod val="50000"/>
                </a:schemeClr>
              </a:solidFill>
              <a:cs typeface="Rockwel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3996" y="3713040"/>
            <a:ext cx="3459539" cy="189898"/>
          </a:xfrm>
          <a:prstGeom prst="rect">
            <a:avLst/>
          </a:prstGeom>
          <a:solidFill>
            <a:srgbClr val="B0A8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 descr="Screen shot 2012-10-18 at 2.30.54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7616" y="6421443"/>
            <a:ext cx="2660903" cy="42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520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Arkansas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Medicaid expansion</a:t>
            </a:r>
          </a:p>
          <a:p>
            <a:r>
              <a:rPr lang="en-US" dirty="0" smtClean="0"/>
              <a:t>Use premium</a:t>
            </a:r>
            <a:r>
              <a:rPr lang="en-US" baseline="0" dirty="0" smtClean="0"/>
              <a:t> assistance through the health insurance exchange</a:t>
            </a:r>
          </a:p>
          <a:p>
            <a:r>
              <a:rPr lang="en-US" baseline="0" dirty="0" smtClean="0"/>
              <a:t>Seek to make mandatory</a:t>
            </a:r>
          </a:p>
          <a:p>
            <a:r>
              <a:rPr lang="en-US" baseline="0" dirty="0" smtClean="0"/>
              <a:t>Seek to have the exchange coverage meet all the requirements the state has under Medicaid</a:t>
            </a:r>
          </a:p>
        </p:txBody>
      </p:sp>
      <p:pic>
        <p:nvPicPr>
          <p:cNvPr id="4" name="Picture 3" descr="Screen shot 2012-10-18 at 2.30.5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7616" y="6421443"/>
            <a:ext cx="2660903" cy="42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93138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Medicaid Premium Assistance?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Long-standing</a:t>
            </a:r>
            <a:r>
              <a:rPr lang="en-US" baseline="0" dirty="0" smtClean="0"/>
              <a:t> set of programs to use private insurance as the first payer</a:t>
            </a:r>
          </a:p>
          <a:p>
            <a:r>
              <a:rPr lang="en-US" baseline="0" dirty="0" smtClean="0"/>
              <a:t>Limited because:</a:t>
            </a:r>
          </a:p>
          <a:p>
            <a:pPr lvl="1"/>
            <a:r>
              <a:rPr lang="en-US" dirty="0" smtClean="0"/>
              <a:t>Most on Medicaid don’t have an offer of employer-sponsored insurance</a:t>
            </a:r>
          </a:p>
          <a:p>
            <a:pPr lvl="1"/>
            <a:r>
              <a:rPr lang="en-US" dirty="0" smtClean="0"/>
              <a:t>Often only cost-effective for those with significant health needs</a:t>
            </a:r>
          </a:p>
          <a:p>
            <a:pPr lvl="1"/>
            <a:r>
              <a:rPr lang="en-US" dirty="0" smtClean="0"/>
              <a:t>Administratively complex</a:t>
            </a:r>
          </a:p>
          <a:p>
            <a:pPr lvl="1"/>
            <a:r>
              <a:rPr lang="en-US" dirty="0" smtClean="0"/>
              <a:t>Wrap benefits or get a waiver</a:t>
            </a:r>
          </a:p>
        </p:txBody>
      </p:sp>
      <p:pic>
        <p:nvPicPr>
          <p:cNvPr id="4" name="Picture 3" descr="Screen shot 2012-10-18 at 2.30.5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7616" y="6421443"/>
            <a:ext cx="2660903" cy="42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57904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aseline="0" dirty="0" smtClean="0"/>
              <a:t>ACA Changes Feasibility</a:t>
            </a:r>
            <a:r>
              <a:rPr lang="en-US" dirty="0" smtClean="0"/>
              <a:t> of Premium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insurance becomes viable</a:t>
            </a:r>
          </a:p>
          <a:p>
            <a:pPr lvl="1"/>
            <a:r>
              <a:rPr lang="en-US" dirty="0" smtClean="0"/>
              <a:t>Essential health benefits</a:t>
            </a:r>
          </a:p>
          <a:p>
            <a:pPr lvl="1"/>
            <a:r>
              <a:rPr lang="en-US" dirty="0" smtClean="0"/>
              <a:t>Rating restrictions</a:t>
            </a:r>
          </a:p>
          <a:p>
            <a:pPr lvl="1"/>
            <a:r>
              <a:rPr lang="en-US" dirty="0" smtClean="0"/>
              <a:t>Health insurance exchange</a:t>
            </a:r>
          </a:p>
          <a:p>
            <a:r>
              <a:rPr lang="en-US" dirty="0" smtClean="0"/>
              <a:t>Benefits</a:t>
            </a:r>
            <a:r>
              <a:rPr lang="en-US" baseline="0" dirty="0" smtClean="0"/>
              <a:t> are closely (not perfectly) aligned</a:t>
            </a:r>
          </a:p>
          <a:p>
            <a:r>
              <a:rPr lang="en-US" baseline="0" dirty="0" smtClean="0"/>
              <a:t>Administration much simpler</a:t>
            </a:r>
          </a:p>
        </p:txBody>
      </p:sp>
      <p:pic>
        <p:nvPicPr>
          <p:cNvPr id="4" name="Picture 3" descr="Screen shot 2012-10-18 at 2.30.5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7616" y="6421443"/>
            <a:ext cx="2660903" cy="42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86506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Bottom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Arkansas plan makes a conversation possible primarily</a:t>
            </a:r>
            <a:r>
              <a:rPr lang="en-US" baseline="0" dirty="0" smtClean="0"/>
              <a:t> for political reasons</a:t>
            </a:r>
          </a:p>
          <a:p>
            <a:r>
              <a:rPr lang="en-US" baseline="0" dirty="0" smtClean="0"/>
              <a:t>Cost-effectiveness is uncertain</a:t>
            </a:r>
          </a:p>
          <a:p>
            <a:r>
              <a:rPr lang="en-US" baseline="0" dirty="0" smtClean="0"/>
              <a:t>CMS flexibility is uncertain</a:t>
            </a:r>
          </a:p>
          <a:p>
            <a:r>
              <a:rPr lang="en-US" baseline="0" dirty="0" smtClean="0"/>
              <a:t>But if you can make it work it has potential</a:t>
            </a:r>
          </a:p>
          <a:p>
            <a:pPr lvl="1"/>
            <a:r>
              <a:rPr lang="en-US" dirty="0" smtClean="0"/>
              <a:t>Reduced churn</a:t>
            </a:r>
          </a:p>
          <a:p>
            <a:pPr lvl="1"/>
            <a:r>
              <a:rPr lang="en-US" dirty="0" smtClean="0"/>
              <a:t>Consolidated purchasing</a:t>
            </a:r>
          </a:p>
          <a:p>
            <a:pPr lvl="1"/>
            <a:r>
              <a:rPr lang="en-US" smtClean="0"/>
              <a:t>Better access?</a:t>
            </a:r>
          </a:p>
          <a:p>
            <a:pPr lvl="0"/>
            <a:r>
              <a:rPr lang="en-US" dirty="0" smtClean="0"/>
              <a:t>Don’t forget – it is still a Medicaid expansion</a:t>
            </a:r>
            <a:endParaRPr lang="en-US" dirty="0"/>
          </a:p>
        </p:txBody>
      </p:sp>
      <p:pic>
        <p:nvPicPr>
          <p:cNvPr id="4" name="Picture 3" descr="Screen shot 2012-10-18 at 2.30.5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7616" y="6421443"/>
            <a:ext cx="2660903" cy="42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2759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885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hlinkClick r:id="rId4"/>
              </a:rPr>
              <a:t>Once in A Weil Blog: Much Ado about Arkansas and Where Does the Arkansas Bandwagon Lead?</a:t>
            </a:r>
            <a:endParaRPr lang="en-US" dirty="0" smtClean="0">
              <a:hlinkClick r:id="rId5"/>
            </a:endParaRPr>
          </a:p>
          <a:p>
            <a:pPr marL="0" indent="0">
              <a:buNone/>
            </a:pPr>
            <a:endParaRPr lang="en-US" dirty="0" smtClean="0">
              <a:hlinkClick r:id="rId5"/>
            </a:endParaRPr>
          </a:p>
          <a:p>
            <a:r>
              <a:rPr lang="en-US" dirty="0" smtClean="0">
                <a:hlinkClick r:id="rId5"/>
              </a:rPr>
              <a:t>HHS </a:t>
            </a:r>
            <a:r>
              <a:rPr lang="en-US" dirty="0">
                <a:hlinkClick r:id="rId5"/>
              </a:rPr>
              <a:t>FAQs on Medicaid and the Affordable Care Act: Premium </a:t>
            </a:r>
            <a:r>
              <a:rPr lang="en-US" dirty="0" smtClean="0">
                <a:hlinkClick r:id="rId5"/>
              </a:rPr>
              <a:t>Assistance Health </a:t>
            </a:r>
            <a:r>
              <a:rPr lang="en-US" dirty="0">
                <a:hlinkClick r:id="rId5"/>
              </a:rPr>
              <a:t>Reform </a:t>
            </a:r>
            <a:r>
              <a:rPr lang="en-US" dirty="0" smtClean="0">
                <a:hlinkClick r:id="rId5"/>
              </a:rPr>
              <a:t>GPS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>
                <a:hlinkClick r:id="rId6"/>
              </a:rPr>
              <a:t>Health Reform GPS: Update- Using Medicaid to Provide Premium Assistance for Exchange Coverage</a:t>
            </a:r>
            <a:br>
              <a:rPr lang="en-US" dirty="0" smtClean="0">
                <a:hlinkClick r:id="rId6"/>
              </a:rPr>
            </a:br>
            <a:endParaRPr lang="en-US" dirty="0" smtClean="0"/>
          </a:p>
          <a:p>
            <a:r>
              <a:rPr lang="en-US" dirty="0" smtClean="0">
                <a:hlinkClick r:id="rId7"/>
              </a:rPr>
              <a:t>Financial Impact of Arkansas’ Private Option Plan for Insurance Premium Assistance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8"/>
              </a:rPr>
              <a:t>State Health Reform Assistance Network: Purchasing </a:t>
            </a:r>
            <a:r>
              <a:rPr lang="en-US" dirty="0">
                <a:hlinkClick r:id="rId8"/>
              </a:rPr>
              <a:t>Coverage for Medicaid </a:t>
            </a:r>
            <a:r>
              <a:rPr lang="en-US" dirty="0" smtClean="0">
                <a:hlinkClick r:id="rId8"/>
              </a:rPr>
              <a:t>Beneficiaries </a:t>
            </a:r>
            <a:r>
              <a:rPr lang="en-US" dirty="0">
                <a:hlinkClick r:id="rId8"/>
              </a:rPr>
              <a:t>in the Exchange: A Review </a:t>
            </a:r>
            <a:r>
              <a:rPr lang="en-US" dirty="0" smtClean="0">
                <a:hlinkClick r:id="rId8"/>
              </a:rPr>
              <a:t>of </a:t>
            </a:r>
            <a:r>
              <a:rPr lang="en-US" dirty="0">
                <a:hlinkClick r:id="rId8"/>
              </a:rPr>
              <a:t>the Premium Assistance </a:t>
            </a:r>
            <a:r>
              <a:rPr lang="en-US" dirty="0" smtClean="0">
                <a:hlinkClick r:id="rId8"/>
              </a:rPr>
              <a:t>Option</a:t>
            </a:r>
            <a:br>
              <a:rPr lang="en-US" dirty="0" smtClean="0">
                <a:hlinkClick r:id="rId8"/>
              </a:rPr>
            </a:br>
            <a:endParaRPr lang="en-US" dirty="0" smtClean="0"/>
          </a:p>
          <a:p>
            <a:r>
              <a:rPr lang="en-US" dirty="0" err="1" smtClean="0">
                <a:hlinkClick r:id="rId9"/>
              </a:rPr>
              <a:t>StateRefor</a:t>
            </a:r>
            <a:r>
              <a:rPr lang="en-US" dirty="0" smtClean="0">
                <a:hlinkClick r:id="rId9"/>
              </a:rPr>
              <a:t>(u)m Arkansas Documents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44128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3.2|4.9"/>
</p:tagLst>
</file>

<file path=ppt/theme/theme1.xml><?xml version="1.0" encoding="utf-8"?>
<a:theme xmlns:a="http://schemas.openxmlformats.org/drawingml/2006/main" name="2_Office Theme">
  <a:themeElements>
    <a:clrScheme name="Custom 12">
      <a:dk1>
        <a:srgbClr val="175D2D"/>
      </a:dk1>
      <a:lt1>
        <a:sysClr val="window" lastClr="FFFFFF"/>
      </a:lt1>
      <a:dk2>
        <a:srgbClr val="175E2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207</Words>
  <Application>Microsoft Office PowerPoint</Application>
  <PresentationFormat>On-screen Show (4:3)</PresentationFormat>
  <Paragraphs>45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2_Office Theme</vt:lpstr>
      <vt:lpstr>What’s All This Talk About Arkansas? </vt:lpstr>
      <vt:lpstr>Arkansas Plan</vt:lpstr>
      <vt:lpstr>What is Medicaid Premium Assistance?</vt:lpstr>
      <vt:lpstr>ACA Changes Feasibility of Premium Assistance</vt:lpstr>
      <vt:lpstr>The Bottom Line</vt:lpstr>
      <vt:lpstr>Selected Resources</vt:lpstr>
    </vt:vector>
  </TitlesOfParts>
  <Company>NASHP/CHPD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Shayla Nagy</dc:creator>
  <cp:lastModifiedBy>SMottet</cp:lastModifiedBy>
  <cp:revision>13</cp:revision>
  <dcterms:created xsi:type="dcterms:W3CDTF">2013-04-15T18:07:19Z</dcterms:created>
  <dcterms:modified xsi:type="dcterms:W3CDTF">2013-04-19T18:57:43Z</dcterms:modified>
</cp:coreProperties>
</file>