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64" r:id="rId1"/>
  </p:sldMasterIdLst>
  <p:notesMasterIdLst>
    <p:notesMasterId r:id="rId9"/>
  </p:notesMasterIdLst>
  <p:handoutMasterIdLst>
    <p:handoutMasterId r:id="rId10"/>
  </p:handoutMasterIdLst>
  <p:sldIdLst>
    <p:sldId id="350" r:id="rId2"/>
    <p:sldId id="335" r:id="rId3"/>
    <p:sldId id="331" r:id="rId4"/>
    <p:sldId id="348" r:id="rId5"/>
    <p:sldId id="347" r:id="rId6"/>
    <p:sldId id="346" r:id="rId7"/>
    <p:sldId id="343" r:id="rId8"/>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BE8042"/>
    <a:srgbClr val="BD8C43"/>
    <a:srgbClr val="857B7B"/>
    <a:srgbClr val="A5905B"/>
    <a:srgbClr val="9E6262"/>
    <a:srgbClr val="A08560"/>
    <a:srgbClr val="C3833D"/>
    <a:srgbClr val="FF66CC"/>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181" autoAdjust="0"/>
    <p:restoredTop sz="89189" autoAdjust="0"/>
  </p:normalViewPr>
  <p:slideViewPr>
    <p:cSldViewPr>
      <p:cViewPr varScale="1">
        <p:scale>
          <a:sx n="65" d="100"/>
          <a:sy n="65" d="100"/>
        </p:scale>
        <p:origin x="-1302" y="-102"/>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780" y="-78"/>
      </p:cViewPr>
      <p:guideLst>
        <p:guide orient="horz" pos="2919"/>
        <p:guide pos="22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0678781073207551E-2"/>
          <c:y val="1.4147714392180214E-2"/>
          <c:w val="0.80666950301405582"/>
          <c:h val="0.98585228560781968"/>
        </c:manualLayout>
      </c:layout>
      <c:pieChart>
        <c:varyColors val="1"/>
        <c:ser>
          <c:idx val="0"/>
          <c:order val="0"/>
          <c:tx>
            <c:strRef>
              <c:f>Sheet1!$B$1</c:f>
              <c:strCache>
                <c:ptCount val="1"/>
                <c:pt idx="0">
                  <c:v>Sales</c:v>
                </c:pt>
              </c:strCache>
            </c:strRef>
          </c:tx>
          <c:dPt>
            <c:idx val="0"/>
            <c:spPr>
              <a:solidFill>
                <a:schemeClr val="accent6"/>
              </a:solidFill>
            </c:spPr>
          </c:dPt>
          <c:dPt>
            <c:idx val="1"/>
            <c:spPr>
              <a:solidFill>
                <a:schemeClr val="accent6">
                  <a:lumMod val="20000"/>
                  <a:lumOff val="80000"/>
                </a:schemeClr>
              </a:solidFill>
            </c:spPr>
          </c:dPt>
          <c:dPt>
            <c:idx val="2"/>
            <c:spPr>
              <a:solidFill>
                <a:schemeClr val="accent6">
                  <a:lumMod val="60000"/>
                  <a:lumOff val="40000"/>
                </a:schemeClr>
              </a:solidFill>
            </c:spPr>
          </c:dPt>
          <c:dPt>
            <c:idx val="3"/>
            <c:spPr>
              <a:solidFill>
                <a:srgbClr val="0070C0"/>
              </a:solidFill>
              <a:ln>
                <a:solidFill>
                  <a:schemeClr val="tx1"/>
                </a:solidFill>
              </a:ln>
            </c:spPr>
          </c:dPt>
          <c:dPt>
            <c:idx val="4"/>
            <c:spPr>
              <a:solidFill>
                <a:schemeClr val="bg1"/>
              </a:solidFill>
              <a:ln>
                <a:solidFill>
                  <a:schemeClr val="tx1"/>
                </a:solidFill>
              </a:ln>
            </c:spPr>
          </c:dPt>
          <c:dPt>
            <c:idx val="5"/>
            <c:spPr>
              <a:solidFill>
                <a:srgbClr val="0070C0"/>
              </a:solidFill>
            </c:spPr>
          </c:dPt>
          <c:cat>
            <c:strRef>
              <c:f>Sheet1!$A$2:$A$5</c:f>
              <c:strCache>
                <c:ptCount val="4"/>
                <c:pt idx="0">
                  <c:v>ESI</c:v>
                </c:pt>
                <c:pt idx="1">
                  <c:v>Medicaid/CHIP</c:v>
                </c:pt>
                <c:pt idx="2">
                  <c:v>Nongroup/Other</c:v>
                </c:pt>
                <c:pt idx="3">
                  <c:v>Exchange Private Plans</c:v>
                </c:pt>
              </c:strCache>
            </c:strRef>
          </c:cat>
          <c:val>
            <c:numRef>
              <c:f>Sheet1!$B$2:$B$6</c:f>
              <c:numCache>
                <c:formatCode>General</c:formatCode>
                <c:ptCount val="5"/>
                <c:pt idx="0">
                  <c:v>154</c:v>
                </c:pt>
                <c:pt idx="1">
                  <c:v>45</c:v>
                </c:pt>
                <c:pt idx="2">
                  <c:v>23</c:v>
                </c:pt>
                <c:pt idx="3">
                  <c:v>24</c:v>
                </c:pt>
                <c:pt idx="4">
                  <c:v>26</c:v>
                </c:pt>
              </c:numCache>
            </c:numRef>
          </c:val>
        </c:ser>
        <c:dLbls/>
        <c:firstSliceAng val="344"/>
      </c:pieChart>
    </c:plotArea>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633769961340331"/>
          <c:y val="3.1548774032030204E-3"/>
          <c:w val="0.73797812569570431"/>
          <c:h val="0.87452481211711419"/>
        </c:manualLayout>
      </c:layout>
      <c:pieChart>
        <c:varyColors val="1"/>
        <c:ser>
          <c:idx val="0"/>
          <c:order val="0"/>
          <c:tx>
            <c:strRef>
              <c:f>Sheet1!$B$1</c:f>
              <c:strCache>
                <c:ptCount val="1"/>
                <c:pt idx="0">
                  <c:v>Sales</c:v>
                </c:pt>
              </c:strCache>
            </c:strRef>
          </c:tx>
          <c:dPt>
            <c:idx val="2"/>
            <c:spPr>
              <a:solidFill>
                <a:schemeClr val="accent6">
                  <a:lumMod val="20000"/>
                  <a:lumOff val="80000"/>
                </a:schemeClr>
              </a:solidFill>
            </c:spPr>
          </c:dPt>
          <c:dPt>
            <c:idx val="3"/>
            <c:spPr>
              <a:solidFill>
                <a:schemeClr val="accent6">
                  <a:lumMod val="60000"/>
                  <a:lumOff val="40000"/>
                </a:schemeClr>
              </a:solidFill>
            </c:spPr>
          </c:dPt>
          <c:dPt>
            <c:idx val="6"/>
            <c:spPr>
              <a:solidFill>
                <a:schemeClr val="bg1"/>
              </a:solidFill>
              <a:ln>
                <a:solidFill>
                  <a:schemeClr val="tx1"/>
                </a:solidFill>
              </a:ln>
            </c:spPr>
          </c:dPt>
          <c:cat>
            <c:strRef>
              <c:f>Sheet1!$A$2:$A$8</c:f>
              <c:strCache>
                <c:ptCount val="7"/>
                <c:pt idx="1">
                  <c:v>ESI</c:v>
                </c:pt>
                <c:pt idx="2">
                  <c:v>Medicaid/CHIP</c:v>
                </c:pt>
                <c:pt idx="3">
                  <c:v>Nongroup/Other</c:v>
                </c:pt>
                <c:pt idx="4">
                  <c:v>Exchange Private Plans</c:v>
                </c:pt>
                <c:pt idx="5">
                  <c:v>Exchange Public Plans</c:v>
                </c:pt>
                <c:pt idx="6">
                  <c:v>Uninsured</c:v>
                </c:pt>
              </c:strCache>
            </c:strRef>
          </c:cat>
          <c:val>
            <c:numRef>
              <c:f>Sheet1!$B$2:$B$8</c:f>
              <c:numCache>
                <c:formatCode>General</c:formatCode>
                <c:ptCount val="7"/>
                <c:pt idx="1">
                  <c:v>160</c:v>
                </c:pt>
                <c:pt idx="2">
                  <c:v>34</c:v>
                </c:pt>
                <c:pt idx="3">
                  <c:v>26</c:v>
                </c:pt>
                <c:pt idx="6">
                  <c:v>57</c:v>
                </c:pt>
              </c:numCache>
            </c:numRef>
          </c:val>
        </c:ser>
        <c:dLbls/>
        <c:firstSliceAng val="0"/>
      </c:pieChart>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2094150648020444E-2"/>
          <c:y val="4.3075935250582946E-2"/>
          <c:w val="0.87576234788833207"/>
          <c:h val="0.84970407668998482"/>
        </c:manualLayout>
      </c:layout>
      <c:lineChart>
        <c:grouping val="standard"/>
        <c:ser>
          <c:idx val="0"/>
          <c:order val="0"/>
          <c:tx>
            <c:strRef>
              <c:f>Sheet1!$B$1</c:f>
              <c:strCache>
                <c:ptCount val="1"/>
                <c:pt idx="0">
                  <c:v>Marketplaces</c:v>
                </c:pt>
              </c:strCache>
            </c:strRef>
          </c:tx>
          <c:spPr>
            <a:ln w="53975">
              <a:solidFill>
                <a:srgbClr val="FFC000"/>
              </a:solidFill>
            </a:ln>
          </c:spPr>
          <c:marker>
            <c:symbol val="star"/>
            <c:size val="8"/>
            <c:spPr>
              <a:solidFill>
                <a:srgbClr val="FFC000"/>
              </a:solidFill>
              <a:ln w="15875">
                <a:solidFill>
                  <a:srgbClr val="FFC000"/>
                </a:solidFill>
              </a:ln>
            </c:spPr>
          </c:marker>
          <c:dLbls>
            <c:dLbl>
              <c:idx val="1"/>
              <c:layout>
                <c:manualLayout>
                  <c:x val="-5.9275683665927573E-3"/>
                  <c:y val="8.1545064377682459E-3"/>
                </c:manualLayout>
              </c:layout>
              <c:dLblPos val="r"/>
              <c:showVal val="1"/>
            </c:dLbl>
            <c:dLblPos val="b"/>
            <c:showVal val="1"/>
          </c:dLbls>
          <c:cat>
            <c:numRef>
              <c:f>Sheet1!$A$2:$A$5</c:f>
              <c:numCache>
                <c:formatCode>General</c:formatCode>
                <c:ptCount val="4"/>
                <c:pt idx="0">
                  <c:v>2014</c:v>
                </c:pt>
                <c:pt idx="1">
                  <c:v>2015</c:v>
                </c:pt>
                <c:pt idx="2">
                  <c:v>2016</c:v>
                </c:pt>
                <c:pt idx="3">
                  <c:v>2017</c:v>
                </c:pt>
              </c:numCache>
            </c:numRef>
          </c:cat>
          <c:val>
            <c:numRef>
              <c:f>Sheet1!$B$2:$B$5</c:f>
              <c:numCache>
                <c:formatCode>General</c:formatCode>
                <c:ptCount val="4"/>
                <c:pt idx="0">
                  <c:v>7</c:v>
                </c:pt>
                <c:pt idx="1">
                  <c:v>13</c:v>
                </c:pt>
                <c:pt idx="2">
                  <c:v>24</c:v>
                </c:pt>
                <c:pt idx="3">
                  <c:v>26</c:v>
                </c:pt>
              </c:numCache>
            </c:numRef>
          </c:val>
        </c:ser>
        <c:ser>
          <c:idx val="1"/>
          <c:order val="1"/>
          <c:tx>
            <c:strRef>
              <c:f>Sheet1!$C$1</c:f>
              <c:strCache>
                <c:ptCount val="1"/>
                <c:pt idx="0">
                  <c:v>Medicaid/CHIP</c:v>
                </c:pt>
              </c:strCache>
            </c:strRef>
          </c:tx>
          <c:spPr>
            <a:ln w="53975"/>
          </c:spPr>
          <c:marker>
            <c:symbol val="square"/>
            <c:size val="8"/>
          </c:marker>
          <c:dLbls>
            <c:dLbl>
              <c:idx val="0"/>
              <c:layout>
                <c:manualLayout>
                  <c:x val="-2.661498798237804E-2"/>
                  <c:y val="-4.6208869814020025E-2"/>
                </c:manualLayout>
              </c:layout>
              <c:dLblPos val="r"/>
              <c:showVal val="1"/>
            </c:dLbl>
            <c:dLblPos val="b"/>
            <c:showVal val="1"/>
          </c:dLbls>
          <c:cat>
            <c:numRef>
              <c:f>Sheet1!$A$2:$A$5</c:f>
              <c:numCache>
                <c:formatCode>General</c:formatCode>
                <c:ptCount val="4"/>
                <c:pt idx="0">
                  <c:v>2014</c:v>
                </c:pt>
                <c:pt idx="1">
                  <c:v>2015</c:v>
                </c:pt>
                <c:pt idx="2">
                  <c:v>2016</c:v>
                </c:pt>
                <c:pt idx="3">
                  <c:v>2017</c:v>
                </c:pt>
              </c:numCache>
            </c:numRef>
          </c:cat>
          <c:val>
            <c:numRef>
              <c:f>Sheet1!$C$2:$C$5</c:f>
              <c:numCache>
                <c:formatCode>General</c:formatCode>
                <c:ptCount val="4"/>
                <c:pt idx="0">
                  <c:v>8</c:v>
                </c:pt>
                <c:pt idx="1">
                  <c:v>11</c:v>
                </c:pt>
                <c:pt idx="2">
                  <c:v>11</c:v>
                </c:pt>
                <c:pt idx="3">
                  <c:v>11</c:v>
                </c:pt>
              </c:numCache>
            </c:numRef>
          </c:val>
        </c:ser>
        <c:dLbls/>
        <c:marker val="1"/>
        <c:axId val="81039744"/>
        <c:axId val="81041280"/>
      </c:lineChart>
      <c:catAx>
        <c:axId val="81039744"/>
        <c:scaling>
          <c:orientation val="minMax"/>
        </c:scaling>
        <c:axPos val="b"/>
        <c:numFmt formatCode="General" sourceLinked="1"/>
        <c:tickLblPos val="nextTo"/>
        <c:crossAx val="81041280"/>
        <c:crosses val="autoZero"/>
        <c:auto val="1"/>
        <c:lblAlgn val="ctr"/>
        <c:lblOffset val="100"/>
      </c:catAx>
      <c:valAx>
        <c:axId val="81041280"/>
        <c:scaling>
          <c:orientation val="minMax"/>
        </c:scaling>
        <c:axPos val="l"/>
        <c:numFmt formatCode="General" sourceLinked="1"/>
        <c:tickLblPos val="nextTo"/>
        <c:crossAx val="81039744"/>
        <c:crosses val="autoZero"/>
        <c:crossBetween val="between"/>
        <c:majorUnit val="10"/>
      </c:valAx>
    </c:plotArea>
    <c:legend>
      <c:legendPos val="r"/>
      <c:layout>
        <c:manualLayout>
          <c:xMode val="edge"/>
          <c:yMode val="edge"/>
          <c:x val="0.15884689025845167"/>
          <c:y val="0.15691302535680898"/>
          <c:w val="0.25578725608301173"/>
          <c:h val="0.14826264742658241"/>
        </c:manualLayout>
      </c:layout>
    </c:legend>
    <c:plotVisOnly val="1"/>
    <c:dispBlanksAs val="gap"/>
  </c:chart>
  <c:txPr>
    <a:bodyPr/>
    <a:lstStyle/>
    <a:p>
      <a:pPr>
        <a:defRPr sz="1600" b="1"/>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729" cy="463234"/>
          </a:xfrm>
          <a:prstGeom prst="rect">
            <a:avLst/>
          </a:prstGeom>
        </p:spPr>
        <p:txBody>
          <a:bodyPr vert="horz" lIns="91010" tIns="45505" rIns="91010" bIns="45505" rtlCol="0"/>
          <a:lstStyle>
            <a:lvl1pPr algn="l">
              <a:defRPr sz="1200"/>
            </a:lvl1pPr>
          </a:lstStyle>
          <a:p>
            <a:endParaRPr lang="en-US"/>
          </a:p>
        </p:txBody>
      </p:sp>
      <p:sp>
        <p:nvSpPr>
          <p:cNvPr id="3" name="Date Placeholder 2"/>
          <p:cNvSpPr>
            <a:spLocks noGrp="1"/>
          </p:cNvSpPr>
          <p:nvPr>
            <p:ph type="dt" sz="quarter" idx="1"/>
          </p:nvPr>
        </p:nvSpPr>
        <p:spPr>
          <a:xfrm>
            <a:off x="3956693" y="0"/>
            <a:ext cx="3026729" cy="463234"/>
          </a:xfrm>
          <a:prstGeom prst="rect">
            <a:avLst/>
          </a:prstGeom>
        </p:spPr>
        <p:txBody>
          <a:bodyPr vert="horz" lIns="91010" tIns="45505" rIns="91010" bIns="45505" rtlCol="0"/>
          <a:lstStyle>
            <a:lvl1pPr algn="r">
              <a:defRPr sz="1200"/>
            </a:lvl1pPr>
          </a:lstStyle>
          <a:p>
            <a:fld id="{469E976C-C9DF-4CD5-9FC0-488D33729B38}" type="datetimeFigureOut">
              <a:rPr lang="en-US" smtClean="0"/>
              <a:pPr/>
              <a:t>5/10/2013</a:t>
            </a:fld>
            <a:endParaRPr lang="en-US"/>
          </a:p>
        </p:txBody>
      </p:sp>
      <p:sp>
        <p:nvSpPr>
          <p:cNvPr id="4" name="Footer Placeholder 3"/>
          <p:cNvSpPr>
            <a:spLocks noGrp="1"/>
          </p:cNvSpPr>
          <p:nvPr>
            <p:ph type="ftr" sz="quarter" idx="2"/>
          </p:nvPr>
        </p:nvSpPr>
        <p:spPr>
          <a:xfrm>
            <a:off x="0" y="8806185"/>
            <a:ext cx="3026729" cy="463234"/>
          </a:xfrm>
          <a:prstGeom prst="rect">
            <a:avLst/>
          </a:prstGeom>
        </p:spPr>
        <p:txBody>
          <a:bodyPr vert="horz" lIns="91010" tIns="45505" rIns="91010" bIns="45505" rtlCol="0" anchor="b"/>
          <a:lstStyle>
            <a:lvl1pPr algn="l">
              <a:defRPr sz="1200"/>
            </a:lvl1pPr>
          </a:lstStyle>
          <a:p>
            <a:endParaRPr lang="en-US"/>
          </a:p>
        </p:txBody>
      </p:sp>
      <p:sp>
        <p:nvSpPr>
          <p:cNvPr id="5" name="Slide Number Placeholder 4"/>
          <p:cNvSpPr>
            <a:spLocks noGrp="1"/>
          </p:cNvSpPr>
          <p:nvPr>
            <p:ph type="sldNum" sz="quarter" idx="3"/>
          </p:nvPr>
        </p:nvSpPr>
        <p:spPr>
          <a:xfrm>
            <a:off x="3956693" y="8806185"/>
            <a:ext cx="3026729" cy="463234"/>
          </a:xfrm>
          <a:prstGeom prst="rect">
            <a:avLst/>
          </a:prstGeom>
        </p:spPr>
        <p:txBody>
          <a:bodyPr vert="horz" lIns="91010" tIns="45505" rIns="91010" bIns="45505" rtlCol="0" anchor="b"/>
          <a:lstStyle>
            <a:lvl1pPr algn="r">
              <a:defRPr sz="1200"/>
            </a:lvl1pPr>
          </a:lstStyle>
          <a:p>
            <a:fld id="{A300CBA8-8FFA-4676-95E6-25870E842C4A}" type="slidenum">
              <a:rPr lang="en-US" smtClean="0"/>
              <a:pPr/>
              <a:t>‹#›</a:t>
            </a:fld>
            <a:endParaRPr lang="en-US"/>
          </a:p>
        </p:txBody>
      </p:sp>
    </p:spTree>
    <p:extLst>
      <p:ext uri="{BB962C8B-B14F-4D97-AF65-F5344CB8AC3E}">
        <p14:creationId xmlns:p14="http://schemas.microsoft.com/office/powerpoint/2010/main" xmlns="" val="3210840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6833" cy="463310"/>
          </a:xfrm>
          <a:prstGeom prst="rect">
            <a:avLst/>
          </a:prstGeom>
        </p:spPr>
        <p:txBody>
          <a:bodyPr vert="horz" lIns="91318" tIns="45659" rIns="91318" bIns="4565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552" y="1"/>
            <a:ext cx="3026833" cy="463310"/>
          </a:xfrm>
          <a:prstGeom prst="rect">
            <a:avLst/>
          </a:prstGeom>
        </p:spPr>
        <p:txBody>
          <a:bodyPr vert="horz" lIns="91318" tIns="45659" rIns="91318" bIns="45659" rtlCol="0"/>
          <a:lstStyle>
            <a:lvl1pPr algn="r" fontAlgn="auto">
              <a:spcBef>
                <a:spcPts val="0"/>
              </a:spcBef>
              <a:spcAft>
                <a:spcPts val="0"/>
              </a:spcAft>
              <a:defRPr sz="1200">
                <a:latin typeface="+mn-lt"/>
              </a:defRPr>
            </a:lvl1pPr>
          </a:lstStyle>
          <a:p>
            <a:pPr>
              <a:defRPr/>
            </a:pPr>
            <a:fld id="{DBDAC5EE-AF4D-4919-AAA5-1A727C3484E7}" type="datetimeFigureOut">
              <a:rPr lang="en-US"/>
              <a:pPr>
                <a:defRPr/>
              </a:pPr>
              <a:t>5/10/2013</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318" tIns="45659" rIns="91318" bIns="45659" rtlCol="0" anchor="ctr"/>
          <a:lstStyle/>
          <a:p>
            <a:pPr lvl="0"/>
            <a:endParaRPr lang="en-US" noProof="0" smtClean="0"/>
          </a:p>
        </p:txBody>
      </p:sp>
      <p:sp>
        <p:nvSpPr>
          <p:cNvPr id="5" name="Notes Placeholder 4"/>
          <p:cNvSpPr>
            <a:spLocks noGrp="1"/>
          </p:cNvSpPr>
          <p:nvPr>
            <p:ph type="body" sz="quarter" idx="3"/>
          </p:nvPr>
        </p:nvSpPr>
        <p:spPr>
          <a:xfrm>
            <a:off x="698500" y="4403851"/>
            <a:ext cx="5588000" cy="4171388"/>
          </a:xfrm>
          <a:prstGeom prst="rect">
            <a:avLst/>
          </a:prstGeom>
        </p:spPr>
        <p:txBody>
          <a:bodyPr vert="horz" lIns="91318" tIns="45659" rIns="91318" bIns="4565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06088"/>
            <a:ext cx="3026833" cy="463309"/>
          </a:xfrm>
          <a:prstGeom prst="rect">
            <a:avLst/>
          </a:prstGeom>
        </p:spPr>
        <p:txBody>
          <a:bodyPr vert="horz" lIns="91318" tIns="45659" rIns="91318" bIns="4565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552" y="8806088"/>
            <a:ext cx="3026833" cy="463309"/>
          </a:xfrm>
          <a:prstGeom prst="rect">
            <a:avLst/>
          </a:prstGeom>
        </p:spPr>
        <p:txBody>
          <a:bodyPr vert="horz" lIns="91318" tIns="45659" rIns="91318" bIns="45659" rtlCol="0" anchor="b"/>
          <a:lstStyle>
            <a:lvl1pPr algn="r" fontAlgn="auto">
              <a:spcBef>
                <a:spcPts val="0"/>
              </a:spcBef>
              <a:spcAft>
                <a:spcPts val="0"/>
              </a:spcAft>
              <a:defRPr sz="1200">
                <a:latin typeface="+mn-lt"/>
              </a:defRPr>
            </a:lvl1pPr>
          </a:lstStyle>
          <a:p>
            <a:pPr>
              <a:defRPr/>
            </a:pPr>
            <a:fld id="{C8565299-4973-4F30-ABE2-CDC44D270B45}" type="slidenum">
              <a:rPr lang="en-US"/>
              <a:pPr>
                <a:defRPr/>
              </a:pPr>
              <a:t>‹#›</a:t>
            </a:fld>
            <a:endParaRPr lang="en-US"/>
          </a:p>
        </p:txBody>
      </p:sp>
    </p:spTree>
    <p:extLst>
      <p:ext uri="{BB962C8B-B14F-4D97-AF65-F5344CB8AC3E}">
        <p14:creationId xmlns:p14="http://schemas.microsoft.com/office/powerpoint/2010/main" xmlns="" val="2916151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EA056AD6-F649-474B-AE55-A1609C4360BB}" type="slidenum">
              <a:rPr lang="en-US" smtClean="0">
                <a:solidFill>
                  <a:srgbClr val="000000"/>
                </a:solidFill>
              </a:rPr>
              <a:pPr/>
              <a:t>1</a:t>
            </a:fld>
            <a:endParaRPr lang="en-US" smtClean="0">
              <a:solidFill>
                <a:srgbClr val="000000"/>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endParaRPr lang="en-US" baseline="0" dirty="0" smtClean="0">
              <a:ea typeface="ＭＳ Ｐゴシック" pitchFamily="34" charset="-128"/>
            </a:endParaRPr>
          </a:p>
          <a:p>
            <a:endParaRPr lang="en-US" baseline="0" dirty="0" smtClean="0">
              <a:ea typeface="ＭＳ Ｐゴシック" pitchFamily="34" charset="-128"/>
            </a:endParaRPr>
          </a:p>
          <a:p>
            <a:endParaRPr lang="en-US" dirty="0"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These</a:t>
            </a:r>
            <a:r>
              <a:rPr lang="en-US" baseline="0" dirty="0" smtClean="0"/>
              <a:t> two maps give you a sense of where implementation stands on what are essentially the two pillars of the law’s coverage expansion : the state insurance marketplaces and the Medicaid expansion.   In the map on the left, you can see in dark blue the 17 states and DC that have received conditional approval from HHS to operate their own marketplaces next year.  Preparedness, however, across the 17 states varies substantially – it is unlikely that all will gain final approval, and that HHS will operate marketplaces in some of these states.  7 states have received conditional approval to operate their marketplaces in partnership with HHS – [they will manage health plans and consumer outreach and enrollment assistance].  But more than half the states will have a federal exchange next year.  </a:t>
            </a:r>
          </a:p>
          <a:p>
            <a:endParaRPr lang="en-US" baseline="0" dirty="0" smtClean="0"/>
          </a:p>
          <a:p>
            <a:r>
              <a:rPr lang="en-US" baseline="0" dirty="0" smtClean="0"/>
              <a:t>State participation in the Medicaid expansion is more problematic.  The law of course assumed full state participation. For a couple reasons, the law provided that people earning above the poverty level would be eligible for either Medicaid or private plans with tax credits, but those with incomes below poverty are not eligible for the tax credits. A state that does not expand will leave its lowest income residents without health insurance.  So far, 23 states and DC are expanding, a handful of states are considering expanding but using funds for private plans.  About 22 states are undecided or are not going to expand.</a:t>
            </a:r>
          </a:p>
          <a:p>
            <a:r>
              <a:rPr lang="en-US" baseline="0" dirty="0" smtClean="0"/>
              <a:t> </a:t>
            </a:r>
          </a:p>
          <a:p>
            <a:pPr lvl="0"/>
            <a:r>
              <a:rPr lang="en-US" dirty="0"/>
              <a:t>On the plus side the use of Medicaid funds for private plans: </a:t>
            </a:r>
          </a:p>
          <a:p>
            <a:pPr lvl="1"/>
            <a:r>
              <a:rPr lang="en-US" dirty="0"/>
              <a:t>Would help ensure that the poorest residents in those states (people with incomes under 100 percent of poverty are not eligible for premium tax credits in states that do not expand)would benefit from the expansion, rather than continue without coverage</a:t>
            </a:r>
          </a:p>
          <a:p>
            <a:pPr lvl="1"/>
            <a:r>
              <a:rPr lang="en-US" dirty="0"/>
              <a:t>The approach would reduce the problem of “churning” in insurance coverage starting next year. There is concern that when people’s income changes year to year, either above or below the 133% of poverty threshold, thus changing eligibility from Medicaid to premium tax credits for private plans, or to Medicaid from tax credits, that they will experience a gap in coverage until the adjustment is made.  In addition, a change in coverage might force people to change plans and providers, creating a break in care, which could be particularly problematic for people with chronic health problems.  If everyone is in private plans, income fluctuations are much less problematic for continuity of coverage and care. </a:t>
            </a:r>
          </a:p>
          <a:p>
            <a:pPr lvl="1"/>
            <a:r>
              <a:rPr lang="en-US" dirty="0"/>
              <a:t>Would have the effect of “mainstreaming” Medicaid by granting more people access to private plans, increasing equity of access to providers across the income spectrum. </a:t>
            </a:r>
          </a:p>
          <a:p>
            <a:pPr lvl="1"/>
            <a:r>
              <a:rPr lang="en-US" dirty="0"/>
              <a:t>Increases size of the risk pool in the exchange, spreading costs over a broader pool, rather than segmenting risk between Medicaid and exchange</a:t>
            </a:r>
          </a:p>
          <a:p>
            <a:pPr lvl="1"/>
            <a:r>
              <a:rPr lang="en-US" dirty="0"/>
              <a:t>Economies of scale in administration, lower cost to government and families in moving people between coverage programs.</a:t>
            </a:r>
          </a:p>
          <a:p>
            <a:pPr lvl="0"/>
            <a:r>
              <a:rPr lang="en-US" dirty="0"/>
              <a:t>On the downside, this alternative strategy would:</a:t>
            </a:r>
          </a:p>
          <a:p>
            <a:pPr lvl="1"/>
            <a:r>
              <a:rPr lang="en-US" dirty="0"/>
              <a:t>Likely increase costs to federal and state governments (over time) because of higher provider rates. This will increase costs of implementation, and reduce the viability of the expansion, and support for it, over time. </a:t>
            </a:r>
          </a:p>
          <a:p>
            <a:pPr lvl="1"/>
            <a:r>
              <a:rPr lang="en-US" dirty="0"/>
              <a:t>Potentially increase costs to enrollees and lessen participation. We do not know the details yet of the AR negotiation, but it is critical that states not be allowed to increase what people in this income range would pay for their premiums or out of pocket expenses, or receive in covered benefits.  Poorer, less affordable coverage, would lessen the protection of this income group, as well as reduce the likelihood that people will join, lowering the numbers of people with coverage.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1735D9E-3C7E-4807-A924-004280718E0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xmlns="" val="53539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E9AE4F2F-4DD9-40CB-A08A-AE558AA18226}" type="slidenum">
              <a:rPr lang="en-US" smtClean="0">
                <a:solidFill>
                  <a:prstClr val="black"/>
                </a:solidFill>
              </a:rPr>
              <a:pPr/>
              <a:t>3</a:t>
            </a:fld>
            <a:endParaRPr lang="en-US" smtClean="0">
              <a:solidFill>
                <a:prstClr val="black"/>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 name="Group 5"/>
          <p:cNvGrpSpPr>
            <a:grpSpLocks/>
          </p:cNvGrpSpPr>
          <p:nvPr userDrawn="1"/>
        </p:nvGrpSpPr>
        <p:grpSpPr bwMode="auto">
          <a:xfrm>
            <a:off x="77788" y="166688"/>
            <a:ext cx="1728787" cy="1554162"/>
            <a:chOff x="49" y="105"/>
            <a:chExt cx="1089" cy="979"/>
          </a:xfrm>
        </p:grpSpPr>
        <p:sp>
          <p:nvSpPr>
            <p:cNvPr id="5" name="Oval 6"/>
            <p:cNvSpPr>
              <a:spLocks noChangeArrowheads="1"/>
            </p:cNvSpPr>
            <p:nvPr userDrawn="1"/>
          </p:nvSpPr>
          <p:spPr bwMode="auto">
            <a:xfrm>
              <a:off x="105" y="105"/>
              <a:ext cx="979" cy="979"/>
            </a:xfrm>
            <a:prstGeom prst="ellipse">
              <a:avLst/>
            </a:prstGeom>
            <a:noFill/>
            <a:ln w="38100">
              <a:solidFill>
                <a:schemeClr val="tx1"/>
              </a:solidFill>
              <a:round/>
              <a:headEnd/>
              <a:tailEnd/>
            </a:ln>
            <a:effectLst/>
          </p:spPr>
          <p:txBody>
            <a:bodyPr wrap="none" anchor="ctr"/>
            <a:lstStyle/>
            <a:p>
              <a:pPr>
                <a:defRPr/>
              </a:pPr>
              <a:endParaRPr lang="en-US" sz="2000">
                <a:solidFill>
                  <a:srgbClr val="000000"/>
                </a:solidFill>
              </a:endParaRPr>
            </a:p>
          </p:txBody>
        </p:sp>
        <p:sp>
          <p:nvSpPr>
            <p:cNvPr id="6" name="Text Box 7"/>
            <p:cNvSpPr txBox="1">
              <a:spLocks noChangeArrowheads="1"/>
            </p:cNvSpPr>
            <p:nvPr userDrawn="1"/>
          </p:nvSpPr>
          <p:spPr bwMode="auto">
            <a:xfrm>
              <a:off x="49" y="393"/>
              <a:ext cx="1089" cy="403"/>
            </a:xfrm>
            <a:prstGeom prst="rect">
              <a:avLst/>
            </a:prstGeom>
            <a:noFill/>
            <a:ln w="9525">
              <a:noFill/>
              <a:miter lim="800000"/>
              <a:headEnd/>
              <a:tailEnd/>
            </a:ln>
            <a:effectLst/>
          </p:spPr>
          <p:txBody>
            <a:bodyPr>
              <a:spAutoFit/>
            </a:bodyPr>
            <a:lstStyle/>
            <a:p>
              <a:pPr algn="ctr">
                <a:defRPr/>
              </a:pPr>
              <a:r>
                <a:rPr lang="en-US" sz="1200" b="1">
                  <a:solidFill>
                    <a:srgbClr val="000000"/>
                  </a:solidFill>
                </a:rPr>
                <a:t>THE COMMONWEALTH</a:t>
              </a:r>
            </a:p>
            <a:p>
              <a:pPr algn="ctr">
                <a:defRPr/>
              </a:pPr>
              <a:r>
                <a:rPr lang="en-US" sz="1200" b="1">
                  <a:solidFill>
                    <a:srgbClr val="000000"/>
                  </a:solidFill>
                </a:rPr>
                <a:t> FUND</a:t>
              </a:r>
            </a:p>
          </p:txBody>
        </p:sp>
      </p:grpSp>
      <p:sp>
        <p:nvSpPr>
          <p:cNvPr id="200706" name="Rectangle 2"/>
          <p:cNvSpPr>
            <a:spLocks noGrp="1" noChangeArrowheads="1"/>
          </p:cNvSpPr>
          <p:nvPr>
            <p:ph type="ctrTitle"/>
          </p:nvPr>
        </p:nvSpPr>
        <p:spPr>
          <a:xfrm>
            <a:off x="685800" y="2133600"/>
            <a:ext cx="7772400" cy="1470025"/>
          </a:xfrm>
        </p:spPr>
        <p:txBody>
          <a:bodyPr/>
          <a:lstStyle>
            <a:lvl1pPr>
              <a:defRPr/>
            </a:lvl1pPr>
          </a:lstStyle>
          <a:p>
            <a:r>
              <a:rPr lang="en-US"/>
              <a:t>Click to edit Master title style</a:t>
            </a:r>
          </a:p>
        </p:txBody>
      </p:sp>
      <p:sp>
        <p:nvSpPr>
          <p:cNvPr id="200707" name="Rectangle 3"/>
          <p:cNvSpPr>
            <a:spLocks noGrp="1" noChangeArrowheads="1"/>
          </p:cNvSpPr>
          <p:nvPr>
            <p:ph type="subTitle" idx="1"/>
          </p:nvPr>
        </p:nvSpPr>
        <p:spPr>
          <a:xfrm>
            <a:off x="1371600" y="3886200"/>
            <a:ext cx="6400800" cy="1752600"/>
          </a:xfrm>
        </p:spPr>
        <p:txBody>
          <a:bodyPr/>
          <a:lstStyle>
            <a:lvl1pPr marL="0" indent="0" algn="ctr">
              <a:buFontTx/>
              <a:buNone/>
              <a:defRPr sz="1600"/>
            </a:lvl1pPr>
          </a:lstStyle>
          <a:p>
            <a:r>
              <a:rPr lang="en-US"/>
              <a:t>Click to edit Master subtitle style</a:t>
            </a:r>
          </a:p>
        </p:txBody>
      </p:sp>
      <p:sp>
        <p:nvSpPr>
          <p:cNvPr id="7" name="Rectangle 4"/>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0122A1C-7CA0-4B52-9220-C59591D53FC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63513"/>
            <a:ext cx="2284412"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63513"/>
            <a:ext cx="6704013"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23F5908-99FB-4067-AFEF-D7C6CBF51C9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63513"/>
            <a:ext cx="9140825" cy="73183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09550" y="1123950"/>
            <a:ext cx="8763000" cy="5029200"/>
          </a:xfrm>
        </p:spPr>
        <p:txBody>
          <a:bodyPr/>
          <a:lstStyle/>
          <a:p>
            <a:pPr lvl="0"/>
            <a:endParaRPr 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6D3B0B9B-89F4-4E5B-A172-74DAECC3AF2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FEFFE71-1B64-4A45-A451-FC87ACEB279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4D94E472-4738-4F3A-9BEB-80EDA4E6DE8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9550" y="112395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12395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8E2AF05C-63E7-42D6-B2D0-FAA62946AEE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4737770F-3E17-40DF-B0C6-982FF1B1094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550144E9-BDC2-4AE6-A5DD-EE80F6DEF2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88849E-59FB-4CBD-9B75-4C472D9325D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93CC368-87B5-42B5-9BD9-BD725DAC46D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418480E-FABD-4610-9BCD-C5FBF3D4A81E}"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163513"/>
            <a:ext cx="9140825" cy="731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209550" y="1123950"/>
            <a:ext cx="8763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9684" name="Rectangle 4"/>
          <p:cNvSpPr>
            <a:spLocks noGrp="1" noChangeArrowheads="1"/>
          </p:cNvSpPr>
          <p:nvPr>
            <p:ph type="sldNum" sz="quarter" idx="4"/>
          </p:nvPr>
        </p:nvSpPr>
        <p:spPr bwMode="auto">
          <a:xfrm>
            <a:off x="7010400" y="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1EB22ABD-010A-4564-B1E3-AE7312949704}" type="slidenum">
              <a:rPr lang="en-US">
                <a:solidFill>
                  <a:srgbClr val="000000"/>
                </a:solidFill>
              </a:rPr>
              <a:pPr>
                <a:defRPr/>
              </a:pPr>
              <a:t>‹#›</a:t>
            </a:fld>
            <a:endParaRPr lang="en-US">
              <a:solidFill>
                <a:srgbClr val="000000"/>
              </a:solidFill>
            </a:endParaRPr>
          </a:p>
        </p:txBody>
      </p:sp>
      <p:grpSp>
        <p:nvGrpSpPr>
          <p:cNvPr id="2" name="Group 5"/>
          <p:cNvGrpSpPr>
            <a:grpSpLocks/>
          </p:cNvGrpSpPr>
          <p:nvPr userDrawn="1"/>
        </p:nvGrpSpPr>
        <p:grpSpPr bwMode="auto">
          <a:xfrm>
            <a:off x="8029575" y="5867400"/>
            <a:ext cx="1143000" cy="914400"/>
            <a:chOff x="5058" y="3695"/>
            <a:chExt cx="720" cy="576"/>
          </a:xfrm>
        </p:grpSpPr>
        <p:sp>
          <p:nvSpPr>
            <p:cNvPr id="199686" name="Oval 6"/>
            <p:cNvSpPr>
              <a:spLocks noChangeArrowheads="1"/>
            </p:cNvSpPr>
            <p:nvPr userDrawn="1"/>
          </p:nvSpPr>
          <p:spPr bwMode="auto">
            <a:xfrm>
              <a:off x="5128" y="3695"/>
              <a:ext cx="576" cy="576"/>
            </a:xfrm>
            <a:prstGeom prst="ellipse">
              <a:avLst/>
            </a:prstGeom>
            <a:noFill/>
            <a:ln w="28575">
              <a:solidFill>
                <a:schemeClr val="tx1"/>
              </a:solidFill>
              <a:round/>
              <a:headEnd/>
              <a:tailEnd/>
            </a:ln>
            <a:effectLst/>
          </p:spPr>
          <p:txBody>
            <a:bodyPr wrap="none" anchor="ctr"/>
            <a:lstStyle/>
            <a:p>
              <a:pPr>
                <a:defRPr/>
              </a:pPr>
              <a:endParaRPr lang="en-US" sz="2000">
                <a:solidFill>
                  <a:srgbClr val="000000"/>
                </a:solidFill>
              </a:endParaRPr>
            </a:p>
          </p:txBody>
        </p:sp>
        <p:sp>
          <p:nvSpPr>
            <p:cNvPr id="199687" name="Text Box 7"/>
            <p:cNvSpPr txBox="1">
              <a:spLocks noChangeArrowheads="1"/>
            </p:cNvSpPr>
            <p:nvPr userDrawn="1"/>
          </p:nvSpPr>
          <p:spPr bwMode="auto">
            <a:xfrm>
              <a:off x="5058" y="3855"/>
              <a:ext cx="720" cy="259"/>
            </a:xfrm>
            <a:prstGeom prst="rect">
              <a:avLst/>
            </a:prstGeom>
            <a:noFill/>
            <a:ln w="9525">
              <a:noFill/>
              <a:miter lim="800000"/>
              <a:headEnd/>
              <a:tailEnd/>
            </a:ln>
            <a:effectLst/>
          </p:spPr>
          <p:txBody>
            <a:bodyPr>
              <a:spAutoFit/>
            </a:bodyPr>
            <a:lstStyle/>
            <a:p>
              <a:pPr algn="ctr">
                <a:defRPr/>
              </a:pPr>
              <a:r>
                <a:rPr lang="en-US" sz="700" b="1">
                  <a:solidFill>
                    <a:srgbClr val="000000"/>
                  </a:solidFill>
                </a:rPr>
                <a:t>THE COMMONWEALTH</a:t>
              </a:r>
            </a:p>
            <a:p>
              <a:pPr algn="ctr">
                <a:defRPr/>
              </a:pPr>
              <a:r>
                <a:rPr lang="en-US" sz="700" b="1">
                  <a:solidFill>
                    <a:srgbClr val="000000"/>
                  </a:solidFill>
                </a:rPr>
                <a:t> FUND</a:t>
              </a:r>
            </a:p>
          </p:txBody>
        </p:sp>
      </p:grpSp>
    </p:spTree>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 id="2147485176" r:id="rId12"/>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cs typeface="Arial" charset="0"/>
        </a:defRPr>
      </a:lvl2pPr>
      <a:lvl3pPr algn="ctr" rtl="0" eaLnBrk="0" fontAlgn="base" hangingPunct="0">
        <a:spcBef>
          <a:spcPct val="0"/>
        </a:spcBef>
        <a:spcAft>
          <a:spcPct val="0"/>
        </a:spcAft>
        <a:defRPr sz="2400" b="1">
          <a:solidFill>
            <a:schemeClr val="tx2"/>
          </a:solidFill>
          <a:latin typeface="Arial" charset="0"/>
          <a:cs typeface="Arial" charset="0"/>
        </a:defRPr>
      </a:lvl3pPr>
      <a:lvl4pPr algn="ctr" rtl="0" eaLnBrk="0" fontAlgn="base" hangingPunct="0">
        <a:spcBef>
          <a:spcPct val="0"/>
        </a:spcBef>
        <a:spcAft>
          <a:spcPct val="0"/>
        </a:spcAft>
        <a:defRPr sz="2400" b="1">
          <a:solidFill>
            <a:schemeClr val="tx2"/>
          </a:solidFill>
          <a:latin typeface="Arial" charset="0"/>
          <a:cs typeface="Arial" charset="0"/>
        </a:defRPr>
      </a:lvl4pPr>
      <a:lvl5pPr algn="ctr" rtl="0" eaLnBrk="0" fontAlgn="base" hangingPunct="0">
        <a:spcBef>
          <a:spcPct val="0"/>
        </a:spcBef>
        <a:spcAft>
          <a:spcPct val="0"/>
        </a:spcAft>
        <a:defRPr sz="2400" b="1">
          <a:solidFill>
            <a:schemeClr val="tx2"/>
          </a:solidFill>
          <a:latin typeface="Arial" charset="0"/>
          <a:cs typeface="Arial" charset="0"/>
        </a:defRPr>
      </a:lvl5pPr>
      <a:lvl6pPr marL="457200" algn="ctr" rtl="0" fontAlgn="base">
        <a:spcBef>
          <a:spcPct val="0"/>
        </a:spcBef>
        <a:spcAft>
          <a:spcPct val="0"/>
        </a:spcAft>
        <a:defRPr sz="2400" b="1">
          <a:solidFill>
            <a:schemeClr val="tx2"/>
          </a:solidFill>
          <a:latin typeface="Arial" charset="0"/>
          <a:cs typeface="Arial" charset="0"/>
        </a:defRPr>
      </a:lvl6pPr>
      <a:lvl7pPr marL="914400" algn="ctr" rtl="0" fontAlgn="base">
        <a:spcBef>
          <a:spcPct val="0"/>
        </a:spcBef>
        <a:spcAft>
          <a:spcPct val="0"/>
        </a:spcAft>
        <a:defRPr sz="2400" b="1">
          <a:solidFill>
            <a:schemeClr val="tx2"/>
          </a:solidFill>
          <a:latin typeface="Arial" charset="0"/>
          <a:cs typeface="Arial" charset="0"/>
        </a:defRPr>
      </a:lvl7pPr>
      <a:lvl8pPr marL="1371600" algn="ctr" rtl="0" fontAlgn="base">
        <a:spcBef>
          <a:spcPct val="0"/>
        </a:spcBef>
        <a:spcAft>
          <a:spcPct val="0"/>
        </a:spcAft>
        <a:defRPr sz="2400" b="1">
          <a:solidFill>
            <a:schemeClr val="tx2"/>
          </a:solidFill>
          <a:latin typeface="Arial" charset="0"/>
          <a:cs typeface="Arial" charset="0"/>
        </a:defRPr>
      </a:lvl8pPr>
      <a:lvl9pPr marL="1828800" algn="ctr" rtl="0" fontAlgn="base">
        <a:spcBef>
          <a:spcPct val="0"/>
        </a:spcBef>
        <a:spcAft>
          <a:spcPct val="0"/>
        </a:spcAft>
        <a:defRPr sz="2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b="1">
          <a:solidFill>
            <a:schemeClr val="tx1"/>
          </a:solidFill>
          <a:latin typeface="+mn-lt"/>
          <a:ea typeface="+mn-ea"/>
          <a:cs typeface="+mn-cs"/>
        </a:defRPr>
      </a:lvl1pPr>
      <a:lvl2pPr marL="742950" indent="-285750" algn="l" rtl="0" eaLnBrk="0" fontAlgn="base" hangingPunct="0">
        <a:spcBef>
          <a:spcPct val="20000"/>
        </a:spcBef>
        <a:spcAft>
          <a:spcPct val="0"/>
        </a:spcAft>
        <a:buChar char="–"/>
        <a:defRPr b="1">
          <a:solidFill>
            <a:schemeClr val="tx1"/>
          </a:solidFill>
          <a:latin typeface="+mn-lt"/>
          <a:cs typeface="+mn-cs"/>
        </a:defRPr>
      </a:lvl2pPr>
      <a:lvl3pPr marL="1143000" indent="-228600" algn="l" rtl="0" eaLnBrk="0" fontAlgn="base" hangingPunct="0">
        <a:spcBef>
          <a:spcPct val="20000"/>
        </a:spcBef>
        <a:spcAft>
          <a:spcPct val="0"/>
        </a:spcAft>
        <a:buChar char="•"/>
        <a:defRPr b="1">
          <a:solidFill>
            <a:schemeClr val="tx1"/>
          </a:solidFill>
          <a:latin typeface="+mn-lt"/>
          <a:cs typeface="+mn-cs"/>
        </a:defRPr>
      </a:lvl3pPr>
      <a:lvl4pPr marL="1600200" indent="-228600" algn="l" rtl="0" eaLnBrk="0" fontAlgn="base" hangingPunct="0">
        <a:spcBef>
          <a:spcPct val="20000"/>
        </a:spcBef>
        <a:spcAft>
          <a:spcPct val="0"/>
        </a:spcAft>
        <a:buChar char="–"/>
        <a:defRPr b="1">
          <a:solidFill>
            <a:schemeClr val="tx1"/>
          </a:solidFill>
          <a:latin typeface="+mn-lt"/>
          <a:cs typeface="+mn-cs"/>
        </a:defRPr>
      </a:lvl4pPr>
      <a:lvl5pPr marL="2057400" indent="-228600" algn="l" rtl="0" eaLnBrk="0" fontAlgn="base" hangingPunct="0">
        <a:spcBef>
          <a:spcPct val="20000"/>
        </a:spcBef>
        <a:spcAft>
          <a:spcPct val="0"/>
        </a:spcAft>
        <a:buChar char="»"/>
        <a:defRPr b="1">
          <a:solidFill>
            <a:schemeClr val="tx1"/>
          </a:solidFill>
          <a:latin typeface="+mn-lt"/>
          <a:cs typeface="+mn-cs"/>
        </a:defRPr>
      </a:lvl5pPr>
      <a:lvl6pPr marL="2514600" indent="-228600" algn="l" rtl="0" fontAlgn="base">
        <a:spcBef>
          <a:spcPct val="20000"/>
        </a:spcBef>
        <a:spcAft>
          <a:spcPct val="0"/>
        </a:spcAft>
        <a:buChar char="»"/>
        <a:defRPr b="1">
          <a:solidFill>
            <a:schemeClr val="tx1"/>
          </a:solidFill>
          <a:latin typeface="+mn-lt"/>
          <a:cs typeface="+mn-cs"/>
        </a:defRPr>
      </a:lvl6pPr>
      <a:lvl7pPr marL="2971800" indent="-228600" algn="l" rtl="0" fontAlgn="base">
        <a:spcBef>
          <a:spcPct val="20000"/>
        </a:spcBef>
        <a:spcAft>
          <a:spcPct val="0"/>
        </a:spcAft>
        <a:buChar char="»"/>
        <a:defRPr b="1">
          <a:solidFill>
            <a:schemeClr val="tx1"/>
          </a:solidFill>
          <a:latin typeface="+mn-lt"/>
          <a:cs typeface="+mn-cs"/>
        </a:defRPr>
      </a:lvl7pPr>
      <a:lvl8pPr marL="3429000" indent="-228600" algn="l" rtl="0" fontAlgn="base">
        <a:spcBef>
          <a:spcPct val="20000"/>
        </a:spcBef>
        <a:spcAft>
          <a:spcPct val="0"/>
        </a:spcAft>
        <a:buChar char="»"/>
        <a:defRPr b="1">
          <a:solidFill>
            <a:schemeClr val="tx1"/>
          </a:solidFill>
          <a:latin typeface="+mn-lt"/>
          <a:cs typeface="+mn-cs"/>
        </a:defRPr>
      </a:lvl8pPr>
      <a:lvl9pPr marL="3886200" indent="-228600" algn="l" rtl="0" fontAlgn="base">
        <a:spcBef>
          <a:spcPct val="20000"/>
        </a:spcBef>
        <a:spcAft>
          <a:spcPct val="0"/>
        </a:spcAft>
        <a:buChar char="»"/>
        <a:defRPr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csl.org/default.aspx?TabId=22122"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cbo.gov/sites/default/files/cbofiles/attachments/43900_ACAInsuranceCoverageEffects.pdf"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hyperlink" Target="http://www.cbo.gov/sites/default/files/cbofiles/attachments/43900_ACAInsuranceCoverageEffects.pdf" TargetMode="Externa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kaiserfamilyfoundation.files.wordpress.com/2013/01/8384.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kaiserfamilyfoundation.files.wordpress.com/2013/01/8384.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85800" y="1828800"/>
            <a:ext cx="7772400" cy="1470025"/>
          </a:xfrm>
        </p:spPr>
        <p:txBody>
          <a:bodyPr/>
          <a:lstStyle/>
          <a:p>
            <a:pPr eaLnBrk="1" hangingPunct="1"/>
            <a:r>
              <a:rPr lang="en-US" dirty="0" smtClean="0"/>
              <a:t>State Health Insurance Marketplaces:  Implementation Status and Key Issues</a:t>
            </a:r>
            <a:endParaRPr lang="en-US" sz="2400" b="1" dirty="0" smtClean="0"/>
          </a:p>
        </p:txBody>
      </p:sp>
      <p:sp>
        <p:nvSpPr>
          <p:cNvPr id="156675" name="Rectangle 3"/>
          <p:cNvSpPr>
            <a:spLocks noGrp="1" noChangeArrowheads="1"/>
          </p:cNvSpPr>
          <p:nvPr>
            <p:ph type="subTitle" idx="1"/>
          </p:nvPr>
        </p:nvSpPr>
        <p:spPr>
          <a:xfrm>
            <a:off x="1371600" y="3505200"/>
            <a:ext cx="6400800" cy="1752600"/>
          </a:xfrm>
        </p:spPr>
        <p:txBody>
          <a:bodyPr/>
          <a:lstStyle/>
          <a:p>
            <a:pPr eaLnBrk="1" hangingPunct="1">
              <a:lnSpc>
                <a:spcPct val="80000"/>
              </a:lnSpc>
            </a:pPr>
            <a:r>
              <a:rPr lang="en-US" sz="1800" b="1" dirty="0" smtClean="0"/>
              <a:t>Sara R. Collins, Ph.D.</a:t>
            </a:r>
          </a:p>
          <a:p>
            <a:pPr eaLnBrk="1" hangingPunct="1">
              <a:lnSpc>
                <a:spcPct val="80000"/>
              </a:lnSpc>
            </a:pPr>
            <a:r>
              <a:rPr lang="en-US" sz="1800" b="1" dirty="0" smtClean="0"/>
              <a:t>Vice President, Affordable Health Insurance</a:t>
            </a:r>
          </a:p>
          <a:p>
            <a:pPr eaLnBrk="1" hangingPunct="1">
              <a:lnSpc>
                <a:spcPct val="80000"/>
              </a:lnSpc>
            </a:pPr>
            <a:endParaRPr lang="en-US" sz="1800" dirty="0"/>
          </a:p>
          <a:p>
            <a:pPr eaLnBrk="1" hangingPunct="1">
              <a:lnSpc>
                <a:spcPct val="80000"/>
              </a:lnSpc>
            </a:pPr>
            <a:r>
              <a:rPr lang="en-US" sz="1800" dirty="0"/>
              <a:t>Health Insurance Marketplaces Webinar </a:t>
            </a:r>
            <a:endParaRPr lang="en-US" sz="1800" dirty="0" smtClean="0"/>
          </a:p>
          <a:p>
            <a:pPr eaLnBrk="1" hangingPunct="1">
              <a:lnSpc>
                <a:spcPct val="80000"/>
              </a:lnSpc>
            </a:pPr>
            <a:r>
              <a:rPr lang="en-US" sz="1800" b="1" dirty="0" smtClean="0"/>
              <a:t>Progressive States Network and The Commonwealth Fund</a:t>
            </a:r>
          </a:p>
          <a:p>
            <a:pPr eaLnBrk="1" hangingPunct="1">
              <a:lnSpc>
                <a:spcPct val="80000"/>
              </a:lnSpc>
            </a:pPr>
            <a:r>
              <a:rPr lang="en-US" sz="1800" dirty="0" smtClean="0"/>
              <a:t>May 13</a:t>
            </a:r>
            <a:r>
              <a:rPr lang="en-US" sz="1800" b="1" dirty="0" smtClean="0"/>
              <a:t>, 2013</a:t>
            </a:r>
          </a:p>
          <a:p>
            <a:pPr eaLnBrk="1" hangingPunct="1">
              <a:lnSpc>
                <a:spcPct val="90000"/>
              </a:lnSpc>
            </a:pPr>
            <a:endParaRPr lang="en-US" sz="1800" b="1" dirty="0" smtClean="0"/>
          </a:p>
          <a:p>
            <a:pPr eaLnBrk="1" hangingPunct="1">
              <a:lnSpc>
                <a:spcPct val="90000"/>
              </a:lnSpc>
            </a:pPr>
            <a:endParaRPr lang="en-US" sz="1800" b="1" dirty="0" smtClean="0"/>
          </a:p>
          <a:p>
            <a:pPr eaLnBrk="1" hangingPunct="1">
              <a:lnSpc>
                <a:spcPct val="80000"/>
              </a:lnSpc>
            </a:pPr>
            <a:endParaRPr lang="en-US" sz="1800" dirty="0" smtClean="0"/>
          </a:p>
        </p:txBody>
      </p:sp>
    </p:spTree>
    <p:extLst>
      <p:ext uri="{BB962C8B-B14F-4D97-AF65-F5344CB8AC3E}">
        <p14:creationId xmlns:p14="http://schemas.microsoft.com/office/powerpoint/2010/main" xmlns="" val="4102998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Text Box 16"/>
          <p:cNvSpPr txBox="1">
            <a:spLocks noChangeArrowheads="1"/>
          </p:cNvSpPr>
          <p:nvPr/>
        </p:nvSpPr>
        <p:spPr bwMode="auto">
          <a:xfrm>
            <a:off x="0" y="6211681"/>
            <a:ext cx="8045195" cy="646319"/>
          </a:xfrm>
          <a:prstGeom prst="rect">
            <a:avLst/>
          </a:prstGeom>
          <a:noFill/>
          <a:ln w="9525">
            <a:noFill/>
            <a:miter lim="800000"/>
            <a:headEnd/>
            <a:tailEnd/>
          </a:ln>
        </p:spPr>
        <p:txBody>
          <a:bodyPr wrap="square" lIns="91429" tIns="45714" rIns="91429" bIns="45714">
            <a:spAutoFit/>
          </a:bodyPr>
          <a:lstStyle/>
          <a:p>
            <a:r>
              <a:rPr lang="en-US" sz="1200" dirty="0" smtClean="0">
                <a:solidFill>
                  <a:srgbClr val="000000"/>
                </a:solidFill>
                <a:ea typeface="ＭＳ Ｐゴシック" pitchFamily="-65" charset="-128"/>
              </a:rPr>
              <a:t>Source</a:t>
            </a:r>
            <a:r>
              <a:rPr lang="en-US" sz="1200" dirty="0">
                <a:solidFill>
                  <a:srgbClr val="000000"/>
                </a:solidFill>
                <a:ea typeface="ＭＳ Ｐゴシック" pitchFamily="-65" charset="-128"/>
              </a:rPr>
              <a:t>: National Conference of State Legislatures, Federal Health Reform: State Legislative Tracking Database. </a:t>
            </a:r>
            <a:r>
              <a:rPr lang="en-US" sz="1200" dirty="0">
                <a:solidFill>
                  <a:srgbClr val="000000"/>
                </a:solidFill>
                <a:ea typeface="ＭＳ Ｐゴシック" pitchFamily="-65" charset="-128"/>
                <a:hlinkClick r:id="rId3"/>
              </a:rPr>
              <a:t>http://www.ncsl.org/default.aspx?TabId=22122</a:t>
            </a:r>
            <a:r>
              <a:rPr lang="en-US" sz="1200" dirty="0" smtClean="0">
                <a:solidFill>
                  <a:srgbClr val="000000"/>
                </a:solidFill>
                <a:ea typeface="ＭＳ Ｐゴシック" pitchFamily="-65" charset="-128"/>
              </a:rPr>
              <a:t>;</a:t>
            </a:r>
            <a:r>
              <a:rPr lang="en-US" sz="1200" dirty="0">
                <a:solidFill>
                  <a:srgbClr val="000000"/>
                </a:solidFill>
              </a:rPr>
              <a:t> </a:t>
            </a:r>
            <a:r>
              <a:rPr lang="en-US" sz="1200" dirty="0" err="1">
                <a:solidFill>
                  <a:srgbClr val="000000"/>
                </a:solidFill>
              </a:rPr>
              <a:t>Avalere</a:t>
            </a:r>
            <a:r>
              <a:rPr lang="en-US" sz="1200" dirty="0">
                <a:solidFill>
                  <a:srgbClr val="000000"/>
                </a:solidFill>
              </a:rPr>
              <a:t> </a:t>
            </a:r>
            <a:r>
              <a:rPr lang="en-US" sz="1200" i="1" dirty="0">
                <a:solidFill>
                  <a:srgbClr val="000000"/>
                </a:solidFill>
              </a:rPr>
              <a:t>State Reform Insights</a:t>
            </a:r>
            <a:r>
              <a:rPr lang="en-US" sz="1200" dirty="0">
                <a:solidFill>
                  <a:srgbClr val="000000"/>
                </a:solidFill>
              </a:rPr>
              <a:t>; Center of Budget and Policy Priorities</a:t>
            </a:r>
            <a:endParaRPr lang="en-US" sz="1200" dirty="0">
              <a:solidFill>
                <a:srgbClr val="000000"/>
              </a:solidFill>
              <a:ea typeface="ＭＳ Ｐゴシック" pitchFamily="-65" charset="-128"/>
            </a:endParaRPr>
          </a:p>
          <a:p>
            <a:r>
              <a:rPr lang="en-US" sz="1200" dirty="0" smtClean="0">
                <a:solidFill>
                  <a:srgbClr val="000000"/>
                </a:solidFill>
                <a:ea typeface="ＭＳ Ｐゴシック" pitchFamily="-65" charset="-128"/>
              </a:rPr>
              <a:t>Politico.com</a:t>
            </a:r>
            <a:r>
              <a:rPr lang="en-US" sz="1200" dirty="0">
                <a:solidFill>
                  <a:srgbClr val="000000"/>
                </a:solidFill>
                <a:ea typeface="ＭＳ Ｐゴシック" pitchFamily="-65" charset="-128"/>
              </a:rPr>
              <a:t>; Commonwealth Fund Analysis. </a:t>
            </a:r>
          </a:p>
        </p:txBody>
      </p:sp>
      <p:sp>
        <p:nvSpPr>
          <p:cNvPr id="270" name="TextBox 269"/>
          <p:cNvSpPr txBox="1"/>
          <p:nvPr/>
        </p:nvSpPr>
        <p:spPr>
          <a:xfrm>
            <a:off x="5756963" y="956846"/>
            <a:ext cx="2230494" cy="338554"/>
          </a:xfrm>
          <a:prstGeom prst="rect">
            <a:avLst/>
          </a:prstGeom>
          <a:noFill/>
        </p:spPr>
        <p:txBody>
          <a:bodyPr wrap="square" rtlCol="0">
            <a:spAutoFit/>
          </a:bodyPr>
          <a:lstStyle/>
          <a:p>
            <a:pPr algn="ctr"/>
            <a:r>
              <a:rPr lang="en-US" sz="1600" b="1" dirty="0" smtClean="0">
                <a:solidFill>
                  <a:srgbClr val="000000"/>
                </a:solidFill>
              </a:rPr>
              <a:t>Medicaid Expansion</a:t>
            </a:r>
            <a:endParaRPr lang="en-US" sz="1600" b="1" dirty="0">
              <a:solidFill>
                <a:srgbClr val="000000"/>
              </a:solidFill>
            </a:endParaRPr>
          </a:p>
        </p:txBody>
      </p:sp>
      <p:sp>
        <p:nvSpPr>
          <p:cNvPr id="272" name="TextBox 271"/>
          <p:cNvSpPr txBox="1"/>
          <p:nvPr/>
        </p:nvSpPr>
        <p:spPr>
          <a:xfrm>
            <a:off x="0" y="91440"/>
            <a:ext cx="9144000" cy="707886"/>
          </a:xfrm>
          <a:prstGeom prst="rect">
            <a:avLst/>
          </a:prstGeom>
          <a:noFill/>
        </p:spPr>
        <p:txBody>
          <a:bodyPr wrap="square" rtlCol="0">
            <a:spAutoFit/>
          </a:bodyPr>
          <a:lstStyle/>
          <a:p>
            <a:pPr algn="ctr"/>
            <a:r>
              <a:rPr lang="en-US" sz="2000" b="1" dirty="0">
                <a:solidFill>
                  <a:srgbClr val="000000"/>
                </a:solidFill>
              </a:rPr>
              <a:t>Exhibit </a:t>
            </a:r>
            <a:r>
              <a:rPr lang="en-US" sz="2000" b="1" dirty="0" smtClean="0">
                <a:solidFill>
                  <a:srgbClr val="000000"/>
                </a:solidFill>
              </a:rPr>
              <a:t>1. </a:t>
            </a:r>
            <a:r>
              <a:rPr lang="en-US" sz="2000" b="1" dirty="0">
                <a:solidFill>
                  <a:srgbClr val="000000"/>
                </a:solidFill>
              </a:rPr>
              <a:t>State Action </a:t>
            </a:r>
            <a:r>
              <a:rPr lang="en-US" sz="2000" b="1" dirty="0" smtClean="0">
                <a:solidFill>
                  <a:srgbClr val="000000"/>
                </a:solidFill>
              </a:rPr>
              <a:t>on Establishing Health </a:t>
            </a:r>
            <a:r>
              <a:rPr lang="en-US" sz="2000" b="1" dirty="0">
                <a:solidFill>
                  <a:srgbClr val="000000"/>
                </a:solidFill>
              </a:rPr>
              <a:t>Insurance </a:t>
            </a:r>
            <a:r>
              <a:rPr lang="en-US" sz="2000" b="1" dirty="0" smtClean="0">
                <a:solidFill>
                  <a:srgbClr val="000000"/>
                </a:solidFill>
              </a:rPr>
              <a:t>Marketplaces </a:t>
            </a:r>
            <a:r>
              <a:rPr lang="en-US" sz="2000" b="1" dirty="0">
                <a:solidFill>
                  <a:srgbClr val="000000"/>
                </a:solidFill>
              </a:rPr>
              <a:t>and </a:t>
            </a:r>
            <a:r>
              <a:rPr lang="en-US" sz="2000" b="1" dirty="0" smtClean="0">
                <a:solidFill>
                  <a:srgbClr val="000000"/>
                </a:solidFill>
              </a:rPr>
              <a:t>Participation in Medicaid Expansion, </a:t>
            </a:r>
            <a:r>
              <a:rPr lang="en-US" sz="2000" b="1" dirty="0">
                <a:solidFill>
                  <a:srgbClr val="000000"/>
                </a:solidFill>
              </a:rPr>
              <a:t>As of </a:t>
            </a:r>
            <a:r>
              <a:rPr lang="en-US" sz="2000" b="1" dirty="0" smtClean="0">
                <a:solidFill>
                  <a:srgbClr val="000000"/>
                </a:solidFill>
              </a:rPr>
              <a:t>May 2013  </a:t>
            </a:r>
            <a:endParaRPr lang="en-US" sz="2000" b="1" dirty="0">
              <a:solidFill>
                <a:srgbClr val="FF0000"/>
              </a:solidFill>
            </a:endParaRPr>
          </a:p>
        </p:txBody>
      </p:sp>
      <p:sp>
        <p:nvSpPr>
          <p:cNvPr id="407" name="TextBox 406"/>
          <p:cNvSpPr txBox="1"/>
          <p:nvPr/>
        </p:nvSpPr>
        <p:spPr>
          <a:xfrm>
            <a:off x="538972" y="969454"/>
            <a:ext cx="3428999" cy="338554"/>
          </a:xfrm>
          <a:prstGeom prst="rect">
            <a:avLst/>
          </a:prstGeom>
          <a:noFill/>
        </p:spPr>
        <p:txBody>
          <a:bodyPr wrap="square" rtlCol="0">
            <a:spAutoFit/>
          </a:bodyPr>
          <a:lstStyle/>
          <a:p>
            <a:pPr algn="ctr"/>
            <a:r>
              <a:rPr lang="en-US" sz="1600" b="1" dirty="0" smtClean="0">
                <a:solidFill>
                  <a:srgbClr val="000000"/>
                </a:solidFill>
              </a:rPr>
              <a:t>Health Insurance Marketplaces</a:t>
            </a:r>
            <a:endParaRPr lang="en-US" sz="1600" b="1" dirty="0">
              <a:solidFill>
                <a:srgbClr val="000000"/>
              </a:solidFill>
            </a:endParaRPr>
          </a:p>
        </p:txBody>
      </p:sp>
      <p:sp>
        <p:nvSpPr>
          <p:cNvPr id="905" name="Text Box 126"/>
          <p:cNvSpPr txBox="1">
            <a:spLocks noChangeArrowheads="1"/>
          </p:cNvSpPr>
          <p:nvPr/>
        </p:nvSpPr>
        <p:spPr bwMode="auto">
          <a:xfrm>
            <a:off x="5928242" y="4267200"/>
            <a:ext cx="2682358" cy="307777"/>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Expanding (22 + DC) </a:t>
            </a:r>
            <a:endParaRPr lang="en-US" sz="1400" b="1" kern="0" dirty="0">
              <a:solidFill>
                <a:sysClr val="windowText" lastClr="000000"/>
              </a:solidFill>
              <a:latin typeface="Arial"/>
              <a:ea typeface="ＭＳ Ｐゴシック" pitchFamily="34" charset="-128"/>
            </a:endParaRPr>
          </a:p>
        </p:txBody>
      </p:sp>
      <p:sp>
        <p:nvSpPr>
          <p:cNvPr id="906" name="Text Box 126"/>
          <p:cNvSpPr txBox="1">
            <a:spLocks noChangeArrowheads="1"/>
          </p:cNvSpPr>
          <p:nvPr/>
        </p:nvSpPr>
        <p:spPr bwMode="auto">
          <a:xfrm>
            <a:off x="5927223" y="5407223"/>
            <a:ext cx="2530977" cy="307777"/>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Not expanding (16)</a:t>
            </a:r>
            <a:endParaRPr lang="en-US" sz="1400" b="1" kern="0" dirty="0">
              <a:solidFill>
                <a:sysClr val="windowText" lastClr="000000"/>
              </a:solidFill>
              <a:latin typeface="Arial"/>
              <a:ea typeface="ＭＳ Ｐゴシック" pitchFamily="34" charset="-128"/>
            </a:endParaRPr>
          </a:p>
        </p:txBody>
      </p:sp>
      <p:sp>
        <p:nvSpPr>
          <p:cNvPr id="907" name="Rectangle 66"/>
          <p:cNvSpPr>
            <a:spLocks noChangeArrowheads="1"/>
          </p:cNvSpPr>
          <p:nvPr/>
        </p:nvSpPr>
        <p:spPr bwMode="auto">
          <a:xfrm>
            <a:off x="5622424" y="4336197"/>
            <a:ext cx="304800" cy="228600"/>
          </a:xfrm>
          <a:prstGeom prst="rect">
            <a:avLst/>
          </a:prstGeom>
          <a:solidFill>
            <a:schemeClr val="accent6"/>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Arial"/>
              <a:ea typeface="ＭＳ Ｐゴシック" pitchFamily="34" charset="-128"/>
            </a:endParaRPr>
          </a:p>
        </p:txBody>
      </p:sp>
      <p:sp>
        <p:nvSpPr>
          <p:cNvPr id="908" name="Rectangle 66"/>
          <p:cNvSpPr>
            <a:spLocks noChangeArrowheads="1"/>
          </p:cNvSpPr>
          <p:nvPr/>
        </p:nvSpPr>
        <p:spPr bwMode="auto">
          <a:xfrm>
            <a:off x="5622424" y="5407223"/>
            <a:ext cx="304800" cy="228600"/>
          </a:xfrm>
          <a:prstGeom prst="rect">
            <a:avLst/>
          </a:prstGeom>
          <a:solidFill>
            <a:schemeClr val="bg1"/>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Arial"/>
              <a:ea typeface="ＭＳ Ｐゴシック" pitchFamily="34" charset="-128"/>
            </a:endParaRPr>
          </a:p>
        </p:txBody>
      </p:sp>
      <p:sp>
        <p:nvSpPr>
          <p:cNvPr id="909" name="Text Box 126"/>
          <p:cNvSpPr txBox="1">
            <a:spLocks noChangeArrowheads="1"/>
          </p:cNvSpPr>
          <p:nvPr/>
        </p:nvSpPr>
        <p:spPr bwMode="auto">
          <a:xfrm>
            <a:off x="5927223" y="5039380"/>
            <a:ext cx="2270627" cy="307777"/>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Unclear/undecided (9)</a:t>
            </a:r>
            <a:endParaRPr lang="en-US" sz="1400" b="1" kern="0" dirty="0">
              <a:solidFill>
                <a:sysClr val="windowText" lastClr="000000"/>
              </a:solidFill>
              <a:latin typeface="Arial"/>
              <a:ea typeface="ＭＳ Ｐゴシック" pitchFamily="34" charset="-128"/>
            </a:endParaRPr>
          </a:p>
        </p:txBody>
      </p:sp>
      <p:sp>
        <p:nvSpPr>
          <p:cNvPr id="910" name="Rectangle 66"/>
          <p:cNvSpPr>
            <a:spLocks noChangeArrowheads="1"/>
          </p:cNvSpPr>
          <p:nvPr/>
        </p:nvSpPr>
        <p:spPr bwMode="auto">
          <a:xfrm>
            <a:off x="5622424" y="5039380"/>
            <a:ext cx="304800" cy="228600"/>
          </a:xfrm>
          <a:prstGeom prst="rect">
            <a:avLst/>
          </a:pr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Arial"/>
              <a:ea typeface="ＭＳ Ｐゴシック" pitchFamily="34" charset="-128"/>
            </a:endParaRPr>
          </a:p>
        </p:txBody>
      </p:sp>
      <p:sp>
        <p:nvSpPr>
          <p:cNvPr id="911" name="Rectangle 66"/>
          <p:cNvSpPr>
            <a:spLocks noChangeArrowheads="1"/>
          </p:cNvSpPr>
          <p:nvPr/>
        </p:nvSpPr>
        <p:spPr bwMode="auto">
          <a:xfrm>
            <a:off x="5623442" y="4706362"/>
            <a:ext cx="304800" cy="228600"/>
          </a:xfrm>
          <a:prstGeom prst="rect">
            <a:avLst/>
          </a:prstGeom>
          <a:pattFill prst="dashVert">
            <a:fgClr>
              <a:srgbClr val="002447"/>
            </a:fgClr>
            <a:bgClr>
              <a:schemeClr val="bg1"/>
            </a:bgClr>
          </a:patt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912" name="Text Box 126"/>
          <p:cNvSpPr txBox="1">
            <a:spLocks noChangeArrowheads="1"/>
          </p:cNvSpPr>
          <p:nvPr/>
        </p:nvSpPr>
        <p:spPr bwMode="auto">
          <a:xfrm>
            <a:off x="5927224" y="4648200"/>
            <a:ext cx="2683376" cy="307777"/>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Expanding with variation (3)</a:t>
            </a:r>
            <a:endParaRPr lang="en-US" sz="1400" b="1" kern="0" dirty="0">
              <a:solidFill>
                <a:sysClr val="windowText" lastClr="000000"/>
              </a:solidFill>
              <a:latin typeface="Arial"/>
              <a:ea typeface="ＭＳ Ｐゴシック" pitchFamily="34" charset="-128"/>
            </a:endParaRPr>
          </a:p>
        </p:txBody>
      </p:sp>
      <p:sp>
        <p:nvSpPr>
          <p:cNvPr id="913" name="Rectangle 66"/>
          <p:cNvSpPr>
            <a:spLocks noChangeArrowheads="1"/>
          </p:cNvSpPr>
          <p:nvPr/>
        </p:nvSpPr>
        <p:spPr bwMode="auto">
          <a:xfrm>
            <a:off x="304800" y="4346377"/>
            <a:ext cx="304800" cy="228600"/>
          </a:xfrm>
          <a:prstGeom prst="rect">
            <a:avLst/>
          </a:prstGeom>
          <a:solidFill>
            <a:schemeClr val="accent6"/>
          </a:solidFill>
          <a:ln w="9525">
            <a:solidFill>
              <a:schemeClr val="tx1"/>
            </a:solidFill>
            <a:miter lim="800000"/>
            <a:headEnd/>
            <a:tailEnd/>
          </a:ln>
        </p:spPr>
        <p:txBody>
          <a:bodyPr wrap="none" anchor="ctr"/>
          <a:lstStyle/>
          <a:p>
            <a:endParaRPr lang="en-US">
              <a:solidFill>
                <a:srgbClr val="000000"/>
              </a:solidFill>
              <a:latin typeface="Verdana" pitchFamily="34" charset="0"/>
            </a:endParaRPr>
          </a:p>
        </p:txBody>
      </p:sp>
      <p:sp>
        <p:nvSpPr>
          <p:cNvPr id="914" name="TextBox 913"/>
          <p:cNvSpPr txBox="1"/>
          <p:nvPr/>
        </p:nvSpPr>
        <p:spPr>
          <a:xfrm>
            <a:off x="609600" y="4343400"/>
            <a:ext cx="4128294" cy="292388"/>
          </a:xfrm>
          <a:prstGeom prst="rect">
            <a:avLst/>
          </a:prstGeom>
          <a:noFill/>
        </p:spPr>
        <p:txBody>
          <a:bodyPr wrap="square" rtlCol="0">
            <a:spAutoFit/>
          </a:bodyPr>
          <a:lstStyle/>
          <a:p>
            <a:r>
              <a:rPr lang="en-US" sz="1300" b="1" dirty="0" smtClean="0">
                <a:solidFill>
                  <a:srgbClr val="000000"/>
                </a:solidFill>
              </a:rPr>
              <a:t>Pursuing state-run exchange (17 + DC)</a:t>
            </a:r>
            <a:endParaRPr lang="en-US" sz="1300" b="1" dirty="0">
              <a:solidFill>
                <a:srgbClr val="000000"/>
              </a:solidFill>
            </a:endParaRPr>
          </a:p>
        </p:txBody>
      </p:sp>
      <p:sp>
        <p:nvSpPr>
          <p:cNvPr id="915" name="Rectangle 66"/>
          <p:cNvSpPr>
            <a:spLocks noChangeArrowheads="1"/>
          </p:cNvSpPr>
          <p:nvPr/>
        </p:nvSpPr>
        <p:spPr bwMode="auto">
          <a:xfrm>
            <a:off x="304800" y="4786447"/>
            <a:ext cx="304800" cy="228600"/>
          </a:xfrm>
          <a:prstGeom prst="rect">
            <a:avLst/>
          </a:prstGeom>
          <a:solidFill>
            <a:schemeClr val="accent6">
              <a:lumMod val="20000"/>
              <a:lumOff val="80000"/>
            </a:schemeClr>
          </a:solidFill>
          <a:ln w="9525">
            <a:solidFill>
              <a:schemeClr val="tx1"/>
            </a:solidFill>
            <a:miter lim="800000"/>
            <a:headEnd/>
            <a:tailEnd/>
          </a:ln>
        </p:spPr>
        <p:txBody>
          <a:bodyPr wrap="none" anchor="ctr"/>
          <a:lstStyle/>
          <a:p>
            <a:endParaRPr lang="en-US">
              <a:solidFill>
                <a:srgbClr val="000000"/>
              </a:solidFill>
              <a:latin typeface="Verdana" pitchFamily="34" charset="0"/>
            </a:endParaRPr>
          </a:p>
        </p:txBody>
      </p:sp>
      <p:sp>
        <p:nvSpPr>
          <p:cNvPr id="916" name="TextBox 915"/>
          <p:cNvSpPr txBox="1"/>
          <p:nvPr/>
        </p:nvSpPr>
        <p:spPr>
          <a:xfrm>
            <a:off x="609600" y="4722659"/>
            <a:ext cx="4128294" cy="292388"/>
          </a:xfrm>
          <a:prstGeom prst="rect">
            <a:avLst/>
          </a:prstGeom>
          <a:noFill/>
        </p:spPr>
        <p:txBody>
          <a:bodyPr wrap="square" rtlCol="0">
            <a:spAutoFit/>
          </a:bodyPr>
          <a:lstStyle/>
          <a:p>
            <a:r>
              <a:rPr lang="en-US" sz="1300" b="1" dirty="0" smtClean="0">
                <a:solidFill>
                  <a:srgbClr val="000000"/>
                </a:solidFill>
              </a:rPr>
              <a:t>Pursuing state-federal partnership exchange (7)</a:t>
            </a:r>
            <a:endParaRPr lang="en-US" sz="1300" b="1" dirty="0">
              <a:solidFill>
                <a:srgbClr val="000000"/>
              </a:solidFill>
            </a:endParaRPr>
          </a:p>
        </p:txBody>
      </p:sp>
      <p:sp>
        <p:nvSpPr>
          <p:cNvPr id="917" name="Rectangle 66"/>
          <p:cNvSpPr>
            <a:spLocks noChangeArrowheads="1"/>
          </p:cNvSpPr>
          <p:nvPr/>
        </p:nvSpPr>
        <p:spPr bwMode="auto">
          <a:xfrm>
            <a:off x="304800" y="5257800"/>
            <a:ext cx="304800" cy="225371"/>
          </a:xfrm>
          <a:prstGeom prst="rect">
            <a:avLst/>
          </a:prstGeom>
          <a:solidFill>
            <a:schemeClr val="bg1"/>
          </a:solidFill>
          <a:ln w="9525">
            <a:solidFill>
              <a:schemeClr val="tx1"/>
            </a:solidFill>
            <a:miter lim="800000"/>
            <a:headEnd/>
            <a:tailEnd/>
          </a:ln>
        </p:spPr>
        <p:txBody>
          <a:bodyPr wrap="none" anchor="ctr"/>
          <a:lstStyle/>
          <a:p>
            <a:endParaRPr lang="en-US">
              <a:solidFill>
                <a:srgbClr val="000000"/>
              </a:solidFill>
              <a:latin typeface="Verdana" pitchFamily="34" charset="0"/>
            </a:endParaRPr>
          </a:p>
        </p:txBody>
      </p:sp>
      <p:sp>
        <p:nvSpPr>
          <p:cNvPr id="918" name="TextBox 917"/>
          <p:cNvSpPr txBox="1"/>
          <p:nvPr/>
        </p:nvSpPr>
        <p:spPr>
          <a:xfrm>
            <a:off x="609600" y="5194012"/>
            <a:ext cx="3886200" cy="292388"/>
          </a:xfrm>
          <a:prstGeom prst="rect">
            <a:avLst/>
          </a:prstGeom>
          <a:noFill/>
        </p:spPr>
        <p:txBody>
          <a:bodyPr wrap="square" rtlCol="0">
            <a:spAutoFit/>
          </a:bodyPr>
          <a:lstStyle/>
          <a:p>
            <a:r>
              <a:rPr lang="en-US" sz="1300" b="1" dirty="0" smtClean="0">
                <a:solidFill>
                  <a:srgbClr val="000000"/>
                </a:solidFill>
              </a:rPr>
              <a:t>Pursuing federally facilitated exchange (26)</a:t>
            </a:r>
            <a:endParaRPr lang="en-US" sz="1300" b="1" dirty="0">
              <a:solidFill>
                <a:srgbClr val="000000"/>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 y="1447801"/>
            <a:ext cx="4648200" cy="22189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587207" y="1376363"/>
            <a:ext cx="4556793" cy="2205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9221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304800" y="90488"/>
            <a:ext cx="8458200" cy="798512"/>
          </a:xfrm>
          <a:noFill/>
        </p:spPr>
        <p:txBody>
          <a:bodyPr anchor="t" anchorCtr="1"/>
          <a:lstStyle/>
          <a:p>
            <a:pPr eaLnBrk="1" hangingPunct="1"/>
            <a:r>
              <a:rPr lang="en-US" sz="2000" dirty="0" smtClean="0"/>
              <a:t>Exhibit 2. Source of Insurance Coverage Pre-Reform and Under Affordable Care Act, Assuming Partial Expansion of Medicaid, 2016</a:t>
            </a:r>
            <a:endParaRPr lang="en-US" sz="2000" dirty="0" smtClean="0">
              <a:solidFill>
                <a:srgbClr val="FF0000"/>
              </a:solidFill>
            </a:endParaRPr>
          </a:p>
        </p:txBody>
      </p:sp>
      <p:sp>
        <p:nvSpPr>
          <p:cNvPr id="2053" name="Rectangle 3"/>
          <p:cNvSpPr>
            <a:spLocks noChangeArrowheads="1"/>
          </p:cNvSpPr>
          <p:nvPr/>
        </p:nvSpPr>
        <p:spPr bwMode="auto">
          <a:xfrm>
            <a:off x="0" y="5943600"/>
            <a:ext cx="8250238" cy="861774"/>
          </a:xfrm>
          <a:prstGeom prst="rect">
            <a:avLst/>
          </a:prstGeom>
          <a:noFill/>
          <a:ln w="9525">
            <a:noFill/>
            <a:miter lim="800000"/>
            <a:headEnd/>
            <a:tailEnd/>
          </a:ln>
        </p:spPr>
        <p:txBody>
          <a:bodyPr>
            <a:spAutoFit/>
          </a:bodyPr>
          <a:lstStyle/>
          <a:p>
            <a:r>
              <a:rPr lang="en-US" sz="1000" dirty="0" smtClean="0">
                <a:solidFill>
                  <a:srgbClr val="000000"/>
                </a:solidFill>
              </a:rPr>
              <a:t>* Employees </a:t>
            </a:r>
            <a:r>
              <a:rPr lang="en-US" sz="1000" dirty="0">
                <a:solidFill>
                  <a:srgbClr val="000000"/>
                </a:solidFill>
              </a:rPr>
              <a:t>whose employers provide coverage through the exchange are shown as covered by their employers.  </a:t>
            </a:r>
            <a:endParaRPr lang="en-US" sz="1000" dirty="0" smtClean="0">
              <a:solidFill>
                <a:srgbClr val="000000"/>
              </a:solidFill>
            </a:endParaRPr>
          </a:p>
          <a:p>
            <a:r>
              <a:rPr lang="en-US" sz="1000" dirty="0" smtClean="0">
                <a:solidFill>
                  <a:srgbClr val="000000"/>
                </a:solidFill>
              </a:rPr>
              <a:t>Note</a:t>
            </a:r>
            <a:r>
              <a:rPr lang="en-US" sz="1000" dirty="0">
                <a:solidFill>
                  <a:srgbClr val="000000"/>
                </a:solidFill>
              </a:rPr>
              <a:t>: ESI is employer-sponsored insurance; “Other” includes Medicare</a:t>
            </a:r>
            <a:r>
              <a:rPr lang="en-US" sz="1000" dirty="0" smtClean="0">
                <a:solidFill>
                  <a:srgbClr val="000000"/>
                </a:solidFill>
              </a:rPr>
              <a:t>. Implementation of Affordable Care Act assume not all states implement Medicaid expansion.</a:t>
            </a:r>
            <a:endParaRPr lang="en-US" sz="1000" dirty="0">
              <a:solidFill>
                <a:srgbClr val="000000"/>
              </a:solidFill>
            </a:endParaRPr>
          </a:p>
          <a:p>
            <a:r>
              <a:rPr lang="en-US" sz="1000" dirty="0">
                <a:solidFill>
                  <a:srgbClr val="000000"/>
                </a:solidFill>
              </a:rPr>
              <a:t>Source: </a:t>
            </a:r>
            <a:r>
              <a:rPr lang="en-US" sz="1000" dirty="0" smtClean="0">
                <a:solidFill>
                  <a:srgbClr val="000000"/>
                </a:solidFill>
              </a:rPr>
              <a:t>Congressional Budget Office, February 2013 Estimate of the Affordable Care Act on Health Insurance Coverage, February 2013</a:t>
            </a:r>
            <a:r>
              <a:rPr lang="en-US" sz="1000" dirty="0">
                <a:solidFill>
                  <a:srgbClr val="000000"/>
                </a:solidFill>
              </a:rPr>
              <a:t>. </a:t>
            </a:r>
            <a:r>
              <a:rPr lang="en-US" sz="1000" dirty="0">
                <a:solidFill>
                  <a:srgbClr val="000000"/>
                </a:solidFill>
                <a:hlinkClick r:id="rId3"/>
              </a:rPr>
              <a:t>http://</a:t>
            </a:r>
            <a:r>
              <a:rPr lang="en-US" sz="1000" dirty="0" smtClean="0">
                <a:solidFill>
                  <a:srgbClr val="000000"/>
                </a:solidFill>
                <a:hlinkClick r:id="rId3"/>
              </a:rPr>
              <a:t>www.cbo.gov/sites/default/files/cbofiles/attachments/43900_ACAInsuranceCoverageEffects.pdf</a:t>
            </a:r>
            <a:r>
              <a:rPr lang="en-US" sz="1000" dirty="0" smtClean="0">
                <a:solidFill>
                  <a:srgbClr val="000000"/>
                </a:solidFill>
              </a:rPr>
              <a:t> </a:t>
            </a:r>
            <a:endParaRPr lang="en-US" sz="1000" dirty="0">
              <a:solidFill>
                <a:srgbClr val="000000"/>
              </a:solidFill>
            </a:endParaRPr>
          </a:p>
        </p:txBody>
      </p:sp>
      <p:sp>
        <p:nvSpPr>
          <p:cNvPr id="2054" name="Rectangle 4"/>
          <p:cNvSpPr>
            <a:spLocks noChangeArrowheads="1"/>
          </p:cNvSpPr>
          <p:nvPr/>
        </p:nvSpPr>
        <p:spPr bwMode="auto">
          <a:xfrm>
            <a:off x="2622550" y="5486400"/>
            <a:ext cx="3886200" cy="304800"/>
          </a:xfrm>
          <a:prstGeom prst="rect">
            <a:avLst/>
          </a:prstGeom>
          <a:noFill/>
          <a:ln w="9525">
            <a:noFill/>
            <a:miter lim="800000"/>
            <a:headEnd/>
            <a:tailEnd/>
          </a:ln>
        </p:spPr>
        <p:txBody>
          <a:bodyPr wrap="none" anchor="ctr"/>
          <a:lstStyle/>
          <a:p>
            <a:pPr algn="ctr"/>
            <a:r>
              <a:rPr lang="en-US" sz="1600" b="1" dirty="0">
                <a:solidFill>
                  <a:srgbClr val="000000"/>
                </a:solidFill>
              </a:rPr>
              <a:t>Among </a:t>
            </a:r>
            <a:r>
              <a:rPr lang="en-US" sz="1600" b="1" dirty="0" smtClean="0">
                <a:solidFill>
                  <a:srgbClr val="000000"/>
                </a:solidFill>
              </a:rPr>
              <a:t>277 </a:t>
            </a:r>
            <a:r>
              <a:rPr lang="en-US" sz="1600" b="1" dirty="0">
                <a:solidFill>
                  <a:srgbClr val="000000"/>
                </a:solidFill>
              </a:rPr>
              <a:t>million people under age 65</a:t>
            </a:r>
          </a:p>
        </p:txBody>
      </p:sp>
      <p:sp>
        <p:nvSpPr>
          <p:cNvPr id="2055" name="Rectangle 6"/>
          <p:cNvSpPr>
            <a:spLocks noChangeArrowheads="1"/>
          </p:cNvSpPr>
          <p:nvPr/>
        </p:nvSpPr>
        <p:spPr bwMode="auto">
          <a:xfrm>
            <a:off x="1524000" y="4746625"/>
            <a:ext cx="1981200" cy="304800"/>
          </a:xfrm>
          <a:prstGeom prst="rect">
            <a:avLst/>
          </a:prstGeom>
          <a:noFill/>
          <a:ln w="9525">
            <a:solidFill>
              <a:schemeClr val="tx1"/>
            </a:solidFill>
            <a:miter lim="800000"/>
            <a:headEnd/>
            <a:tailEnd/>
          </a:ln>
        </p:spPr>
        <p:txBody>
          <a:bodyPr wrap="none" anchor="ctr"/>
          <a:lstStyle/>
          <a:p>
            <a:pPr algn="ctr"/>
            <a:r>
              <a:rPr lang="en-US" sz="1600" b="1" dirty="0">
                <a:solidFill>
                  <a:srgbClr val="000000"/>
                </a:solidFill>
              </a:rPr>
              <a:t>Under Prior Law</a:t>
            </a:r>
          </a:p>
        </p:txBody>
      </p:sp>
      <p:sp>
        <p:nvSpPr>
          <p:cNvPr id="2056" name="Line 7"/>
          <p:cNvSpPr>
            <a:spLocks noChangeShapeType="1"/>
          </p:cNvSpPr>
          <p:nvPr/>
        </p:nvSpPr>
        <p:spPr bwMode="auto">
          <a:xfrm>
            <a:off x="2514600" y="5486400"/>
            <a:ext cx="4114800" cy="0"/>
          </a:xfrm>
          <a:prstGeom prst="line">
            <a:avLst/>
          </a:prstGeom>
          <a:noFill/>
          <a:ln w="9525">
            <a:solidFill>
              <a:schemeClr val="tx1"/>
            </a:solidFill>
            <a:round/>
            <a:headEnd/>
            <a:tailEnd/>
          </a:ln>
        </p:spPr>
        <p:txBody>
          <a:bodyPr/>
          <a:lstStyle/>
          <a:p>
            <a:endParaRPr lang="en-US" sz="2000">
              <a:solidFill>
                <a:srgbClr val="000000"/>
              </a:solidFill>
            </a:endParaRPr>
          </a:p>
        </p:txBody>
      </p:sp>
      <p:sp>
        <p:nvSpPr>
          <p:cNvPr id="2068" name="Rectangle 20"/>
          <p:cNvSpPr>
            <a:spLocks noChangeArrowheads="1"/>
          </p:cNvSpPr>
          <p:nvPr/>
        </p:nvSpPr>
        <p:spPr bwMode="auto">
          <a:xfrm>
            <a:off x="6014462" y="4746625"/>
            <a:ext cx="2600325" cy="304800"/>
          </a:xfrm>
          <a:prstGeom prst="rect">
            <a:avLst/>
          </a:prstGeom>
          <a:noFill/>
          <a:ln w="9525">
            <a:solidFill>
              <a:schemeClr val="tx1"/>
            </a:solidFill>
            <a:miter lim="800000"/>
            <a:headEnd/>
            <a:tailEnd/>
          </a:ln>
        </p:spPr>
        <p:txBody>
          <a:bodyPr wrap="none" anchor="ctr"/>
          <a:lstStyle/>
          <a:p>
            <a:pPr algn="ctr"/>
            <a:r>
              <a:rPr lang="en-US" sz="1600" b="1" dirty="0">
                <a:solidFill>
                  <a:srgbClr val="000000"/>
                </a:solidFill>
              </a:rPr>
              <a:t>Affordable Care Act</a:t>
            </a:r>
          </a:p>
        </p:txBody>
      </p:sp>
      <p:graphicFrame>
        <p:nvGraphicFramePr>
          <p:cNvPr id="2" name="Chart 1"/>
          <p:cNvGraphicFramePr/>
          <p:nvPr>
            <p:extLst>
              <p:ext uri="{D42A27DB-BD31-4B8C-83A1-F6EECF244321}">
                <p14:modId xmlns:p14="http://schemas.microsoft.com/office/powerpoint/2010/main" xmlns="" val="1696746878"/>
              </p:ext>
            </p:extLst>
          </p:nvPr>
        </p:nvGraphicFramePr>
        <p:xfrm>
          <a:off x="4951278" y="878692"/>
          <a:ext cx="4388273" cy="3590686"/>
        </p:xfrm>
        <a:graphic>
          <a:graphicData uri="http://schemas.openxmlformats.org/drawingml/2006/chart">
            <c:chart xmlns:c="http://schemas.openxmlformats.org/drawingml/2006/chart" xmlns:r="http://schemas.openxmlformats.org/officeDocument/2006/relationships" r:id="rId4"/>
          </a:graphicData>
        </a:graphic>
      </p:graphicFrame>
      <p:sp>
        <p:nvSpPr>
          <p:cNvPr id="23" name="Rectangle 15"/>
          <p:cNvSpPr>
            <a:spLocks noChangeArrowheads="1"/>
          </p:cNvSpPr>
          <p:nvPr/>
        </p:nvSpPr>
        <p:spPr bwMode="auto">
          <a:xfrm>
            <a:off x="5952377" y="3208466"/>
            <a:ext cx="1112746" cy="738664"/>
          </a:xfrm>
          <a:prstGeom prst="rect">
            <a:avLst/>
          </a:prstGeom>
          <a:noFill/>
          <a:ln w="9525">
            <a:noFill/>
            <a:miter lim="800000"/>
            <a:headEnd/>
            <a:tailEnd/>
          </a:ln>
        </p:spPr>
        <p:txBody>
          <a:bodyPr wrap="square" anchor="ctr">
            <a:spAutoFit/>
          </a:bodyPr>
          <a:lstStyle/>
          <a:p>
            <a:pPr algn="ctr"/>
            <a:r>
              <a:rPr lang="en-US" sz="1400" b="1" dirty="0" smtClean="0">
                <a:solidFill>
                  <a:srgbClr val="000000"/>
                </a:solidFill>
              </a:rPr>
              <a:t>45 M (16%)</a:t>
            </a:r>
            <a:endParaRPr lang="en-US" sz="1400" b="1" dirty="0">
              <a:solidFill>
                <a:srgbClr val="000000"/>
              </a:solidFill>
            </a:endParaRPr>
          </a:p>
          <a:p>
            <a:pPr algn="ctr"/>
            <a:r>
              <a:rPr lang="en-US" sz="1400" b="1" dirty="0" smtClean="0">
                <a:solidFill>
                  <a:srgbClr val="000000"/>
                </a:solidFill>
              </a:rPr>
              <a:t>Medicaid/CHIP</a:t>
            </a:r>
            <a:endParaRPr lang="en-US" sz="1400" b="1" dirty="0">
              <a:solidFill>
                <a:srgbClr val="000000"/>
              </a:solidFill>
            </a:endParaRPr>
          </a:p>
        </p:txBody>
      </p:sp>
      <p:sp>
        <p:nvSpPr>
          <p:cNvPr id="24" name="Rectangle 16"/>
          <p:cNvSpPr>
            <a:spLocks noChangeArrowheads="1"/>
          </p:cNvSpPr>
          <p:nvPr/>
        </p:nvSpPr>
        <p:spPr bwMode="auto">
          <a:xfrm>
            <a:off x="4509966" y="1331893"/>
            <a:ext cx="1128834" cy="954107"/>
          </a:xfrm>
          <a:prstGeom prst="rect">
            <a:avLst/>
          </a:prstGeom>
          <a:noFill/>
          <a:ln w="9525">
            <a:noFill/>
            <a:miter lim="800000"/>
            <a:headEnd/>
            <a:tailEnd/>
          </a:ln>
        </p:spPr>
        <p:txBody>
          <a:bodyPr wrap="none" anchor="ctr">
            <a:spAutoFit/>
          </a:bodyPr>
          <a:lstStyle/>
          <a:p>
            <a:pPr algn="ctr"/>
            <a:r>
              <a:rPr lang="en-US" sz="1400" b="1" dirty="0" smtClean="0">
                <a:solidFill>
                  <a:srgbClr val="000000"/>
                </a:solidFill>
              </a:rPr>
              <a:t>24 M (9%)</a:t>
            </a:r>
            <a:endParaRPr lang="en-US" sz="1400" b="1" dirty="0">
              <a:solidFill>
                <a:srgbClr val="000000"/>
              </a:solidFill>
            </a:endParaRPr>
          </a:p>
          <a:p>
            <a:pPr algn="ctr"/>
            <a:r>
              <a:rPr lang="en-US" sz="1400" b="1" dirty="0">
                <a:solidFill>
                  <a:srgbClr val="000000"/>
                </a:solidFill>
              </a:rPr>
              <a:t>Exchanges</a:t>
            </a:r>
          </a:p>
          <a:p>
            <a:pPr algn="ctr"/>
            <a:r>
              <a:rPr lang="en-US" sz="1400" b="1" dirty="0">
                <a:solidFill>
                  <a:srgbClr val="000000"/>
                </a:solidFill>
              </a:rPr>
              <a:t>(Private </a:t>
            </a:r>
            <a:endParaRPr lang="en-US" sz="1400" b="1" dirty="0" smtClean="0">
              <a:solidFill>
                <a:srgbClr val="000000"/>
              </a:solidFill>
            </a:endParaRPr>
          </a:p>
          <a:p>
            <a:pPr algn="ctr"/>
            <a:r>
              <a:rPr lang="en-US" sz="1400" b="1" dirty="0" smtClean="0">
                <a:solidFill>
                  <a:srgbClr val="000000"/>
                </a:solidFill>
              </a:rPr>
              <a:t>Plans</a:t>
            </a:r>
            <a:r>
              <a:rPr lang="en-US" sz="1400" b="1" dirty="0">
                <a:solidFill>
                  <a:srgbClr val="000000"/>
                </a:solidFill>
              </a:rPr>
              <a:t>)</a:t>
            </a:r>
          </a:p>
        </p:txBody>
      </p:sp>
      <p:sp>
        <p:nvSpPr>
          <p:cNvPr id="25" name="Rectangle 18"/>
          <p:cNvSpPr>
            <a:spLocks noChangeArrowheads="1"/>
          </p:cNvSpPr>
          <p:nvPr/>
        </p:nvSpPr>
        <p:spPr bwMode="auto">
          <a:xfrm>
            <a:off x="5181600" y="2524780"/>
            <a:ext cx="1676400" cy="523220"/>
          </a:xfrm>
          <a:prstGeom prst="rect">
            <a:avLst/>
          </a:prstGeom>
          <a:noFill/>
          <a:ln w="9525">
            <a:noFill/>
            <a:miter lim="800000"/>
            <a:headEnd/>
            <a:tailEnd/>
          </a:ln>
        </p:spPr>
        <p:txBody>
          <a:bodyPr wrap="square" anchor="ctr">
            <a:spAutoFit/>
          </a:bodyPr>
          <a:lstStyle/>
          <a:p>
            <a:pPr algn="ctr"/>
            <a:r>
              <a:rPr lang="en-US" sz="1400" b="1" dirty="0" smtClean="0">
                <a:solidFill>
                  <a:srgbClr val="000000"/>
                </a:solidFill>
              </a:rPr>
              <a:t>23 M (8%)</a:t>
            </a:r>
            <a:endParaRPr lang="en-US" sz="1400" b="1" dirty="0">
              <a:solidFill>
                <a:srgbClr val="000000"/>
              </a:solidFill>
            </a:endParaRPr>
          </a:p>
          <a:p>
            <a:pPr algn="ctr"/>
            <a:r>
              <a:rPr lang="en-US" sz="1400" b="1" dirty="0" err="1" smtClean="0">
                <a:solidFill>
                  <a:srgbClr val="000000"/>
                </a:solidFill>
              </a:rPr>
              <a:t>Nongroup</a:t>
            </a:r>
            <a:r>
              <a:rPr lang="en-US" sz="1400" b="1" dirty="0" smtClean="0">
                <a:solidFill>
                  <a:srgbClr val="000000"/>
                </a:solidFill>
              </a:rPr>
              <a:t>/Other</a:t>
            </a:r>
            <a:endParaRPr lang="en-US" sz="1400" b="1" dirty="0">
              <a:solidFill>
                <a:srgbClr val="000000"/>
              </a:solidFill>
            </a:endParaRPr>
          </a:p>
        </p:txBody>
      </p:sp>
      <p:sp>
        <p:nvSpPr>
          <p:cNvPr id="26" name="Rectangle 19"/>
          <p:cNvSpPr>
            <a:spLocks noChangeArrowheads="1"/>
          </p:cNvSpPr>
          <p:nvPr/>
        </p:nvSpPr>
        <p:spPr bwMode="auto">
          <a:xfrm>
            <a:off x="5791200" y="1166336"/>
            <a:ext cx="1069524" cy="738664"/>
          </a:xfrm>
          <a:prstGeom prst="rect">
            <a:avLst/>
          </a:prstGeom>
          <a:noFill/>
          <a:ln w="9525">
            <a:noFill/>
            <a:miter lim="800000"/>
            <a:headEnd/>
            <a:tailEnd/>
          </a:ln>
        </p:spPr>
        <p:txBody>
          <a:bodyPr wrap="none" anchor="ctr">
            <a:spAutoFit/>
          </a:bodyPr>
          <a:lstStyle/>
          <a:p>
            <a:pPr algn="ctr"/>
            <a:r>
              <a:rPr lang="en-US" sz="1400" b="1" dirty="0" smtClean="0">
                <a:solidFill>
                  <a:srgbClr val="000000"/>
                </a:solidFill>
              </a:rPr>
              <a:t>31 M </a:t>
            </a:r>
          </a:p>
          <a:p>
            <a:pPr algn="ctr"/>
            <a:r>
              <a:rPr lang="en-US" sz="1400" b="1" dirty="0" smtClean="0">
                <a:solidFill>
                  <a:srgbClr val="000000"/>
                </a:solidFill>
              </a:rPr>
              <a:t>(11%)</a:t>
            </a:r>
            <a:endParaRPr lang="en-US" sz="1400" b="1" dirty="0">
              <a:solidFill>
                <a:srgbClr val="000000"/>
              </a:solidFill>
            </a:endParaRPr>
          </a:p>
          <a:p>
            <a:pPr algn="ctr"/>
            <a:r>
              <a:rPr lang="en-US" sz="1400" b="1" dirty="0">
                <a:solidFill>
                  <a:srgbClr val="000000"/>
                </a:solidFill>
              </a:rPr>
              <a:t>Uninsured</a:t>
            </a:r>
          </a:p>
        </p:txBody>
      </p:sp>
      <p:sp>
        <p:nvSpPr>
          <p:cNvPr id="2062" name="Rectangle 14"/>
          <p:cNvSpPr>
            <a:spLocks noChangeArrowheads="1"/>
          </p:cNvSpPr>
          <p:nvPr/>
        </p:nvSpPr>
        <p:spPr bwMode="auto">
          <a:xfrm>
            <a:off x="7314624" y="2166739"/>
            <a:ext cx="1317626" cy="523220"/>
          </a:xfrm>
          <a:prstGeom prst="rect">
            <a:avLst/>
          </a:prstGeom>
          <a:noFill/>
          <a:ln w="9525">
            <a:noFill/>
            <a:miter lim="800000"/>
            <a:headEnd/>
            <a:tailEnd/>
          </a:ln>
        </p:spPr>
        <p:txBody>
          <a:bodyPr wrap="square" anchor="ctr">
            <a:spAutoFit/>
          </a:bodyPr>
          <a:lstStyle/>
          <a:p>
            <a:pPr algn="ctr"/>
            <a:r>
              <a:rPr lang="en-US" sz="1400" b="1" dirty="0" smtClean="0">
                <a:solidFill>
                  <a:srgbClr val="FFFFFF"/>
                </a:solidFill>
              </a:rPr>
              <a:t>154 M (56%)</a:t>
            </a:r>
            <a:endParaRPr lang="en-US" sz="1400" b="1" dirty="0">
              <a:solidFill>
                <a:srgbClr val="FFFFFF"/>
              </a:solidFill>
            </a:endParaRPr>
          </a:p>
          <a:p>
            <a:pPr algn="ctr"/>
            <a:r>
              <a:rPr lang="en-US" sz="1400" b="1" dirty="0">
                <a:solidFill>
                  <a:srgbClr val="FFFFFF"/>
                </a:solidFill>
              </a:rPr>
              <a:t>ESI</a:t>
            </a:r>
          </a:p>
        </p:txBody>
      </p:sp>
      <p:graphicFrame>
        <p:nvGraphicFramePr>
          <p:cNvPr id="3" name="Chart 2"/>
          <p:cNvGraphicFramePr/>
          <p:nvPr>
            <p:extLst>
              <p:ext uri="{D42A27DB-BD31-4B8C-83A1-F6EECF244321}">
                <p14:modId xmlns:p14="http://schemas.microsoft.com/office/powerpoint/2010/main" xmlns="" val="3344650016"/>
              </p:ext>
            </p:extLst>
          </p:nvPr>
        </p:nvGraphicFramePr>
        <p:xfrm>
          <a:off x="114632" y="927015"/>
          <a:ext cx="4770346" cy="4025513"/>
        </p:xfrm>
        <a:graphic>
          <a:graphicData uri="http://schemas.openxmlformats.org/drawingml/2006/chart">
            <c:chart xmlns:c="http://schemas.openxmlformats.org/drawingml/2006/chart" xmlns:r="http://schemas.openxmlformats.org/officeDocument/2006/relationships" r:id="rId5"/>
          </a:graphicData>
        </a:graphic>
      </p:graphicFrame>
      <p:sp>
        <p:nvSpPr>
          <p:cNvPr id="28" name="Rectangle 8"/>
          <p:cNvSpPr>
            <a:spLocks noChangeArrowheads="1"/>
          </p:cNvSpPr>
          <p:nvPr/>
        </p:nvSpPr>
        <p:spPr bwMode="auto">
          <a:xfrm>
            <a:off x="2707573" y="2166739"/>
            <a:ext cx="1295400" cy="523220"/>
          </a:xfrm>
          <a:prstGeom prst="rect">
            <a:avLst/>
          </a:prstGeom>
          <a:noFill/>
          <a:ln w="9525">
            <a:noFill/>
            <a:miter lim="800000"/>
            <a:headEnd/>
            <a:tailEnd/>
          </a:ln>
        </p:spPr>
        <p:txBody>
          <a:bodyPr wrap="square" anchor="ctr">
            <a:spAutoFit/>
          </a:bodyPr>
          <a:lstStyle/>
          <a:p>
            <a:pPr algn="ctr"/>
            <a:r>
              <a:rPr lang="en-US" sz="1400" b="1" dirty="0" smtClean="0">
                <a:solidFill>
                  <a:srgbClr val="FFFFFF"/>
                </a:solidFill>
              </a:rPr>
              <a:t>160M (58%)</a:t>
            </a:r>
            <a:endParaRPr lang="en-US" sz="1400" b="1" dirty="0">
              <a:solidFill>
                <a:srgbClr val="FFFFFF"/>
              </a:solidFill>
            </a:endParaRPr>
          </a:p>
          <a:p>
            <a:pPr algn="ctr"/>
            <a:r>
              <a:rPr lang="en-US" sz="1400" b="1" dirty="0">
                <a:solidFill>
                  <a:srgbClr val="FFFFFF"/>
                </a:solidFill>
              </a:rPr>
              <a:t>ESI</a:t>
            </a:r>
          </a:p>
        </p:txBody>
      </p:sp>
      <p:sp>
        <p:nvSpPr>
          <p:cNvPr id="29" name="Rectangle 9"/>
          <p:cNvSpPr>
            <a:spLocks noChangeArrowheads="1"/>
          </p:cNvSpPr>
          <p:nvPr/>
        </p:nvSpPr>
        <p:spPr bwMode="auto">
          <a:xfrm>
            <a:off x="1050337" y="2993023"/>
            <a:ext cx="947325" cy="954107"/>
          </a:xfrm>
          <a:prstGeom prst="rect">
            <a:avLst/>
          </a:prstGeom>
          <a:noFill/>
          <a:ln w="9525">
            <a:noFill/>
            <a:miter lim="800000"/>
            <a:headEnd/>
            <a:tailEnd/>
          </a:ln>
        </p:spPr>
        <p:txBody>
          <a:bodyPr wrap="square" anchor="ctr">
            <a:spAutoFit/>
          </a:bodyPr>
          <a:lstStyle/>
          <a:p>
            <a:pPr algn="ctr"/>
            <a:r>
              <a:rPr lang="en-US" sz="1400" b="1" dirty="0" smtClean="0">
                <a:solidFill>
                  <a:srgbClr val="000000"/>
                </a:solidFill>
              </a:rPr>
              <a:t>34 </a:t>
            </a:r>
            <a:r>
              <a:rPr lang="en-US" sz="1400" b="1" dirty="0">
                <a:solidFill>
                  <a:srgbClr val="000000"/>
                </a:solidFill>
              </a:rPr>
              <a:t>M (</a:t>
            </a:r>
            <a:r>
              <a:rPr lang="en-US" sz="1400" b="1" dirty="0" smtClean="0">
                <a:solidFill>
                  <a:srgbClr val="000000"/>
                </a:solidFill>
              </a:rPr>
              <a:t>12%)</a:t>
            </a:r>
            <a:endParaRPr lang="en-US" sz="1400" b="1" dirty="0">
              <a:solidFill>
                <a:srgbClr val="000000"/>
              </a:solidFill>
            </a:endParaRPr>
          </a:p>
          <a:p>
            <a:pPr algn="ctr"/>
            <a:r>
              <a:rPr lang="en-US" sz="1400" b="1" dirty="0" smtClean="0">
                <a:solidFill>
                  <a:srgbClr val="000000"/>
                </a:solidFill>
              </a:rPr>
              <a:t>Medicaid/CHIP</a:t>
            </a:r>
            <a:endParaRPr lang="en-US" sz="1400" b="1" dirty="0">
              <a:solidFill>
                <a:srgbClr val="000000"/>
              </a:solidFill>
            </a:endParaRPr>
          </a:p>
        </p:txBody>
      </p:sp>
      <p:sp>
        <p:nvSpPr>
          <p:cNvPr id="30" name="Rectangle 10"/>
          <p:cNvSpPr>
            <a:spLocks noChangeArrowheads="1"/>
          </p:cNvSpPr>
          <p:nvPr/>
        </p:nvSpPr>
        <p:spPr bwMode="auto">
          <a:xfrm>
            <a:off x="1219200" y="1475195"/>
            <a:ext cx="1109599" cy="523220"/>
          </a:xfrm>
          <a:prstGeom prst="rect">
            <a:avLst/>
          </a:prstGeom>
          <a:noFill/>
          <a:ln w="9525">
            <a:noFill/>
            <a:miter lim="800000"/>
            <a:headEnd/>
            <a:tailEnd/>
          </a:ln>
        </p:spPr>
        <p:txBody>
          <a:bodyPr wrap="none" anchor="ctr">
            <a:spAutoFit/>
          </a:bodyPr>
          <a:lstStyle/>
          <a:p>
            <a:pPr algn="ctr"/>
            <a:r>
              <a:rPr lang="en-US" sz="1400" b="1" dirty="0" smtClean="0">
                <a:solidFill>
                  <a:srgbClr val="000000"/>
                </a:solidFill>
              </a:rPr>
              <a:t>57 </a:t>
            </a:r>
            <a:r>
              <a:rPr lang="en-US" sz="1400" b="1" dirty="0">
                <a:solidFill>
                  <a:srgbClr val="000000"/>
                </a:solidFill>
              </a:rPr>
              <a:t>M (</a:t>
            </a:r>
            <a:r>
              <a:rPr lang="en-US" sz="1400" b="1" dirty="0" smtClean="0">
                <a:solidFill>
                  <a:srgbClr val="000000"/>
                </a:solidFill>
              </a:rPr>
              <a:t>21%)</a:t>
            </a:r>
            <a:endParaRPr lang="en-US" sz="1400" b="1" dirty="0">
              <a:solidFill>
                <a:srgbClr val="000000"/>
              </a:solidFill>
            </a:endParaRPr>
          </a:p>
          <a:p>
            <a:pPr algn="ctr"/>
            <a:r>
              <a:rPr lang="en-US" sz="1400" b="1" dirty="0">
                <a:solidFill>
                  <a:srgbClr val="000000"/>
                </a:solidFill>
              </a:rPr>
              <a:t>Uninsured</a:t>
            </a:r>
          </a:p>
        </p:txBody>
      </p:sp>
      <p:sp>
        <p:nvSpPr>
          <p:cNvPr id="31" name="Rectangle 12"/>
          <p:cNvSpPr>
            <a:spLocks noChangeArrowheads="1"/>
          </p:cNvSpPr>
          <p:nvPr/>
        </p:nvSpPr>
        <p:spPr bwMode="auto">
          <a:xfrm>
            <a:off x="643345" y="2372380"/>
            <a:ext cx="1566455" cy="523220"/>
          </a:xfrm>
          <a:prstGeom prst="rect">
            <a:avLst/>
          </a:prstGeom>
          <a:noFill/>
          <a:ln w="9525">
            <a:noFill/>
            <a:miter lim="800000"/>
            <a:headEnd/>
            <a:tailEnd/>
          </a:ln>
        </p:spPr>
        <p:txBody>
          <a:bodyPr wrap="none" anchor="ctr">
            <a:spAutoFit/>
          </a:bodyPr>
          <a:lstStyle/>
          <a:p>
            <a:pPr algn="ctr"/>
            <a:r>
              <a:rPr lang="en-US" sz="1400" b="1" dirty="0" smtClean="0">
                <a:solidFill>
                  <a:srgbClr val="000000"/>
                </a:solidFill>
              </a:rPr>
              <a:t>26 M (</a:t>
            </a:r>
            <a:r>
              <a:rPr lang="en-US" sz="1400" b="1" dirty="0">
                <a:solidFill>
                  <a:srgbClr val="000000"/>
                </a:solidFill>
              </a:rPr>
              <a:t>9</a:t>
            </a:r>
            <a:r>
              <a:rPr lang="en-US" sz="1400" b="1" dirty="0" smtClean="0">
                <a:solidFill>
                  <a:srgbClr val="000000"/>
                </a:solidFill>
              </a:rPr>
              <a:t>%)</a:t>
            </a:r>
            <a:endParaRPr lang="en-US" sz="1400" b="1" dirty="0">
              <a:solidFill>
                <a:srgbClr val="000000"/>
              </a:solidFill>
            </a:endParaRPr>
          </a:p>
          <a:p>
            <a:pPr algn="ctr"/>
            <a:r>
              <a:rPr lang="en-US" sz="1400" b="1" dirty="0" err="1" smtClean="0">
                <a:solidFill>
                  <a:srgbClr val="000000"/>
                </a:solidFill>
              </a:rPr>
              <a:t>Nongroup</a:t>
            </a:r>
            <a:r>
              <a:rPr lang="en-US" sz="1400" b="1" dirty="0" smtClean="0">
                <a:solidFill>
                  <a:srgbClr val="000000"/>
                </a:solidFill>
              </a:rPr>
              <a:t>/Other</a:t>
            </a:r>
            <a:endParaRPr lang="en-US" sz="1400" b="1" dirty="0">
              <a:solidFill>
                <a:srgbClr val="000000"/>
              </a:solidFill>
            </a:endParaRPr>
          </a:p>
        </p:txBody>
      </p:sp>
    </p:spTree>
    <p:extLst>
      <p:ext uri="{BB962C8B-B14F-4D97-AF65-F5344CB8AC3E}">
        <p14:creationId xmlns:p14="http://schemas.microsoft.com/office/powerpoint/2010/main" xmlns="" val="2481123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3. </a:t>
            </a:r>
            <a:r>
              <a:rPr lang="en-US" dirty="0"/>
              <a:t>7</a:t>
            </a:r>
            <a:r>
              <a:rPr lang="en-US" dirty="0" smtClean="0"/>
              <a:t> Million People Estimated to Enroll in Plans Through the Health Insurance Marketplaces in 2014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04306410"/>
              </p:ext>
            </p:extLst>
          </p:nvPr>
        </p:nvGraphicFramePr>
        <p:xfrm>
          <a:off x="166643" y="1371600"/>
          <a:ext cx="8591550" cy="44386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200" y="1002268"/>
            <a:ext cx="3657600" cy="369332"/>
          </a:xfrm>
          <a:prstGeom prst="rect">
            <a:avLst/>
          </a:prstGeom>
          <a:noFill/>
        </p:spPr>
        <p:txBody>
          <a:bodyPr wrap="square" rtlCol="0">
            <a:spAutoFit/>
          </a:bodyPr>
          <a:lstStyle/>
          <a:p>
            <a:pPr fontAlgn="auto">
              <a:spcBef>
                <a:spcPts val="0"/>
              </a:spcBef>
              <a:spcAft>
                <a:spcPts val="0"/>
              </a:spcAft>
            </a:pPr>
            <a:r>
              <a:rPr lang="en-US" b="1" dirty="0" smtClean="0">
                <a:solidFill>
                  <a:srgbClr val="000000"/>
                </a:solidFill>
                <a:latin typeface="Arial"/>
              </a:rPr>
              <a:t>Millions of people, ages 0-64</a:t>
            </a:r>
            <a:endParaRPr lang="en-US" b="1" dirty="0">
              <a:solidFill>
                <a:srgbClr val="000000"/>
              </a:solidFill>
              <a:latin typeface="Arial"/>
            </a:endParaRPr>
          </a:p>
        </p:txBody>
      </p:sp>
      <p:sp>
        <p:nvSpPr>
          <p:cNvPr id="3" name="TextBox 2"/>
          <p:cNvSpPr txBox="1"/>
          <p:nvPr/>
        </p:nvSpPr>
        <p:spPr>
          <a:xfrm>
            <a:off x="0" y="6211669"/>
            <a:ext cx="8077200" cy="646331"/>
          </a:xfrm>
          <a:prstGeom prst="rect">
            <a:avLst/>
          </a:prstGeom>
          <a:noFill/>
        </p:spPr>
        <p:txBody>
          <a:bodyPr wrap="square" rtlCol="0">
            <a:spAutoFit/>
          </a:bodyPr>
          <a:lstStyle/>
          <a:p>
            <a:pPr fontAlgn="auto">
              <a:spcBef>
                <a:spcPts val="0"/>
              </a:spcBef>
              <a:spcAft>
                <a:spcPts val="0"/>
              </a:spcAft>
            </a:pPr>
            <a:r>
              <a:rPr lang="en-US" sz="1200" dirty="0">
                <a:solidFill>
                  <a:srgbClr val="000000"/>
                </a:solidFill>
                <a:latin typeface="Arial"/>
              </a:rPr>
              <a:t>Source: Congressional Budget Office, February 2013 Estimate of the Affordable Care Act on Health Insurance Coverage, February 2013. </a:t>
            </a:r>
            <a:r>
              <a:rPr lang="en-US" sz="1200" dirty="0">
                <a:solidFill>
                  <a:srgbClr val="000000"/>
                </a:solidFill>
                <a:latin typeface="Arial"/>
                <a:hlinkClick r:id="rId3"/>
              </a:rPr>
              <a:t>http://www.cbo.gov/sites/default/files/cbofiles/attachments/43900_ACAInsuranceCoverageEffects.pdf</a:t>
            </a:r>
            <a:r>
              <a:rPr lang="en-US" sz="1200" dirty="0">
                <a:solidFill>
                  <a:srgbClr val="000000"/>
                </a:solidFill>
                <a:latin typeface="Arial"/>
              </a:rPr>
              <a:t> </a:t>
            </a:r>
          </a:p>
        </p:txBody>
      </p:sp>
    </p:spTree>
    <p:extLst>
      <p:ext uri="{BB962C8B-B14F-4D97-AF65-F5344CB8AC3E}">
        <p14:creationId xmlns:p14="http://schemas.microsoft.com/office/powerpoint/2010/main" xmlns="" val="1379420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0825" cy="731837"/>
          </a:xfrm>
        </p:spPr>
        <p:txBody>
          <a:bodyPr/>
          <a:lstStyle/>
          <a:p>
            <a:r>
              <a:rPr lang="en-US" dirty="0" smtClean="0"/>
              <a:t>Exhibit 4. Change in Uninsured Under the Affordable Care Act and Medicaid Expansion Among Selected States, 2022</a:t>
            </a:r>
            <a:endParaRPr lang="en-US" dirty="0"/>
          </a:p>
        </p:txBody>
      </p:sp>
      <p:sp>
        <p:nvSpPr>
          <p:cNvPr id="3" name="TextBox 2"/>
          <p:cNvSpPr txBox="1"/>
          <p:nvPr/>
        </p:nvSpPr>
        <p:spPr>
          <a:xfrm>
            <a:off x="0" y="6211669"/>
            <a:ext cx="8153400" cy="646331"/>
          </a:xfrm>
          <a:prstGeom prst="rect">
            <a:avLst/>
          </a:prstGeom>
          <a:noFill/>
        </p:spPr>
        <p:txBody>
          <a:bodyPr wrap="square" rtlCol="0">
            <a:spAutoFit/>
          </a:bodyPr>
          <a:lstStyle/>
          <a:p>
            <a:r>
              <a:rPr lang="en-US" sz="1200" dirty="0" smtClean="0"/>
              <a:t>Source: John </a:t>
            </a:r>
            <a:r>
              <a:rPr lang="en-US" sz="1200" dirty="0" err="1" smtClean="0"/>
              <a:t>Holahan</a:t>
            </a:r>
            <a:r>
              <a:rPr lang="en-US" sz="1200" dirty="0" smtClean="0"/>
              <a:t>, Matthew </a:t>
            </a:r>
            <a:r>
              <a:rPr lang="en-US" sz="1200" dirty="0" err="1" smtClean="0"/>
              <a:t>Buettgens</a:t>
            </a:r>
            <a:r>
              <a:rPr lang="en-US" sz="1200" dirty="0" smtClean="0"/>
              <a:t>, Caitlin Carroll, Stan Dorn, The Cost and Coverage Implications of the ACA Medicaid Expansion: National and State-by-State Analysis, Kaiser Family Foundation, November 2012.  </a:t>
            </a:r>
            <a:r>
              <a:rPr lang="en-US" sz="1200" dirty="0"/>
              <a:t>Available: </a:t>
            </a:r>
            <a:r>
              <a:rPr lang="en-US" sz="1200" dirty="0">
                <a:hlinkClick r:id="rId2"/>
              </a:rPr>
              <a:t>http://</a:t>
            </a:r>
            <a:r>
              <a:rPr lang="en-US" sz="1200" dirty="0" smtClean="0">
                <a:hlinkClick r:id="rId2"/>
              </a:rPr>
              <a:t>kaiserfamilyfoundation.files.wordpress.com/2013/01/8384.pdf</a:t>
            </a:r>
            <a:r>
              <a:rPr lang="en-US" sz="1200" dirty="0" smtClean="0"/>
              <a:t> </a:t>
            </a: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xmlns="" val="1880561384"/>
              </p:ext>
            </p:extLst>
          </p:nvPr>
        </p:nvGraphicFramePr>
        <p:xfrm>
          <a:off x="152400" y="1082040"/>
          <a:ext cx="8915400" cy="4480560"/>
        </p:xfrm>
        <a:graphic>
          <a:graphicData uri="http://schemas.openxmlformats.org/drawingml/2006/table">
            <a:tbl>
              <a:tblPr firstRow="1" bandRow="1">
                <a:tableStyleId>{F5AB1C69-6EDB-4FF4-983F-18BD219EF322}</a:tableStyleId>
              </a:tblPr>
              <a:tblGrid>
                <a:gridCol w="1295400"/>
                <a:gridCol w="1905000"/>
                <a:gridCol w="2590800"/>
                <a:gridCol w="3124200"/>
              </a:tblGrid>
              <a:tr h="685799">
                <a:tc>
                  <a:txBody>
                    <a:bodyPr/>
                    <a:lstStyle/>
                    <a:p>
                      <a:pPr algn="ctr"/>
                      <a:r>
                        <a:rPr lang="en-US" sz="1600" b="1" dirty="0" smtClean="0">
                          <a:solidFill>
                            <a:schemeClr val="tx1"/>
                          </a:solidFill>
                        </a:rPr>
                        <a:t>States</a:t>
                      </a:r>
                      <a:endParaRPr lang="en-US" sz="1600" b="1" dirty="0">
                        <a:solidFill>
                          <a:schemeClr val="tx1"/>
                        </a:solidFill>
                      </a:endParaRPr>
                    </a:p>
                  </a:txBody>
                  <a:tcPr anchor="ctr">
                    <a:lnB w="28575"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Current uninsured</a:t>
                      </a:r>
                    </a:p>
                    <a:p>
                      <a:pPr algn="ctr"/>
                      <a:r>
                        <a:rPr lang="en-US" sz="1600" b="1" dirty="0" smtClean="0">
                          <a:solidFill>
                            <a:schemeClr val="tx1"/>
                          </a:solidFill>
                        </a:rPr>
                        <a:t>(thousands)</a:t>
                      </a:r>
                      <a:endParaRPr lang="en-US" sz="1600" b="1" dirty="0">
                        <a:solidFill>
                          <a:schemeClr val="tx1"/>
                        </a:solidFill>
                      </a:endParaRPr>
                    </a:p>
                  </a:txBody>
                  <a:tcPr anchor="ctr">
                    <a:lnB w="28575"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Reduction in uninsured with Medicaid</a:t>
                      </a:r>
                      <a:r>
                        <a:rPr lang="en-US" sz="1600" b="1" baseline="0" dirty="0" smtClean="0">
                          <a:solidFill>
                            <a:schemeClr val="tx1"/>
                          </a:solidFill>
                        </a:rPr>
                        <a:t> expansion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(thousands)</a:t>
                      </a:r>
                    </a:p>
                  </a:txBody>
                  <a:tcPr anchor="ctr">
                    <a:lnB w="28575"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Reduction in uninsured without Medicaid expansion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(thousands)</a:t>
                      </a:r>
                    </a:p>
                  </a:txBody>
                  <a:tcPr anchor="ctr">
                    <a:lnB w="28575" cap="flat" cmpd="sng" algn="ctr">
                      <a:solidFill>
                        <a:schemeClr val="tx1"/>
                      </a:solidFill>
                      <a:prstDash val="solid"/>
                      <a:round/>
                      <a:headEnd type="none" w="med" len="med"/>
                      <a:tailEnd type="none" w="med" len="med"/>
                    </a:lnB>
                  </a:tcPr>
                </a:tc>
              </a:tr>
              <a:tr h="259079">
                <a:tc>
                  <a:txBody>
                    <a:bodyPr/>
                    <a:lstStyle/>
                    <a:p>
                      <a:pPr algn="l" fontAlgn="b"/>
                      <a:r>
                        <a:rPr lang="en-US" sz="1400" b="1" i="0" u="none" strike="noStrike" dirty="0">
                          <a:solidFill>
                            <a:srgbClr val="000000"/>
                          </a:solidFill>
                          <a:effectLst/>
                          <a:latin typeface="Arial" pitchFamily="34" charset="0"/>
                          <a:cs typeface="Arial" pitchFamily="34" charset="0"/>
                        </a:rPr>
                        <a:t>Alabama</a:t>
                      </a:r>
                    </a:p>
                  </a:txBody>
                  <a:tcPr marL="9525" marR="9525" marT="9525" marB="0" anchor="b">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711</a:t>
                      </a:r>
                      <a:endParaRPr lang="en-US" sz="1400" b="1" dirty="0">
                        <a:solidFill>
                          <a:schemeClr val="tx1"/>
                        </a:solidFill>
                      </a:endParaRPr>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457</a:t>
                      </a:r>
                      <a:endParaRPr lang="en-US" sz="1400" b="1" dirty="0">
                        <a:solidFill>
                          <a:schemeClr val="tx1"/>
                        </a:solidFill>
                      </a:endParaRPr>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217</a:t>
                      </a:r>
                      <a:endParaRPr lang="en-US" sz="1400" b="1" dirty="0">
                        <a:solidFill>
                          <a:schemeClr val="tx1"/>
                        </a:solidFill>
                      </a:endParaRPr>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400" b="1" i="0" u="none" strike="noStrike" dirty="0">
                          <a:solidFill>
                            <a:srgbClr val="000000"/>
                          </a:solidFill>
                          <a:effectLst/>
                          <a:latin typeface="Arial" pitchFamily="34" charset="0"/>
                          <a:cs typeface="Arial" pitchFamily="34" charset="0"/>
                        </a:rPr>
                        <a:t>Alaska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137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fontAlgn="b"/>
                      <a:r>
                        <a:rPr lang="en-US" sz="1400" b="1" i="0" u="none" strike="noStrike" dirty="0">
                          <a:solidFill>
                            <a:srgbClr val="000000"/>
                          </a:solidFill>
                          <a:effectLst/>
                          <a:latin typeface="Arial" pitchFamily="34" charset="0"/>
                          <a:cs typeface="Arial" pitchFamily="34" charset="0"/>
                        </a:rPr>
                        <a:t>Florida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4,181</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2,116</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1,247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19">
                <a:tc>
                  <a:txBody>
                    <a:bodyPr/>
                    <a:lstStyle/>
                    <a:p>
                      <a:pPr algn="l" fontAlgn="b"/>
                      <a:r>
                        <a:rPr lang="en-US" sz="1400" b="1" i="0" u="none" strike="noStrike" dirty="0">
                          <a:solidFill>
                            <a:srgbClr val="000000"/>
                          </a:solidFill>
                          <a:effectLst/>
                          <a:latin typeface="Arial" pitchFamily="34" charset="0"/>
                          <a:cs typeface="Arial" pitchFamily="34" charset="0"/>
                        </a:rPr>
                        <a:t>Georgia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2,107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1,082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592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9">
                <a:tc>
                  <a:txBody>
                    <a:bodyPr/>
                    <a:lstStyle/>
                    <a:p>
                      <a:pPr algn="l" fontAlgn="b"/>
                      <a:r>
                        <a:rPr lang="en-US" sz="1400" b="1" i="0" u="none" strike="noStrike" dirty="0">
                          <a:solidFill>
                            <a:srgbClr val="000000"/>
                          </a:solidFill>
                          <a:effectLst/>
                          <a:latin typeface="Arial" pitchFamily="34" charset="0"/>
                          <a:cs typeface="Arial" pitchFamily="34" charset="0"/>
                        </a:rPr>
                        <a:t>Idaho</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251</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125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69</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79">
                <a:tc>
                  <a:txBody>
                    <a:bodyPr/>
                    <a:lstStyle/>
                    <a:p>
                      <a:pPr algn="l" fontAlgn="b"/>
                      <a:r>
                        <a:rPr lang="en-US" sz="1400" b="1" i="0" u="none" strike="noStrike" dirty="0">
                          <a:solidFill>
                            <a:srgbClr val="000000"/>
                          </a:solidFill>
                          <a:effectLst/>
                          <a:latin typeface="Arial" pitchFamily="34" charset="0"/>
                          <a:cs typeface="Arial" pitchFamily="34" charset="0"/>
                        </a:rPr>
                        <a:t>Iowa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299</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74</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54</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59">
                <a:tc>
                  <a:txBody>
                    <a:bodyPr/>
                    <a:lstStyle/>
                    <a:p>
                      <a:pPr algn="l" fontAlgn="b"/>
                      <a:r>
                        <a:rPr lang="en-US" sz="1400" b="1" i="0" u="none" strike="noStrike" dirty="0">
                          <a:solidFill>
                            <a:srgbClr val="000000"/>
                          </a:solidFill>
                          <a:effectLst/>
                          <a:latin typeface="Arial" pitchFamily="34" charset="0"/>
                          <a:cs typeface="Arial" pitchFamily="34" charset="0"/>
                        </a:rPr>
                        <a:t>Kansas</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383</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182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80</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919">
                <a:tc>
                  <a:txBody>
                    <a:bodyPr/>
                    <a:lstStyle/>
                    <a:p>
                      <a:pPr algn="l" fontAlgn="b"/>
                      <a:r>
                        <a:rPr lang="en-US" sz="1400" b="1" i="0" u="none" strike="noStrike" dirty="0">
                          <a:solidFill>
                            <a:srgbClr val="000000"/>
                          </a:solidFill>
                          <a:effectLst/>
                          <a:latin typeface="Arial" pitchFamily="34" charset="0"/>
                          <a:cs typeface="Arial" pitchFamily="34" charset="0"/>
                        </a:rPr>
                        <a:t>Louisiana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877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527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256</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9">
                <a:tc>
                  <a:txBody>
                    <a:bodyPr/>
                    <a:lstStyle/>
                    <a:p>
                      <a:pPr algn="l" fontAlgn="b"/>
                      <a:r>
                        <a:rPr lang="en-US" sz="1400" b="1" i="0" u="none" strike="noStrike" dirty="0">
                          <a:solidFill>
                            <a:srgbClr val="000000"/>
                          </a:solidFill>
                          <a:effectLst/>
                          <a:latin typeface="Arial" pitchFamily="34" charset="0"/>
                          <a:cs typeface="Arial" pitchFamily="34" charset="0"/>
                        </a:rPr>
                        <a:t>Maine</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146</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74</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l" fontAlgn="b"/>
                      <a:r>
                        <a:rPr lang="en-US" sz="1400" b="1" i="0" u="none" strike="noStrike" dirty="0">
                          <a:solidFill>
                            <a:srgbClr val="000000"/>
                          </a:solidFill>
                          <a:effectLst/>
                          <a:latin typeface="Arial" pitchFamily="34" charset="0"/>
                          <a:cs typeface="Arial" pitchFamily="34" charset="0"/>
                        </a:rPr>
                        <a:t>Michigan</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1,372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632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415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9">
                <a:tc>
                  <a:txBody>
                    <a:bodyPr/>
                    <a:lstStyle/>
                    <a:p>
                      <a:pPr algn="l" fontAlgn="b"/>
                      <a:r>
                        <a:rPr lang="en-US" sz="1400" b="1" i="0" u="none" strike="noStrike" dirty="0">
                          <a:solidFill>
                            <a:srgbClr val="000000"/>
                          </a:solidFill>
                          <a:effectLst/>
                          <a:latin typeface="Arial" pitchFamily="34" charset="0"/>
                          <a:cs typeface="Arial" pitchFamily="34" charset="0"/>
                        </a:rPr>
                        <a:t>Mississippi</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562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327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158</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l" fontAlgn="b"/>
                      <a:r>
                        <a:rPr lang="en-US" sz="1400" b="1" i="0" u="none" strike="noStrike" dirty="0">
                          <a:solidFill>
                            <a:srgbClr val="000000"/>
                          </a:solidFill>
                          <a:effectLst/>
                          <a:latin typeface="Arial" pitchFamily="34" charset="0"/>
                          <a:cs typeface="Arial" pitchFamily="34" charset="0"/>
                        </a:rPr>
                        <a:t>Missouri</a:t>
                      </a:r>
                    </a:p>
                  </a:txBody>
                  <a:tcPr marL="9525" marR="9525" marT="9525" marB="0" anchor="b">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805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494</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235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12975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3"/>
            <a:ext cx="9140825" cy="731837"/>
          </a:xfrm>
        </p:spPr>
        <p:txBody>
          <a:bodyPr/>
          <a:lstStyle/>
          <a:p>
            <a:r>
              <a:rPr lang="en-US" dirty="0" smtClean="0"/>
              <a:t>Exhibit 5. Change in Uninsured Under the Affordable Care Act and Medicaid Expansion Among Selected States, 2022 (continued)</a:t>
            </a:r>
            <a:endParaRPr lang="en-US" dirty="0"/>
          </a:p>
        </p:txBody>
      </p:sp>
      <p:sp>
        <p:nvSpPr>
          <p:cNvPr id="3" name="TextBox 2"/>
          <p:cNvSpPr txBox="1"/>
          <p:nvPr/>
        </p:nvSpPr>
        <p:spPr>
          <a:xfrm>
            <a:off x="0" y="6211669"/>
            <a:ext cx="8153400" cy="646331"/>
          </a:xfrm>
          <a:prstGeom prst="rect">
            <a:avLst/>
          </a:prstGeom>
          <a:noFill/>
        </p:spPr>
        <p:txBody>
          <a:bodyPr wrap="square" rtlCol="0">
            <a:spAutoFit/>
          </a:bodyPr>
          <a:lstStyle/>
          <a:p>
            <a:r>
              <a:rPr lang="en-US" sz="1200" dirty="0" smtClean="0"/>
              <a:t>Source: John </a:t>
            </a:r>
            <a:r>
              <a:rPr lang="en-US" sz="1200" dirty="0" err="1" smtClean="0"/>
              <a:t>Holahan</a:t>
            </a:r>
            <a:r>
              <a:rPr lang="en-US" sz="1200" dirty="0" smtClean="0"/>
              <a:t>, Matthew </a:t>
            </a:r>
            <a:r>
              <a:rPr lang="en-US" sz="1200" dirty="0" err="1" smtClean="0"/>
              <a:t>Buettgens</a:t>
            </a:r>
            <a:r>
              <a:rPr lang="en-US" sz="1200" dirty="0" smtClean="0"/>
              <a:t>, Caitlin Carroll, Stan Dorn, The Cost and Coverage Implications of the ACA Medicaid Expansion: National and State-by-State Analysis, Kaiser Family Foundation, November 2012.  </a:t>
            </a:r>
            <a:r>
              <a:rPr lang="en-US" sz="1200" dirty="0"/>
              <a:t>Available: </a:t>
            </a:r>
            <a:r>
              <a:rPr lang="en-US" sz="1200" dirty="0">
                <a:hlinkClick r:id="rId2"/>
              </a:rPr>
              <a:t>http://</a:t>
            </a:r>
            <a:r>
              <a:rPr lang="en-US" sz="1200" dirty="0" smtClean="0">
                <a:hlinkClick r:id="rId2"/>
              </a:rPr>
              <a:t>kaiserfamilyfoundation.files.wordpress.com/2013/01/8384.pdf</a:t>
            </a:r>
            <a:r>
              <a:rPr lang="en-US" sz="1200" dirty="0" smtClean="0"/>
              <a:t> </a:t>
            </a: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xmlns="" val="1234520443"/>
              </p:ext>
            </p:extLst>
          </p:nvPr>
        </p:nvGraphicFramePr>
        <p:xfrm>
          <a:off x="152400" y="1082040"/>
          <a:ext cx="8915400" cy="4785360"/>
        </p:xfrm>
        <a:graphic>
          <a:graphicData uri="http://schemas.openxmlformats.org/drawingml/2006/table">
            <a:tbl>
              <a:tblPr firstRow="1" bandRow="1">
                <a:tableStyleId>{F5AB1C69-6EDB-4FF4-983F-18BD219EF322}</a:tableStyleId>
              </a:tblPr>
              <a:tblGrid>
                <a:gridCol w="1295400"/>
                <a:gridCol w="1905000"/>
                <a:gridCol w="2590800"/>
                <a:gridCol w="3124200"/>
              </a:tblGrid>
              <a:tr h="685799">
                <a:tc>
                  <a:txBody>
                    <a:bodyPr/>
                    <a:lstStyle/>
                    <a:p>
                      <a:pPr algn="ctr"/>
                      <a:r>
                        <a:rPr lang="en-US" sz="1600" b="1" dirty="0" smtClean="0">
                          <a:solidFill>
                            <a:schemeClr val="tx1"/>
                          </a:solidFill>
                        </a:rPr>
                        <a:t>States</a:t>
                      </a:r>
                      <a:endParaRPr lang="en-US" sz="1600" b="1" dirty="0">
                        <a:solidFill>
                          <a:schemeClr val="tx1"/>
                        </a:solidFill>
                      </a:endParaRPr>
                    </a:p>
                  </a:txBody>
                  <a:tcPr anchor="ctr">
                    <a:lnB w="28575"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Current uninsured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(thousands)</a:t>
                      </a:r>
                    </a:p>
                  </a:txBody>
                  <a:tcPr anchor="ctr">
                    <a:lnB w="28575"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Reduction in uninsured with Medicaid</a:t>
                      </a:r>
                      <a:r>
                        <a:rPr lang="en-US" sz="1600" b="1" baseline="0" dirty="0" smtClean="0">
                          <a:solidFill>
                            <a:schemeClr val="tx1"/>
                          </a:solidFill>
                        </a:rPr>
                        <a:t> expansion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(thousands)</a:t>
                      </a:r>
                    </a:p>
                  </a:txBody>
                  <a:tcPr anchor="ctr">
                    <a:lnB w="28575"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Reduction in uninsured without Medicaid expansion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(thousands)</a:t>
                      </a:r>
                    </a:p>
                  </a:txBody>
                  <a:tcPr anchor="ctr">
                    <a:lnB w="28575" cap="flat" cmpd="sng" algn="ctr">
                      <a:solidFill>
                        <a:schemeClr val="tx1"/>
                      </a:solidFill>
                      <a:prstDash val="solid"/>
                      <a:round/>
                      <a:headEnd type="none" w="med" len="med"/>
                      <a:tailEnd type="none" w="med" len="med"/>
                    </a:lnB>
                  </a:tcPr>
                </a:tc>
              </a:tr>
              <a:tr h="121919">
                <a:tc>
                  <a:txBody>
                    <a:bodyPr/>
                    <a:lstStyle/>
                    <a:p>
                      <a:pPr algn="l" fontAlgn="b"/>
                      <a:r>
                        <a:rPr lang="en-US" sz="1400" b="1" i="0" u="none" strike="noStrike" dirty="0">
                          <a:solidFill>
                            <a:srgbClr val="000000"/>
                          </a:solidFill>
                          <a:effectLst/>
                          <a:latin typeface="Arial" pitchFamily="34" charset="0"/>
                          <a:cs typeface="Arial" pitchFamily="34" charset="0"/>
                        </a:rPr>
                        <a:t>Montana</a:t>
                      </a:r>
                    </a:p>
                  </a:txBody>
                  <a:tcPr marL="9525" marR="9525" marT="9525" marB="0" anchor="b">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184</a:t>
                      </a:r>
                      <a:endParaRPr lang="en-US" sz="1400" b="1" dirty="0">
                        <a:solidFill>
                          <a:schemeClr val="tx1"/>
                        </a:solidFill>
                      </a:endParaRPr>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98</a:t>
                      </a:r>
                      <a:endParaRPr lang="en-US" sz="1400" b="1" dirty="0">
                        <a:solidFill>
                          <a:schemeClr val="tx1"/>
                        </a:solidFill>
                      </a:endParaRPr>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60</a:t>
                      </a:r>
                      <a:endParaRPr lang="en-US" sz="1400" b="1" dirty="0">
                        <a:solidFill>
                          <a:schemeClr val="tx1"/>
                        </a:solidFill>
                      </a:endParaRPr>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9">
                <a:tc>
                  <a:txBody>
                    <a:bodyPr/>
                    <a:lstStyle/>
                    <a:p>
                      <a:pPr algn="l" fontAlgn="b"/>
                      <a:r>
                        <a:rPr lang="en-US" sz="1400" b="1" i="0" u="none" strike="noStrike" dirty="0">
                          <a:solidFill>
                            <a:srgbClr val="000000"/>
                          </a:solidFill>
                          <a:effectLst/>
                          <a:latin typeface="Arial" pitchFamily="34" charset="0"/>
                          <a:cs typeface="Arial" pitchFamily="34" charset="0"/>
                        </a:rPr>
                        <a:t>Nebraska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238</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113</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65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l" fontAlgn="b"/>
                      <a:r>
                        <a:rPr lang="en-US" sz="1400" b="1" i="0" u="none" strike="noStrike" dirty="0">
                          <a:solidFill>
                            <a:srgbClr val="000000"/>
                          </a:solidFill>
                          <a:effectLst/>
                          <a:latin typeface="Arial" pitchFamily="34" charset="0"/>
                          <a:cs typeface="Arial" pitchFamily="34" charset="0"/>
                        </a:rPr>
                        <a:t>North Carolina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1,651</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795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408</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9">
                <a:tc>
                  <a:txBody>
                    <a:bodyPr/>
                    <a:lstStyle/>
                    <a:p>
                      <a:pPr algn="l" fontAlgn="b"/>
                      <a:r>
                        <a:rPr lang="en-US" sz="1400" b="1" i="0" u="none" strike="noStrike" dirty="0">
                          <a:solidFill>
                            <a:srgbClr val="000000"/>
                          </a:solidFill>
                          <a:effectLst/>
                          <a:latin typeface="Arial" pitchFamily="34" charset="0"/>
                          <a:cs typeface="Arial" pitchFamily="34" charset="0"/>
                        </a:rPr>
                        <a:t>Ohio</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1,627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991</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534</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839">
                <a:tc>
                  <a:txBody>
                    <a:bodyPr/>
                    <a:lstStyle/>
                    <a:p>
                      <a:pPr algn="l" fontAlgn="b"/>
                      <a:r>
                        <a:rPr lang="en-US" sz="1400" b="1" i="0" u="none" strike="noStrike" dirty="0" smtClean="0">
                          <a:solidFill>
                            <a:srgbClr val="000000"/>
                          </a:solidFill>
                          <a:effectLst/>
                          <a:latin typeface="Arial" pitchFamily="34" charset="0"/>
                          <a:cs typeface="Arial" pitchFamily="34" charset="0"/>
                        </a:rPr>
                        <a:t>Oklahoma</a:t>
                      </a:r>
                      <a:endParaRPr lang="en-US" sz="1400" b="1" i="0" u="none" strike="noStrike" dirty="0">
                        <a:solidFill>
                          <a:srgbClr val="000000"/>
                        </a:solidFill>
                        <a:effectLst/>
                        <a:latin typeface="Arial" pitchFamily="34" charset="0"/>
                        <a:cs typeface="Arial"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647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352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226</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919">
                <a:tc>
                  <a:txBody>
                    <a:bodyPr/>
                    <a:lstStyle/>
                    <a:p>
                      <a:pPr algn="l" fontAlgn="b"/>
                      <a:r>
                        <a:rPr lang="en-US" sz="1400" b="1" i="0" u="none" strike="noStrike" dirty="0">
                          <a:solidFill>
                            <a:srgbClr val="000000"/>
                          </a:solidFill>
                          <a:effectLst/>
                          <a:latin typeface="Arial" pitchFamily="34" charset="0"/>
                          <a:cs typeface="Arial" pitchFamily="34" charset="0"/>
                        </a:rPr>
                        <a:t>Pennsylvania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1,357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705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393</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9">
                <a:tc>
                  <a:txBody>
                    <a:bodyPr/>
                    <a:lstStyle/>
                    <a:p>
                      <a:pPr algn="l" fontAlgn="b"/>
                      <a:r>
                        <a:rPr lang="en-US" sz="1400" b="1" i="0" u="none" strike="noStrike" dirty="0">
                          <a:solidFill>
                            <a:srgbClr val="000000"/>
                          </a:solidFill>
                          <a:effectLst/>
                          <a:latin typeface="Arial" pitchFamily="34" charset="0"/>
                          <a:cs typeface="Arial" pitchFamily="34" charset="0"/>
                        </a:rPr>
                        <a:t>South Carolina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775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440</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237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l" fontAlgn="b"/>
                      <a:r>
                        <a:rPr lang="en-US" sz="1400" b="1" i="0" u="none" strike="noStrike" dirty="0">
                          <a:solidFill>
                            <a:srgbClr val="000000"/>
                          </a:solidFill>
                          <a:effectLst/>
                          <a:latin typeface="Arial" pitchFamily="34" charset="0"/>
                          <a:cs typeface="Arial" pitchFamily="34" charset="0"/>
                        </a:rPr>
                        <a:t>South Dakota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116</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58</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9">
                <a:tc>
                  <a:txBody>
                    <a:bodyPr/>
                    <a:lstStyle/>
                    <a:p>
                      <a:pPr algn="l" fontAlgn="b"/>
                      <a:r>
                        <a:rPr lang="en-US" sz="1400" b="1" i="0" u="none" strike="noStrike" dirty="0">
                          <a:solidFill>
                            <a:srgbClr val="000000"/>
                          </a:solidFill>
                          <a:effectLst/>
                          <a:latin typeface="Arial" pitchFamily="34" charset="0"/>
                          <a:cs typeface="Arial" pitchFamily="34" charset="0"/>
                        </a:rPr>
                        <a:t>Texas</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7,355</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3,792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2,554</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639">
                <a:tc>
                  <a:txBody>
                    <a:bodyPr/>
                    <a:lstStyle/>
                    <a:p>
                      <a:pPr algn="l" fontAlgn="b"/>
                      <a:r>
                        <a:rPr lang="en-US" sz="1400" b="1" i="0" u="none" strike="noStrike" dirty="0">
                          <a:solidFill>
                            <a:srgbClr val="000000"/>
                          </a:solidFill>
                          <a:effectLst/>
                          <a:latin typeface="Arial" pitchFamily="34" charset="0"/>
                          <a:cs typeface="Arial" pitchFamily="34" charset="0"/>
                        </a:rPr>
                        <a:t>Utah</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442</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239</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163</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919">
                <a:tc>
                  <a:txBody>
                    <a:bodyPr/>
                    <a:lstStyle/>
                    <a:p>
                      <a:pPr algn="l" fontAlgn="b"/>
                      <a:r>
                        <a:rPr lang="en-US" sz="1400" b="1" i="0" u="none" strike="noStrike" dirty="0">
                          <a:solidFill>
                            <a:srgbClr val="000000"/>
                          </a:solidFill>
                          <a:effectLst/>
                          <a:latin typeface="Arial" pitchFamily="34" charset="0"/>
                          <a:cs typeface="Arial" pitchFamily="34" charset="0"/>
                        </a:rPr>
                        <a:t>Virginia</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1,071</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554</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339</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399">
                <a:tc>
                  <a:txBody>
                    <a:bodyPr/>
                    <a:lstStyle/>
                    <a:p>
                      <a:pPr algn="l" fontAlgn="b"/>
                      <a:r>
                        <a:rPr lang="en-US" sz="1400" b="1" i="0" u="none" strike="noStrike" dirty="0">
                          <a:solidFill>
                            <a:srgbClr val="000000"/>
                          </a:solidFill>
                          <a:effectLst/>
                          <a:latin typeface="Arial" pitchFamily="34" charset="0"/>
                          <a:cs typeface="Arial" pitchFamily="34" charset="0"/>
                        </a:rPr>
                        <a:t>Wisconsin</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581</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300</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177</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l" fontAlgn="b"/>
                      <a:r>
                        <a:rPr lang="en-US" sz="1400" b="1" i="0" u="none" strike="noStrike" dirty="0">
                          <a:solidFill>
                            <a:srgbClr val="000000"/>
                          </a:solidFill>
                          <a:effectLst/>
                          <a:latin typeface="Arial" pitchFamily="34" charset="0"/>
                          <a:cs typeface="Arial" pitchFamily="34" charset="0"/>
                        </a:rPr>
                        <a:t>Wyoming</a:t>
                      </a:r>
                    </a:p>
                  </a:txBody>
                  <a:tcPr marL="9525" marR="9525" marT="9525" marB="0" anchor="b">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89</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46</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tx1"/>
                          </a:solidFill>
                        </a:rPr>
                        <a:t>30</a:t>
                      </a:r>
                      <a:endParaRPr lang="en-US" sz="1400" b="1" dirty="0">
                        <a:solidFill>
                          <a:schemeClr val="tx1"/>
                        </a:solidFill>
                      </a:endParaRPr>
                    </a:p>
                  </a:txBody>
                  <a:tcP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72984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6. Affordable Care Act:  Key Implementation Issues, 2013-2014 </a:t>
            </a:r>
            <a:endParaRPr lang="en-US" dirty="0"/>
          </a:p>
        </p:txBody>
      </p:sp>
      <p:sp>
        <p:nvSpPr>
          <p:cNvPr id="3" name="Content Placeholder 2"/>
          <p:cNvSpPr>
            <a:spLocks noGrp="1"/>
          </p:cNvSpPr>
          <p:nvPr>
            <p:ph idx="1"/>
          </p:nvPr>
        </p:nvSpPr>
        <p:spPr>
          <a:xfrm>
            <a:off x="76200" y="990600"/>
            <a:ext cx="9067800" cy="5029200"/>
          </a:xfrm>
        </p:spPr>
        <p:txBody>
          <a:bodyPr/>
          <a:lstStyle/>
          <a:p>
            <a:pPr lvl="0"/>
            <a:r>
              <a:rPr lang="en-US" u="sng" dirty="0"/>
              <a:t>Readiness of </a:t>
            </a:r>
            <a:r>
              <a:rPr lang="en-US" u="sng" dirty="0" smtClean="0"/>
              <a:t>insurance marketplaces for </a:t>
            </a:r>
            <a:r>
              <a:rPr lang="en-US" u="sng" dirty="0"/>
              <a:t>October </a:t>
            </a:r>
            <a:r>
              <a:rPr lang="en-US" u="sng" dirty="0" smtClean="0"/>
              <a:t>1, 2013 </a:t>
            </a:r>
            <a:r>
              <a:rPr lang="en-US" u="sng" dirty="0"/>
              <a:t>open enrollment </a:t>
            </a:r>
            <a:endParaRPr lang="en-US" sz="1200" u="sng" dirty="0"/>
          </a:p>
          <a:p>
            <a:pPr lvl="1"/>
            <a:r>
              <a:rPr lang="en-US" dirty="0"/>
              <a:t>IT systems in place for state, federal, partnership? </a:t>
            </a:r>
            <a:endParaRPr lang="en-US" sz="1200" dirty="0"/>
          </a:p>
          <a:p>
            <a:pPr lvl="1"/>
            <a:r>
              <a:rPr lang="en-US" dirty="0"/>
              <a:t>Are plans certified to be sold, do they have sufficient network capacity to enroll large numbers of people over a large geographic area? </a:t>
            </a:r>
            <a:endParaRPr lang="en-US" sz="1200" dirty="0"/>
          </a:p>
          <a:p>
            <a:pPr lvl="1"/>
            <a:r>
              <a:rPr lang="en-US" dirty="0"/>
              <a:t>What are </a:t>
            </a:r>
            <a:r>
              <a:rPr lang="en-US" dirty="0" smtClean="0"/>
              <a:t>plan </a:t>
            </a:r>
            <a:r>
              <a:rPr lang="en-US" dirty="0"/>
              <a:t>premiums?  Deductibles?  </a:t>
            </a:r>
            <a:r>
              <a:rPr lang="en-US" dirty="0" smtClean="0"/>
              <a:t>Are they viewed as “affordable”? </a:t>
            </a:r>
            <a:endParaRPr lang="en-US" sz="1200" dirty="0"/>
          </a:p>
          <a:p>
            <a:pPr lvl="1"/>
            <a:r>
              <a:rPr lang="en-US" dirty="0"/>
              <a:t>Do </a:t>
            </a:r>
            <a:r>
              <a:rPr lang="en-US" dirty="0" smtClean="0"/>
              <a:t>state and federal governments </a:t>
            </a:r>
            <a:r>
              <a:rPr lang="en-US" dirty="0"/>
              <a:t>have </a:t>
            </a:r>
            <a:r>
              <a:rPr lang="en-US" dirty="0" smtClean="0"/>
              <a:t>sufficiently </a:t>
            </a:r>
            <a:r>
              <a:rPr lang="en-US" dirty="0"/>
              <a:t>aggressive outreach </a:t>
            </a:r>
            <a:r>
              <a:rPr lang="en-US" dirty="0" smtClean="0"/>
              <a:t>strategy </a:t>
            </a:r>
            <a:r>
              <a:rPr lang="en-US" dirty="0"/>
              <a:t>so that people </a:t>
            </a:r>
            <a:r>
              <a:rPr lang="en-US" dirty="0" smtClean="0"/>
              <a:t>eligible come </a:t>
            </a:r>
            <a:r>
              <a:rPr lang="en-US" dirty="0"/>
              <a:t>to the </a:t>
            </a:r>
            <a:r>
              <a:rPr lang="en-US" dirty="0" smtClean="0"/>
              <a:t>marketplaces? </a:t>
            </a:r>
            <a:endParaRPr lang="en-US" sz="1200" dirty="0"/>
          </a:p>
          <a:p>
            <a:pPr lvl="1"/>
            <a:r>
              <a:rPr lang="en-US" dirty="0" smtClean="0"/>
              <a:t>Is there sufficient </a:t>
            </a:r>
            <a:r>
              <a:rPr lang="en-US" dirty="0"/>
              <a:t>public awareness of the </a:t>
            </a:r>
            <a:r>
              <a:rPr lang="en-US" dirty="0" smtClean="0"/>
              <a:t>marketplaces and </a:t>
            </a:r>
            <a:r>
              <a:rPr lang="en-US" dirty="0"/>
              <a:t>eligibility for Medicaid, subsidized private </a:t>
            </a:r>
            <a:r>
              <a:rPr lang="en-US" dirty="0" smtClean="0"/>
              <a:t>plans?</a:t>
            </a:r>
            <a:endParaRPr lang="en-US" sz="1200" dirty="0"/>
          </a:p>
          <a:p>
            <a:pPr lvl="1"/>
            <a:r>
              <a:rPr lang="en-US" dirty="0"/>
              <a:t>What will be the experience of people choosing </a:t>
            </a:r>
            <a:r>
              <a:rPr lang="en-US" dirty="0" smtClean="0"/>
              <a:t>plans, </a:t>
            </a:r>
            <a:r>
              <a:rPr lang="en-US" dirty="0"/>
              <a:t>gaining access </a:t>
            </a:r>
            <a:r>
              <a:rPr lang="en-US" dirty="0" smtClean="0"/>
              <a:t>to tax credits?  Do they </a:t>
            </a:r>
            <a:r>
              <a:rPr lang="en-US" dirty="0"/>
              <a:t>enroll, why or why not? </a:t>
            </a:r>
            <a:endParaRPr lang="en-US" sz="1200" dirty="0"/>
          </a:p>
          <a:p>
            <a:pPr lvl="1"/>
            <a:r>
              <a:rPr lang="en-US" dirty="0"/>
              <a:t>Coordination of Medicaid </a:t>
            </a:r>
            <a:r>
              <a:rPr lang="en-US" dirty="0" smtClean="0"/>
              <a:t>programs and marketplaces</a:t>
            </a:r>
            <a:r>
              <a:rPr lang="en-US" dirty="0"/>
              <a:t>, or will these operate like separate markets</a:t>
            </a:r>
            <a:r>
              <a:rPr lang="en-US" dirty="0" smtClean="0"/>
              <a:t>?</a:t>
            </a:r>
          </a:p>
          <a:p>
            <a:pPr marL="457200" lvl="1" indent="0">
              <a:buNone/>
            </a:pPr>
            <a:endParaRPr lang="en-US" sz="1200" dirty="0"/>
          </a:p>
          <a:p>
            <a:pPr lvl="0"/>
            <a:r>
              <a:rPr lang="en-US" u="sng" dirty="0"/>
              <a:t>State Medicaid participation and </a:t>
            </a:r>
            <a:r>
              <a:rPr lang="en-US" u="sng" dirty="0" smtClean="0"/>
              <a:t>alternate “private plan” approaches</a:t>
            </a:r>
            <a:endParaRPr lang="en-US" sz="1200" u="sng" dirty="0"/>
          </a:p>
          <a:p>
            <a:pPr lvl="1"/>
            <a:r>
              <a:rPr lang="en-US" dirty="0" smtClean="0"/>
              <a:t>Coverage of people with incomes under poverty who are excluded from tax credit eligibility .</a:t>
            </a:r>
          </a:p>
          <a:p>
            <a:pPr lvl="1"/>
            <a:r>
              <a:rPr lang="en-US" dirty="0" smtClean="0"/>
              <a:t>Effects </a:t>
            </a:r>
            <a:r>
              <a:rPr lang="en-US" dirty="0"/>
              <a:t>on enrollment and out of pocket cost </a:t>
            </a:r>
            <a:r>
              <a:rPr lang="en-US" dirty="0" smtClean="0"/>
              <a:t>exposure.</a:t>
            </a:r>
          </a:p>
          <a:p>
            <a:pPr lvl="1"/>
            <a:endParaRPr lang="en-US" sz="1200" dirty="0"/>
          </a:p>
        </p:txBody>
      </p:sp>
    </p:spTree>
    <p:extLst>
      <p:ext uri="{BB962C8B-B14F-4D97-AF65-F5344CB8AC3E}">
        <p14:creationId xmlns:p14="http://schemas.microsoft.com/office/powerpoint/2010/main" xmlns="" val="3414781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6_Default Design">
  <a:themeElements>
    <a:clrScheme name="6_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33FF"/>
      </a:folHlink>
    </a:clrScheme>
    <a:fontScheme name="6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Default Design 13">
        <a:dk1>
          <a:srgbClr val="000000"/>
        </a:dk1>
        <a:lt1>
          <a:srgbClr val="0000FF"/>
        </a:lt1>
        <a:dk2>
          <a:srgbClr val="000000"/>
        </a:dk2>
        <a:lt2>
          <a:srgbClr val="808080"/>
        </a:lt2>
        <a:accent1>
          <a:srgbClr val="BBE0E3"/>
        </a:accent1>
        <a:accent2>
          <a:srgbClr val="333399"/>
        </a:accent2>
        <a:accent3>
          <a:srgbClr val="AAAA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14">
        <a:dk1>
          <a:srgbClr val="808080"/>
        </a:dk1>
        <a:lt1>
          <a:srgbClr val="FFFFFF"/>
        </a:lt1>
        <a:dk2>
          <a:srgbClr val="0000FF"/>
        </a:dk2>
        <a:lt2>
          <a:srgbClr val="FFFF00"/>
        </a:lt2>
        <a:accent1>
          <a:srgbClr val="BBE0E3"/>
        </a:accent1>
        <a:accent2>
          <a:srgbClr val="333399"/>
        </a:accent2>
        <a:accent3>
          <a:srgbClr val="AAAAFF"/>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6_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17557</TotalTime>
  <Words>1201</Words>
  <Application>Microsoft Office PowerPoint</Application>
  <PresentationFormat>On-screen Show (4:3)</PresentationFormat>
  <Paragraphs>203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6_Default Design</vt:lpstr>
      <vt:lpstr>State Health Insurance Marketplaces:  Implementation Status and Key Issues</vt:lpstr>
      <vt:lpstr>Slide 2</vt:lpstr>
      <vt:lpstr>Exhibit 2. Source of Insurance Coverage Pre-Reform and Under Affordable Care Act, Assuming Partial Expansion of Medicaid, 2016</vt:lpstr>
      <vt:lpstr>Exhibit 3. 7 Million People Estimated to Enroll in Plans Through the Health Insurance Marketplaces in 2014</vt:lpstr>
      <vt:lpstr>Exhibit 4. Change in Uninsured Under the Affordable Care Act and Medicaid Expansion Among Selected States, 2022</vt:lpstr>
      <vt:lpstr>Exhibit 5. Change in Uninsured Under the Affordable Care Act and Medicaid Expansion Among Selected States, 2022 (continued)</vt:lpstr>
      <vt:lpstr>Exhibit 6. Affordable Care Act:  Key Implementation Issues, 2013-2014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SMottet</cp:lastModifiedBy>
  <cp:revision>645</cp:revision>
  <cp:lastPrinted>2013-04-08T14:56:17Z</cp:lastPrinted>
  <dcterms:created xsi:type="dcterms:W3CDTF">2011-06-07T14:17:18Z</dcterms:created>
  <dcterms:modified xsi:type="dcterms:W3CDTF">2013-05-13T19:25:36Z</dcterms:modified>
</cp:coreProperties>
</file>