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339" r:id="rId2"/>
    <p:sldId id="351" r:id="rId3"/>
    <p:sldId id="357" r:id="rId4"/>
    <p:sldId id="356" r:id="rId5"/>
    <p:sldId id="353" r:id="rId6"/>
    <p:sldId id="360" r:id="rId7"/>
    <p:sldId id="338" r:id="rId8"/>
    <p:sldId id="355" r:id="rId9"/>
    <p:sldId id="361" r:id="rId10"/>
    <p:sldId id="346" r:id="rId11"/>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EL LORSBACH" initials="ML" lastIdx="5" clrIdx="0"/>
  <p:cmAuthor id="1" name="CHRISTELLE CHEN" initials="CC" lastIdx="3" clrIdx="1"/>
  <p:cmAuthor id="2" name="DEAN MOHS" initials="DM" lastIdx="3" clrIdx="2"/>
  <p:cmAuthor id="3" name="Julie Kosterlitz" initials="JK"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9876" autoAdjust="0"/>
  </p:normalViewPr>
  <p:slideViewPr>
    <p:cSldViewPr>
      <p:cViewPr>
        <p:scale>
          <a:sx n="70" d="100"/>
          <a:sy n="70" d="100"/>
        </p:scale>
        <p:origin x="-138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32" y="-90"/>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1541" tIns="45770" rIns="91541" bIns="45770" rtlCol="0"/>
          <a:lstStyle>
            <a:lvl1pPr algn="l">
              <a:defRPr sz="1200"/>
            </a:lvl1pPr>
          </a:lstStyle>
          <a:p>
            <a:endParaRPr lang="en-US" dirty="0"/>
          </a:p>
        </p:txBody>
      </p:sp>
      <p:sp>
        <p:nvSpPr>
          <p:cNvPr id="3" name="Date Placeholder 2"/>
          <p:cNvSpPr>
            <a:spLocks noGrp="1"/>
          </p:cNvSpPr>
          <p:nvPr>
            <p:ph type="dt" sz="quarter" idx="1"/>
          </p:nvPr>
        </p:nvSpPr>
        <p:spPr>
          <a:xfrm>
            <a:off x="3976333" y="0"/>
            <a:ext cx="3041968" cy="465296"/>
          </a:xfrm>
          <a:prstGeom prst="rect">
            <a:avLst/>
          </a:prstGeom>
        </p:spPr>
        <p:txBody>
          <a:bodyPr vert="horz" lIns="91541" tIns="45770" rIns="91541" bIns="45770" rtlCol="0"/>
          <a:lstStyle>
            <a:lvl1pPr algn="r">
              <a:defRPr sz="1200"/>
            </a:lvl1pPr>
          </a:lstStyle>
          <a:p>
            <a:fld id="{4EB609BB-F0BF-4F3F-BCE5-A600B4EB5B8A}" type="datetimeFigureOut">
              <a:rPr lang="en-US" smtClean="0"/>
              <a:t>5/25/2014</a:t>
            </a:fld>
            <a:endParaRPr lang="en-US" dirty="0"/>
          </a:p>
        </p:txBody>
      </p:sp>
      <p:sp>
        <p:nvSpPr>
          <p:cNvPr id="4" name="Footer Placeholder 3"/>
          <p:cNvSpPr>
            <a:spLocks noGrp="1"/>
          </p:cNvSpPr>
          <p:nvPr>
            <p:ph type="ftr" sz="quarter" idx="2"/>
          </p:nvPr>
        </p:nvSpPr>
        <p:spPr>
          <a:xfrm>
            <a:off x="0" y="8839014"/>
            <a:ext cx="3041968" cy="465296"/>
          </a:xfrm>
          <a:prstGeom prst="rect">
            <a:avLst/>
          </a:prstGeom>
        </p:spPr>
        <p:txBody>
          <a:bodyPr vert="horz" lIns="91541" tIns="45770" rIns="91541" bIns="4577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1541" tIns="45770" rIns="91541" bIns="45770" rtlCol="0" anchor="b"/>
          <a:lstStyle>
            <a:lvl1pPr algn="r">
              <a:defRPr sz="1200"/>
            </a:lvl1pPr>
          </a:lstStyle>
          <a:p>
            <a:fld id="{862DD582-2FBA-451B-B1CE-A51599EE29EC}" type="slidenum">
              <a:rPr lang="en-US" smtClean="0"/>
              <a:t>‹#›</a:t>
            </a:fld>
            <a:endParaRPr lang="en-US" dirty="0"/>
          </a:p>
        </p:txBody>
      </p:sp>
    </p:spTree>
    <p:extLst>
      <p:ext uri="{BB962C8B-B14F-4D97-AF65-F5344CB8AC3E}">
        <p14:creationId xmlns:p14="http://schemas.microsoft.com/office/powerpoint/2010/main" val="7069837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1541" tIns="45770" rIns="91541" bIns="45770" rtlCol="0"/>
          <a:lstStyle>
            <a:lvl1pPr algn="l">
              <a:defRPr sz="1200"/>
            </a:lvl1pPr>
          </a:lstStyle>
          <a:p>
            <a:endParaRPr lang="en-US" dirty="0"/>
          </a:p>
        </p:txBody>
      </p:sp>
      <p:sp>
        <p:nvSpPr>
          <p:cNvPr id="3" name="Date Placeholder 2"/>
          <p:cNvSpPr>
            <a:spLocks noGrp="1"/>
          </p:cNvSpPr>
          <p:nvPr>
            <p:ph type="dt" idx="1"/>
          </p:nvPr>
        </p:nvSpPr>
        <p:spPr>
          <a:xfrm>
            <a:off x="3976333" y="0"/>
            <a:ext cx="3041968" cy="465296"/>
          </a:xfrm>
          <a:prstGeom prst="rect">
            <a:avLst/>
          </a:prstGeom>
        </p:spPr>
        <p:txBody>
          <a:bodyPr vert="horz" lIns="91541" tIns="45770" rIns="91541" bIns="45770" rtlCol="0"/>
          <a:lstStyle>
            <a:lvl1pPr algn="r">
              <a:defRPr sz="1200"/>
            </a:lvl1pPr>
          </a:lstStyle>
          <a:p>
            <a:fld id="{11DBDCD8-72CE-4388-8A0C-7C6F54A34B8E}" type="datetimeFigureOut">
              <a:rPr lang="en-US" smtClean="0"/>
              <a:pPr/>
              <a:t>5/25/2014</a:t>
            </a:fld>
            <a:endParaRPr lang="en-US" dirty="0"/>
          </a:p>
        </p:txBody>
      </p:sp>
      <p:sp>
        <p:nvSpPr>
          <p:cNvPr id="4" name="Slide Image Placeholder 3"/>
          <p:cNvSpPr>
            <a:spLocks noGrp="1" noRot="1" noChangeAspect="1"/>
          </p:cNvSpPr>
          <p:nvPr>
            <p:ph type="sldImg" idx="2"/>
          </p:nvPr>
        </p:nvSpPr>
        <p:spPr>
          <a:xfrm>
            <a:off x="1182688" y="696913"/>
            <a:ext cx="4654550" cy="3490912"/>
          </a:xfrm>
          <a:prstGeom prst="rect">
            <a:avLst/>
          </a:prstGeom>
          <a:noFill/>
          <a:ln w="12700">
            <a:solidFill>
              <a:prstClr val="black"/>
            </a:solidFill>
          </a:ln>
        </p:spPr>
        <p:txBody>
          <a:bodyPr vert="horz" lIns="91541" tIns="45770" rIns="91541" bIns="45770" rtlCol="0" anchor="ctr"/>
          <a:lstStyle/>
          <a:p>
            <a:endParaRPr lang="en-US" dirty="0"/>
          </a:p>
        </p:txBody>
      </p:sp>
      <p:sp>
        <p:nvSpPr>
          <p:cNvPr id="5" name="Notes Placeholder 4"/>
          <p:cNvSpPr>
            <a:spLocks noGrp="1"/>
          </p:cNvSpPr>
          <p:nvPr>
            <p:ph type="body" sz="quarter" idx="3"/>
          </p:nvPr>
        </p:nvSpPr>
        <p:spPr>
          <a:xfrm>
            <a:off x="701993" y="4420316"/>
            <a:ext cx="5615940" cy="4187666"/>
          </a:xfrm>
          <a:prstGeom prst="rect">
            <a:avLst/>
          </a:prstGeom>
        </p:spPr>
        <p:txBody>
          <a:bodyPr vert="horz" lIns="91541" tIns="45770" rIns="91541" bIns="4577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1541" tIns="45770" rIns="91541" bIns="4577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1541" tIns="45770" rIns="91541" bIns="45770" rtlCol="0" anchor="b"/>
          <a:lstStyle>
            <a:lvl1pPr algn="r">
              <a:defRPr sz="1200"/>
            </a:lvl1pPr>
          </a:lstStyle>
          <a:p>
            <a:fld id="{601DDFE0-4245-4E77-9397-49E306959DA4}" type="slidenum">
              <a:rPr lang="en-US" smtClean="0"/>
              <a:pPr/>
              <a:t>‹#›</a:t>
            </a:fld>
            <a:endParaRPr lang="en-US" dirty="0"/>
          </a:p>
        </p:txBody>
      </p:sp>
    </p:spTree>
    <p:extLst>
      <p:ext uri="{BB962C8B-B14F-4D97-AF65-F5344CB8AC3E}">
        <p14:creationId xmlns:p14="http://schemas.microsoft.com/office/powerpoint/2010/main" val="1667345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1DDFE0-4245-4E77-9397-49E306959DA4}" type="slidenum">
              <a:rPr lang="en-US" smtClean="0"/>
              <a:pPr/>
              <a:t>10</a:t>
            </a:fld>
            <a:endParaRPr lang="en-US" dirty="0"/>
          </a:p>
        </p:txBody>
      </p:sp>
    </p:spTree>
    <p:extLst>
      <p:ext uri="{BB962C8B-B14F-4D97-AF65-F5344CB8AC3E}">
        <p14:creationId xmlns:p14="http://schemas.microsoft.com/office/powerpoint/2010/main" val="1810304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1DDFE0-4245-4E77-9397-49E306959DA4}" type="slidenum">
              <a:rPr lang="en-US" smtClean="0"/>
              <a:pPr/>
              <a:t>2</a:t>
            </a:fld>
            <a:endParaRPr lang="en-US" dirty="0"/>
          </a:p>
        </p:txBody>
      </p:sp>
    </p:spTree>
    <p:extLst>
      <p:ext uri="{BB962C8B-B14F-4D97-AF65-F5344CB8AC3E}">
        <p14:creationId xmlns:p14="http://schemas.microsoft.com/office/powerpoint/2010/main" val="210781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1DDFE0-4245-4E77-9397-49E306959DA4}" type="slidenum">
              <a:rPr lang="en-US" smtClean="0"/>
              <a:pPr/>
              <a:t>3</a:t>
            </a:fld>
            <a:endParaRPr lang="en-US" dirty="0"/>
          </a:p>
        </p:txBody>
      </p:sp>
    </p:spTree>
    <p:extLst>
      <p:ext uri="{BB962C8B-B14F-4D97-AF65-F5344CB8AC3E}">
        <p14:creationId xmlns:p14="http://schemas.microsoft.com/office/powerpoint/2010/main" val="210781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1DDFE0-4245-4E77-9397-49E306959DA4}" type="slidenum">
              <a:rPr lang="en-US" smtClean="0"/>
              <a:pPr/>
              <a:t>4</a:t>
            </a:fld>
            <a:endParaRPr lang="en-US" dirty="0"/>
          </a:p>
        </p:txBody>
      </p:sp>
    </p:spTree>
    <p:extLst>
      <p:ext uri="{BB962C8B-B14F-4D97-AF65-F5344CB8AC3E}">
        <p14:creationId xmlns:p14="http://schemas.microsoft.com/office/powerpoint/2010/main" val="512962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1DDFE0-4245-4E77-9397-49E306959DA4}" type="slidenum">
              <a:rPr lang="en-US" smtClean="0"/>
              <a:pPr/>
              <a:t>5</a:t>
            </a:fld>
            <a:endParaRPr lang="en-US" dirty="0"/>
          </a:p>
        </p:txBody>
      </p:sp>
    </p:spTree>
    <p:extLst>
      <p:ext uri="{BB962C8B-B14F-4D97-AF65-F5344CB8AC3E}">
        <p14:creationId xmlns:p14="http://schemas.microsoft.com/office/powerpoint/2010/main" val="4163104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1DDFE0-4245-4E77-9397-49E306959DA4}" type="slidenum">
              <a:rPr lang="en-US" smtClean="0"/>
              <a:pPr/>
              <a:t>6</a:t>
            </a:fld>
            <a:endParaRPr lang="en-US" dirty="0"/>
          </a:p>
        </p:txBody>
      </p:sp>
    </p:spTree>
    <p:extLst>
      <p:ext uri="{BB962C8B-B14F-4D97-AF65-F5344CB8AC3E}">
        <p14:creationId xmlns:p14="http://schemas.microsoft.com/office/powerpoint/2010/main" val="66689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1DDFE0-4245-4E77-9397-49E306959DA4}" type="slidenum">
              <a:rPr lang="en-US" smtClean="0"/>
              <a:pPr/>
              <a:t>7</a:t>
            </a:fld>
            <a:endParaRPr lang="en-US" dirty="0"/>
          </a:p>
        </p:txBody>
      </p:sp>
    </p:spTree>
    <p:extLst>
      <p:ext uri="{BB962C8B-B14F-4D97-AF65-F5344CB8AC3E}">
        <p14:creationId xmlns:p14="http://schemas.microsoft.com/office/powerpoint/2010/main" val="66689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1DDFE0-4245-4E77-9397-49E306959DA4}" type="slidenum">
              <a:rPr lang="en-US" smtClean="0"/>
              <a:pPr/>
              <a:t>8</a:t>
            </a:fld>
            <a:endParaRPr lang="en-US" dirty="0"/>
          </a:p>
        </p:txBody>
      </p:sp>
    </p:spTree>
    <p:extLst>
      <p:ext uri="{BB962C8B-B14F-4D97-AF65-F5344CB8AC3E}">
        <p14:creationId xmlns:p14="http://schemas.microsoft.com/office/powerpoint/2010/main" val="1274535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1DDFE0-4245-4E77-9397-49E306959DA4}" type="slidenum">
              <a:rPr lang="en-US" smtClean="0"/>
              <a:pPr/>
              <a:t>9</a:t>
            </a:fld>
            <a:endParaRPr lang="en-US" dirty="0"/>
          </a:p>
        </p:txBody>
      </p:sp>
    </p:spTree>
    <p:extLst>
      <p:ext uri="{BB962C8B-B14F-4D97-AF65-F5344CB8AC3E}">
        <p14:creationId xmlns:p14="http://schemas.microsoft.com/office/powerpoint/2010/main" val="12745359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MS title3">
    <p:spTree>
      <p:nvGrpSpPr>
        <p:cNvPr id="1" name=""/>
        <p:cNvGrpSpPr/>
        <p:nvPr/>
      </p:nvGrpSpPr>
      <p:grpSpPr>
        <a:xfrm>
          <a:off x="0" y="0"/>
          <a:ext cx="0" cy="0"/>
          <a:chOff x="0" y="0"/>
          <a:chExt cx="0" cy="0"/>
        </a:xfrm>
      </p:grpSpPr>
      <p:pic>
        <p:nvPicPr>
          <p:cNvPr id="5" name="Picture 6" descr="tech.jpg"/>
          <p:cNvPicPr>
            <a:picLocks noChangeAspect="1"/>
          </p:cNvPicPr>
          <p:nvPr/>
        </p:nvPicPr>
        <p:blipFill>
          <a:blip r:embed="rId2" cstate="print">
            <a:extLst>
              <a:ext uri="{28A0092B-C50C-407E-A947-70E740481C1C}">
                <a14:useLocalDpi xmlns:a14="http://schemas.microsoft.com/office/drawing/2010/main" val="0"/>
              </a:ext>
            </a:extLst>
          </a:blip>
          <a:srcRect l="-30563" t="-2980"/>
          <a:stretch>
            <a:fillRect/>
          </a:stretch>
        </p:blipFill>
        <p:spPr bwMode="auto">
          <a:xfrm>
            <a:off x="-1600200" y="2379663"/>
            <a:ext cx="6807200" cy="447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2"/>
          <p:cNvSpPr txBox="1">
            <a:spLocks noChangeArrowheads="1"/>
          </p:cNvSpPr>
          <p:nvPr/>
        </p:nvSpPr>
        <p:spPr bwMode="auto">
          <a:xfrm>
            <a:off x="-1668463" y="4927600"/>
            <a:ext cx="185738" cy="369888"/>
          </a:xfrm>
          <a:prstGeom prst="rect">
            <a:avLst/>
          </a:prstGeom>
          <a:noFill/>
          <a:ln>
            <a:noFill/>
          </a:ln>
          <a:ex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en-US" sz="1800" dirty="0" smtClean="0">
              <a:latin typeface="Calibri" pitchFamily="34" charset="0"/>
            </a:endParaRPr>
          </a:p>
        </p:txBody>
      </p:sp>
      <p:sp>
        <p:nvSpPr>
          <p:cNvPr id="7" name="TextBox 13"/>
          <p:cNvSpPr txBox="1">
            <a:spLocks noChangeArrowheads="1"/>
          </p:cNvSpPr>
          <p:nvPr/>
        </p:nvSpPr>
        <p:spPr bwMode="auto">
          <a:xfrm>
            <a:off x="-1668463" y="4927600"/>
            <a:ext cx="185738" cy="369888"/>
          </a:xfrm>
          <a:prstGeom prst="rect">
            <a:avLst/>
          </a:prstGeom>
          <a:noFill/>
          <a:ln>
            <a:noFill/>
          </a:ln>
          <a:ex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en-US" sz="1800" dirty="0" smtClean="0">
              <a:latin typeface="Calibri" pitchFamily="34" charset="0"/>
            </a:endParaRPr>
          </a:p>
        </p:txBody>
      </p:sp>
      <p:sp>
        <p:nvSpPr>
          <p:cNvPr id="12" name="Title 7"/>
          <p:cNvSpPr>
            <a:spLocks noGrp="1"/>
          </p:cNvSpPr>
          <p:nvPr>
            <p:ph type="title"/>
          </p:nvPr>
        </p:nvSpPr>
        <p:spPr>
          <a:xfrm>
            <a:off x="0" y="1371600"/>
            <a:ext cx="9144000" cy="1066800"/>
          </a:xfrm>
        </p:spPr>
        <p:txBody>
          <a:bodyPr/>
          <a:lstStyle>
            <a:lvl1pPr algn="ctr">
              <a:defRPr/>
            </a:lvl1pPr>
          </a:lstStyle>
          <a:p>
            <a:r>
              <a:rPr lang="en-US" smtClean="0"/>
              <a:t>Click to edit Master title style</a:t>
            </a:r>
            <a:endParaRPr lang="en-US" dirty="0"/>
          </a:p>
        </p:txBody>
      </p:sp>
      <p:sp>
        <p:nvSpPr>
          <p:cNvPr id="8" name="Text Placeholder 2"/>
          <p:cNvSpPr>
            <a:spLocks noGrp="1"/>
          </p:cNvSpPr>
          <p:nvPr>
            <p:ph type="body" sz="quarter" idx="10"/>
          </p:nvPr>
        </p:nvSpPr>
        <p:spPr>
          <a:xfrm>
            <a:off x="5410200" y="3048000"/>
            <a:ext cx="3276600" cy="914400"/>
          </a:xfrm>
        </p:spPr>
        <p:txBody>
          <a:bodyPr>
            <a:normAutofit/>
          </a:bodyPr>
          <a:lstStyle>
            <a:lvl1pPr marL="0" indent="0" algn="l">
              <a:buNone/>
              <a:defRPr sz="2400" b="1" i="1">
                <a:solidFill>
                  <a:srgbClr val="084A9C"/>
                </a:solidFill>
              </a:defRPr>
            </a:lvl1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11"/>
          </p:nvPr>
        </p:nvSpPr>
        <p:spPr>
          <a:xfrm>
            <a:off x="5410200" y="4191000"/>
            <a:ext cx="3276600" cy="838200"/>
          </a:xfrm>
        </p:spPr>
        <p:txBody>
          <a:bodyPr>
            <a:normAutofit/>
          </a:bodyPr>
          <a:lstStyle>
            <a:lvl1pPr marL="0" indent="0" algn="l">
              <a:buNone/>
              <a:defRPr sz="2400" b="1" i="1">
                <a:solidFill>
                  <a:srgbClr val="084A9C"/>
                </a:solidFill>
              </a:defRPr>
            </a:lvl1pPr>
          </a:lstStyle>
          <a:p>
            <a:pPr lvl="0"/>
            <a:r>
              <a:rPr lang="en-US" smtClean="0"/>
              <a:t>Click to edit Master text styles</a:t>
            </a:r>
          </a:p>
        </p:txBody>
      </p:sp>
      <p:pic>
        <p:nvPicPr>
          <p:cNvPr id="11" name="Picture 10" descr="The Centers for Medicare and Medicaid logo."/>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398532" y="228600"/>
            <a:ext cx="2652325" cy="914400"/>
          </a:xfrm>
          <a:prstGeom prst="rect">
            <a:avLst/>
          </a:prstGeom>
        </p:spPr>
      </p:pic>
    </p:spTree>
    <p:extLst>
      <p:ext uri="{BB962C8B-B14F-4D97-AF65-F5344CB8AC3E}">
        <p14:creationId xmlns:p14="http://schemas.microsoft.com/office/powerpoint/2010/main" val="42400142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MS title6">
    <p:spTree>
      <p:nvGrpSpPr>
        <p:cNvPr id="1" name=""/>
        <p:cNvGrpSpPr/>
        <p:nvPr/>
      </p:nvGrpSpPr>
      <p:grpSpPr>
        <a:xfrm>
          <a:off x="0" y="0"/>
          <a:ext cx="0" cy="0"/>
          <a:chOff x="0" y="0"/>
          <a:chExt cx="0" cy="0"/>
        </a:xfrm>
      </p:grpSpPr>
      <p:sp>
        <p:nvSpPr>
          <p:cNvPr id="5" name="TextBox 12"/>
          <p:cNvSpPr txBox="1">
            <a:spLocks noChangeArrowheads="1"/>
          </p:cNvSpPr>
          <p:nvPr/>
        </p:nvSpPr>
        <p:spPr bwMode="auto">
          <a:xfrm>
            <a:off x="-1668463" y="4927600"/>
            <a:ext cx="185738" cy="369888"/>
          </a:xfrm>
          <a:prstGeom prst="rect">
            <a:avLst/>
          </a:prstGeom>
          <a:noFill/>
          <a:ln>
            <a:noFill/>
          </a:ln>
          <a:ex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en-US" sz="1800" dirty="0" smtClean="0">
              <a:latin typeface="Calibri" pitchFamily="34" charset="0"/>
            </a:endParaRPr>
          </a:p>
        </p:txBody>
      </p:sp>
      <p:sp>
        <p:nvSpPr>
          <p:cNvPr id="6" name="TextBox 7"/>
          <p:cNvSpPr txBox="1">
            <a:spLocks noChangeArrowheads="1"/>
          </p:cNvSpPr>
          <p:nvPr/>
        </p:nvSpPr>
        <p:spPr bwMode="auto">
          <a:xfrm>
            <a:off x="-1668463" y="4927600"/>
            <a:ext cx="185738" cy="369888"/>
          </a:xfrm>
          <a:prstGeom prst="rect">
            <a:avLst/>
          </a:prstGeom>
          <a:noFill/>
          <a:ln>
            <a:noFill/>
          </a:ln>
          <a:ex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en-US" sz="1800" dirty="0" smtClean="0">
              <a:latin typeface="Calibri" pitchFamily="34" charset="0"/>
            </a:endParaRPr>
          </a:p>
        </p:txBody>
      </p:sp>
      <p:sp>
        <p:nvSpPr>
          <p:cNvPr id="12" name="Title 7"/>
          <p:cNvSpPr>
            <a:spLocks noGrp="1"/>
          </p:cNvSpPr>
          <p:nvPr>
            <p:ph type="title"/>
          </p:nvPr>
        </p:nvSpPr>
        <p:spPr>
          <a:xfrm>
            <a:off x="0" y="1371600"/>
            <a:ext cx="9144000" cy="1066800"/>
          </a:xfrm>
        </p:spPr>
        <p:txBody>
          <a:bodyPr/>
          <a:lstStyle>
            <a:lvl1pPr algn="ctr">
              <a:defRPr/>
            </a:lvl1pPr>
          </a:lstStyle>
          <a:p>
            <a:r>
              <a:rPr lang="en-US" smtClean="0"/>
              <a:t>Click to edit Master title style</a:t>
            </a:r>
            <a:endParaRPr lang="en-US" dirty="0"/>
          </a:p>
        </p:txBody>
      </p:sp>
      <p:sp>
        <p:nvSpPr>
          <p:cNvPr id="7" name="Text Placeholder 2"/>
          <p:cNvSpPr>
            <a:spLocks noGrp="1"/>
          </p:cNvSpPr>
          <p:nvPr>
            <p:ph type="body" sz="quarter" idx="10"/>
          </p:nvPr>
        </p:nvSpPr>
        <p:spPr>
          <a:xfrm>
            <a:off x="4953000" y="3048000"/>
            <a:ext cx="3276600" cy="914400"/>
          </a:xfrm>
        </p:spPr>
        <p:txBody>
          <a:bodyPr>
            <a:normAutofit/>
          </a:bodyPr>
          <a:lstStyle>
            <a:lvl1pPr marL="0" indent="0" algn="l">
              <a:buNone/>
              <a:defRPr sz="2400" b="1" i="1">
                <a:solidFill>
                  <a:srgbClr val="084A9C"/>
                </a:solidFill>
              </a:defRPr>
            </a:lvl1pPr>
          </a:lstStyle>
          <a:p>
            <a:pPr lvl="0"/>
            <a:r>
              <a:rPr lang="en-US" smtClean="0"/>
              <a:t>Click to edit Master text styles</a:t>
            </a:r>
          </a:p>
          <a:p>
            <a:pPr lvl="1"/>
            <a:r>
              <a:rPr lang="en-US" smtClean="0"/>
              <a:t>Second level</a:t>
            </a:r>
          </a:p>
        </p:txBody>
      </p:sp>
      <p:sp>
        <p:nvSpPr>
          <p:cNvPr id="11" name="Text Placeholder 2"/>
          <p:cNvSpPr>
            <a:spLocks noGrp="1"/>
          </p:cNvSpPr>
          <p:nvPr>
            <p:ph type="body" sz="quarter" idx="11"/>
          </p:nvPr>
        </p:nvSpPr>
        <p:spPr>
          <a:xfrm>
            <a:off x="4953000" y="4191000"/>
            <a:ext cx="3276600" cy="838200"/>
          </a:xfrm>
        </p:spPr>
        <p:txBody>
          <a:bodyPr>
            <a:normAutofit/>
          </a:bodyPr>
          <a:lstStyle>
            <a:lvl1pPr marL="0" indent="0" algn="l">
              <a:buNone/>
              <a:defRPr sz="2400" b="1" i="1">
                <a:solidFill>
                  <a:srgbClr val="084A9C"/>
                </a:solidFill>
              </a:defRPr>
            </a:lvl1pPr>
          </a:lstStyle>
          <a:p>
            <a:pPr lvl="0"/>
            <a:r>
              <a:rPr lang="en-US" smtClean="0"/>
              <a:t>Click to edit Master text styles</a:t>
            </a:r>
          </a:p>
        </p:txBody>
      </p:sp>
      <p:pic>
        <p:nvPicPr>
          <p:cNvPr id="9" name="Picture 8" descr="The Centers for Medicare and Medicaid logo."/>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398532" y="228600"/>
            <a:ext cx="2652325" cy="914400"/>
          </a:xfrm>
          <a:prstGeom prst="rect">
            <a:avLst/>
          </a:prstGeom>
        </p:spPr>
      </p:pic>
    </p:spTree>
    <p:extLst>
      <p:ext uri="{BB962C8B-B14F-4D97-AF65-F5344CB8AC3E}">
        <p14:creationId xmlns:p14="http://schemas.microsoft.com/office/powerpoint/2010/main" val="99968885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MS content2">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9144000" cy="1417638"/>
          </a:xfrm>
          <a:prstGeom prst="rect">
            <a:avLst/>
          </a:prstGeom>
          <a:solidFill>
            <a:srgbClr val="084A9C"/>
          </a:solidFill>
          <a:effectLst>
            <a:outerShdw dist="76200" dir="5640000" algn="tl" rotWithShape="0">
              <a:srgbClr val="FFD004"/>
            </a:outerShdw>
          </a:effectLst>
        </p:spPr>
        <p:txBody>
          <a:bodyPr/>
          <a:lstStyle>
            <a:lvl1pPr>
              <a:defRPr>
                <a:solidFill>
                  <a:schemeClr val="bg1"/>
                </a:solidFill>
              </a:defRPr>
            </a:lvl1pPr>
          </a:lstStyle>
          <a:p>
            <a:r>
              <a:rPr lang="en-US" smtClean="0"/>
              <a:t>Click to edit Master title style</a:t>
            </a:r>
            <a:endParaRPr lang="en-US" dirty="0"/>
          </a:p>
        </p:txBody>
      </p:sp>
      <p:sp>
        <p:nvSpPr>
          <p:cNvPr id="6" name="Content Placeholder 2"/>
          <p:cNvSpPr>
            <a:spLocks noGrp="1"/>
          </p:cNvSpPr>
          <p:nvPr>
            <p:ph idx="1"/>
          </p:nvPr>
        </p:nvSpPr>
        <p:spPr>
          <a:xfrm>
            <a:off x="457200" y="1828800"/>
            <a:ext cx="82296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423774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534400" y="6324600"/>
            <a:ext cx="533400" cy="365125"/>
          </a:xfrm>
        </p:spPr>
        <p:txBody>
          <a:bodyPr/>
          <a:lstStyle>
            <a:lvl1pPr>
              <a:defRPr/>
            </a:lvl1pPr>
          </a:lstStyle>
          <a:p>
            <a:fld id="{7CC449A0-7C1A-4D0B-A2D0-2A14334A3138}" type="slidenum">
              <a:rPr lang="en-US" smtClean="0"/>
              <a:pPr/>
              <a:t>‹#›</a:t>
            </a:fld>
            <a:endParaRPr lang="en-US" dirty="0"/>
          </a:p>
        </p:txBody>
      </p:sp>
    </p:spTree>
    <p:extLst>
      <p:ext uri="{BB962C8B-B14F-4D97-AF65-F5344CB8AC3E}">
        <p14:creationId xmlns:p14="http://schemas.microsoft.com/office/powerpoint/2010/main" val="10683607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7CC449A0-7C1A-4D0B-A2D0-2A14334A3138}" type="slidenum">
              <a:rPr lang="en-US" smtClean="0"/>
              <a:pPr/>
              <a:t>‹#›</a:t>
            </a:fld>
            <a:endParaRPr lang="en-US" dirty="0"/>
          </a:p>
        </p:txBody>
      </p:sp>
    </p:spTree>
    <p:extLst>
      <p:ext uri="{BB962C8B-B14F-4D97-AF65-F5344CB8AC3E}">
        <p14:creationId xmlns:p14="http://schemas.microsoft.com/office/powerpoint/2010/main" val="26657972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295400"/>
            <a:ext cx="8229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Title Placeholder 8"/>
          <p:cNvSpPr>
            <a:spLocks noGrp="1"/>
          </p:cNvSpPr>
          <p:nvPr>
            <p:ph type="title"/>
          </p:nvPr>
        </p:nvSpPr>
        <p:spPr bwMode="auto">
          <a:xfrm>
            <a:off x="0" y="0"/>
            <a:ext cx="9144000" cy="1066800"/>
          </a:xfrm>
          <a:prstGeom prst="rect">
            <a:avLst/>
          </a:prstGeom>
          <a:solidFill>
            <a:srgbClr val="FFD004"/>
          </a:solidFill>
          <a:ln>
            <a:noFill/>
          </a:ln>
          <a:effectLst>
            <a:outerShdw blurRad="63500" dist="76200" dir="5639981" algn="tl" rotWithShape="0">
              <a:srgbClr val="084A9C">
                <a:alpha val="74998"/>
              </a:srgbClr>
            </a:outerShdw>
          </a:effectLst>
          <a:extLst>
            <a:ext uri="{FAA26D3D-D897-4be2-8F04-BA451C77F1D7}"/>
          </a:extLst>
        </p:spPr>
        <p:txBody>
          <a:bodyPr vert="horz" wrap="square" lIns="274320" tIns="45720" rIns="91440" bIns="45720" numCol="1" anchor="ctr" anchorCtr="0" compatLnSpc="1">
            <a:prstTxWarp prst="textNoShape">
              <a:avLst/>
            </a:prstTxWarp>
          </a:bodyPr>
          <a:lstStyle/>
          <a:p>
            <a:pPr lvl="0"/>
            <a:r>
              <a:rPr lang="en-US" smtClean="0"/>
              <a:t>Click to edit Master title style</a:t>
            </a:r>
            <a:endParaRPr lang="en-US"/>
          </a:p>
        </p:txBody>
      </p:sp>
      <p:sp>
        <p:nvSpPr>
          <p:cNvPr id="8" name="Date Placeholder 7"/>
          <p:cNvSpPr>
            <a:spLocks noGrp="1"/>
          </p:cNvSpPr>
          <p:nvPr>
            <p:ph type="dt" sz="half" idx="2"/>
          </p:nvPr>
        </p:nvSpPr>
        <p:spPr>
          <a:xfrm>
            <a:off x="1143000" y="6416675"/>
            <a:ext cx="7239000" cy="365125"/>
          </a:xfrm>
          <a:prstGeom prst="rect">
            <a:avLst/>
          </a:prstGeom>
        </p:spPr>
        <p:txBody>
          <a:bodyPr vert="horz" wrap="square" lIns="91440" tIns="45720" rIns="91440" bIns="45720" numCol="1" anchor="ctr" anchorCtr="0" compatLnSpc="1">
            <a:prstTxWarp prst="textNoShape">
              <a:avLst/>
            </a:prstTxWarp>
          </a:bodyPr>
          <a:lstStyle>
            <a:lvl1pPr>
              <a:defRPr sz="700" b="1" i="0">
                <a:solidFill>
                  <a:srgbClr val="898989"/>
                </a:solidFill>
                <a:latin typeface="Calibri" pitchFamily="34" charset="0"/>
              </a:defRPr>
            </a:lvl1pPr>
          </a:lstStyle>
          <a:p>
            <a:endParaRPr lang="en-US" dirty="0"/>
          </a:p>
        </p:txBody>
      </p:sp>
      <p:sp>
        <p:nvSpPr>
          <p:cNvPr id="10" name="Slide Number Placeholder 9"/>
          <p:cNvSpPr>
            <a:spLocks noGrp="1"/>
          </p:cNvSpPr>
          <p:nvPr>
            <p:ph type="sldNum" sz="quarter" idx="4"/>
          </p:nvPr>
        </p:nvSpPr>
        <p:spPr>
          <a:xfrm>
            <a:off x="8458200" y="6324600"/>
            <a:ext cx="5334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fld id="{7CC449A0-7C1A-4D0B-A2D0-2A14334A3138}" type="slidenum">
              <a:rPr lang="en-US" smtClean="0"/>
              <a:pPr/>
              <a:t>‹#›</a:t>
            </a:fld>
            <a:endParaRPr lang="en-US" dirty="0"/>
          </a:p>
        </p:txBody>
      </p:sp>
      <p:pic>
        <p:nvPicPr>
          <p:cNvPr id="9" name="Picture 8" descr="The Centers for Medicare and Medicaid logo."/>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2400" y="6400800"/>
            <a:ext cx="990600" cy="341514"/>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hf hdr="0" dt="0"/>
  <p:txStyles>
    <p:titleStyle>
      <a:lvl1pPr algn="l" rtl="0" eaLnBrk="1" fontAlgn="base" hangingPunct="1">
        <a:spcBef>
          <a:spcPct val="0"/>
        </a:spcBef>
        <a:spcAft>
          <a:spcPct val="0"/>
        </a:spcAft>
        <a:defRPr sz="3600" b="1" kern="1200">
          <a:solidFill>
            <a:schemeClr val="tx1"/>
          </a:solidFill>
          <a:latin typeface="+mj-lt"/>
          <a:ea typeface="ＭＳ Ｐゴシック" charset="0"/>
          <a:cs typeface="ＭＳ Ｐゴシック" charset="0"/>
        </a:defRPr>
      </a:lvl1pPr>
      <a:lvl2pPr algn="l" rtl="0" eaLnBrk="1" fontAlgn="base" hangingPunct="1">
        <a:spcBef>
          <a:spcPct val="0"/>
        </a:spcBef>
        <a:spcAft>
          <a:spcPct val="0"/>
        </a:spcAft>
        <a:defRPr sz="3600" b="1">
          <a:solidFill>
            <a:schemeClr val="tx1"/>
          </a:solidFill>
          <a:latin typeface="Calibri" charset="0"/>
          <a:ea typeface="ＭＳ Ｐゴシック" charset="0"/>
          <a:cs typeface="ＭＳ Ｐゴシック" charset="0"/>
        </a:defRPr>
      </a:lvl2pPr>
      <a:lvl3pPr algn="l" rtl="0" eaLnBrk="1" fontAlgn="base" hangingPunct="1">
        <a:spcBef>
          <a:spcPct val="0"/>
        </a:spcBef>
        <a:spcAft>
          <a:spcPct val="0"/>
        </a:spcAft>
        <a:defRPr sz="3600" b="1">
          <a:solidFill>
            <a:schemeClr val="tx1"/>
          </a:solidFill>
          <a:latin typeface="Calibri" charset="0"/>
          <a:ea typeface="ＭＳ Ｐゴシック" charset="0"/>
          <a:cs typeface="ＭＳ Ｐゴシック" charset="0"/>
        </a:defRPr>
      </a:lvl3pPr>
      <a:lvl4pPr algn="l" rtl="0" eaLnBrk="1" fontAlgn="base" hangingPunct="1">
        <a:spcBef>
          <a:spcPct val="0"/>
        </a:spcBef>
        <a:spcAft>
          <a:spcPct val="0"/>
        </a:spcAft>
        <a:defRPr sz="3600" b="1">
          <a:solidFill>
            <a:schemeClr val="tx1"/>
          </a:solidFill>
          <a:latin typeface="Calibri" charset="0"/>
          <a:ea typeface="ＭＳ Ｐゴシック" charset="0"/>
          <a:cs typeface="ＭＳ Ｐゴシック" charset="0"/>
        </a:defRPr>
      </a:lvl4pPr>
      <a:lvl5pPr algn="l" rtl="0" eaLnBrk="1" fontAlgn="base" hangingPunct="1">
        <a:spcBef>
          <a:spcPct val="0"/>
        </a:spcBef>
        <a:spcAft>
          <a:spcPct val="0"/>
        </a:spcAft>
        <a:defRPr sz="3600" b="1">
          <a:solidFill>
            <a:schemeClr val="tx1"/>
          </a:solidFill>
          <a:latin typeface="Calibri" charset="0"/>
          <a:ea typeface="ＭＳ Ｐゴシック" charset="0"/>
          <a:cs typeface="ＭＳ Ｐゴシック" charset="0"/>
        </a:defRPr>
      </a:lvl5pPr>
      <a:lvl6pPr marL="457200" algn="l" rtl="0" eaLnBrk="1" fontAlgn="base" hangingPunct="1">
        <a:spcBef>
          <a:spcPct val="0"/>
        </a:spcBef>
        <a:spcAft>
          <a:spcPct val="0"/>
        </a:spcAft>
        <a:defRPr sz="3600" b="1">
          <a:solidFill>
            <a:schemeClr val="tx1"/>
          </a:solidFill>
          <a:latin typeface="Calibri" charset="0"/>
          <a:ea typeface="ＭＳ Ｐゴシック" charset="0"/>
        </a:defRPr>
      </a:lvl6pPr>
      <a:lvl7pPr marL="914400" algn="l" rtl="0" eaLnBrk="1" fontAlgn="base" hangingPunct="1">
        <a:spcBef>
          <a:spcPct val="0"/>
        </a:spcBef>
        <a:spcAft>
          <a:spcPct val="0"/>
        </a:spcAft>
        <a:defRPr sz="3600" b="1">
          <a:solidFill>
            <a:schemeClr val="tx1"/>
          </a:solidFill>
          <a:latin typeface="Calibri" charset="0"/>
          <a:ea typeface="ＭＳ Ｐゴシック" charset="0"/>
        </a:defRPr>
      </a:lvl7pPr>
      <a:lvl8pPr marL="1371600" algn="l" rtl="0" eaLnBrk="1" fontAlgn="base" hangingPunct="1">
        <a:spcBef>
          <a:spcPct val="0"/>
        </a:spcBef>
        <a:spcAft>
          <a:spcPct val="0"/>
        </a:spcAft>
        <a:defRPr sz="3600" b="1">
          <a:solidFill>
            <a:schemeClr val="tx1"/>
          </a:solidFill>
          <a:latin typeface="Calibri" charset="0"/>
          <a:ea typeface="ＭＳ Ｐゴシック" charset="0"/>
        </a:defRPr>
      </a:lvl8pPr>
      <a:lvl9pPr marL="1828800" algn="l" rtl="0" eaLnBrk="1" fontAlgn="base" hangingPunct="1">
        <a:spcBef>
          <a:spcPct val="0"/>
        </a:spcBef>
        <a:spcAft>
          <a:spcPct val="0"/>
        </a:spcAft>
        <a:defRPr sz="3600" b="1">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healthcare.gov/small-business-tax-credit-calculator/" TargetMode="External"/><Relationship Id="rId3" Type="http://schemas.openxmlformats.org/officeDocument/2006/relationships/hyperlink" Target="http://www.cms.gov/" TargetMode="External"/><Relationship Id="rId7" Type="http://schemas.openxmlformats.org/officeDocument/2006/relationships/hyperlink" Target="https://www.healthcare.gov/fte-calculator/"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hyperlink" Target="https://www.healthcare.gov/downloads/shop-employer-application.pdf" TargetMode="External"/><Relationship Id="rId5" Type="http://schemas.openxmlformats.org/officeDocument/2006/relationships/hyperlink" Target="https://www.healthcare.gov/small-businesses/" TargetMode="External"/><Relationship Id="rId4" Type="http://schemas.openxmlformats.org/officeDocument/2006/relationships/hyperlink" Target="http://www.cms.gov/cciio/index.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448300" y="3048000"/>
            <a:ext cx="3429000" cy="1828800"/>
          </a:xfrm>
        </p:spPr>
        <p:txBody>
          <a:bodyPr rtlCol="0">
            <a:noAutofit/>
          </a:bodyPr>
          <a:lstStyle/>
          <a:p>
            <a:pPr>
              <a:spcBef>
                <a:spcPts val="0"/>
              </a:spcBef>
            </a:pPr>
            <a:r>
              <a:rPr lang="en-US" i="0" dirty="0" smtClean="0"/>
              <a:t>Commonwealth Fund Webinar: </a:t>
            </a:r>
            <a:endParaRPr lang="en-US" sz="200" i="0" dirty="0" smtClean="0"/>
          </a:p>
          <a:p>
            <a:pPr>
              <a:spcBef>
                <a:spcPts val="0"/>
              </a:spcBef>
            </a:pPr>
            <a:r>
              <a:rPr lang="en-US" sz="200" i="0" dirty="0"/>
              <a:t> </a:t>
            </a:r>
            <a:r>
              <a:rPr lang="en-US" sz="400" i="0" dirty="0" smtClean="0"/>
              <a:t>    </a:t>
            </a:r>
            <a:r>
              <a:rPr lang="en-US" sz="1000" i="0" dirty="0" smtClean="0"/>
              <a:t> </a:t>
            </a:r>
            <a:endParaRPr lang="en-US" i="0" dirty="0" smtClean="0"/>
          </a:p>
          <a:p>
            <a:pPr algn="ctr">
              <a:spcBef>
                <a:spcPts val="0"/>
              </a:spcBef>
            </a:pPr>
            <a:r>
              <a:rPr lang="en-US" dirty="0" smtClean="0"/>
              <a:t>An </a:t>
            </a:r>
            <a:r>
              <a:rPr lang="en-US" dirty="0"/>
              <a:t>Update on the Health Insurance Marketplaces for Small </a:t>
            </a:r>
            <a:r>
              <a:rPr lang="en-US" dirty="0" smtClean="0"/>
              <a:t>Businesses</a:t>
            </a:r>
            <a:endParaRPr lang="en-US" sz="1100" dirty="0">
              <a:solidFill>
                <a:schemeClr val="tx1"/>
              </a:solidFill>
              <a:latin typeface="Myriad Pro"/>
              <a:ea typeface="ＭＳ Ｐゴシック" pitchFamily="34" charset="-128"/>
            </a:endParaRPr>
          </a:p>
        </p:txBody>
      </p:sp>
      <p:sp>
        <p:nvSpPr>
          <p:cNvPr id="6147" name="Text Placeholder 3"/>
          <p:cNvSpPr>
            <a:spLocks noGrp="1"/>
          </p:cNvSpPr>
          <p:nvPr>
            <p:ph type="body" sz="quarter" idx="11"/>
          </p:nvPr>
        </p:nvSpPr>
        <p:spPr>
          <a:xfrm>
            <a:off x="5257800" y="5284683"/>
            <a:ext cx="3810000" cy="838200"/>
          </a:xfrm>
        </p:spPr>
        <p:txBody>
          <a:bodyPr>
            <a:normAutofit/>
          </a:bodyPr>
          <a:lstStyle/>
          <a:p>
            <a:pPr algn="ctr" eaLnBrk="1" hangingPunct="1"/>
            <a:r>
              <a:rPr lang="en-US" sz="2200" dirty="0" smtClean="0">
                <a:ea typeface="ＭＳ Ｐゴシック" pitchFamily="34" charset="-128"/>
              </a:rPr>
              <a:t>May 29, 2014</a:t>
            </a:r>
          </a:p>
        </p:txBody>
      </p:sp>
      <p:sp>
        <p:nvSpPr>
          <p:cNvPr id="6148" name="Title 1"/>
          <p:cNvSpPr>
            <a:spLocks noGrp="1"/>
          </p:cNvSpPr>
          <p:nvPr>
            <p:ph type="title"/>
          </p:nvPr>
        </p:nvSpPr>
        <p:spPr/>
        <p:txBody>
          <a:bodyPr/>
          <a:lstStyle/>
          <a:p>
            <a:pPr>
              <a:defRPr/>
            </a:pPr>
            <a:r>
              <a:rPr lang="en-US" dirty="0" smtClean="0">
                <a:ea typeface="ＭＳ Ｐゴシック" pitchFamily="34" charset="-128"/>
              </a:rPr>
              <a:t>Status Update on SHOP </a:t>
            </a:r>
            <a:br>
              <a:rPr lang="en-US" dirty="0" smtClean="0">
                <a:ea typeface="ＭＳ Ｐゴシック" pitchFamily="34" charset="-128"/>
              </a:rPr>
            </a:br>
            <a:r>
              <a:rPr lang="en-US" dirty="0" smtClean="0">
                <a:ea typeface="ＭＳ Ｐゴシック" pitchFamily="34" charset="-128"/>
              </a:rPr>
              <a:t>Health Insurance Marketplaces</a:t>
            </a:r>
            <a:endParaRPr lang="en-US" dirty="0">
              <a:ea typeface="ＭＳ Ｐゴシック" pitchFamily="34" charset="-128"/>
            </a:endParaRPr>
          </a:p>
        </p:txBody>
      </p:sp>
    </p:spTree>
    <p:extLst>
      <p:ext uri="{BB962C8B-B14F-4D97-AF65-F5344CB8AC3E}">
        <p14:creationId xmlns:p14="http://schemas.microsoft.com/office/powerpoint/2010/main" val="3840619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SHOP Resources</a:t>
            </a:r>
            <a:endParaRPr lang="en-US" dirty="0"/>
          </a:p>
        </p:txBody>
      </p:sp>
      <p:sp>
        <p:nvSpPr>
          <p:cNvPr id="4" name="Slide Number Placeholder 3"/>
          <p:cNvSpPr>
            <a:spLocks noGrp="1"/>
          </p:cNvSpPr>
          <p:nvPr>
            <p:ph type="sldNum" sz="quarter" idx="12"/>
          </p:nvPr>
        </p:nvSpPr>
        <p:spPr/>
        <p:txBody>
          <a:bodyPr/>
          <a:lstStyle/>
          <a:p>
            <a:fld id="{7CC449A0-7C1A-4D0B-A2D0-2A14334A3138}" type="slidenum">
              <a:rPr lang="en-US" smtClean="0"/>
              <a:pPr/>
              <a:t>10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039039958"/>
              </p:ext>
            </p:extLst>
          </p:nvPr>
        </p:nvGraphicFramePr>
        <p:xfrm>
          <a:off x="304800" y="1598417"/>
          <a:ext cx="8534400" cy="4402078"/>
        </p:xfrm>
        <a:graphic>
          <a:graphicData uri="http://schemas.openxmlformats.org/drawingml/2006/table">
            <a:tbl>
              <a:tblPr firstRow="1" bandRow="1">
                <a:tableStyleId>{BC89EF96-8CEA-46FF-86C4-4CE0E7609802}</a:tableStyleId>
              </a:tblPr>
              <a:tblGrid>
                <a:gridCol w="4538009"/>
                <a:gridCol w="3996391"/>
              </a:tblGrid>
              <a:tr h="359576">
                <a:tc>
                  <a:txBody>
                    <a:bodyPr/>
                    <a:lstStyle/>
                    <a:p>
                      <a:pPr algn="ctr"/>
                      <a:r>
                        <a:rPr lang="en-US" dirty="0" smtClean="0">
                          <a:latin typeface="Arial" panose="020B0604020202020204" pitchFamily="34" charset="0"/>
                          <a:cs typeface="Arial" panose="020B0604020202020204" pitchFamily="34" charset="0"/>
                        </a:rPr>
                        <a:t>Resource</a:t>
                      </a:r>
                      <a:endParaRPr lang="en-US" dirty="0">
                        <a:latin typeface="Arial" pitchFamily="34" charset="0"/>
                        <a:cs typeface="Arial" pitchFamily="34" charset="0"/>
                      </a:endParaRPr>
                    </a:p>
                  </a:txBody>
                  <a:tcPr anchor="ctr"/>
                </a:tc>
                <a:tc>
                  <a:txBody>
                    <a:bodyPr/>
                    <a:lstStyle/>
                    <a:p>
                      <a:pPr algn="ctr"/>
                      <a:r>
                        <a:rPr lang="en-US" dirty="0" smtClean="0">
                          <a:latin typeface="Arial" panose="020B0604020202020204" pitchFamily="34" charset="0"/>
                          <a:cs typeface="Arial" panose="020B0604020202020204" pitchFamily="34" charset="0"/>
                        </a:rPr>
                        <a:t>Resource Link</a:t>
                      </a:r>
                      <a:endParaRPr lang="en-US" dirty="0">
                        <a:latin typeface="Arial" pitchFamily="34" charset="0"/>
                        <a:cs typeface="Arial" pitchFamily="34" charset="0"/>
                      </a:endParaRPr>
                    </a:p>
                  </a:txBody>
                  <a:tcPr anchor="ctr"/>
                </a:tc>
              </a:tr>
              <a:tr h="389540">
                <a:tc>
                  <a:txBody>
                    <a:bodyPr/>
                    <a:lstStyle/>
                    <a:p>
                      <a:r>
                        <a:rPr lang="en-US" sz="1400" dirty="0" smtClean="0">
                          <a:latin typeface="Arial" panose="020B0604020202020204" pitchFamily="34" charset="0"/>
                          <a:cs typeface="Arial" panose="020B0604020202020204" pitchFamily="34" charset="0"/>
                        </a:rPr>
                        <a:t>Centers</a:t>
                      </a:r>
                      <a:r>
                        <a:rPr lang="en-US" sz="1400" baseline="0" dirty="0" smtClean="0">
                          <a:latin typeface="Arial" panose="020B0604020202020204" pitchFamily="34" charset="0"/>
                          <a:cs typeface="Arial" panose="020B0604020202020204" pitchFamily="34" charset="0"/>
                        </a:rPr>
                        <a:t> for Medicare &amp; Medicaid Services (CMS)</a:t>
                      </a:r>
                      <a:endParaRPr lang="en-US" sz="1400" dirty="0">
                        <a:latin typeface="Arial" pitchFamily="34" charset="0"/>
                        <a:cs typeface="Arial" pitchFamily="34" charset="0"/>
                      </a:endParaRPr>
                    </a:p>
                  </a:txBody>
                  <a:tcPr marT="91440" marB="9144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hlinkClick r:id="rId3"/>
                        </a:rPr>
                        <a:t>http://www.cms.gov/</a:t>
                      </a:r>
                      <a:r>
                        <a:rPr lang="en-US" sz="1400" baseline="0" dirty="0" smtClean="0">
                          <a:latin typeface="Arial" panose="020B0604020202020204" pitchFamily="34" charset="0"/>
                          <a:cs typeface="Arial" panose="020B0604020202020204" pitchFamily="34" charset="0"/>
                        </a:rPr>
                        <a:t> </a:t>
                      </a:r>
                      <a:endParaRPr lang="en-US" sz="1400" dirty="0" smtClean="0">
                        <a:latin typeface="Arial" pitchFamily="34" charset="0"/>
                        <a:cs typeface="Arial" pitchFamily="34" charset="0"/>
                      </a:endParaRPr>
                    </a:p>
                  </a:txBody>
                  <a:tcPr marT="91440" marB="91440"/>
                </a:tc>
              </a:tr>
              <a:tr h="599293">
                <a:tc>
                  <a:txBody>
                    <a:bodyPr/>
                    <a:lstStyle/>
                    <a:p>
                      <a:r>
                        <a:rPr lang="en-US" sz="1400" kern="1200" baseline="0" dirty="0" smtClean="0">
                          <a:solidFill>
                            <a:schemeClr val="tx1"/>
                          </a:solidFill>
                          <a:latin typeface="Arial" panose="020B0604020202020204" pitchFamily="34" charset="0"/>
                          <a:ea typeface="+mn-ea"/>
                          <a:cs typeface="Arial" panose="020B0604020202020204" pitchFamily="34" charset="0"/>
                        </a:rPr>
                        <a:t>The Center for Consumer Information &amp; Insurance Oversight (CCIIO)</a:t>
                      </a:r>
                      <a:endParaRPr lang="en-US" sz="1400" kern="1200" baseline="0" dirty="0">
                        <a:solidFill>
                          <a:schemeClr val="tx1"/>
                        </a:solidFill>
                        <a:latin typeface="Arial" panose="020B0604020202020204" pitchFamily="34" charset="0"/>
                        <a:ea typeface="+mn-ea"/>
                        <a:cs typeface="Arial" panose="020B0604020202020204" pitchFamily="34" charset="0"/>
                      </a:endParaRPr>
                    </a:p>
                  </a:txBody>
                  <a:tcPr marT="91440" marB="9144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hlinkClick r:id="rId4"/>
                        </a:rPr>
                        <a:t>http://www.cms.gov/cciio/index.html</a:t>
                      </a:r>
                      <a:endParaRPr lang="en-US" sz="1400" dirty="0" smtClean="0">
                        <a:latin typeface="Arial" pitchFamily="34" charset="0"/>
                        <a:cs typeface="Arial" pitchFamily="34" charset="0"/>
                      </a:endParaRPr>
                    </a:p>
                  </a:txBody>
                  <a:tcPr marT="91440" marB="91440"/>
                </a:tc>
              </a:tr>
              <a:tr h="1018798">
                <a:tc>
                  <a:txBody>
                    <a:bodyPr/>
                    <a:lstStyle/>
                    <a:p>
                      <a:pPr algn="l">
                        <a:buNone/>
                      </a:pPr>
                      <a:r>
                        <a:rPr lang="en-US" sz="1400" u="none" dirty="0" smtClean="0">
                          <a:latin typeface="Arial" panose="020B0604020202020204" pitchFamily="34" charset="0"/>
                          <a:cs typeface="Arial" panose="020B0604020202020204" pitchFamily="34" charset="0"/>
                        </a:rPr>
                        <a:t>FF-SHOP Marketplace Call Center</a:t>
                      </a:r>
                      <a:endParaRPr lang="en-US" sz="1400" b="0" u="none" dirty="0" smtClean="0">
                        <a:latin typeface="Arial" panose="020B0604020202020204" pitchFamily="34" charset="0"/>
                        <a:cs typeface="Arial" panose="020B0604020202020204" pitchFamily="34" charset="0"/>
                      </a:endParaRPr>
                    </a:p>
                  </a:txBody>
                  <a:tcPr marT="91440" marB="91440"/>
                </a:tc>
                <a:tc>
                  <a:txBody>
                    <a:bodyPr/>
                    <a:lstStyle/>
                    <a:p>
                      <a:pPr algn="l">
                        <a:buNone/>
                      </a:pPr>
                      <a:r>
                        <a:rPr lang="en-US" sz="1400" dirty="0" smtClean="0">
                          <a:latin typeface="Arial" panose="020B0604020202020204" pitchFamily="34" charset="0"/>
                          <a:cs typeface="Arial" panose="020B0604020202020204" pitchFamily="34" charset="0"/>
                        </a:rPr>
                        <a:t>1-800-706-7893</a:t>
                      </a:r>
                    </a:p>
                    <a:p>
                      <a:pPr algn="l">
                        <a:buNone/>
                      </a:pPr>
                      <a:r>
                        <a:rPr lang="en-US" sz="1400" dirty="0" smtClean="0">
                          <a:latin typeface="Arial" panose="020B0604020202020204" pitchFamily="34" charset="0"/>
                          <a:cs typeface="Arial" panose="020B0604020202020204" pitchFamily="34" charset="0"/>
                        </a:rPr>
                        <a:t>1-800-706-7915 – TTY</a:t>
                      </a:r>
                    </a:p>
                    <a:p>
                      <a:pPr algn="l">
                        <a:spcAft>
                          <a:spcPts val="600"/>
                        </a:spcAft>
                        <a:buNone/>
                      </a:pPr>
                      <a:r>
                        <a:rPr lang="en-US" sz="1400" dirty="0" smtClean="0">
                          <a:latin typeface="Arial" panose="020B0604020202020204" pitchFamily="34" charset="0"/>
                          <a:cs typeface="Arial" panose="020B0604020202020204" pitchFamily="34" charset="0"/>
                        </a:rPr>
                        <a:t>Monday – Friday (9: 00 a.m. – 7:00 p.m. ET)</a:t>
                      </a:r>
                      <a:endParaRPr lang="en-US" sz="1400" dirty="0" smtClean="0">
                        <a:latin typeface="Arial" panose="020B0604020202020204" pitchFamily="34" charset="0"/>
                        <a:cs typeface="Arial" panose="020B0604020202020204" pitchFamily="34" charset="0"/>
                        <a:hlinkClick r:id="rId5"/>
                      </a:endParaRPr>
                    </a:p>
                  </a:txBody>
                  <a:tcPr marT="91440" marB="91440"/>
                </a:tc>
              </a:tr>
              <a:tr h="389540">
                <a:tc>
                  <a:txBody>
                    <a:bodyPr/>
                    <a:lstStyle/>
                    <a:p>
                      <a:pPr algn="l">
                        <a:buNone/>
                      </a:pPr>
                      <a:r>
                        <a:rPr lang="en-US" sz="1400" b="0" u="none" dirty="0" smtClean="0">
                          <a:latin typeface="Arial" panose="020B0604020202020204" pitchFamily="34" charset="0"/>
                          <a:cs typeface="Arial" panose="020B0604020202020204" pitchFamily="34" charset="0"/>
                        </a:rPr>
                        <a:t>FF-SHOP Marketplace</a:t>
                      </a:r>
                    </a:p>
                  </a:txBody>
                  <a:tcPr marT="91440" marB="9144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hlinkClick r:id="rId5"/>
                        </a:rPr>
                        <a:t>https://www.healthcare.gov/small-businesses/</a:t>
                      </a:r>
                      <a:endParaRPr lang="en-US" sz="1400" b="1" dirty="0" smtClean="0">
                        <a:latin typeface="Arial" panose="020B0604020202020204" pitchFamily="34" charset="0"/>
                        <a:cs typeface="Arial" panose="020B0604020202020204" pitchFamily="34" charset="0"/>
                      </a:endParaRPr>
                    </a:p>
                  </a:txBody>
                  <a:tcPr marT="91440" marB="91440"/>
                </a:tc>
              </a:tr>
              <a:tr h="599293">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l">
                        <a:spcBef>
                          <a:spcPts val="1800"/>
                        </a:spcBef>
                        <a:buNone/>
                      </a:pPr>
                      <a:r>
                        <a:rPr lang="en-US" sz="1400" u="none" dirty="0" smtClean="0">
                          <a:latin typeface="Arial" panose="020B0604020202020204" pitchFamily="34" charset="0"/>
                          <a:cs typeface="Arial" panose="020B0604020202020204" pitchFamily="34" charset="0"/>
                        </a:rPr>
                        <a:t>FF-SHOP Employer Application (used for FF-SHOP direct enrollment in 2014)</a:t>
                      </a:r>
                      <a:endParaRPr lang="en-US" sz="1400" b="0" u="none" dirty="0" smtClean="0">
                        <a:latin typeface="Arial" panose="020B0604020202020204" pitchFamily="34" charset="0"/>
                        <a:cs typeface="Arial" panose="020B0604020202020204" pitchFamily="34" charset="0"/>
                      </a:endParaRPr>
                    </a:p>
                  </a:txBody>
                  <a:tcPr marT="91440" marB="91440"/>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l">
                        <a:buNone/>
                      </a:pPr>
                      <a:r>
                        <a:rPr lang="en-US" sz="1400" dirty="0" smtClean="0">
                          <a:latin typeface="Arial" panose="020B0604020202020204" pitchFamily="34" charset="0"/>
                          <a:cs typeface="Arial" panose="020B0604020202020204" pitchFamily="34" charset="0"/>
                          <a:hlinkClick r:id="rId6"/>
                        </a:rPr>
                        <a:t>https://www.healthcare.gov/downloads/shop-employer-application.pdf</a:t>
                      </a:r>
                      <a:endParaRPr lang="en-US" sz="1400" b="1" dirty="0" smtClean="0">
                        <a:latin typeface="Arial" panose="020B0604020202020204" pitchFamily="34" charset="0"/>
                        <a:cs typeface="Arial" panose="020B0604020202020204" pitchFamily="34" charset="0"/>
                      </a:endParaRPr>
                    </a:p>
                  </a:txBody>
                  <a:tcPr marT="91440" marB="91440"/>
                </a:tc>
              </a:tr>
              <a:tr h="389540">
                <a:tc>
                  <a:txBody>
                    <a:bodyPr/>
                    <a:lstStyle/>
                    <a:p>
                      <a:pPr algn="l">
                        <a:buNone/>
                      </a:pPr>
                      <a:r>
                        <a:rPr lang="en-US" sz="1400" b="0" u="none" dirty="0" smtClean="0">
                          <a:latin typeface="Arial" panose="020B0604020202020204" pitchFamily="34" charset="0"/>
                          <a:cs typeface="Arial" panose="020B0604020202020204" pitchFamily="34" charset="0"/>
                        </a:rPr>
                        <a:t>Full-time Equivalent (FTE) Employee Calculator</a:t>
                      </a:r>
                      <a:endParaRPr lang="en-US" sz="1400" b="0" u="none" dirty="0">
                        <a:latin typeface="Arial" panose="020B0604020202020204" pitchFamily="34" charset="0"/>
                        <a:cs typeface="Arial" panose="020B0604020202020204" pitchFamily="34" charset="0"/>
                      </a:endParaRPr>
                    </a:p>
                  </a:txBody>
                  <a:tcPr marT="91440" marB="91440"/>
                </a:tc>
                <a:tc>
                  <a:txBody>
                    <a:bodyPr/>
                    <a:lstStyle/>
                    <a:p>
                      <a:pPr algn="l">
                        <a:spcAft>
                          <a:spcPts val="2400"/>
                        </a:spcAft>
                        <a:buNone/>
                      </a:pPr>
                      <a:r>
                        <a:rPr lang="en-US" sz="1400" b="0" dirty="0" smtClean="0">
                          <a:latin typeface="Arial" panose="020B0604020202020204" pitchFamily="34" charset="0"/>
                          <a:cs typeface="Arial" panose="020B0604020202020204" pitchFamily="34" charset="0"/>
                          <a:hlinkClick r:id="rId7"/>
                        </a:rPr>
                        <a:t>https://www.healthcare.gov/fte-calculator/</a:t>
                      </a:r>
                      <a:endParaRPr lang="en-US" sz="1400" b="0" u="sng" dirty="0">
                        <a:latin typeface="Arial" panose="020B0604020202020204" pitchFamily="34" charset="0"/>
                        <a:cs typeface="Arial" panose="020B0604020202020204" pitchFamily="34" charset="0"/>
                      </a:endParaRPr>
                    </a:p>
                  </a:txBody>
                  <a:tcPr marT="91440" marB="91440"/>
                </a:tc>
              </a:tr>
              <a:tr h="389540">
                <a:tc>
                  <a:txBody>
                    <a:bodyPr/>
                    <a:lstStyle/>
                    <a:p>
                      <a:pPr algn="l">
                        <a:buNone/>
                      </a:pPr>
                      <a:r>
                        <a:rPr lang="en-US" sz="1400" b="0" u="none" dirty="0" smtClean="0">
                          <a:latin typeface="Arial" panose="020B0604020202020204" pitchFamily="34" charset="0"/>
                          <a:cs typeface="Arial" panose="020B0604020202020204" pitchFamily="34" charset="0"/>
                        </a:rPr>
                        <a:t>SHOP Tax Credit Estimator</a:t>
                      </a:r>
                    </a:p>
                  </a:txBody>
                  <a:tcPr marT="91440" marB="91440"/>
                </a:tc>
                <a:tc>
                  <a:txBody>
                    <a:bodyPr/>
                    <a:lstStyle/>
                    <a:p>
                      <a:pPr algn="l">
                        <a:buNone/>
                      </a:pPr>
                      <a:r>
                        <a:rPr lang="en-US" sz="1400" b="0" dirty="0" smtClean="0">
                          <a:solidFill>
                            <a:srgbClr val="FF0000"/>
                          </a:solidFill>
                          <a:latin typeface="Arial" panose="020B0604020202020204" pitchFamily="34" charset="0"/>
                          <a:cs typeface="Arial" panose="020B0604020202020204" pitchFamily="34" charset="0"/>
                          <a:hlinkClick r:id="rId8"/>
                        </a:rPr>
                        <a:t>https://www.healthcare.gov/small-business-tax-credit-calculator/</a:t>
                      </a:r>
                      <a:endParaRPr lang="en-US" sz="1400" b="0" dirty="0" smtClean="0">
                        <a:solidFill>
                          <a:srgbClr val="FF0000"/>
                        </a:solidFill>
                        <a:latin typeface="Arial" panose="020B0604020202020204" pitchFamily="34" charset="0"/>
                        <a:cs typeface="Arial" panose="020B0604020202020204" pitchFamily="34" charset="0"/>
                      </a:endParaRPr>
                    </a:p>
                  </a:txBody>
                  <a:tcPr marT="91440" marB="91440"/>
                </a:tc>
              </a:tr>
            </a:tbl>
          </a:graphicData>
        </a:graphic>
      </p:graphicFrame>
    </p:spTree>
    <p:extLst>
      <p:ext uri="{BB962C8B-B14F-4D97-AF65-F5344CB8AC3E}">
        <p14:creationId xmlns:p14="http://schemas.microsoft.com/office/powerpoint/2010/main" val="1551631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Operational Status of SHOP Marketplaces – 2014</a:t>
            </a:r>
            <a:endParaRPr lang="en-US" dirty="0"/>
          </a:p>
        </p:txBody>
      </p:sp>
      <p:sp>
        <p:nvSpPr>
          <p:cNvPr id="3" name="Content Placeholder 2"/>
          <p:cNvSpPr>
            <a:spLocks noGrp="1"/>
          </p:cNvSpPr>
          <p:nvPr>
            <p:ph idx="1"/>
          </p:nvPr>
        </p:nvSpPr>
        <p:spPr>
          <a:xfrm>
            <a:off x="457200" y="1201646"/>
            <a:ext cx="8305800" cy="4896417"/>
          </a:xfrm>
        </p:spPr>
        <p:txBody>
          <a:bodyPr/>
          <a:lstStyle/>
          <a:p>
            <a:endParaRPr lang="en-US" dirty="0" smtClean="0"/>
          </a:p>
          <a:p>
            <a:r>
              <a:rPr lang="en-US" dirty="0" smtClean="0"/>
              <a:t>Many State-based Marketplaces have successfully launched an online SHOP</a:t>
            </a:r>
          </a:p>
          <a:p>
            <a:pPr lvl="1"/>
            <a:r>
              <a:rPr lang="en-US" dirty="0" smtClean="0"/>
              <a:t>These </a:t>
            </a:r>
            <a:r>
              <a:rPr lang="en-US" dirty="0"/>
              <a:t>s</a:t>
            </a:r>
            <a:r>
              <a:rPr lang="en-US" dirty="0" smtClean="0"/>
              <a:t>tates have employee choice and back-end billing and payment support for employers (premium aggregation)</a:t>
            </a:r>
          </a:p>
          <a:p>
            <a:pPr lvl="1"/>
            <a:r>
              <a:rPr lang="en-US" dirty="0" smtClean="0"/>
              <a:t>Some State-based Marketplaces are utilizing a paper-based direct enrollment approach until they launch their online SHOP</a:t>
            </a:r>
          </a:p>
        </p:txBody>
      </p:sp>
      <p:sp>
        <p:nvSpPr>
          <p:cNvPr id="4" name="Slide Number Placeholder 3"/>
          <p:cNvSpPr>
            <a:spLocks noGrp="1"/>
          </p:cNvSpPr>
          <p:nvPr>
            <p:ph type="sldNum" sz="quarter" idx="12"/>
          </p:nvPr>
        </p:nvSpPr>
        <p:spPr/>
        <p:txBody>
          <a:bodyPr/>
          <a:lstStyle/>
          <a:p>
            <a:fld id="{7CC449A0-7C1A-4D0B-A2D0-2A14334A3138}" type="slidenum">
              <a:rPr lang="en-US" smtClean="0"/>
              <a:pPr/>
              <a:t>2</a:t>
            </a:fld>
            <a:endParaRPr lang="en-US" dirty="0"/>
          </a:p>
        </p:txBody>
      </p:sp>
    </p:spTree>
    <p:extLst>
      <p:ext uri="{BB962C8B-B14F-4D97-AF65-F5344CB8AC3E}">
        <p14:creationId xmlns:p14="http://schemas.microsoft.com/office/powerpoint/2010/main" val="3531402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Operational Status of SHOP Marketplaces – 2014 (continued)</a:t>
            </a:r>
            <a:endParaRPr lang="en-US" dirty="0"/>
          </a:p>
        </p:txBody>
      </p:sp>
      <p:sp>
        <p:nvSpPr>
          <p:cNvPr id="3" name="Content Placeholder 2"/>
          <p:cNvSpPr>
            <a:spLocks noGrp="1"/>
          </p:cNvSpPr>
          <p:nvPr>
            <p:ph idx="1"/>
          </p:nvPr>
        </p:nvSpPr>
        <p:spPr>
          <a:xfrm>
            <a:off x="457200" y="1201646"/>
            <a:ext cx="8305800" cy="4896417"/>
          </a:xfrm>
        </p:spPr>
        <p:txBody>
          <a:bodyPr/>
          <a:lstStyle/>
          <a:p>
            <a:endParaRPr lang="en-US" sz="1600" dirty="0" smtClean="0"/>
          </a:p>
          <a:p>
            <a:r>
              <a:rPr lang="en-US" dirty="0" smtClean="0"/>
              <a:t>CMS opened Federally-facilitated SHOP (FF-SHOP) Marketplaces 10/1/13</a:t>
            </a:r>
          </a:p>
          <a:p>
            <a:pPr lvl="1"/>
            <a:r>
              <a:rPr lang="en-US" dirty="0" smtClean="0"/>
              <a:t>Eligible employers may enroll in FF-SHOPs utilizing a paper-based direct enrollment approach</a:t>
            </a:r>
          </a:p>
          <a:p>
            <a:pPr lvl="1"/>
            <a:r>
              <a:rPr lang="en-US" dirty="0" smtClean="0"/>
              <a:t>A dedicated call center is available to assist employers and those working with employers, such as insurance agents/brokers</a:t>
            </a:r>
          </a:p>
          <a:p>
            <a:r>
              <a:rPr lang="en-US" dirty="0" smtClean="0"/>
              <a:t>Last month CMS </a:t>
            </a:r>
            <a:r>
              <a:rPr lang="en-US" dirty="0"/>
              <a:t>launched two new SHOP tools on HealthCare.gov: FTE Calculator and SHOP Tax Credit Estimator</a:t>
            </a:r>
          </a:p>
          <a:p>
            <a:pPr marL="457200" lvl="1" indent="0">
              <a:buNone/>
            </a:pPr>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7CC449A0-7C1A-4D0B-A2D0-2A14334A3138}" type="slidenum">
              <a:rPr lang="en-US" smtClean="0"/>
              <a:pPr/>
              <a:t>3</a:t>
            </a:fld>
            <a:endParaRPr lang="en-US" dirty="0"/>
          </a:p>
        </p:txBody>
      </p:sp>
    </p:spTree>
    <p:extLst>
      <p:ext uri="{BB962C8B-B14F-4D97-AF65-F5344CB8AC3E}">
        <p14:creationId xmlns:p14="http://schemas.microsoft.com/office/powerpoint/2010/main" val="3874512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Operational Status of SHOP Marketplaces – 2014 </a:t>
            </a:r>
            <a:r>
              <a:rPr lang="en-US" dirty="0" smtClean="0"/>
              <a:t>(</a:t>
            </a:r>
            <a:r>
              <a:rPr lang="en-US" dirty="0"/>
              <a:t>continued</a:t>
            </a:r>
            <a:r>
              <a:rPr lang="en-US" dirty="0" smtClean="0"/>
              <a:t>)</a:t>
            </a:r>
            <a:endParaRPr lang="en-US" dirty="0"/>
          </a:p>
        </p:txBody>
      </p:sp>
      <p:sp>
        <p:nvSpPr>
          <p:cNvPr id="3" name="Content Placeholder 2"/>
          <p:cNvSpPr>
            <a:spLocks noGrp="1"/>
          </p:cNvSpPr>
          <p:nvPr>
            <p:ph idx="1"/>
          </p:nvPr>
        </p:nvSpPr>
        <p:spPr>
          <a:xfrm>
            <a:off x="304800" y="1255982"/>
            <a:ext cx="8534400" cy="4896417"/>
          </a:xfrm>
        </p:spPr>
        <p:txBody>
          <a:bodyPr/>
          <a:lstStyle/>
          <a:p>
            <a:endParaRPr lang="en-US" dirty="0" smtClean="0"/>
          </a:p>
          <a:p>
            <a:r>
              <a:rPr lang="en-US" dirty="0" smtClean="0"/>
              <a:t>Enrollment in SHOPs continues in all states</a:t>
            </a:r>
          </a:p>
          <a:p>
            <a:pPr lvl="1"/>
            <a:r>
              <a:rPr lang="en-US" dirty="0" smtClean="0"/>
              <a:t>Unlike the Individual Marketplace, employee groups may enroll in SHOP coverage for the first time at any point throughout the year</a:t>
            </a:r>
          </a:p>
          <a:p>
            <a:r>
              <a:rPr lang="en-US" dirty="0" smtClean="0"/>
              <a:t>An eligible employer buying SHOP coverage in 2014 may qualify for the Small </a:t>
            </a:r>
            <a:r>
              <a:rPr lang="en-US" dirty="0"/>
              <a:t>B</a:t>
            </a:r>
            <a:r>
              <a:rPr lang="en-US" dirty="0" smtClean="0"/>
              <a:t>usiness Health Care </a:t>
            </a:r>
            <a:r>
              <a:rPr lang="en-US" dirty="0"/>
              <a:t>T</a:t>
            </a:r>
            <a:r>
              <a:rPr lang="en-US" dirty="0" smtClean="0"/>
              <a:t>ax </a:t>
            </a:r>
            <a:r>
              <a:rPr lang="en-US" dirty="0"/>
              <a:t>C</a:t>
            </a:r>
            <a:r>
              <a:rPr lang="en-US" dirty="0" smtClean="0"/>
              <a:t>redit (worth up to 50% of employer contributions for tax years beginning in 2014 or later)</a:t>
            </a:r>
          </a:p>
        </p:txBody>
      </p:sp>
      <p:sp>
        <p:nvSpPr>
          <p:cNvPr id="4" name="Slide Number Placeholder 3"/>
          <p:cNvSpPr>
            <a:spLocks noGrp="1"/>
          </p:cNvSpPr>
          <p:nvPr>
            <p:ph type="sldNum" sz="quarter" idx="12"/>
          </p:nvPr>
        </p:nvSpPr>
        <p:spPr/>
        <p:txBody>
          <a:bodyPr/>
          <a:lstStyle/>
          <a:p>
            <a:fld id="{7CC449A0-7C1A-4D0B-A2D0-2A14334A3138}" type="slidenum">
              <a:rPr lang="en-US" smtClean="0"/>
              <a:pPr/>
              <a:t>4</a:t>
            </a:fld>
            <a:endParaRPr lang="en-US" dirty="0"/>
          </a:p>
        </p:txBody>
      </p:sp>
    </p:spTree>
    <p:extLst>
      <p:ext uri="{BB962C8B-B14F-4D97-AF65-F5344CB8AC3E}">
        <p14:creationId xmlns:p14="http://schemas.microsoft.com/office/powerpoint/2010/main" val="1395605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Ahead to 2015: Online FF-SHOP Marketplaces</a:t>
            </a:r>
            <a:endParaRPr lang="en-US" dirty="0"/>
          </a:p>
        </p:txBody>
      </p:sp>
      <p:sp>
        <p:nvSpPr>
          <p:cNvPr id="3" name="Content Placeholder 2"/>
          <p:cNvSpPr>
            <a:spLocks noGrp="1"/>
          </p:cNvSpPr>
          <p:nvPr>
            <p:ph idx="1"/>
          </p:nvPr>
        </p:nvSpPr>
        <p:spPr>
          <a:xfrm>
            <a:off x="457200" y="1010006"/>
            <a:ext cx="8229600" cy="4887840"/>
          </a:xfrm>
        </p:spPr>
        <p:txBody>
          <a:bodyPr/>
          <a:lstStyle/>
          <a:p>
            <a:endParaRPr lang="en-US" sz="400" dirty="0" smtClean="0"/>
          </a:p>
          <a:p>
            <a:r>
              <a:rPr lang="en-US" dirty="0" smtClean="0"/>
              <a:t>CMS is making steady progress toward launching online FF-SHOP Marketplaces, for states not running their own SHOP</a:t>
            </a:r>
          </a:p>
          <a:p>
            <a:r>
              <a:rPr lang="en-US" dirty="0" smtClean="0"/>
              <a:t>FF-SHOP Marketplaces planned functionality includes:</a:t>
            </a:r>
          </a:p>
          <a:p>
            <a:pPr lvl="1"/>
            <a:r>
              <a:rPr lang="en-US" sz="2200" dirty="0" smtClean="0"/>
              <a:t>Employers and agents/brokers able to browse available plan options before enrolling in SHOP</a:t>
            </a:r>
          </a:p>
          <a:p>
            <a:pPr lvl="1"/>
            <a:r>
              <a:rPr lang="en-US" sz="2200" dirty="0" smtClean="0"/>
              <a:t>Employers able to assign an agent/broker to help them enroll</a:t>
            </a:r>
          </a:p>
          <a:p>
            <a:pPr lvl="2"/>
            <a:r>
              <a:rPr lang="en-US" sz="1800" dirty="0" smtClean="0"/>
              <a:t>Agents/brokers able to manage client accounts and provide ongoing customer support</a:t>
            </a:r>
            <a:endParaRPr lang="en-US" sz="1800" dirty="0"/>
          </a:p>
          <a:p>
            <a:pPr lvl="1"/>
            <a:r>
              <a:rPr lang="en-US" sz="2200" dirty="0" smtClean="0"/>
              <a:t>Employers able to </a:t>
            </a:r>
            <a:r>
              <a:rPr lang="en-US" sz="2200" dirty="0"/>
              <a:t>customize their offer of coverage</a:t>
            </a:r>
          </a:p>
          <a:p>
            <a:pPr lvl="1"/>
            <a:r>
              <a:rPr lang="en-US" sz="2200" dirty="0" smtClean="0"/>
              <a:t>Employers able to manage their accounts online, including checking on their account balance and making payments</a:t>
            </a:r>
          </a:p>
        </p:txBody>
      </p:sp>
      <p:sp>
        <p:nvSpPr>
          <p:cNvPr id="4" name="Slide Number Placeholder 3"/>
          <p:cNvSpPr>
            <a:spLocks noGrp="1"/>
          </p:cNvSpPr>
          <p:nvPr>
            <p:ph type="sldNum" sz="quarter" idx="12"/>
          </p:nvPr>
        </p:nvSpPr>
        <p:spPr/>
        <p:txBody>
          <a:bodyPr/>
          <a:lstStyle/>
          <a:p>
            <a:fld id="{7CC449A0-7C1A-4D0B-A2D0-2A14334A3138}" type="slidenum">
              <a:rPr lang="en-US" smtClean="0"/>
              <a:pPr/>
              <a:t>5</a:t>
            </a:fld>
            <a:endParaRPr lang="en-US" dirty="0"/>
          </a:p>
        </p:txBody>
      </p:sp>
    </p:spTree>
    <p:extLst>
      <p:ext uri="{BB962C8B-B14F-4D97-AF65-F5344CB8AC3E}">
        <p14:creationId xmlns:p14="http://schemas.microsoft.com/office/powerpoint/2010/main" val="1890259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Launching Online</a:t>
            </a:r>
            <a:r>
              <a:rPr lang="en-US" dirty="0" smtClean="0">
                <a:solidFill>
                  <a:srgbClr val="FF0000"/>
                </a:solidFill>
              </a:rPr>
              <a:t> </a:t>
            </a:r>
            <a:r>
              <a:rPr lang="en-US" dirty="0" smtClean="0"/>
              <a:t>FF-SHOP Marketplaces</a:t>
            </a:r>
            <a:endParaRPr lang="en-US" dirty="0"/>
          </a:p>
        </p:txBody>
      </p:sp>
      <p:sp>
        <p:nvSpPr>
          <p:cNvPr id="4" name="Slide Number Placeholder 3"/>
          <p:cNvSpPr>
            <a:spLocks noGrp="1"/>
          </p:cNvSpPr>
          <p:nvPr>
            <p:ph type="sldNum" sz="quarter" idx="12"/>
          </p:nvPr>
        </p:nvSpPr>
        <p:spPr/>
        <p:txBody>
          <a:bodyPr/>
          <a:lstStyle/>
          <a:p>
            <a:fld id="{7CC449A0-7C1A-4D0B-A2D0-2A14334A3138}" type="slidenum">
              <a:rPr lang="en-US" smtClean="0"/>
              <a:pPr/>
              <a:t>6</a:t>
            </a:fld>
            <a:endParaRPr lang="en-US" dirty="0"/>
          </a:p>
        </p:txBody>
      </p:sp>
      <p:sp>
        <p:nvSpPr>
          <p:cNvPr id="3" name="Content Placeholder 2"/>
          <p:cNvSpPr>
            <a:spLocks noGrp="1"/>
          </p:cNvSpPr>
          <p:nvPr>
            <p:ph idx="1"/>
          </p:nvPr>
        </p:nvSpPr>
        <p:spPr>
          <a:xfrm>
            <a:off x="457200" y="1238822"/>
            <a:ext cx="8229600" cy="5448300"/>
          </a:xfrm>
        </p:spPr>
        <p:txBody>
          <a:bodyPr/>
          <a:lstStyle/>
          <a:p>
            <a:endParaRPr lang="en-US" sz="1400" dirty="0" smtClean="0"/>
          </a:p>
          <a:p>
            <a:r>
              <a:rPr lang="en-US" dirty="0" smtClean="0"/>
              <a:t>Lessons </a:t>
            </a:r>
            <a:r>
              <a:rPr lang="en-US" dirty="0"/>
              <a:t>learned from </a:t>
            </a:r>
            <a:r>
              <a:rPr lang="en-US" dirty="0" smtClean="0"/>
              <a:t>last year have </a:t>
            </a:r>
            <a:r>
              <a:rPr lang="en-US" dirty="0"/>
              <a:t>been incorporated into </a:t>
            </a:r>
            <a:r>
              <a:rPr lang="en-US" dirty="0" smtClean="0"/>
              <a:t>the </a:t>
            </a:r>
            <a:r>
              <a:rPr lang="en-US" dirty="0"/>
              <a:t>plan </a:t>
            </a:r>
            <a:endParaRPr lang="en-US" dirty="0" smtClean="0"/>
          </a:p>
          <a:p>
            <a:r>
              <a:rPr lang="en-US" dirty="0" smtClean="0"/>
              <a:t>An </a:t>
            </a:r>
            <a:r>
              <a:rPr lang="en-US" dirty="0"/>
              <a:t>incremental delivery schedule has been </a:t>
            </a:r>
            <a:r>
              <a:rPr lang="en-US" dirty="0" smtClean="0"/>
              <a:t>developed </a:t>
            </a:r>
          </a:p>
          <a:p>
            <a:r>
              <a:rPr lang="en-US" dirty="0" smtClean="0"/>
              <a:t>CMS plans to </a:t>
            </a:r>
            <a:r>
              <a:rPr lang="en-US" dirty="0"/>
              <a:t>phase in available functionality </a:t>
            </a:r>
            <a:r>
              <a:rPr lang="en-US" dirty="0" smtClean="0"/>
              <a:t>beginning with 3-5 states in October</a:t>
            </a:r>
            <a:endParaRPr lang="en-US" dirty="0"/>
          </a:p>
          <a:p>
            <a:r>
              <a:rPr lang="en-US" dirty="0" smtClean="0"/>
              <a:t>Employers in these 3-5 states will be able to:</a:t>
            </a:r>
          </a:p>
          <a:p>
            <a:pPr lvl="1"/>
            <a:r>
              <a:rPr lang="en-US" dirty="0" smtClean="0"/>
              <a:t>Establish a Marketplace account, assign an agent/broker to their account, obtain an eligibility determination, upload employee roster, and browse available plans</a:t>
            </a:r>
          </a:p>
          <a:p>
            <a:endParaRPr lang="en-US" dirty="0"/>
          </a:p>
          <a:p>
            <a:endParaRPr lang="en-US" dirty="0"/>
          </a:p>
        </p:txBody>
      </p:sp>
    </p:spTree>
    <p:extLst>
      <p:ext uri="{BB962C8B-B14F-4D97-AF65-F5344CB8AC3E}">
        <p14:creationId xmlns:p14="http://schemas.microsoft.com/office/powerpoint/2010/main" val="3436270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Launching Online</a:t>
            </a:r>
            <a:r>
              <a:rPr lang="en-US" dirty="0" smtClean="0">
                <a:solidFill>
                  <a:srgbClr val="FF0000"/>
                </a:solidFill>
              </a:rPr>
              <a:t> </a:t>
            </a:r>
            <a:r>
              <a:rPr lang="en-US" dirty="0" smtClean="0"/>
              <a:t>FF-SHOP Marketplaces (continued)</a:t>
            </a:r>
            <a:endParaRPr lang="en-US" dirty="0"/>
          </a:p>
        </p:txBody>
      </p:sp>
      <p:sp>
        <p:nvSpPr>
          <p:cNvPr id="4" name="Slide Number Placeholder 3"/>
          <p:cNvSpPr>
            <a:spLocks noGrp="1"/>
          </p:cNvSpPr>
          <p:nvPr>
            <p:ph type="sldNum" sz="quarter" idx="12"/>
          </p:nvPr>
        </p:nvSpPr>
        <p:spPr/>
        <p:txBody>
          <a:bodyPr/>
          <a:lstStyle/>
          <a:p>
            <a:fld id="{7CC449A0-7C1A-4D0B-A2D0-2A14334A3138}" type="slidenum">
              <a:rPr lang="en-US" smtClean="0"/>
              <a:pPr/>
              <a:t>7</a:t>
            </a:fld>
            <a:endParaRPr lang="en-US" dirty="0"/>
          </a:p>
        </p:txBody>
      </p:sp>
      <p:sp>
        <p:nvSpPr>
          <p:cNvPr id="3" name="Content Placeholder 2"/>
          <p:cNvSpPr>
            <a:spLocks noGrp="1"/>
          </p:cNvSpPr>
          <p:nvPr>
            <p:ph idx="1"/>
          </p:nvPr>
        </p:nvSpPr>
        <p:spPr>
          <a:xfrm>
            <a:off x="457200" y="1238822"/>
            <a:ext cx="8229600" cy="5448300"/>
          </a:xfrm>
        </p:spPr>
        <p:txBody>
          <a:bodyPr/>
          <a:lstStyle/>
          <a:p>
            <a:endParaRPr lang="en-US" dirty="0" smtClean="0"/>
          </a:p>
          <a:p>
            <a:r>
              <a:rPr lang="en-US" dirty="0"/>
              <a:t>Full implementation in all states utilizing the FF-SHOP platform is scheduled for November 15, 2014</a:t>
            </a:r>
          </a:p>
          <a:p>
            <a:endParaRPr lang="en-US" dirty="0" smtClean="0"/>
          </a:p>
          <a:p>
            <a:r>
              <a:rPr lang="en-US" dirty="0" smtClean="0"/>
              <a:t>Internal testing is underway</a:t>
            </a:r>
          </a:p>
          <a:p>
            <a:r>
              <a:rPr lang="en-US" dirty="0" smtClean="0"/>
              <a:t>External testing with independent testers and  participating insurance companies will begin this summer and continue until the FF-SHOP Marketplaces go live later this year</a:t>
            </a:r>
          </a:p>
          <a:p>
            <a:endParaRPr lang="en-US" dirty="0" smtClean="0"/>
          </a:p>
          <a:p>
            <a:endParaRPr lang="en-US" dirty="0"/>
          </a:p>
        </p:txBody>
      </p:sp>
    </p:spTree>
    <p:extLst>
      <p:ext uri="{BB962C8B-B14F-4D97-AF65-F5344CB8AC3E}">
        <p14:creationId xmlns:p14="http://schemas.microsoft.com/office/powerpoint/2010/main" val="2895126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Choice</a:t>
            </a:r>
            <a:endParaRPr lang="en-US" dirty="0">
              <a:solidFill>
                <a:srgbClr val="FF0000"/>
              </a:solidFill>
            </a:endParaRPr>
          </a:p>
        </p:txBody>
      </p:sp>
      <p:sp>
        <p:nvSpPr>
          <p:cNvPr id="3" name="Content Placeholder 2"/>
          <p:cNvSpPr>
            <a:spLocks noGrp="1"/>
          </p:cNvSpPr>
          <p:nvPr>
            <p:ph idx="1"/>
          </p:nvPr>
        </p:nvSpPr>
        <p:spPr>
          <a:xfrm>
            <a:off x="457200" y="1140752"/>
            <a:ext cx="8229600" cy="5576263"/>
          </a:xfrm>
        </p:spPr>
        <p:txBody>
          <a:bodyPr/>
          <a:lstStyle/>
          <a:p>
            <a:endParaRPr lang="en-US" sz="2300" dirty="0" smtClean="0"/>
          </a:p>
          <a:p>
            <a:r>
              <a:rPr lang="en-US" dirty="0" smtClean="0"/>
              <a:t>Employee choice allows employers enrolling in a SHOP to offer employees all medical and dental plan options at a coverage level selected by the employer and</a:t>
            </a:r>
            <a:r>
              <a:rPr lang="en-US" dirty="0"/>
              <a:t> </a:t>
            </a:r>
            <a:r>
              <a:rPr lang="en-US" dirty="0" smtClean="0"/>
              <a:t>to receive one bill and make one payment, no matter how many plans their employees choose</a:t>
            </a:r>
          </a:p>
          <a:p>
            <a:r>
              <a:rPr lang="en-US" dirty="0" smtClean="0"/>
              <a:t>CMS recently finalized a rule establishing a transition policy for employee choice for 2015</a:t>
            </a:r>
          </a:p>
          <a:p>
            <a:r>
              <a:rPr lang="en-US" dirty="0" smtClean="0"/>
              <a:t>Unlike last year, all states + DC have the ability to implement employee choice for 2015</a:t>
            </a:r>
          </a:p>
        </p:txBody>
      </p:sp>
      <p:sp>
        <p:nvSpPr>
          <p:cNvPr id="4" name="Slide Number Placeholder 3"/>
          <p:cNvSpPr>
            <a:spLocks noGrp="1"/>
          </p:cNvSpPr>
          <p:nvPr>
            <p:ph type="sldNum" sz="quarter" idx="12"/>
          </p:nvPr>
        </p:nvSpPr>
        <p:spPr/>
        <p:txBody>
          <a:bodyPr/>
          <a:lstStyle/>
          <a:p>
            <a:fld id="{7CC449A0-7C1A-4D0B-A2D0-2A14334A3138}" type="slidenum">
              <a:rPr lang="en-US" smtClean="0"/>
              <a:pPr/>
              <a:t>8</a:t>
            </a:fld>
            <a:endParaRPr lang="en-US" dirty="0"/>
          </a:p>
        </p:txBody>
      </p:sp>
    </p:spTree>
    <p:extLst>
      <p:ext uri="{BB962C8B-B14F-4D97-AF65-F5344CB8AC3E}">
        <p14:creationId xmlns:p14="http://schemas.microsoft.com/office/powerpoint/2010/main" val="943685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Choice (continued)</a:t>
            </a:r>
            <a:endParaRPr lang="en-US" dirty="0">
              <a:solidFill>
                <a:srgbClr val="FF0000"/>
              </a:solidFill>
            </a:endParaRPr>
          </a:p>
        </p:txBody>
      </p:sp>
      <p:sp>
        <p:nvSpPr>
          <p:cNvPr id="3" name="Content Placeholder 2"/>
          <p:cNvSpPr>
            <a:spLocks noGrp="1"/>
          </p:cNvSpPr>
          <p:nvPr>
            <p:ph idx="1"/>
          </p:nvPr>
        </p:nvSpPr>
        <p:spPr>
          <a:xfrm>
            <a:off x="457200" y="1140752"/>
            <a:ext cx="8229600" cy="5576263"/>
          </a:xfrm>
        </p:spPr>
        <p:txBody>
          <a:bodyPr/>
          <a:lstStyle/>
          <a:p>
            <a:endParaRPr lang="en-US" sz="2300" dirty="0" smtClean="0"/>
          </a:p>
          <a:p>
            <a:r>
              <a:rPr lang="en-US" sz="2300" dirty="0" smtClean="0"/>
              <a:t>A </a:t>
            </a:r>
            <a:r>
              <a:rPr lang="en-US" sz="2300" dirty="0"/>
              <a:t>state insurance commissioner may recommend that the SHOP provide employers only with the option of offering employees a single QHP and (if applicable) a single dental </a:t>
            </a:r>
            <a:r>
              <a:rPr lang="en-US" sz="2300" dirty="0" smtClean="0"/>
              <a:t>plan</a:t>
            </a:r>
          </a:p>
          <a:p>
            <a:r>
              <a:rPr lang="en-US" sz="2300" dirty="0" smtClean="0"/>
              <a:t>A state’s recommendation must adequately explain how not </a:t>
            </a:r>
            <a:r>
              <a:rPr lang="en-US" sz="2300" dirty="0"/>
              <a:t>implementing employee choice would be in the best interests of small employers and their employees and dependents, given the likelihood that implementing employee choice would cause issuers to price products and plans higher in 2015 due </a:t>
            </a:r>
            <a:r>
              <a:rPr lang="en-US" sz="2300" dirty="0" smtClean="0"/>
              <a:t>to issuers</a:t>
            </a:r>
            <a:r>
              <a:rPr lang="en-US" sz="2300" dirty="0"/>
              <a:t>’ beliefs about adverse </a:t>
            </a:r>
            <a:r>
              <a:rPr lang="en-US" sz="2300" dirty="0" smtClean="0"/>
              <a:t>selection</a:t>
            </a:r>
          </a:p>
          <a:p>
            <a:r>
              <a:rPr lang="en-US" sz="2300" dirty="0" smtClean="0"/>
              <a:t>This transition policy applies only to 2015</a:t>
            </a:r>
          </a:p>
          <a:p>
            <a:r>
              <a:rPr lang="en-US" sz="2300" dirty="0" smtClean="0"/>
              <a:t>CMS expects employee choice to </a:t>
            </a:r>
            <a:r>
              <a:rPr lang="en-US" sz="2300" smtClean="0"/>
              <a:t>be available in </a:t>
            </a:r>
            <a:r>
              <a:rPr lang="en-US" sz="2300" dirty="0" smtClean="0"/>
              <a:t>all 50 States + DC by 2016</a:t>
            </a:r>
          </a:p>
        </p:txBody>
      </p:sp>
      <p:sp>
        <p:nvSpPr>
          <p:cNvPr id="4" name="Slide Number Placeholder 3"/>
          <p:cNvSpPr>
            <a:spLocks noGrp="1"/>
          </p:cNvSpPr>
          <p:nvPr>
            <p:ph type="sldNum" sz="quarter" idx="12"/>
          </p:nvPr>
        </p:nvSpPr>
        <p:spPr/>
        <p:txBody>
          <a:bodyPr/>
          <a:lstStyle/>
          <a:p>
            <a:fld id="{7CC449A0-7C1A-4D0B-A2D0-2A14334A3138}" type="slidenum">
              <a:rPr lang="en-US" smtClean="0"/>
              <a:pPr/>
              <a:t>9</a:t>
            </a:fld>
            <a:endParaRPr lang="en-US" dirty="0"/>
          </a:p>
        </p:txBody>
      </p:sp>
    </p:spTree>
    <p:extLst>
      <p:ext uri="{BB962C8B-B14F-4D97-AF65-F5344CB8AC3E}">
        <p14:creationId xmlns:p14="http://schemas.microsoft.com/office/powerpoint/2010/main" val="1565717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CMS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CMS template</Template>
  <TotalTime>17034</TotalTime>
  <Words>732</Words>
  <Application>Microsoft Office PowerPoint</Application>
  <PresentationFormat>On-screen Show (4:3)</PresentationFormat>
  <Paragraphs>91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CMS_template</vt:lpstr>
      <vt:lpstr>Status Update on SHOP  Health Insurance Marketplaces</vt:lpstr>
      <vt:lpstr>Current Operational Status of SHOP Marketplaces – 2014</vt:lpstr>
      <vt:lpstr>Current Operational Status of SHOP Marketplaces – 2014 (continued)</vt:lpstr>
      <vt:lpstr>Current Operational Status of SHOP Marketplaces – 2014 (continued)</vt:lpstr>
      <vt:lpstr>Looking Ahead to 2015: Online FF-SHOP Marketplaces</vt:lpstr>
      <vt:lpstr>Plan for Launching Online FF-SHOP Marketplaces</vt:lpstr>
      <vt:lpstr>Plan for Launching Online FF-SHOP Marketplaces (continued)</vt:lpstr>
      <vt:lpstr>Employee Choice</vt:lpstr>
      <vt:lpstr>Employee Choice (continued)</vt:lpstr>
      <vt:lpstr>SHOP Resources</vt:lpstr>
    </vt:vector>
  </TitlesOfParts>
  <Company>CGI Federal,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Jang, Christelle (CMS/CCIIO)</dc:creator>
  <cp:lastModifiedBy>Collins</cp:lastModifiedBy>
  <cp:revision>331</cp:revision>
  <cp:lastPrinted>2014-05-05T23:38:32Z</cp:lastPrinted>
  <dcterms:created xsi:type="dcterms:W3CDTF">2013-09-04T18:17:56Z</dcterms:created>
  <dcterms:modified xsi:type="dcterms:W3CDTF">2014-05-25T20:44:06Z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-1150776393</vt:i4>
  </property>
  <property fmtid="{D5CDD505-2E9C-101B-9397-08002B2CF9AE}" pid="3" name="_NewReviewCycle">
    <vt:lpwstr/>
  </property>
  <property fmtid="{D5CDD505-2E9C-101B-9397-08002B2CF9AE}" pid="4" name="_EmailSubject">
    <vt:lpwstr>comments on SHOP deck</vt:lpwstr>
  </property>
  <property fmtid="{D5CDD505-2E9C-101B-9397-08002B2CF9AE}" pid="5" name="_AuthorEmailDisplayName">
    <vt:lpwstr>Jang, Christelle (CMS/CCIIO)</vt:lpwstr>
  </property>
  <property fmtid="{D5CDD505-2E9C-101B-9397-08002B2CF9AE}" pid="6" name="_PreviousAdHocReviewCycleID">
    <vt:i4>-250890906</vt:i4>
  </property>
  <property fmtid="{D5CDD505-2E9C-101B-9397-08002B2CF9AE}" pid="7" name="_AuthorEmail">
    <vt:lpwstr>Christelle.Jang@cms.hhs.gov</vt:lpwstr>
  </property>
</Properties>
</file>