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83" r:id="rId5"/>
    <p:sldId id="343" r:id="rId6"/>
    <p:sldId id="350" r:id="rId7"/>
    <p:sldId id="357" r:id="rId8"/>
    <p:sldId id="363" r:id="rId9"/>
    <p:sldId id="347" r:id="rId10"/>
    <p:sldId id="323" r:id="rId11"/>
    <p:sldId id="327" r:id="rId12"/>
    <p:sldId id="28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763"/>
    <a:srgbClr val="54534A"/>
    <a:srgbClr val="78B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9713" autoAdjust="0"/>
  </p:normalViewPr>
  <p:slideViewPr>
    <p:cSldViewPr>
      <p:cViewPr>
        <p:scale>
          <a:sx n="122" d="100"/>
          <a:sy n="122" d="100"/>
        </p:scale>
        <p:origin x="-1302" y="-4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802B3-D2B3-47AD-BDB2-9983977B425F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B2E62-2266-4F9B-8193-27BA5A173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56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0075-270D-4440-A35C-DDE20D7AC4AA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B51E-8021-4FD0-AC6A-CCDF63B64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7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9C6A36E-BB31-4EBB-90CA-A0BA8D4788E5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213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F12EAC-1BA5-4148-84F3-1BDD55031702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37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51E-8021-4FD0-AC6A-CCDF63B642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20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Oct. 1 through Nov. 28 – From press release</a:t>
            </a:r>
          </a:p>
          <a:p>
            <a:endParaRPr lang="en-US" dirty="0" smtClean="0"/>
          </a:p>
          <a:p>
            <a:r>
              <a:rPr lang="en-US" dirty="0" smtClean="0"/>
              <a:t>18,131 in QHP</a:t>
            </a:r>
          </a:p>
          <a:p>
            <a:r>
              <a:rPr lang="en-US" dirty="0" smtClean="0"/>
              <a:t>91,853 Newly Eligible</a:t>
            </a:r>
          </a:p>
          <a:p>
            <a:r>
              <a:rPr lang="en-US" dirty="0" smtClean="0"/>
              <a:t>66,484 Medicaid, Immediate Coverage</a:t>
            </a:r>
          </a:p>
          <a:p>
            <a:r>
              <a:rPr lang="en-US" dirty="0" smtClean="0"/>
              <a:t>176,468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51E-8021-4FD0-AC6A-CCDF63B642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25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FD41238-EB83-4ED6-B809-A01CA44F59EC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2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0" y="3178175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smtClean="0">
                <a:solidFill>
                  <a:srgbClr val="595959"/>
                </a:solidFill>
              </a:rPr>
              <a:t>Washington Health Benefit Exchange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82725"/>
            <a:ext cx="121920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5115656"/>
            <a:ext cx="8343900" cy="914400"/>
          </a:xfrm>
        </p:spPr>
        <p:txBody>
          <a:bodyPr>
            <a:noAutofit/>
          </a:bodyPr>
          <a:lstStyle>
            <a:lvl1pPr algn="ctr">
              <a:defRPr sz="28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6043123"/>
            <a:ext cx="83439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19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5275-6437-4F6E-8E08-7ABAD7929253}" type="datetime1">
              <a:rPr lang="en-US">
                <a:solidFill>
                  <a:prstClr val="white"/>
                </a:solidFill>
              </a:rPr>
              <a:pPr>
                <a:defRPr/>
              </a:pPr>
              <a:t>1/17/2014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9C0B1-F089-4F2A-84E2-A3EC0153927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87417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1803376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3859" y="1714498"/>
            <a:ext cx="2630091" cy="288036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65" y="457200"/>
            <a:ext cx="5431583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3859" y="4590288"/>
            <a:ext cx="2635923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54ED6-CEBA-4771-939E-2C1CE0406224}" type="datetime1">
              <a:rPr lang="en-US">
                <a:solidFill>
                  <a:prstClr val="white"/>
                </a:solidFill>
              </a:rPr>
              <a:pPr>
                <a:defRPr/>
              </a:pPr>
              <a:t>1/17/2014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5A192-1F4C-4DF6-B452-42400D8261E6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599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050" y="0"/>
            <a:ext cx="302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610" y="4591761"/>
            <a:ext cx="2344340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610" y="1714500"/>
            <a:ext cx="2344340" cy="287726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6076188" cy="6857999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724371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3294-DD04-4B2C-86A2-E3ADB1C0632A}" type="datetime1">
              <a:rPr lang="en-US">
                <a:solidFill>
                  <a:prstClr val="white"/>
                </a:solidFill>
              </a:rPr>
              <a:pPr>
                <a:defRPr/>
              </a:pPr>
              <a:t>1/17/2014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522E8-9BC1-4325-99AF-EC4E871A71B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39601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57200"/>
            <a:ext cx="1457325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457200"/>
            <a:ext cx="5286375" cy="5719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DE144-F78F-47DC-8070-5FD52D539982}" type="datetime1">
              <a:rPr lang="en-US">
                <a:solidFill>
                  <a:prstClr val="white"/>
                </a:solidFill>
              </a:rPr>
              <a:pPr>
                <a:defRPr/>
              </a:pPr>
              <a:t>1/17/2014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F697-B2AC-4C95-AA49-194685FF09B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28928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2667000"/>
            <a:ext cx="56578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321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3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2667000"/>
            <a:ext cx="56578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032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600200"/>
            <a:ext cx="7886700" cy="2240280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854659"/>
            <a:ext cx="78867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51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5115656"/>
            <a:ext cx="8343900" cy="914400"/>
          </a:xfrm>
        </p:spPr>
        <p:txBody>
          <a:bodyPr/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6043123"/>
            <a:ext cx="83439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3063240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6126480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32544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25305-87D7-40D2-AC8A-78EE116E0C7F}" type="datetime1">
              <a:rPr lang="en-US">
                <a:solidFill>
                  <a:prstClr val="white"/>
                </a:solidFill>
              </a:rPr>
              <a:pPr>
                <a:defRPr/>
              </a:pPr>
              <a:t>1/17/2014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80633-3FA0-443C-B3E2-B8B958DC597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6080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514600"/>
            <a:ext cx="7886700" cy="2743200"/>
          </a:xfrm>
        </p:spPr>
        <p:txBody>
          <a:bodyPr/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57800"/>
            <a:ext cx="78867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4455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14500"/>
            <a:ext cx="337185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14500"/>
            <a:ext cx="337185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411AB-2CBB-495D-BA0E-E68D261ACFEF}" type="datetime1">
              <a:rPr lang="en-US">
                <a:solidFill>
                  <a:prstClr val="white"/>
                </a:solidFill>
              </a:rPr>
              <a:pPr>
                <a:defRPr/>
              </a:pPr>
              <a:t>1/17/2014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6C13E-30D0-445E-8D09-6210D33ADFD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1243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5286" y="1733162"/>
            <a:ext cx="3374136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5286" y="2481944"/>
            <a:ext cx="3374136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33162"/>
            <a:ext cx="3374136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481944"/>
            <a:ext cx="3374136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B963F-02A7-492C-B445-06F028F8D4BC}" type="datetime1">
              <a:rPr lang="en-US">
                <a:solidFill>
                  <a:prstClr val="white"/>
                </a:solidFill>
              </a:rPr>
              <a:pPr>
                <a:defRPr/>
              </a:pPr>
              <a:t>1/17/2014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D354A-1BFB-4AF4-8E43-4E0CF231CE3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20296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363"/>
            <a:ext cx="9144000" cy="274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1714500"/>
            <a:ext cx="68580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40450" y="6600825"/>
            <a:ext cx="1150938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153908-8AAA-45BE-BD00-B5E9BF0F6889}" type="datetime1">
              <a:rPr lang="en-US">
                <a:solidFill>
                  <a:prstClr val="white"/>
                </a:solidFill>
              </a:rPr>
              <a:pPr>
                <a:defRPr/>
              </a:pPr>
              <a:t>1/17/2014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600825"/>
            <a:ext cx="486886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1563" y="6600825"/>
            <a:ext cx="579437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E4266B-8E8F-40B8-9DCA-32272F47A5C2}" type="slidenum">
              <a:rPr 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6019800"/>
            <a:ext cx="42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49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accent1"/>
          </a:solidFill>
          <a:latin typeface="Calibri Light"/>
        </a:defRPr>
      </a:lvl9pPr>
    </p:titleStyle>
    <p:bodyStyle>
      <a:lvl1pPr marL="27305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3725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▪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witter.com/waplanfinder" TargetMode="External"/><Relationship Id="rId3" Type="http://schemas.openxmlformats.org/officeDocument/2006/relationships/hyperlink" Target="http://www.wahbexchange.org/" TargetMode="External"/><Relationship Id="rId7" Type="http://schemas.openxmlformats.org/officeDocument/2006/relationships/hyperlink" Target="http://www.facebook.com/WAHealthplanfinder" TargetMode="External"/><Relationship Id="rId2" Type="http://schemas.openxmlformats.org/officeDocument/2006/relationships/hyperlink" Target="http://www.wahealthplanfinder.org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7.png"/><Relationship Id="rId4" Type="http://schemas.openxmlformats.org/officeDocument/2006/relationships/hyperlink" Target="mailto:info@wahbexchange.org" TargetMode="External"/><Relationship Id="rId9" Type="http://schemas.openxmlformats.org/officeDocument/2006/relationships/hyperlink" Target="http://www.youtube.com/user/waplanfinde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4572000"/>
            <a:ext cx="9144000" cy="1295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2400" cap="none" dirty="0" smtClean="0"/>
              <a:t>SABEW ACA Webinar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cap="none" dirty="0" smtClean="0"/>
              <a:t>January 22, 2014</a:t>
            </a:r>
            <a:endParaRPr lang="en-US" sz="2000" b="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0" y="6043123"/>
            <a:ext cx="9144000" cy="5715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Michael </a:t>
            </a:r>
            <a:r>
              <a:rPr lang="en-US" dirty="0" err="1" smtClean="0"/>
              <a:t>marchand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Director of Communications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69363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xfrm>
            <a:off x="0" y="190500"/>
            <a:ext cx="9144000" cy="7239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cap="none" dirty="0" smtClean="0"/>
              <a:t>Washington </a:t>
            </a:r>
            <a:r>
              <a:rPr lang="en-US" cap="none" dirty="0" err="1" smtClean="0"/>
              <a:t>Healthplanfinder</a:t>
            </a:r>
            <a:endParaRPr lang="en-US" sz="3600" b="1" cap="none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4953000"/>
          </a:xfrm>
        </p:spPr>
        <p:txBody>
          <a:bodyPr/>
          <a:lstStyle/>
          <a:p>
            <a:pPr eaLnBrk="1" hangingPunct="1">
              <a:buFont typeface="Arial" pitchFamily="34" charset="0"/>
              <a:buChar char="▪"/>
              <a:defRPr/>
            </a:pPr>
            <a:r>
              <a:rPr lang="en-US" sz="2400" dirty="0" smtClean="0"/>
              <a:t>Created by legislation in 2011, additional legislation in 2012 and 2013</a:t>
            </a:r>
          </a:p>
          <a:p>
            <a:pPr eaLnBrk="1" hangingPunct="1">
              <a:buFont typeface="Arial" pitchFamily="34" charset="0"/>
              <a:buChar char="▪"/>
              <a:defRPr/>
            </a:pPr>
            <a:r>
              <a:rPr lang="en-US" sz="2400" dirty="0" smtClean="0"/>
              <a:t>Governed by 11 member, bipartisan Board</a:t>
            </a:r>
          </a:p>
          <a:p>
            <a:pPr eaLnBrk="1" hangingPunct="1">
              <a:defRPr/>
            </a:pPr>
            <a:r>
              <a:rPr lang="en-US" sz="2400" dirty="0"/>
              <a:t>Federally funded through 2014 (pending additional request</a:t>
            </a:r>
            <a:r>
              <a:rPr lang="en-US" sz="2400" dirty="0" smtClean="0"/>
              <a:t>)</a:t>
            </a:r>
          </a:p>
          <a:p>
            <a:pPr eaLnBrk="1" hangingPunct="1">
              <a:buFont typeface="Arial" pitchFamily="34" charset="0"/>
              <a:buChar char="▪"/>
              <a:defRPr/>
            </a:pPr>
            <a:r>
              <a:rPr lang="en-US" sz="2400" dirty="0"/>
              <a:t>E</a:t>
            </a:r>
            <a:r>
              <a:rPr lang="en-US" sz="2400" dirty="0" smtClean="0"/>
              <a:t>ntry point for Medicaid, Qualified Health Plans</a:t>
            </a:r>
          </a:p>
          <a:p>
            <a:pPr eaLnBrk="1" hangingPunct="1">
              <a:buFont typeface="Arial" pitchFamily="34" charset="0"/>
              <a:buChar char="▪"/>
              <a:defRPr/>
            </a:pPr>
            <a:r>
              <a:rPr lang="en-US" sz="2400" dirty="0" smtClean="0"/>
              <a:t>Deloitte is system integrator</a:t>
            </a:r>
          </a:p>
          <a:p>
            <a:pPr eaLnBrk="1" hangingPunct="1">
              <a:buFont typeface="Arial" pitchFamily="34" charset="0"/>
              <a:buChar char="▪"/>
              <a:defRPr/>
            </a:pPr>
            <a:r>
              <a:rPr lang="en-US" sz="2400" dirty="0" smtClean="0"/>
              <a:t>17 critical system interfaces (carriers, state agencies, HUB)</a:t>
            </a:r>
          </a:p>
          <a:p>
            <a:pPr eaLnBrk="1" hangingPunct="1">
              <a:buFont typeface="Arial" pitchFamily="34" charset="0"/>
              <a:buChar char="▪"/>
              <a:defRPr/>
            </a:pPr>
            <a:r>
              <a:rPr lang="en-US" sz="2400" dirty="0" smtClean="0"/>
              <a:t>2013 legislation appropriates spending authority in 2015</a:t>
            </a:r>
          </a:p>
          <a:p>
            <a:pPr eaLnBrk="1" hangingPunct="1">
              <a:buFont typeface="Arial" pitchFamily="34" charset="0"/>
              <a:buChar char="▪"/>
              <a:defRPr/>
            </a:pPr>
            <a:r>
              <a:rPr lang="en-US" sz="2400" dirty="0" smtClean="0"/>
              <a:t>Open enrollment ends March 31, 2014</a:t>
            </a:r>
            <a:endParaRPr lang="en-US" sz="2400" dirty="0"/>
          </a:p>
          <a:p>
            <a:pPr eaLnBrk="1" hangingPunct="1">
              <a:buFont typeface="Arial" pitchFamily="34" charset="0"/>
              <a:buChar char="▪"/>
              <a:defRPr/>
            </a:pPr>
            <a:endParaRPr lang="en-US" sz="2600" dirty="0">
              <a:latin typeface="+mj-lt"/>
            </a:endParaRPr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3A865-CCEC-4755-9F8C-D66B0882171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1771"/>
            <a:ext cx="9144000" cy="7620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Most Recent Key Metrics </a:t>
            </a:r>
            <a:r>
              <a:rPr lang="en-US" sz="2000" cap="none" dirty="0" smtClean="0">
                <a:latin typeface="+mn-lt"/>
              </a:rPr>
              <a:t>(through January 9</a:t>
            </a:r>
            <a:r>
              <a:rPr lang="en-US" sz="2000" cap="none" baseline="30000" dirty="0" smtClean="0">
                <a:latin typeface="+mn-lt"/>
              </a:rPr>
              <a:t>th</a:t>
            </a:r>
            <a:r>
              <a:rPr lang="en-US" sz="2000" cap="none" dirty="0" smtClean="0">
                <a:latin typeface="+mn-lt"/>
              </a:rPr>
              <a:t>)</a:t>
            </a:r>
            <a:endParaRPr lang="en-US" sz="2000" cap="none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3563" y="1060677"/>
            <a:ext cx="6858000" cy="4953000"/>
          </a:xfrm>
        </p:spPr>
        <p:txBody>
          <a:bodyPr/>
          <a:lstStyle/>
          <a:p>
            <a:pPr marL="44450" indent="0">
              <a:buNone/>
            </a:pPr>
            <a:r>
              <a:rPr lang="en-US" sz="2400" dirty="0" smtClean="0"/>
              <a:t>Website traffic and call center: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Unique visitors:  1,237,129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Accounts created:  336,858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Call center volume (Jan to date):  39,373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Average initial call center wait time (Jan to date):  3 min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Average wait time after menu selection (Jan to date):  39 min</a:t>
            </a:r>
          </a:p>
          <a:p>
            <a:pPr marL="44450" indent="0">
              <a:spcBef>
                <a:spcPts val="2400"/>
              </a:spcBef>
              <a:buNone/>
            </a:pPr>
            <a:r>
              <a:rPr lang="en-US" sz="2400" dirty="0" smtClean="0"/>
              <a:t>Enrollments and applications: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QHP enrollments:  73,098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 smtClean="0"/>
              <a:t>Total new enrollments </a:t>
            </a:r>
          </a:p>
          <a:p>
            <a:pPr marL="4445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(including Medicaid):  270,868</a:t>
            </a:r>
          </a:p>
          <a:p>
            <a:pPr>
              <a:spcBef>
                <a:spcPts val="1200"/>
              </a:spcBef>
            </a:pPr>
            <a:r>
              <a:rPr lang="en-US" dirty="0"/>
              <a:t>QHP applicants (need to pay):  </a:t>
            </a:r>
            <a:r>
              <a:rPr lang="en-US" dirty="0" smtClean="0"/>
              <a:t>76,058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9C0B1-F089-4F2A-84E2-A3EC0153927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962400"/>
            <a:ext cx="3429000" cy="184762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143000" y="6600825"/>
            <a:ext cx="5867400" cy="228600"/>
          </a:xfrm>
        </p:spPr>
        <p:txBody>
          <a:bodyPr/>
          <a:lstStyle/>
          <a:p>
            <a:pPr>
              <a:defRPr/>
            </a:pPr>
            <a:endParaRPr lang="en-US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267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/>
          <a:lstStyle/>
          <a:p>
            <a:r>
              <a:rPr lang="en-US" cap="none" dirty="0" smtClean="0"/>
              <a:t>Enrollment Summary 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4953000"/>
          </a:xfrm>
        </p:spPr>
        <p:txBody>
          <a:bodyPr/>
          <a:lstStyle/>
          <a:p>
            <a:pPr marL="44450" indent="0">
              <a:buNone/>
            </a:pPr>
            <a:r>
              <a:rPr lang="en-US" sz="2400" dirty="0" smtClean="0"/>
              <a:t>Through December enrollments (Dec. 31)</a:t>
            </a:r>
            <a:r>
              <a:rPr lang="en-US" dirty="0" smtClean="0"/>
              <a:t>:</a:t>
            </a:r>
          </a:p>
          <a:p>
            <a:r>
              <a:rPr lang="en-US" dirty="0" smtClean="0"/>
              <a:t>About 23% of QHP enrollments are </a:t>
            </a:r>
            <a:r>
              <a:rPr lang="en-US" u="sng" dirty="0" smtClean="0"/>
              <a:t>not</a:t>
            </a:r>
            <a:r>
              <a:rPr lang="en-US" dirty="0" smtClean="0"/>
              <a:t> receiving any tax credits</a:t>
            </a:r>
          </a:p>
          <a:p>
            <a:r>
              <a:rPr lang="en-US" dirty="0" smtClean="0"/>
              <a:t>20% of enrollments ages 18-34</a:t>
            </a:r>
          </a:p>
          <a:p>
            <a:r>
              <a:rPr lang="en-US" dirty="0" smtClean="0"/>
              <a:t>35% of enrollments age 55-64</a:t>
            </a:r>
          </a:p>
          <a:p>
            <a:r>
              <a:rPr lang="en-US" dirty="0" smtClean="0"/>
              <a:t>56% of enrollees choosing silver plans</a:t>
            </a:r>
            <a:endParaRPr lang="en-US" dirty="0"/>
          </a:p>
          <a:p>
            <a:pPr marL="44450" indent="0">
              <a:buNone/>
            </a:pPr>
            <a:r>
              <a:rPr lang="en-US" sz="2400" dirty="0" smtClean="0"/>
              <a:t>Recent trends</a:t>
            </a:r>
            <a:r>
              <a:rPr lang="en-US" dirty="0" smtClean="0"/>
              <a:t>:</a:t>
            </a:r>
          </a:p>
          <a:p>
            <a:r>
              <a:rPr lang="en-US" dirty="0" smtClean="0"/>
              <a:t>QHP enrollments increasing</a:t>
            </a:r>
          </a:p>
          <a:p>
            <a:pPr lvl="1"/>
            <a:r>
              <a:rPr lang="en-US" dirty="0" smtClean="0"/>
              <a:t>Today, QHP enrollments 18% of total. We had started out at ~10%</a:t>
            </a:r>
          </a:p>
          <a:p>
            <a:pPr lvl="1"/>
            <a:r>
              <a:rPr lang="en-US" dirty="0" smtClean="0"/>
              <a:t>In December QHP enrollment increased by ~400%, and</a:t>
            </a:r>
          </a:p>
          <a:p>
            <a:pPr lvl="1"/>
            <a:r>
              <a:rPr lang="en-US" dirty="0" smtClean="0"/>
              <a:t>Medicaid newly eligible and immediate </a:t>
            </a:r>
            <a:r>
              <a:rPr lang="en-US" smtClean="0"/>
              <a:t>coverage enrollment doubled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80633-3FA0-443C-B3E2-B8B958DC597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5128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239000" cy="914400"/>
          </a:xfrm>
        </p:spPr>
        <p:txBody>
          <a:bodyPr/>
          <a:lstStyle/>
          <a:p>
            <a:r>
              <a:rPr lang="en-US" cap="none" dirty="0" smtClean="0"/>
              <a:t>Successes and Challenges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391400" cy="5257800"/>
          </a:xfrm>
        </p:spPr>
        <p:txBody>
          <a:bodyPr/>
          <a:lstStyle/>
          <a:p>
            <a:pPr marL="4445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4445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u="sng" dirty="0" smtClean="0"/>
              <a:t>Successes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Enrollment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Stabilizing system performance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Marketing and Outreach campaign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Stakeholder support</a:t>
            </a:r>
          </a:p>
          <a:p>
            <a:pPr marL="4445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4445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u="sng" dirty="0" smtClean="0"/>
              <a:t>Challenges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Call center volume and wait times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Medicaid renewals and pending applications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Reconciling back end financial and enrollment reports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Improving system performance and enhancing the user experience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80633-3FA0-443C-B3E2-B8B958DC597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19098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67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Lessons Learned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543800" cy="5181600"/>
          </a:xfrm>
        </p:spPr>
        <p:txBody>
          <a:bodyPr/>
          <a:lstStyle/>
          <a:p>
            <a:r>
              <a:rPr lang="en-US" sz="2400" dirty="0" smtClean="0"/>
              <a:t>Managing scope and governance is critical</a:t>
            </a:r>
          </a:p>
          <a:p>
            <a:r>
              <a:rPr lang="en-US" sz="2400" dirty="0" smtClean="0"/>
              <a:t>Testing </a:t>
            </a:r>
            <a:r>
              <a:rPr lang="en-US" sz="2400" dirty="0"/>
              <a:t>the system: limited time, real world environment</a:t>
            </a:r>
          </a:p>
          <a:p>
            <a:r>
              <a:rPr lang="en-US" sz="2400" dirty="0" smtClean="0"/>
              <a:t>Understanding Call Center volume</a:t>
            </a:r>
          </a:p>
          <a:p>
            <a:r>
              <a:rPr lang="en-US" sz="2400" dirty="0" smtClean="0"/>
              <a:t>Activating the IPAs, Producers, Partners, etc.</a:t>
            </a:r>
          </a:p>
          <a:p>
            <a:r>
              <a:rPr lang="en-US" sz="2400" dirty="0" smtClean="0"/>
              <a:t>Frequency </a:t>
            </a:r>
            <a:r>
              <a:rPr lang="en-US" sz="2400" dirty="0"/>
              <a:t>of updates and communications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didn’t know what we didn’t know</a:t>
            </a:r>
          </a:p>
          <a:p>
            <a:r>
              <a:rPr lang="en-US" sz="2400" dirty="0" smtClean="0"/>
              <a:t>What does steady state look like?  </a:t>
            </a:r>
          </a:p>
          <a:p>
            <a:r>
              <a:rPr lang="en-US" sz="2400" dirty="0" smtClean="0"/>
              <a:t>Infrastructure development, clean financial audit  </a:t>
            </a:r>
          </a:p>
          <a:p>
            <a:r>
              <a:rPr lang="en-US" sz="2400" dirty="0" smtClean="0"/>
              <a:t>Preparing for upcoming key deadlines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80633-3FA0-443C-B3E2-B8B958DC597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28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657" y="0"/>
            <a:ext cx="9144000" cy="8667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Moving Forward – Operational Excellence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06543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Going from a development to operational environment. </a:t>
            </a:r>
          </a:p>
          <a:p>
            <a:pPr>
              <a:buNone/>
            </a:pPr>
            <a:r>
              <a:rPr lang="en-US" sz="2400" u="sng" dirty="0" smtClean="0"/>
              <a:t>Technical &amp; Operational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Addressing immediate site fixes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Ongoing website augmentation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Future enhancements, (e.g. Medicaid shopping and adult dental)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Optimizing the customer experience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err="1" smtClean="0"/>
              <a:t>Healthplanfinder</a:t>
            </a:r>
            <a:r>
              <a:rPr lang="en-US" sz="2000" dirty="0" smtClean="0"/>
              <a:t> Business</a:t>
            </a:r>
          </a:p>
          <a:p>
            <a:pPr marL="44450" indent="0">
              <a:buNone/>
            </a:pPr>
            <a:r>
              <a:rPr lang="en-US" sz="2400" u="sng" dirty="0" smtClean="0"/>
              <a:t>Policy &amp; Governance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Onboarding new board members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Financial sustainability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Additional level 1 grant request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Board strategic planning</a:t>
            </a:r>
          </a:p>
          <a:p>
            <a:pPr marL="365125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80633-3FA0-443C-B3E2-B8B958DC597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0975"/>
            <a:ext cx="9144000" cy="838200"/>
          </a:xfrm>
        </p:spPr>
        <p:txBody>
          <a:bodyPr/>
          <a:lstStyle/>
          <a:p>
            <a:r>
              <a:rPr lang="en-US" cap="none" dirty="0" smtClean="0"/>
              <a:t>Resources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348" y="1447800"/>
            <a:ext cx="6470651" cy="2590800"/>
          </a:xfrm>
        </p:spPr>
        <p:txBody>
          <a:bodyPr/>
          <a:lstStyle/>
          <a:p>
            <a:pPr marL="44450" indent="0">
              <a:buNone/>
            </a:pPr>
            <a:r>
              <a:rPr lang="en-US" dirty="0" smtClean="0">
                <a:hlinkClick r:id="rId2"/>
              </a:rPr>
              <a:t>www.wahealthplanfinder.org</a:t>
            </a:r>
            <a:endParaRPr lang="en-US" dirty="0" smtClean="0"/>
          </a:p>
          <a:p>
            <a:pPr marL="44450" indent="0">
              <a:buNone/>
            </a:pPr>
            <a:r>
              <a:rPr lang="en-US" dirty="0" smtClean="0">
                <a:hlinkClick r:id="rId3"/>
              </a:rPr>
              <a:t>www.wahbexchange.org</a:t>
            </a:r>
            <a:r>
              <a:rPr lang="en-US" dirty="0" smtClean="0"/>
              <a:t> </a:t>
            </a:r>
          </a:p>
          <a:p>
            <a:pPr marL="44450" indent="0">
              <a:buNone/>
            </a:pPr>
            <a:r>
              <a:rPr lang="en-US" dirty="0" smtClean="0"/>
              <a:t>1-855-WAFINDER (1-855-923-4633)</a:t>
            </a:r>
          </a:p>
          <a:p>
            <a:pPr marL="44450" indent="0">
              <a:buNone/>
            </a:pPr>
            <a:r>
              <a:rPr lang="en-US" dirty="0" smtClean="0"/>
              <a:t>TTY/TTD for Deaf :  1-855-627-9604</a:t>
            </a:r>
          </a:p>
          <a:p>
            <a:pPr marL="44450" indent="0">
              <a:buNone/>
            </a:pPr>
            <a:r>
              <a:rPr lang="en-US" dirty="0" smtClean="0">
                <a:hlinkClick r:id="rId4"/>
              </a:rPr>
              <a:t>info@wahbexchange.org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80633-3FA0-443C-B3E2-B8B958DC5973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https://encrypted-tbn2.gstatic.com/images?q=tbn:ANd9GcRoqbG83GYeJSyVx8SFKPZbjFFyiMyBi5inuuQNI1DCEiUchbYa5_xieLY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26" y="4238487"/>
            <a:ext cx="587374" cy="60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SbqHQcBXkLB3NW6PiZVhIDINRjvE54Cgb9lxqkOo69jFkBRRReUVbVjHVu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848" y="4844465"/>
            <a:ext cx="537952" cy="52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95600" y="444418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450" indent="0">
              <a:buNone/>
            </a:pPr>
            <a:r>
              <a:rPr lang="en-US" u="sng" dirty="0" err="1" smtClean="0">
                <a:hlinkClick r:id="rId7"/>
              </a:rPr>
              <a:t>WAHealthplanfinder</a:t>
            </a:r>
            <a:endParaRPr lang="en-US" u="sng" dirty="0" smtClean="0"/>
          </a:p>
          <a:p>
            <a:pPr marL="4445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44450" indent="0">
              <a:buNone/>
            </a:pPr>
            <a:r>
              <a:rPr lang="en-US" u="sng" dirty="0">
                <a:hlinkClick r:id="rId8"/>
              </a:rPr>
              <a:t>@</a:t>
            </a:r>
            <a:r>
              <a:rPr lang="en-US" u="sng" dirty="0" err="1" smtClean="0">
                <a:hlinkClick r:id="rId8"/>
              </a:rPr>
              <a:t>waplanfinder</a:t>
            </a:r>
            <a:endParaRPr lang="en-US" u="sng" dirty="0" smtClean="0"/>
          </a:p>
          <a:p>
            <a:pPr marL="44450" indent="0">
              <a:buNone/>
            </a:pPr>
            <a:endParaRPr lang="en-US" dirty="0"/>
          </a:p>
          <a:p>
            <a:pPr marL="44450" indent="0">
              <a:buNone/>
            </a:pPr>
            <a:r>
              <a:rPr lang="en-US" u="sng" dirty="0" err="1">
                <a:hlinkClick r:id="rId9"/>
              </a:rPr>
              <a:t>waplanfinder</a:t>
            </a:r>
            <a:r>
              <a:rPr lang="en-US" dirty="0"/>
              <a:t>  </a:t>
            </a:r>
          </a:p>
        </p:txBody>
      </p:sp>
      <p:pic>
        <p:nvPicPr>
          <p:cNvPr id="1034" name="Picture 10" descr="http://www.rudyhuyn.com/blog/wp-content/uploads/2013/05/YouTube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48" y="5450443"/>
            <a:ext cx="1398072" cy="55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5528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64563" y="6600825"/>
            <a:ext cx="579437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36FA785-DCF3-415A-A665-08FE06D78663}" type="slidenum">
              <a:rPr lang="en-US">
                <a:solidFill>
                  <a:schemeClr val="bg1"/>
                </a:solidFill>
              </a:rPr>
              <a:pPr/>
              <a:t>9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60419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2667000"/>
            <a:ext cx="56578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7473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6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MMB Account Document" ma:contentTypeID="0x010100C4B91A1330EF8548A860B549DEB6CCE200793D419805F3E5488CF1FC62008AC60C" ma:contentTypeVersion="11" ma:contentTypeDescription="Use this document type to classify GMMB Account/Client documents" ma:contentTypeScope="" ma:versionID="547e2acd07f30fabddbd54e2b6294a88">
  <xsd:schema xmlns:xsd="http://www.w3.org/2001/XMLSchema" xmlns:xs="http://www.w3.org/2001/XMLSchema" xmlns:p="http://schemas.microsoft.com/office/2006/metadata/properties" xmlns:ns2="cee09c55-d643-4432-8845-148140087fbe" xmlns:ns4="87fb12e4-be31-4876-9f9a-ef51e4776801" targetNamespace="http://schemas.microsoft.com/office/2006/metadata/properties" ma:root="true" ma:fieldsID="b992a0e6dc1533ec8fbcae65bfc4e585" ns2:_="" ns4:_="">
    <xsd:import namespace="cee09c55-d643-4432-8845-148140087fbe"/>
    <xsd:import namespace="87fb12e4-be31-4876-9f9a-ef51e4776801"/>
    <xsd:element name="properties">
      <xsd:complexType>
        <xsd:sequence>
          <xsd:element name="documentManagement">
            <xsd:complexType>
              <xsd:all>
                <xsd:element ref="ns2:Account_x0020_Document_x0020_Type"/>
                <xsd:element ref="ns2:GMMB_x0020_Department" minOccurs="0"/>
                <xsd:element ref="ns2:jd4e143a6be64cdca9e0a47b5449ad4e" minOccurs="0"/>
                <xsd:element ref="ns2:TaxCatchAll" minOccurs="0"/>
                <xsd:element ref="ns2:TaxCatchAllLabel" minOccurs="0"/>
                <xsd:element ref="ns4:Ev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09c55-d643-4432-8845-148140087fbe" elementFormDefault="qualified">
    <xsd:import namespace="http://schemas.microsoft.com/office/2006/documentManagement/types"/>
    <xsd:import namespace="http://schemas.microsoft.com/office/infopath/2007/PartnerControls"/>
    <xsd:element name="Account_x0020_Document_x0020_Type" ma:index="8" ma:displayName="Acct. Doc Type" ma:description="Select the type of document" ma:format="Dropdown" ma:internalName="Account_x0020_Document_x0020_Type" ma:readOnly="false">
      <xsd:simpleType>
        <xsd:restriction base="dms:Choice">
          <xsd:enumeration value="Agenda"/>
          <xsd:enumeration value="Activity Memo"/>
          <xsd:enumeration value="Advertising Creative"/>
          <xsd:enumeration value="Article"/>
          <xsd:enumeration value="Billing Worksheet"/>
          <xsd:enumeration value="Blog"/>
          <xsd:enumeration value="Brief"/>
          <xsd:enumeration value="Brochure"/>
          <xsd:enumeration value="Budget (Estimate)"/>
          <xsd:enumeration value="Budget Tracker"/>
          <xsd:enumeration value="Case Study"/>
          <xsd:enumeration value="Communications Plan"/>
          <xsd:enumeration value="Contact List"/>
          <xsd:enumeration value="Contract"/>
          <xsd:enumeration value="Creative Files"/>
          <xsd:enumeration value="Digital"/>
          <xsd:enumeration value="Earned Media"/>
          <xsd:enumeration value="Editorial Calendar"/>
          <xsd:enumeration value="Email"/>
          <xsd:enumeration value="Estimate"/>
          <xsd:enumeration value="Expense Report"/>
          <xsd:enumeration value="Fact Sheet"/>
          <xsd:enumeration value="Image"/>
          <xsd:enumeration value="Invoice"/>
          <xsd:enumeration value="Invoice Memo"/>
          <xsd:enumeration value="Letter"/>
          <xsd:enumeration value="Logo"/>
          <xsd:enumeration value="Materials from Partner or Vendor"/>
          <xsd:enumeration value="Media Buy"/>
          <xsd:enumeration value="Media List"/>
          <xsd:enumeration value="Memo"/>
          <xsd:enumeration value="Newsletter"/>
          <xsd:enumeration value="Notes"/>
          <xsd:enumeration value="Other"/>
          <xsd:enumeration value="Outline"/>
          <xsd:enumeration value="Op-ed"/>
          <xsd:enumeration value="Outreach Toolkit"/>
          <xsd:enumeration value="Presentation"/>
          <xsd:enumeration value="Press Release"/>
          <xsd:enumeration value="Projection"/>
          <xsd:enumeration value="Proposal/Pitch"/>
          <xsd:enumeration value="Report"/>
          <xsd:enumeration value="Script"/>
          <xsd:enumeration value="Stakeholder Interview"/>
          <xsd:enumeration value="Style Guide"/>
          <xsd:enumeration value="Talking Points"/>
          <xsd:enumeration value="Timeline"/>
          <xsd:enumeration value="Transcript"/>
          <xsd:enumeration value="Video"/>
          <xsd:enumeration value="Web"/>
          <xsd:enumeration value="Whitepaper"/>
          <xsd:enumeration value="WIP"/>
          <xsd:enumeration value="Work Plan"/>
        </xsd:restriction>
      </xsd:simpleType>
    </xsd:element>
    <xsd:element name="GMMB_x0020_Department" ma:index="9" nillable="true" ma:displayName="GMMB Dept." ma:description="Select the GMMB Department" ma:format="Dropdown" ma:internalName="GMMB_x0020_Department" ma:readOnly="false">
      <xsd:simpleType>
        <xsd:restriction base="dms:Choice">
          <xsd:enumeration value="Account Management"/>
          <xsd:enumeration value="Accounting"/>
          <xsd:enumeration value="Digital"/>
          <xsd:enumeration value="HR"/>
          <xsd:enumeration value="IT"/>
          <xsd:enumeration value="Media"/>
        </xsd:restriction>
      </xsd:simpleType>
    </xsd:element>
    <xsd:element name="jd4e143a6be64cdca9e0a47b5449ad4e" ma:index="10" nillable="true" ma:taxonomy="true" ma:internalName="jd4e143a6be64cdca9e0a47b5449ad4e" ma:taxonomyFieldName="Account_x0020_Document_x0020_Tagging" ma:displayName="Acct. Tags" ma:default="" ma:fieldId="{3d4e143a-6be6-4cdc-a9e0-a47b5449ad4e}" ma:taxonomyMulti="true" ma:sspId="ae11484e-0325-4a91-998b-8fb8d893685c" ma:termSetId="bd51b120-e50b-4a0e-a52c-490e31f13cd8" ma:anchorId="de962eee-7161-4fc1-8ce9-81f188cfdfb9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a04b4d56-c814-4ccb-b5db-2d412e48b087}" ma:internalName="TaxCatchAll" ma:showField="CatchAllData" ma:web="cee09c55-d643-4432-8845-148140087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a04b4d56-c814-4ccb-b5db-2d412e48b087}" ma:internalName="TaxCatchAllLabel" ma:readOnly="true" ma:showField="CatchAllDataLabel" ma:web="cee09c55-d643-4432-8845-148140087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fb12e4-be31-4876-9f9a-ef51e4776801" elementFormDefault="qualified">
    <xsd:import namespace="http://schemas.microsoft.com/office/2006/documentManagement/types"/>
    <xsd:import namespace="http://schemas.microsoft.com/office/infopath/2007/PartnerControls"/>
    <xsd:element name="Event" ma:index="15" nillable="true" ma:displayName="Event" ma:list="{dbc7a4ee-bb67-4610-8bb7-c697ee950dff}" ma:internalName="Event" ma:showField="LinkTitleNoMenu" ma:web="fc97ca3c-928f-48a5-a87c-92e1b0902d63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MMB_x0020_Department xmlns="cee09c55-d643-4432-8845-148140087fbe" xsi:nil="true"/>
    <jd4e143a6be64cdca9e0a47b5449ad4e xmlns="cee09c55-d643-4432-8845-148140087fbe">
      <Terms xmlns="http://schemas.microsoft.com/office/infopath/2007/PartnerControls">
        <TermInfo xmlns="http://schemas.microsoft.com/office/infopath/2007/PartnerControls">
          <TermName>Outreach</TermName>
          <TermId>2335594d-ba22-49e1-8724-90d3a32dbf44</TermId>
        </TermInfo>
      </Terms>
    </jd4e143a6be64cdca9e0a47b5449ad4e>
    <Event xmlns="87fb12e4-be31-4876-9f9a-ef51e4776801" xsi:nil="true"/>
    <TaxCatchAll xmlns="cee09c55-d643-4432-8845-148140087fbe">
      <Value>92</Value>
    </TaxCatchAll>
    <Account_x0020_Document_x0020_Type xmlns="cee09c55-d643-4432-8845-148140087fbe">Presentation</Account_x0020_Document_x0020_Type>
  </documentManagement>
</p:properties>
</file>

<file path=customXml/itemProps1.xml><?xml version="1.0" encoding="utf-8"?>
<ds:datastoreItem xmlns:ds="http://schemas.openxmlformats.org/officeDocument/2006/customXml" ds:itemID="{950A523A-2CD1-4CA3-A9A8-E770D9E07F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8B4A42-0114-4CF5-BB70-BA21A15258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e09c55-d643-4432-8845-148140087fbe"/>
    <ds:schemaRef ds:uri="87fb12e4-be31-4876-9f9a-ef51e47768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B59BD4-E644-4B9F-9E3B-83D51762E48A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7fb12e4-be31-4876-9f9a-ef51e4776801"/>
    <ds:schemaRef ds:uri="cee09c55-d643-4432-8845-148140087fb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3917</TotalTime>
  <Words>456</Words>
  <Application>Microsoft Office PowerPoint</Application>
  <PresentationFormat>On-screen Show (4:3)</PresentationFormat>
  <Paragraphs>102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Theme6</vt:lpstr>
      <vt:lpstr>SABEW ACA Webinar January 22, 2014</vt:lpstr>
      <vt:lpstr>Washington Healthplanfinder</vt:lpstr>
      <vt:lpstr>Most Recent Key Metrics (through January 9th)</vt:lpstr>
      <vt:lpstr>Enrollment Summary </vt:lpstr>
      <vt:lpstr>Successes and Challenges</vt:lpstr>
      <vt:lpstr>Lessons Learned</vt:lpstr>
      <vt:lpstr>Moving Forward – Operational Excellence</vt:lpstr>
      <vt:lpstr>Resources</vt:lpstr>
      <vt:lpstr>PowerPoint Presentation</vt:lpstr>
    </vt:vector>
  </TitlesOfParts>
  <Company>GMMB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Trina Stout</dc:creator>
  <cp:lastModifiedBy>Christine F. Haran</cp:lastModifiedBy>
  <cp:revision>251</cp:revision>
  <cp:lastPrinted>2014-01-13T22:37:15Z</cp:lastPrinted>
  <dcterms:created xsi:type="dcterms:W3CDTF">2013-07-12T16:02:56Z</dcterms:created>
  <dcterms:modified xsi:type="dcterms:W3CDTF">2014-01-17T19:34:12Z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0x010100C4B91A1330EF8548A860B549DEB6CCE200793D419805F3E5488CF1FC62008AC60C</vt:lpwstr>
  </property>
  <property fmtid="{D5CDD505-2E9C-101B-9397-08002B2CF9AE}" pid="3" name="Account_x0020_Document_x0020_Tagging">
    <vt:lpwstr>92;#Outreach|2335594d-ba22-49e1-8724-90d3a32dbf44</vt:lpwstr>
  </property>
  <property fmtid="{D5CDD505-2E9C-101B-9397-08002B2CF9AE}" pid="4" name="Account Document Tagging">
    <vt:lpwstr>92;#Outreach|2335594d-ba22-49e1-8724-90d3a32dbf44</vt:lpwstr>
  </property>
</Properties>
</file>